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16"/>
  </p:notesMasterIdLst>
  <p:handoutMasterIdLst>
    <p:handoutMasterId r:id="rId17"/>
  </p:handoutMasterIdLst>
  <p:sldIdLst>
    <p:sldId id="834" r:id="rId6"/>
    <p:sldId id="831" r:id="rId7"/>
    <p:sldId id="780" r:id="rId8"/>
    <p:sldId id="833" r:id="rId9"/>
    <p:sldId id="827" r:id="rId10"/>
    <p:sldId id="823" r:id="rId11"/>
    <p:sldId id="828" r:id="rId12"/>
    <p:sldId id="829" r:id="rId13"/>
    <p:sldId id="832" r:id="rId14"/>
    <p:sldId id="835" r:id="rId15"/>
  </p:sldIdLst>
  <p:sldSz cx="9144000" cy="5143500" type="screen16x9"/>
  <p:notesSz cx="6858000" cy="9144000"/>
  <p:defaultTex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4" pos="2880" userDrawn="1">
          <p15:clr>
            <a:srgbClr val="A4A3A4"/>
          </p15:clr>
        </p15:guide>
        <p15:guide id="5" orient="horz" pos="162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nnika (adelphi)" initials="A(" lastIdx="8" clrIdx="6">
    <p:extLst>
      <p:ext uri="{19B8F6BF-5375-455C-9EA6-DF929625EA0E}">
        <p15:presenceInfo xmlns:p15="http://schemas.microsoft.com/office/powerpoint/2012/main" userId="S-1-5-21-1761227572-3249661292-4128413540-1209" providerId="AD"/>
      </p:ext>
    </p:extLst>
  </p:cmAuthor>
  <p:cmAuthor id="1" name="Drechsel, Julia GIZ" initials="DJG" lastIdx="1" clrIdx="0">
    <p:extLst>
      <p:ext uri="{19B8F6BF-5375-455C-9EA6-DF929625EA0E}">
        <p15:presenceInfo xmlns:p15="http://schemas.microsoft.com/office/powerpoint/2012/main" userId="S-1-5-21-3211005450-2565063988-1429816208-98754" providerId="AD"/>
      </p:ext>
    </p:extLst>
  </p:cmAuthor>
  <p:cmAuthor id="8" name="Stephanie" initials="S" lastIdx="12" clrIdx="7">
    <p:extLst>
      <p:ext uri="{19B8F6BF-5375-455C-9EA6-DF929625EA0E}">
        <p15:presenceInfo xmlns:p15="http://schemas.microsoft.com/office/powerpoint/2012/main" userId="S::stephanie.bilgram@giz.de::7eaf3b4c-b72a-4433-a624-c860e2d7022b" providerId="AD"/>
      </p:ext>
    </p:extLst>
  </p:cmAuthor>
  <p:cmAuthor id="2" name="Strobel, Chiara GIZ" initials="SCG" lastIdx="15" clrIdx="1">
    <p:extLst>
      <p:ext uri="{19B8F6BF-5375-455C-9EA6-DF929625EA0E}">
        <p15:presenceInfo xmlns:p15="http://schemas.microsoft.com/office/powerpoint/2012/main" userId="S-1-5-21-3211005450-2565063988-1429816208-146432" providerId="AD"/>
      </p:ext>
    </p:extLst>
  </p:cmAuthor>
  <p:cmAuthor id="9" name="Sabine Blumstein" initials="SB [2]" lastIdx="2" clrIdx="8">
    <p:extLst>
      <p:ext uri="{19B8F6BF-5375-455C-9EA6-DF929625EA0E}">
        <p15:presenceInfo xmlns:p15="http://schemas.microsoft.com/office/powerpoint/2012/main" userId="Sabine Blumstein" providerId="None"/>
      </p:ext>
    </p:extLst>
  </p:cmAuthor>
  <p:cmAuthor id="3" name="Bauer, Vanessa GIZ" initials="BVG" lastIdx="18" clrIdx="2">
    <p:extLst>
      <p:ext uri="{19B8F6BF-5375-455C-9EA6-DF929625EA0E}">
        <p15:presenceInfo xmlns:p15="http://schemas.microsoft.com/office/powerpoint/2012/main" userId="S-1-5-21-3211005450-2565063988-1429816208-97333" providerId="AD"/>
      </p:ext>
    </p:extLst>
  </p:cmAuthor>
  <p:cmAuthor id="4" name="Scriptoria - AJ" initials="SCR - AJ" lastIdx="3" clrIdx="3">
    <p:extLst>
      <p:ext uri="{19B8F6BF-5375-455C-9EA6-DF929625EA0E}">
        <p15:presenceInfo xmlns:p15="http://schemas.microsoft.com/office/powerpoint/2012/main" userId="Scriptoria - AJ" providerId="None"/>
      </p:ext>
    </p:extLst>
  </p:cmAuthor>
  <p:cmAuthor id="5" name="Lilly Aufdembrinke - adelphi" initials="LA-a" lastIdx="23" clrIdx="4">
    <p:extLst>
      <p:ext uri="{19B8F6BF-5375-455C-9EA6-DF929625EA0E}">
        <p15:presenceInfo xmlns:p15="http://schemas.microsoft.com/office/powerpoint/2012/main" userId="S-1-5-21-1761227572-3249661292-4128413540-5431" providerId="AD"/>
      </p:ext>
    </p:extLst>
  </p:cmAuthor>
  <p:cmAuthor id="6" name="Sabine Blumstein" initials="SB" lastIdx="19" clrIdx="5">
    <p:extLst>
      <p:ext uri="{19B8F6BF-5375-455C-9EA6-DF929625EA0E}">
        <p15:presenceInfo xmlns:p15="http://schemas.microsoft.com/office/powerpoint/2012/main" userId="7c8c8f6a3fce4c1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C82"/>
    <a:srgbClr val="F4971A"/>
    <a:srgbClr val="575756"/>
    <a:srgbClr val="FBDDA7"/>
    <a:srgbClr val="F6B33C"/>
    <a:srgbClr val="7E7E7E"/>
    <a:srgbClr val="ECD65E"/>
    <a:srgbClr val="FFD960"/>
    <a:srgbClr val="E2E2E2"/>
    <a:srgbClr val="A1A1A1"/>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4F715A-7C29-4FF7-9D24-3BDEBD22723F}" v="6" dt="2022-09-14T06:52:43.058"/>
    <p1510:client id="{A156FA22-EF8F-478B-B622-100655C84CE6}" v="3" dt="2022-09-14T06:18:20.876"/>
    <p1510:client id="{D6B5FA20-F37F-4A99-A88E-616A3CBBA0EA}" v="3" dt="2022-09-14T06:19:31.474"/>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E9639D4-E3E2-4D34-9284-5A2195B3D0D7}" styleName="Helle Formatvorlag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2DE63D5-997A-4646-A377-4702673A728D}" styleName="Helle Formatvorlage 2 - Akz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20" autoAdjust="0"/>
    <p:restoredTop sz="70994" autoAdjust="0"/>
  </p:normalViewPr>
  <p:slideViewPr>
    <p:cSldViewPr snapToGrid="0">
      <p:cViewPr varScale="1">
        <p:scale>
          <a:sx n="80" d="100"/>
          <a:sy n="80" d="100"/>
        </p:scale>
        <p:origin x="1320" y="62"/>
      </p:cViewPr>
      <p:guideLst>
        <p:guide pos="2880"/>
        <p:guide orient="horz" pos="162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5/10/relationships/revisionInfo" Target="revisionInfo.xml"/><Relationship Id="rId5" Type="http://schemas.openxmlformats.org/officeDocument/2006/relationships/slideMaster" Target="slideMasters/slideMaster1.xml"/><Relationship Id="rId15" Type="http://schemas.openxmlformats.org/officeDocument/2006/relationships/slide" Target="slides/slide10.xml"/><Relationship Id="rId23"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lly Aufdembrinke" userId="fee545d9-4af7-4ecf-b0b0-707eb0358dd5" providerId="ADAL" clId="{29C7C390-9A8A-4E92-A1B3-0CA725038C66}"/>
    <pc:docChg chg="custSel modSld">
      <pc:chgData name="Lilly Aufdembrinke" userId="fee545d9-4af7-4ecf-b0b0-707eb0358dd5" providerId="ADAL" clId="{29C7C390-9A8A-4E92-A1B3-0CA725038C66}" dt="2022-04-14T10:54:07.114" v="0" actId="313"/>
      <pc:docMkLst>
        <pc:docMk/>
      </pc:docMkLst>
      <pc:sldChg chg="modNotesTx">
        <pc:chgData name="Lilly Aufdembrinke" userId="fee545d9-4af7-4ecf-b0b0-707eb0358dd5" providerId="ADAL" clId="{29C7C390-9A8A-4E92-A1B3-0CA725038C66}" dt="2022-04-14T10:54:07.114" v="0" actId="313"/>
        <pc:sldMkLst>
          <pc:docMk/>
          <pc:sldMk cId="695831732" sldId="780"/>
        </pc:sldMkLst>
      </pc:sldChg>
    </pc:docChg>
  </pc:docChgLst>
  <pc:docChgLst>
    <pc:chgData name="Hoffmann, Eleonora GIZ" userId="17fcc923-fc16-4ae3-be90-1ba8220b4999" providerId="ADAL" clId="{0C4F715A-7C29-4FF7-9D24-3BDEBD22723F}"/>
    <pc:docChg chg="custSel addSld delSld modSld">
      <pc:chgData name="Hoffmann, Eleonora GIZ" userId="17fcc923-fc16-4ae3-be90-1ba8220b4999" providerId="ADAL" clId="{0C4F715A-7C29-4FF7-9D24-3BDEBD22723F}" dt="2022-09-14T06:52:45.819" v="4" actId="47"/>
      <pc:docMkLst>
        <pc:docMk/>
      </pc:docMkLst>
      <pc:sldChg chg="addSp delSp modSp del mod">
        <pc:chgData name="Hoffmann, Eleonora GIZ" userId="17fcc923-fc16-4ae3-be90-1ba8220b4999" providerId="ADAL" clId="{0C4F715A-7C29-4FF7-9D24-3BDEBD22723F}" dt="2022-09-14T06:22:13.427" v="2" actId="2696"/>
        <pc:sldMkLst>
          <pc:docMk/>
          <pc:sldMk cId="561675503" sldId="692"/>
        </pc:sldMkLst>
        <pc:spChg chg="del">
          <ac:chgData name="Hoffmann, Eleonora GIZ" userId="17fcc923-fc16-4ae3-be90-1ba8220b4999" providerId="ADAL" clId="{0C4F715A-7C29-4FF7-9D24-3BDEBD22723F}" dt="2022-09-14T06:22:06.519" v="0" actId="21"/>
          <ac:spMkLst>
            <pc:docMk/>
            <pc:sldMk cId="561675503" sldId="692"/>
            <ac:spMk id="2" creationId="{A2D891FC-FB68-4B33-8531-AE8AAF6CE7E2}"/>
          </ac:spMkLst>
        </pc:spChg>
        <pc:spChg chg="add mod">
          <ac:chgData name="Hoffmann, Eleonora GIZ" userId="17fcc923-fc16-4ae3-be90-1ba8220b4999" providerId="ADAL" clId="{0C4F715A-7C29-4FF7-9D24-3BDEBD22723F}" dt="2022-09-14T06:22:06.519" v="0" actId="21"/>
          <ac:spMkLst>
            <pc:docMk/>
            <pc:sldMk cId="561675503" sldId="692"/>
            <ac:spMk id="5" creationId="{1A0EF483-BB24-40D6-A2C9-B90650E108D3}"/>
          </ac:spMkLst>
        </pc:spChg>
        <pc:spChg chg="add mod">
          <ac:chgData name="Hoffmann, Eleonora GIZ" userId="17fcc923-fc16-4ae3-be90-1ba8220b4999" providerId="ADAL" clId="{0C4F715A-7C29-4FF7-9D24-3BDEBD22723F}" dt="2022-09-14T06:22:06.519" v="0" actId="21"/>
          <ac:spMkLst>
            <pc:docMk/>
            <pc:sldMk cId="561675503" sldId="692"/>
            <ac:spMk id="7" creationId="{B77EA019-C70F-43D6-BC71-724DA60E75E4}"/>
          </ac:spMkLst>
        </pc:spChg>
        <pc:spChg chg="del">
          <ac:chgData name="Hoffmann, Eleonora GIZ" userId="17fcc923-fc16-4ae3-be90-1ba8220b4999" providerId="ADAL" clId="{0C4F715A-7C29-4FF7-9D24-3BDEBD22723F}" dt="2022-09-14T06:22:06.519" v="0" actId="21"/>
          <ac:spMkLst>
            <pc:docMk/>
            <pc:sldMk cId="561675503" sldId="692"/>
            <ac:spMk id="12" creationId="{E8617931-1A20-412B-8747-BA8687BAFBEA}"/>
          </ac:spMkLst>
        </pc:spChg>
      </pc:sldChg>
      <pc:sldChg chg="del">
        <pc:chgData name="Hoffmann, Eleonora GIZ" userId="17fcc923-fc16-4ae3-be90-1ba8220b4999" providerId="ADAL" clId="{0C4F715A-7C29-4FF7-9D24-3BDEBD22723F}" dt="2022-09-14T06:52:45.819" v="4" actId="47"/>
        <pc:sldMkLst>
          <pc:docMk/>
          <pc:sldMk cId="1603386933" sldId="755"/>
        </pc:sldMkLst>
      </pc:sldChg>
      <pc:sldChg chg="addSp modSp">
        <pc:chgData name="Hoffmann, Eleonora GIZ" userId="17fcc923-fc16-4ae3-be90-1ba8220b4999" providerId="ADAL" clId="{0C4F715A-7C29-4FF7-9D24-3BDEBD22723F}" dt="2022-09-14T06:22:08.719" v="1"/>
        <pc:sldMkLst>
          <pc:docMk/>
          <pc:sldMk cId="2504034054" sldId="834"/>
        </pc:sldMkLst>
        <pc:spChg chg="add mod">
          <ac:chgData name="Hoffmann, Eleonora GIZ" userId="17fcc923-fc16-4ae3-be90-1ba8220b4999" providerId="ADAL" clId="{0C4F715A-7C29-4FF7-9D24-3BDEBD22723F}" dt="2022-09-14T06:22:08.719" v="1"/>
          <ac:spMkLst>
            <pc:docMk/>
            <pc:sldMk cId="2504034054" sldId="834"/>
            <ac:spMk id="12" creationId="{713CD703-5434-4E34-81A7-C93F2D5A77D1}"/>
          </ac:spMkLst>
        </pc:spChg>
        <pc:spChg chg="add mod">
          <ac:chgData name="Hoffmann, Eleonora GIZ" userId="17fcc923-fc16-4ae3-be90-1ba8220b4999" providerId="ADAL" clId="{0C4F715A-7C29-4FF7-9D24-3BDEBD22723F}" dt="2022-09-14T06:22:08.719" v="1"/>
          <ac:spMkLst>
            <pc:docMk/>
            <pc:sldMk cId="2504034054" sldId="834"/>
            <ac:spMk id="14" creationId="{02ABCC35-98ED-40CE-B7AB-AB12B0398D3A}"/>
          </ac:spMkLst>
        </pc:spChg>
      </pc:sldChg>
      <pc:sldChg chg="add">
        <pc:chgData name="Hoffmann, Eleonora GIZ" userId="17fcc923-fc16-4ae3-be90-1ba8220b4999" providerId="ADAL" clId="{0C4F715A-7C29-4FF7-9D24-3BDEBD22723F}" dt="2022-09-14T06:52:43.054" v="3"/>
        <pc:sldMkLst>
          <pc:docMk/>
          <pc:sldMk cId="711336807" sldId="835"/>
        </pc:sldMkLst>
      </pc:sldChg>
    </pc:docChg>
  </pc:docChgLst>
  <pc:docChgLst>
    <pc:chgData name="Hoffmann, Eleonora GIZ" userId="S::eleonora.hoffmann@giz.de::17fcc923-fc16-4ae3-be90-1ba8220b4999" providerId="AD" clId="Web-{D6B5FA20-F37F-4A99-A88E-616A3CBBA0EA}"/>
    <pc:docChg chg="addSld modSld">
      <pc:chgData name="Hoffmann, Eleonora GIZ" userId="S::eleonora.hoffmann@giz.de::17fcc923-fc16-4ae3-be90-1ba8220b4999" providerId="AD" clId="Web-{D6B5FA20-F37F-4A99-A88E-616A3CBBA0EA}" dt="2022-09-14T06:19:31.474" v="3"/>
      <pc:docMkLst>
        <pc:docMk/>
      </pc:docMkLst>
      <pc:sldChg chg="addSp delSp modSp add modNotes">
        <pc:chgData name="Hoffmann, Eleonora GIZ" userId="S::eleonora.hoffmann@giz.de::17fcc923-fc16-4ae3-be90-1ba8220b4999" providerId="AD" clId="Web-{D6B5FA20-F37F-4A99-A88E-616A3CBBA0EA}" dt="2022-09-14T06:19:31.474" v="3"/>
        <pc:sldMkLst>
          <pc:docMk/>
          <pc:sldMk cId="2504034054" sldId="834"/>
        </pc:sldMkLst>
        <pc:spChg chg="del">
          <ac:chgData name="Hoffmann, Eleonora GIZ" userId="S::eleonora.hoffmann@giz.de::17fcc923-fc16-4ae3-be90-1ba8220b4999" providerId="AD" clId="Web-{D6B5FA20-F37F-4A99-A88E-616A3CBBA0EA}" dt="2022-09-14T06:19:19.568" v="1"/>
          <ac:spMkLst>
            <pc:docMk/>
            <pc:sldMk cId="2504034054" sldId="834"/>
            <ac:spMk id="5" creationId="{DA4B6E36-91F3-4E87-8523-5E8819651E12}"/>
          </ac:spMkLst>
        </pc:spChg>
        <pc:spChg chg="add del mod">
          <ac:chgData name="Hoffmann, Eleonora GIZ" userId="S::eleonora.hoffmann@giz.de::17fcc923-fc16-4ae3-be90-1ba8220b4999" providerId="AD" clId="Web-{D6B5FA20-F37F-4A99-A88E-616A3CBBA0EA}" dt="2022-09-14T06:19:31.474" v="3"/>
          <ac:spMkLst>
            <pc:docMk/>
            <pc:sldMk cId="2504034054" sldId="834"/>
            <ac:spMk id="7" creationId="{BD8B7E33-6E58-6B2B-3615-AEF74119A375}"/>
          </ac:spMkLst>
        </pc:spChg>
      </pc:sldChg>
    </pc:docChg>
  </pc:docChgLst>
  <pc:docChgLst>
    <pc:chgData name="Hoffmann, Eleonora GIZ" userId="S::eleonora.hoffmann@giz.de::17fcc923-fc16-4ae3-be90-1ba8220b4999" providerId="AD" clId="Web-{A156FA22-EF8F-478B-B622-100655C84CE6}"/>
    <pc:docChg chg="modSld">
      <pc:chgData name="Hoffmann, Eleonora GIZ" userId="S::eleonora.hoffmann@giz.de::17fcc923-fc16-4ae3-be90-1ba8220b4999" providerId="AD" clId="Web-{A156FA22-EF8F-478B-B622-100655C84CE6}" dt="2022-09-14T06:18:18.235" v="1"/>
      <pc:docMkLst>
        <pc:docMk/>
      </pc:docMkLst>
      <pc:sldChg chg="addSp delSp modSp">
        <pc:chgData name="Hoffmann, Eleonora GIZ" userId="S::eleonora.hoffmann@giz.de::17fcc923-fc16-4ae3-be90-1ba8220b4999" providerId="AD" clId="Web-{A156FA22-EF8F-478B-B622-100655C84CE6}" dt="2022-09-14T06:18:18.235" v="1"/>
        <pc:sldMkLst>
          <pc:docMk/>
          <pc:sldMk cId="561675503" sldId="692"/>
        </pc:sldMkLst>
        <pc:picChg chg="add del mod">
          <ac:chgData name="Hoffmann, Eleonora GIZ" userId="S::eleonora.hoffmann@giz.de::17fcc923-fc16-4ae3-be90-1ba8220b4999" providerId="AD" clId="Web-{A156FA22-EF8F-478B-B622-100655C84CE6}" dt="2022-09-14T06:18:18.235" v="1"/>
          <ac:picMkLst>
            <pc:docMk/>
            <pc:sldMk cId="561675503" sldId="692"/>
            <ac:picMk id="3" creationId="{8F9546B3-D211-D9CC-8BE0-33500A855DB6}"/>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64BD1BE-42F4-473D-ABD7-56243035F52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5D0099DF-E360-4416-806C-8CA07FB94FA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E810993-722C-4CA5-9648-D0522B650722}" type="datetimeFigureOut">
              <a:rPr lang="en-GB" smtClean="0"/>
              <a:t>14/09/2022</a:t>
            </a:fld>
            <a:endParaRPr lang="en-GB"/>
          </a:p>
        </p:txBody>
      </p:sp>
      <p:sp>
        <p:nvSpPr>
          <p:cNvPr id="4" name="Footer Placeholder 3">
            <a:extLst>
              <a:ext uri="{FF2B5EF4-FFF2-40B4-BE49-F238E27FC236}">
                <a16:creationId xmlns:a16="http://schemas.microsoft.com/office/drawing/2014/main" id="{3F9E00EC-BA88-491A-90CE-33F6DD3C69C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BD72AF6E-9018-48FC-85D0-2364A215CC6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5603EF-9C72-48A8-A361-004C5D75B5E4}" type="slidenum">
              <a:rPr lang="en-GB" smtClean="0"/>
              <a:t>‹Nr.›</a:t>
            </a:fld>
            <a:endParaRPr lang="en-GB"/>
          </a:p>
        </p:txBody>
      </p:sp>
    </p:spTree>
    <p:extLst>
      <p:ext uri="{BB962C8B-B14F-4D97-AF65-F5344CB8AC3E}">
        <p14:creationId xmlns:p14="http://schemas.microsoft.com/office/powerpoint/2010/main" val="10174583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13BDE53C-E68A-42E6-AFB0-AF5C1BDE8E3C}" type="datetimeFigureOut">
              <a:rPr lang="en-GB" smtClean="0"/>
              <a:pPr/>
              <a:t>14/09/2022</a:t>
            </a:fld>
            <a:endParaRPr lang="en-GB"/>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err="1"/>
              <a:t>Formatvorlagen</a:t>
            </a:r>
            <a:r>
              <a:rPr lang="en-GB"/>
              <a:t> des </a:t>
            </a:r>
            <a:r>
              <a:rPr lang="en-GB" err="1"/>
              <a:t>Textmasters</a:t>
            </a:r>
            <a:r>
              <a:rPr lang="en-GB"/>
              <a:t> </a:t>
            </a:r>
            <a:r>
              <a:rPr lang="en-GB" err="1"/>
              <a:t>bearbeiten</a:t>
            </a:r>
            <a:endParaRPr lang="en-GB"/>
          </a:p>
          <a:p>
            <a:pPr lvl="1"/>
            <a:r>
              <a:rPr lang="en-GB" err="1"/>
              <a:t>Zweite</a:t>
            </a:r>
            <a:r>
              <a:rPr lang="en-GB"/>
              <a:t> </a:t>
            </a:r>
            <a:r>
              <a:rPr lang="en-GB" err="1"/>
              <a:t>Ebene</a:t>
            </a:r>
            <a:endParaRPr lang="en-GB"/>
          </a:p>
          <a:p>
            <a:pPr lvl="2"/>
            <a:r>
              <a:rPr lang="en-GB" err="1"/>
              <a:t>Dritte</a:t>
            </a:r>
            <a:r>
              <a:rPr lang="en-GB"/>
              <a:t> </a:t>
            </a:r>
            <a:r>
              <a:rPr lang="en-GB" err="1"/>
              <a:t>Ebene</a:t>
            </a:r>
            <a:endParaRPr lang="en-GB"/>
          </a:p>
          <a:p>
            <a:pPr lvl="3"/>
            <a:r>
              <a:rPr lang="en-GB" err="1"/>
              <a:t>Vierte</a:t>
            </a:r>
            <a:r>
              <a:rPr lang="en-GB"/>
              <a:t> </a:t>
            </a:r>
            <a:r>
              <a:rPr lang="en-GB" err="1"/>
              <a:t>Ebene</a:t>
            </a:r>
            <a:endParaRPr lang="en-GB"/>
          </a:p>
          <a:p>
            <a:pPr lvl="4"/>
            <a:r>
              <a:rPr lang="en-GB" err="1"/>
              <a:t>Fünfte</a:t>
            </a:r>
            <a:r>
              <a:rPr lang="en-GB"/>
              <a:t> </a:t>
            </a:r>
            <a:r>
              <a:rPr lang="en-GB" err="1"/>
              <a:t>Ebene</a:t>
            </a:r>
            <a:endParaRPr lang="en-GB"/>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4045F879-0589-40D4-B0E5-B74D0CAD5C6C}" type="slidenum">
              <a:rPr lang="en-GB" smtClean="0"/>
              <a:pPr/>
              <a:t>‹Nr.›</a:t>
            </a:fld>
            <a:endParaRPr lang="en-GB"/>
          </a:p>
        </p:txBody>
      </p:sp>
    </p:spTree>
    <p:extLst>
      <p:ext uri="{BB962C8B-B14F-4D97-AF65-F5344CB8AC3E}">
        <p14:creationId xmlns:p14="http://schemas.microsoft.com/office/powerpoint/2010/main" val="3260952645"/>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Arial" panose="020B0604020202020204" pitchFamily="34" charset="0"/>
        <a:ea typeface="+mn-ea"/>
        <a:cs typeface="+mn-cs"/>
      </a:defRPr>
    </a:lvl1pPr>
    <a:lvl2pPr marL="342900" algn="l" defTabSz="685800" rtl="0" eaLnBrk="1" latinLnBrk="0" hangingPunct="1">
      <a:defRPr sz="900" kern="1200">
        <a:solidFill>
          <a:schemeClr val="tx1"/>
        </a:solidFill>
        <a:latin typeface="Arial" panose="020B0604020202020204" pitchFamily="34" charset="0"/>
        <a:ea typeface="+mn-ea"/>
        <a:cs typeface="+mn-cs"/>
      </a:defRPr>
    </a:lvl2pPr>
    <a:lvl3pPr marL="685800" algn="l" defTabSz="685800" rtl="0" eaLnBrk="1" latinLnBrk="0" hangingPunct="1">
      <a:defRPr sz="900" kern="1200">
        <a:solidFill>
          <a:schemeClr val="tx1"/>
        </a:solidFill>
        <a:latin typeface="Arial" panose="020B0604020202020204" pitchFamily="34" charset="0"/>
        <a:ea typeface="+mn-ea"/>
        <a:cs typeface="+mn-cs"/>
      </a:defRPr>
    </a:lvl3pPr>
    <a:lvl4pPr marL="1028700" algn="l" defTabSz="685800" rtl="0" eaLnBrk="1" latinLnBrk="0" hangingPunct="1">
      <a:defRPr sz="900" kern="1200">
        <a:solidFill>
          <a:schemeClr val="tx1"/>
        </a:solidFill>
        <a:latin typeface="Arial" panose="020B0604020202020204" pitchFamily="34" charset="0"/>
        <a:ea typeface="+mn-ea"/>
        <a:cs typeface="+mn-cs"/>
      </a:defRPr>
    </a:lvl4pPr>
    <a:lvl5pPr marL="1371600" algn="l" defTabSz="685800" rtl="0" eaLnBrk="1" latinLnBrk="0" hangingPunct="1">
      <a:defRPr sz="900" kern="1200">
        <a:solidFill>
          <a:schemeClr val="tx1"/>
        </a:solidFill>
        <a:latin typeface="Arial" panose="020B0604020202020204" pitchFamily="34" charset="0"/>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b="1" noProof="0" dirty="0">
              <a:cs typeface="Arial"/>
            </a:endParaRPr>
          </a:p>
        </p:txBody>
      </p:sp>
      <p:sp>
        <p:nvSpPr>
          <p:cNvPr id="4" name="Foliennummernplatzhalt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045F879-0589-40D4-B0E5-B74D0CAD5C6C}"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036396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noProof="0" dirty="0"/>
          </a:p>
        </p:txBody>
      </p:sp>
      <p:sp>
        <p:nvSpPr>
          <p:cNvPr id="4" name="Foliennummernplatzhalter 3"/>
          <p:cNvSpPr>
            <a:spLocks noGrp="1"/>
          </p:cNvSpPr>
          <p:nvPr>
            <p:ph type="sldNum" sz="quarter" idx="5"/>
          </p:nvPr>
        </p:nvSpPr>
        <p:spPr/>
        <p:txBody>
          <a:bodyPr/>
          <a:lstStyle/>
          <a:p>
            <a:fld id="{4045F879-0589-40D4-B0E5-B74D0CAD5C6C}" type="slidenum">
              <a:rPr lang="en-GB" smtClean="0"/>
              <a:pPr/>
              <a:t>10</a:t>
            </a:fld>
            <a:endParaRPr lang="en-GB"/>
          </a:p>
        </p:txBody>
      </p:sp>
    </p:spTree>
    <p:extLst>
      <p:ext uri="{BB962C8B-B14F-4D97-AF65-F5344CB8AC3E}">
        <p14:creationId xmlns:p14="http://schemas.microsoft.com/office/powerpoint/2010/main" val="28032929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noProof="0" dirty="0"/>
          </a:p>
        </p:txBody>
      </p:sp>
      <p:sp>
        <p:nvSpPr>
          <p:cNvPr id="4" name="Foliennummernplatzhalter 3"/>
          <p:cNvSpPr>
            <a:spLocks noGrp="1"/>
          </p:cNvSpPr>
          <p:nvPr>
            <p:ph type="sldNum" sz="quarter" idx="5"/>
          </p:nvPr>
        </p:nvSpPr>
        <p:spPr/>
        <p:txBody>
          <a:bodyPr/>
          <a:lstStyle/>
          <a:p>
            <a:fld id="{4045F879-0589-40D4-B0E5-B74D0CAD5C6C}" type="slidenum">
              <a:rPr lang="en-GB" smtClean="0"/>
              <a:pPr/>
              <a:t>2</a:t>
            </a:fld>
            <a:endParaRPr lang="en-GB"/>
          </a:p>
        </p:txBody>
      </p:sp>
    </p:spTree>
    <p:extLst>
      <p:ext uri="{BB962C8B-B14F-4D97-AF65-F5344CB8AC3E}">
        <p14:creationId xmlns:p14="http://schemas.microsoft.com/office/powerpoint/2010/main" val="24327770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Tx/>
              <a:buNone/>
            </a:pPr>
            <a:r>
              <a:rPr lang="en-US" b="1" noProof="0" dirty="0"/>
              <a:t>Notes:</a:t>
            </a:r>
          </a:p>
          <a:p>
            <a:pPr marL="0" indent="0">
              <a:buFont typeface="Arial" panose="020B0604020202020204" pitchFamily="34" charset="0"/>
              <a:buNone/>
            </a:pPr>
            <a:endParaRPr lang="en-US" sz="900" kern="1200" noProof="0" dirty="0">
              <a:solidFill>
                <a:schemeClr val="tx1"/>
              </a:solidFill>
              <a:effectLst/>
              <a:latin typeface="Arial" panose="020B0604020202020204" pitchFamily="34" charset="0"/>
              <a:ea typeface="+mn-ea"/>
              <a:cs typeface="+mn-cs"/>
            </a:endParaRPr>
          </a:p>
          <a:p>
            <a:pPr marL="171450" indent="-171450">
              <a:buFont typeface="Arial" panose="020B0604020202020204" pitchFamily="34" charset="0"/>
              <a:buChar char="–"/>
            </a:pPr>
            <a:r>
              <a:rPr lang="en-US" sz="900" kern="1200" noProof="0" dirty="0">
                <a:solidFill>
                  <a:schemeClr val="tx1"/>
                </a:solidFill>
                <a:effectLst/>
                <a:latin typeface="Arial" panose="020B0604020202020204" pitchFamily="34" charset="0"/>
                <a:ea typeface="+mn-ea"/>
                <a:cs typeface="+mn-cs"/>
              </a:rPr>
              <a:t>This case study is an example for a multi-purpose dam which, as we outline in module 1, can be one solution approach to the WEF Nexus</a:t>
            </a:r>
          </a:p>
          <a:p>
            <a:pPr marL="171450" indent="-171450">
              <a:buFont typeface="Arial" panose="020B0604020202020204" pitchFamily="34" charset="0"/>
              <a:buChar char="–"/>
            </a:pPr>
            <a:r>
              <a:rPr lang="en-US" sz="900" kern="1200" noProof="0" dirty="0">
                <a:solidFill>
                  <a:schemeClr val="tx1"/>
                </a:solidFill>
                <a:effectLst/>
                <a:latin typeface="Arial" panose="020B0604020202020204" pitchFamily="34" charset="0"/>
                <a:ea typeface="+mn-ea"/>
                <a:cs typeface="+mn-cs"/>
              </a:rPr>
              <a:t>Also chose this project as GIZ and the regional NRD </a:t>
            </a:r>
            <a:r>
              <a:rPr lang="en-US" sz="900" kern="1200" noProof="0" dirty="0" err="1">
                <a:solidFill>
                  <a:schemeClr val="tx1"/>
                </a:solidFill>
                <a:effectLst/>
                <a:latin typeface="Arial" panose="020B0604020202020204" pitchFamily="34" charset="0"/>
                <a:ea typeface="+mn-ea"/>
                <a:cs typeface="+mn-cs"/>
              </a:rPr>
              <a:t>programme</a:t>
            </a:r>
            <a:r>
              <a:rPr lang="en-US" sz="900" kern="1200" noProof="0" dirty="0">
                <a:solidFill>
                  <a:schemeClr val="tx1"/>
                </a:solidFill>
                <a:effectLst/>
                <a:latin typeface="Arial" panose="020B0604020202020204" pitchFamily="34" charset="0"/>
                <a:ea typeface="+mn-ea"/>
                <a:cs typeface="+mn-cs"/>
              </a:rPr>
              <a:t> of Niger does some activities around this case that will be reflected here </a:t>
            </a:r>
          </a:p>
          <a:p>
            <a:pPr marL="171450" indent="-171450">
              <a:buFont typeface="Arial" panose="020B0604020202020204" pitchFamily="34" charset="0"/>
              <a:buChar char="–"/>
            </a:pPr>
            <a:r>
              <a:rPr lang="en-US" sz="900" kern="1200" noProof="0" dirty="0">
                <a:solidFill>
                  <a:schemeClr val="tx1"/>
                </a:solidFill>
                <a:effectLst/>
                <a:latin typeface="Arial" panose="020B0604020202020204" pitchFamily="34" charset="0"/>
                <a:ea typeface="+mn-ea"/>
                <a:cs typeface="+mn-cs"/>
              </a:rPr>
              <a:t>Amongst others, there is the idea to further investigate whether the Lagdo Dam could be declared a project of so called </a:t>
            </a:r>
            <a:r>
              <a:rPr lang="en-US" sz="900" b="1" kern="1200" noProof="0" dirty="0">
                <a:solidFill>
                  <a:schemeClr val="tx1"/>
                </a:solidFill>
                <a:effectLst/>
                <a:latin typeface="Arial" panose="020B0604020202020204" pitchFamily="34" charset="0"/>
                <a:ea typeface="+mn-ea"/>
                <a:cs typeface="+mn-cs"/>
              </a:rPr>
              <a:t>“common infrastructure” </a:t>
            </a:r>
            <a:r>
              <a:rPr lang="en-US" sz="900" kern="1200" noProof="0" dirty="0">
                <a:solidFill>
                  <a:schemeClr val="tx1"/>
                </a:solidFill>
                <a:effectLst/>
                <a:latin typeface="Arial" panose="020B0604020202020204" pitchFamily="34" charset="0"/>
                <a:ea typeface="+mn-ea"/>
                <a:cs typeface="+mn-cs"/>
              </a:rPr>
              <a:t>and </a:t>
            </a:r>
            <a:r>
              <a:rPr lang="en-US" sz="900" b="1" kern="1200" noProof="0" dirty="0">
                <a:solidFill>
                  <a:schemeClr val="tx1"/>
                </a:solidFill>
                <a:effectLst/>
                <a:latin typeface="Arial" panose="020B0604020202020204" pitchFamily="34" charset="0"/>
                <a:ea typeface="+mn-ea"/>
                <a:cs typeface="+mn-cs"/>
              </a:rPr>
              <a:t>“infrastructure of common interest” </a:t>
            </a:r>
            <a:r>
              <a:rPr lang="en-US" sz="900" kern="1200" noProof="0" dirty="0">
                <a:solidFill>
                  <a:schemeClr val="tx1"/>
                </a:solidFill>
                <a:effectLst/>
                <a:latin typeface="Arial" panose="020B0604020202020204" pitchFamily="34" charset="0"/>
                <a:ea typeface="+mn-ea"/>
                <a:cs typeface="+mn-cs"/>
              </a:rPr>
              <a:t>(as defined by Annex 5 of the Niger Basin Water Charter) which would essentially allow to make it a joint infrastructure and extend benefit-sharing to all countries sharing the Benue basin (including Cameroon, Nigeria, and Chad)</a:t>
            </a:r>
          </a:p>
          <a:p>
            <a:pPr marL="171450" indent="-171450">
              <a:buFont typeface="Arial" panose="020B0604020202020204" pitchFamily="34" charset="0"/>
              <a:buChar char="–"/>
            </a:pPr>
            <a:endParaRPr lang="en-US" sz="900" kern="1200" noProof="0" dirty="0">
              <a:solidFill>
                <a:schemeClr val="tx1"/>
              </a:solidFill>
              <a:effectLst/>
              <a:latin typeface="Arial" panose="020B0604020202020204" pitchFamily="34" charset="0"/>
              <a:ea typeface="+mn-ea"/>
              <a:cs typeface="+mn-cs"/>
            </a:endParaRPr>
          </a:p>
          <a:p>
            <a:r>
              <a:rPr lang="en-US" sz="900" kern="1200" noProof="0" dirty="0">
                <a:solidFill>
                  <a:schemeClr val="tx1"/>
                </a:solidFill>
                <a:effectLst/>
                <a:latin typeface="Arial" panose="020B0604020202020204" pitchFamily="34" charset="0"/>
                <a:ea typeface="+mn-ea"/>
                <a:cs typeface="+mn-cs"/>
              </a:rPr>
              <a:t> </a:t>
            </a:r>
            <a:endParaRPr lang="en-US" b="0" i="0" noProof="0" dirty="0">
              <a:solidFill>
                <a:srgbClr val="4D5156"/>
              </a:solidFill>
              <a:effectLst/>
              <a:latin typeface="Roboto" panose="02000000000000000000" pitchFamily="2" charset="0"/>
            </a:endParaRPr>
          </a:p>
        </p:txBody>
      </p:sp>
      <p:sp>
        <p:nvSpPr>
          <p:cNvPr id="4" name="Foliennummernplatzhalter 3"/>
          <p:cNvSpPr>
            <a:spLocks noGrp="1"/>
          </p:cNvSpPr>
          <p:nvPr>
            <p:ph type="sldNum" sz="quarter" idx="5"/>
          </p:nvPr>
        </p:nvSpPr>
        <p:spPr/>
        <p:txBody>
          <a:bodyPr/>
          <a:lstStyle/>
          <a:p>
            <a:fld id="{4045F879-0589-40D4-B0E5-B74D0CAD5C6C}" type="slidenum">
              <a:rPr lang="en-GB" smtClean="0"/>
              <a:pPr/>
              <a:t>3</a:t>
            </a:fld>
            <a:endParaRPr lang="en-GB"/>
          </a:p>
        </p:txBody>
      </p:sp>
    </p:spTree>
    <p:extLst>
      <p:ext uri="{BB962C8B-B14F-4D97-AF65-F5344CB8AC3E}">
        <p14:creationId xmlns:p14="http://schemas.microsoft.com/office/powerpoint/2010/main" val="27385377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noProof="0" dirty="0"/>
              <a:t>Notes:</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900" kern="1200" noProof="0" dirty="0">
              <a:solidFill>
                <a:schemeClr val="tx1"/>
              </a:solidFill>
              <a:effectLst/>
              <a:latin typeface="Arial" panose="020B0604020202020204" pitchFamily="34" charset="0"/>
              <a:ea typeface="+mn-ea"/>
              <a:cs typeface="+mn-cs"/>
            </a:endParaRP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kern="1200" noProof="0" dirty="0">
                <a:solidFill>
                  <a:schemeClr val="tx1"/>
                </a:solidFill>
                <a:effectLst/>
                <a:latin typeface="Arial" panose="020B0604020202020204" pitchFamily="34" charset="0"/>
                <a:ea typeface="+mn-ea"/>
                <a:cs typeface="+mn-cs"/>
              </a:rPr>
              <a:t>The Benue is a sub-basin of the Niger Basin in West Africa </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kern="1200" noProof="0" dirty="0">
                <a:solidFill>
                  <a:schemeClr val="tx1"/>
                </a:solidFill>
                <a:effectLst/>
                <a:latin typeface="Arial" panose="020B0604020202020204" pitchFamily="34" charset="0"/>
                <a:ea typeface="+mn-ea"/>
                <a:cs typeface="+mn-cs"/>
              </a:rPr>
              <a:t>The Benue River is the main tributary of the Niger River originating in central Cameroon and flowing northwards limited to the border with Nigeria</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kern="1200" noProof="0" dirty="0">
                <a:solidFill>
                  <a:schemeClr val="tx1"/>
                </a:solidFill>
                <a:effectLst/>
                <a:latin typeface="Arial" panose="020B0604020202020204" pitchFamily="34" charset="0"/>
                <a:ea typeface="+mn-ea"/>
                <a:cs typeface="+mn-cs"/>
              </a:rPr>
              <a:t>In Nigeria the Benue travels for 800 km in a substantially East-West direction before flowing into the Niger</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kern="1200" noProof="0" dirty="0">
                <a:solidFill>
                  <a:schemeClr val="tx1"/>
                </a:solidFill>
                <a:effectLst/>
                <a:latin typeface="Arial" panose="020B0604020202020204" pitchFamily="34" charset="0"/>
                <a:ea typeface="+mn-ea"/>
                <a:cs typeface="+mn-cs"/>
              </a:rPr>
              <a:t>Cameroon’s northern region is </a:t>
            </a:r>
            <a:r>
              <a:rPr lang="en-US" sz="900" kern="1200" noProof="0" dirty="0" err="1">
                <a:solidFill>
                  <a:schemeClr val="tx1"/>
                </a:solidFill>
                <a:effectLst/>
                <a:latin typeface="Arial" panose="020B0604020202020204" pitchFamily="34" charset="0"/>
                <a:ea typeface="+mn-ea"/>
                <a:cs typeface="+mn-cs"/>
              </a:rPr>
              <a:t>characterised</a:t>
            </a:r>
            <a:r>
              <a:rPr lang="en-US" sz="900" kern="1200" noProof="0" dirty="0">
                <a:solidFill>
                  <a:schemeClr val="tx1"/>
                </a:solidFill>
                <a:effectLst/>
                <a:latin typeface="Arial" panose="020B0604020202020204" pitchFamily="34" charset="0"/>
                <a:ea typeface="+mn-ea"/>
                <a:cs typeface="+mn-cs"/>
              </a:rPr>
              <a:t> by a rainy season mainly from May to September (800 mm annual) and a potential evapotranspiration (PET) of 2,500 mm per year </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kern="1200" noProof="0" dirty="0">
                <a:solidFill>
                  <a:schemeClr val="tx1"/>
                </a:solidFill>
                <a:effectLst/>
                <a:latin typeface="Arial" panose="020B0604020202020204" pitchFamily="34" charset="0"/>
                <a:ea typeface="+mn-ea"/>
                <a:cs typeface="+mn-cs"/>
              </a:rPr>
              <a:t>The permanent deficit in PET causes water stress which affects in turn the agricultural production, resulting in lower yield, and greater climate risks </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kern="1200" noProof="0" dirty="0">
                <a:solidFill>
                  <a:schemeClr val="tx1"/>
                </a:solidFill>
                <a:effectLst/>
                <a:latin typeface="Arial" panose="020B0604020202020204" pitchFamily="34" charset="0"/>
                <a:ea typeface="+mn-ea"/>
                <a:cs typeface="+mn-cs"/>
              </a:rPr>
              <a:t>Furthermore, poverty has increased from 56% in 2001 to 68% in 2014 (World Bank's Viva Benue project) which displays a trend towards deterioration</a:t>
            </a:r>
          </a:p>
          <a:p>
            <a:pPr marL="0" indent="0">
              <a:buFont typeface="Arial" panose="020B0604020202020204" pitchFamily="34" charset="0"/>
              <a:buNone/>
            </a:pPr>
            <a:endParaRPr lang="en-US" noProof="0" dirty="0"/>
          </a:p>
          <a:p>
            <a:endParaRPr lang="en-US" b="0" noProof="0" dirty="0"/>
          </a:p>
          <a:p>
            <a:r>
              <a:rPr lang="en-US" b="1" noProof="0" dirty="0"/>
              <a:t>Sources:</a:t>
            </a:r>
          </a:p>
          <a:p>
            <a:endParaRPr lang="en-US" noProof="0"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b="0" noProof="0" dirty="0" err="1"/>
              <a:t>Autorite</a:t>
            </a:r>
            <a:r>
              <a:rPr lang="en-US" b="0" noProof="0" dirty="0"/>
              <a:t> </a:t>
            </a:r>
            <a:r>
              <a:rPr lang="en-US" b="0" noProof="0" dirty="0" err="1"/>
              <a:t>Bassin</a:t>
            </a:r>
            <a:r>
              <a:rPr lang="en-US" b="0" noProof="0" dirty="0"/>
              <a:t> Du Niger (2021), ‘Rapport de Mission sur le Barrage de Lagdo – Cameroun’, Niamey, Niger.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b="0" noProof="0"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noProof="0" dirty="0"/>
              <a:t>World Bank's Viva </a:t>
            </a:r>
            <a:r>
              <a:rPr lang="en-US" noProof="0" dirty="0" err="1"/>
              <a:t>Benoué</a:t>
            </a:r>
            <a:r>
              <a:rPr lang="en-US" noProof="0" dirty="0"/>
              <a:t> project </a:t>
            </a:r>
            <a:r>
              <a:rPr lang="en-US" noProof="0" dirty="0" err="1"/>
              <a:t>en</a:t>
            </a:r>
            <a:r>
              <a:rPr lang="en-US" noProof="0" dirty="0"/>
              <a:t> </a:t>
            </a:r>
            <a:r>
              <a:rPr lang="en-US" b="0" noProof="0" dirty="0" err="1"/>
              <a:t>Autorite</a:t>
            </a:r>
            <a:r>
              <a:rPr lang="en-US" b="0" noProof="0" dirty="0"/>
              <a:t> </a:t>
            </a:r>
            <a:r>
              <a:rPr lang="en-US" b="0" noProof="0" dirty="0" err="1"/>
              <a:t>Bassin</a:t>
            </a:r>
            <a:r>
              <a:rPr lang="en-US" b="0" noProof="0" dirty="0"/>
              <a:t> Du Niger (2021), ‘Rapport de Mission sur le Barrage de Lagdo – Cameroun’, Niamey, Niger. </a:t>
            </a:r>
          </a:p>
          <a:p>
            <a:endParaRPr lang="en-US" noProof="0" dirty="0"/>
          </a:p>
          <a:p>
            <a:r>
              <a:rPr lang="en-US" noProof="0" dirty="0"/>
              <a:t>World Bank (2020), ‘Valorization of Investments in the Valley of the Benue Project’, Report.</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b="0" noProof="0"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b="0" u="sng" noProof="0" dirty="0"/>
              <a:t>Image Reference:</a:t>
            </a:r>
          </a:p>
          <a:p>
            <a:pPr marL="0" marR="0" lvl="0" indent="0" algn="l" defTabSz="685800" rtl="0" eaLnBrk="1" fontAlgn="auto" latinLnBrk="0" hangingPunct="1">
              <a:lnSpc>
                <a:spcPct val="100000"/>
              </a:lnSpc>
              <a:spcBef>
                <a:spcPts val="0"/>
              </a:spcBef>
              <a:spcAft>
                <a:spcPts val="0"/>
              </a:spcAft>
              <a:buClrTx/>
              <a:buSzTx/>
              <a:buFontTx/>
              <a:buNone/>
              <a:tabLst/>
              <a:defRPr/>
            </a:pPr>
            <a:r>
              <a:rPr lang="en-US" b="0" noProof="0" dirty="0"/>
              <a:t>Nexus Regional Dialogue (NRD) (2022), ‘Water resource management of the Lagdo hydroelectric dam in Garoua, Cameroon’.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b="0" noProof="0" dirty="0"/>
          </a:p>
          <a:p>
            <a:endParaRPr lang="en-US" noProof="0" dirty="0"/>
          </a:p>
          <a:p>
            <a:endParaRPr lang="en-US" dirty="0"/>
          </a:p>
        </p:txBody>
      </p:sp>
      <p:sp>
        <p:nvSpPr>
          <p:cNvPr id="4" name="Slide Number Placeholder 3"/>
          <p:cNvSpPr>
            <a:spLocks noGrp="1"/>
          </p:cNvSpPr>
          <p:nvPr>
            <p:ph type="sldNum" sz="quarter" idx="5"/>
          </p:nvPr>
        </p:nvSpPr>
        <p:spPr/>
        <p:txBody>
          <a:bodyPr/>
          <a:lstStyle/>
          <a:p>
            <a:fld id="{4045F879-0589-40D4-B0E5-B74D0CAD5C6C}" type="slidenum">
              <a:rPr lang="en-GB" smtClean="0"/>
              <a:pPr/>
              <a:t>4</a:t>
            </a:fld>
            <a:endParaRPr lang="en-GB"/>
          </a:p>
        </p:txBody>
      </p:sp>
    </p:spTree>
    <p:extLst>
      <p:ext uri="{BB962C8B-B14F-4D97-AF65-F5344CB8AC3E}">
        <p14:creationId xmlns:p14="http://schemas.microsoft.com/office/powerpoint/2010/main" val="4190167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Notes:</a:t>
            </a:r>
          </a:p>
          <a:p>
            <a:pPr marL="0" indent="0">
              <a:buFont typeface="Arial" panose="020B0604020202020204" pitchFamily="34" charset="0"/>
              <a:buNone/>
            </a:pPr>
            <a:endParaRPr lang="en-US" sz="900" b="0" kern="1200" dirty="0">
              <a:solidFill>
                <a:schemeClr val="tx1"/>
              </a:solidFill>
              <a:effectLst/>
              <a:latin typeface="Arial" panose="020B0604020202020204" pitchFamily="34" charset="0"/>
              <a:ea typeface="+mn-ea"/>
              <a:cs typeface="+mn-cs"/>
            </a:endParaRPr>
          </a:p>
          <a:p>
            <a:pPr marL="171450" indent="-171450">
              <a:buFont typeface="Arial" panose="020B0604020202020204" pitchFamily="34" charset="0"/>
              <a:buChar char="–"/>
            </a:pPr>
            <a:r>
              <a:rPr lang="en-US" sz="900" kern="1200" dirty="0">
                <a:solidFill>
                  <a:schemeClr val="tx1"/>
                </a:solidFill>
                <a:effectLst/>
                <a:latin typeface="Arial" panose="020B0604020202020204" pitchFamily="34" charset="0"/>
                <a:ea typeface="+mn-ea"/>
                <a:cs typeface="+mn-cs"/>
              </a:rPr>
              <a:t>The presented case study focusses on the Lagdo Dam in Cameroon located on the Benue River about 70 km from the city of Garoua (northern part of Cameroon)</a:t>
            </a:r>
            <a:endParaRPr lang="de-DE" sz="900" kern="1200" dirty="0">
              <a:solidFill>
                <a:schemeClr val="tx1"/>
              </a:solidFill>
              <a:effectLst/>
              <a:latin typeface="Arial" panose="020B0604020202020204" pitchFamily="34" charset="0"/>
              <a:ea typeface="+mn-ea"/>
              <a:cs typeface="+mn-cs"/>
            </a:endParaRPr>
          </a:p>
          <a:p>
            <a:pPr marL="171450" indent="-171450">
              <a:buFont typeface="Arial" panose="020B0604020202020204" pitchFamily="34" charset="0"/>
              <a:buChar char="–"/>
            </a:pPr>
            <a:r>
              <a:rPr lang="en-US" sz="900" kern="1200" dirty="0">
                <a:solidFill>
                  <a:schemeClr val="tx1"/>
                </a:solidFill>
                <a:effectLst/>
                <a:latin typeface="Arial" panose="020B0604020202020204" pitchFamily="34" charset="0"/>
                <a:ea typeface="+mn-ea"/>
                <a:cs typeface="+mn-cs"/>
              </a:rPr>
              <a:t>The multifunctional dam was constructed over the years 1978-1982 and is currently managed by the ENEO company (Name of public-private partnership company that produces and distributes energy in Cameroon)</a:t>
            </a:r>
            <a:endParaRPr lang="de-DE" sz="900" kern="1200" dirty="0">
              <a:solidFill>
                <a:schemeClr val="tx1"/>
              </a:solidFill>
              <a:effectLst/>
              <a:latin typeface="Arial" panose="020B0604020202020204" pitchFamily="34" charset="0"/>
              <a:ea typeface="+mn-ea"/>
              <a:cs typeface="+mn-cs"/>
            </a:endParaRPr>
          </a:p>
          <a:p>
            <a:pPr marL="171450" indent="-171450">
              <a:buFont typeface="Arial" panose="020B0604020202020204" pitchFamily="34" charset="0"/>
              <a:buChar char="–"/>
            </a:pPr>
            <a:r>
              <a:rPr lang="en-US" sz="900" kern="1200" dirty="0">
                <a:solidFill>
                  <a:schemeClr val="tx1"/>
                </a:solidFill>
                <a:effectLst/>
                <a:latin typeface="Arial" panose="020B0604020202020204" pitchFamily="34" charset="0"/>
                <a:ea typeface="+mn-ea"/>
                <a:cs typeface="+mn-cs"/>
              </a:rPr>
              <a:t>It primarily serves hydropower generation but also fisheries, ecosystem management, water supply and agricultural irrigation (although not yet at the level originally envisaged)</a:t>
            </a:r>
            <a:r>
              <a:rPr lang="de-DE" sz="900" kern="1200" dirty="0">
                <a:solidFill>
                  <a:schemeClr val="tx1"/>
                </a:solidFill>
                <a:effectLst/>
                <a:latin typeface="Arial" panose="020B0604020202020204" pitchFamily="34" charset="0"/>
                <a:ea typeface="+mn-ea"/>
                <a:cs typeface="+mn-cs"/>
              </a:rPr>
              <a:t> </a:t>
            </a:r>
          </a:p>
          <a:p>
            <a:pPr marL="514350" lvl="1" indent="-171450">
              <a:buFont typeface="Arial" panose="020B0604020202020204" pitchFamily="34" charset="0"/>
              <a:buChar char="–"/>
            </a:pPr>
            <a:r>
              <a:rPr lang="de-DE" sz="900" kern="1200" dirty="0">
                <a:solidFill>
                  <a:schemeClr val="tx1"/>
                </a:solidFill>
                <a:effectLst/>
                <a:latin typeface="Arial" panose="020B0604020202020204" pitchFamily="34" charset="0"/>
                <a:ea typeface="+mn-ea"/>
                <a:cs typeface="+mn-cs"/>
              </a:rPr>
              <a:t>(on </a:t>
            </a:r>
            <a:r>
              <a:rPr lang="de-DE" sz="900" kern="1200" dirty="0" err="1">
                <a:solidFill>
                  <a:schemeClr val="tx1"/>
                </a:solidFill>
                <a:effectLst/>
                <a:latin typeface="Arial" panose="020B0604020202020204" pitchFamily="34" charset="0"/>
                <a:ea typeface="+mn-ea"/>
                <a:cs typeface="+mn-cs"/>
              </a:rPr>
              <a:t>the</a:t>
            </a:r>
            <a:r>
              <a:rPr lang="de-DE" sz="900" kern="1200" dirty="0">
                <a:solidFill>
                  <a:schemeClr val="tx1"/>
                </a:solidFill>
                <a:effectLst/>
                <a:latin typeface="Arial" panose="020B0604020202020204" pitchFamily="34" charset="0"/>
                <a:ea typeface="+mn-ea"/>
                <a:cs typeface="+mn-cs"/>
              </a:rPr>
              <a:t> </a:t>
            </a:r>
            <a:r>
              <a:rPr lang="de-DE" sz="900" kern="1200" dirty="0" err="1">
                <a:solidFill>
                  <a:schemeClr val="tx1"/>
                </a:solidFill>
                <a:effectLst/>
                <a:latin typeface="Arial" panose="020B0604020202020204" pitchFamily="34" charset="0"/>
                <a:ea typeface="+mn-ea"/>
                <a:cs typeface="+mn-cs"/>
              </a:rPr>
              <a:t>picture</a:t>
            </a:r>
            <a:r>
              <a:rPr lang="de-DE" sz="900" kern="1200" dirty="0">
                <a:solidFill>
                  <a:schemeClr val="tx1"/>
                </a:solidFill>
                <a:effectLst/>
                <a:latin typeface="Arial" panose="020B0604020202020204" pitchFamily="34" charset="0"/>
                <a:ea typeface="+mn-ea"/>
                <a:cs typeface="+mn-cs"/>
              </a:rPr>
              <a:t> </a:t>
            </a:r>
            <a:r>
              <a:rPr lang="de-DE" sz="900" kern="1200" dirty="0" err="1">
                <a:solidFill>
                  <a:schemeClr val="tx1"/>
                </a:solidFill>
                <a:effectLst/>
                <a:latin typeface="Arial" panose="020B0604020202020204" pitchFamily="34" charset="0"/>
                <a:ea typeface="+mn-ea"/>
                <a:cs typeface="+mn-cs"/>
              </a:rPr>
              <a:t>you</a:t>
            </a:r>
            <a:r>
              <a:rPr lang="de-DE" sz="900" kern="1200" dirty="0">
                <a:solidFill>
                  <a:schemeClr val="tx1"/>
                </a:solidFill>
                <a:effectLst/>
                <a:latin typeface="Arial" panose="020B0604020202020204" pitchFamily="34" charset="0"/>
                <a:ea typeface="+mn-ea"/>
                <a:cs typeface="+mn-cs"/>
              </a:rPr>
              <a:t> </a:t>
            </a:r>
            <a:r>
              <a:rPr lang="de-DE" sz="900" kern="1200" dirty="0" err="1">
                <a:solidFill>
                  <a:schemeClr val="tx1"/>
                </a:solidFill>
                <a:effectLst/>
                <a:latin typeface="Arial" panose="020B0604020202020204" pitchFamily="34" charset="0"/>
                <a:ea typeface="+mn-ea"/>
                <a:cs typeface="+mn-cs"/>
              </a:rPr>
              <a:t>see</a:t>
            </a:r>
            <a:r>
              <a:rPr lang="de-DE" sz="900" kern="1200" dirty="0">
                <a:solidFill>
                  <a:schemeClr val="tx1"/>
                </a:solidFill>
                <a:effectLst/>
                <a:latin typeface="Arial" panose="020B0604020202020204" pitchFamily="34" charset="0"/>
                <a:ea typeface="+mn-ea"/>
                <a:cs typeface="+mn-cs"/>
              </a:rPr>
              <a:t> </a:t>
            </a:r>
            <a:r>
              <a:rPr lang="de-DE" sz="900" kern="1200" dirty="0" err="1">
                <a:solidFill>
                  <a:schemeClr val="tx1"/>
                </a:solidFill>
                <a:effectLst/>
                <a:latin typeface="Arial" panose="020B0604020202020204" pitchFamily="34" charset="0"/>
                <a:ea typeface="+mn-ea"/>
                <a:cs typeface="+mn-cs"/>
              </a:rPr>
              <a:t>the</a:t>
            </a:r>
            <a:r>
              <a:rPr lang="de-DE" sz="900" kern="1200" dirty="0">
                <a:solidFill>
                  <a:schemeClr val="tx1"/>
                </a:solidFill>
                <a:effectLst/>
                <a:latin typeface="Arial" panose="020B0604020202020204" pitchFamily="34" charset="0"/>
                <a:ea typeface="+mn-ea"/>
                <a:cs typeface="+mn-cs"/>
              </a:rPr>
              <a:t> hydropower </a:t>
            </a:r>
            <a:r>
              <a:rPr lang="de-DE" sz="900" kern="1200" dirty="0" err="1">
                <a:solidFill>
                  <a:schemeClr val="tx1"/>
                </a:solidFill>
                <a:effectLst/>
                <a:latin typeface="Arial" panose="020B0604020202020204" pitchFamily="34" charset="0"/>
                <a:ea typeface="+mn-ea"/>
                <a:cs typeface="+mn-cs"/>
              </a:rPr>
              <a:t>canal</a:t>
            </a:r>
            <a:r>
              <a:rPr lang="de-DE" sz="900" kern="1200" dirty="0">
                <a:solidFill>
                  <a:schemeClr val="tx1"/>
                </a:solidFill>
                <a:effectLst/>
                <a:latin typeface="Arial" panose="020B0604020202020204" pitchFamily="34" charset="0"/>
                <a:ea typeface="+mn-ea"/>
                <a:cs typeface="+mn-cs"/>
              </a:rPr>
              <a:t> </a:t>
            </a:r>
            <a:r>
              <a:rPr lang="de-DE" sz="900" kern="1200" dirty="0" err="1">
                <a:solidFill>
                  <a:schemeClr val="tx1"/>
                </a:solidFill>
                <a:effectLst/>
                <a:latin typeface="Arial" panose="020B0604020202020204" pitchFamily="34" charset="0"/>
                <a:ea typeface="+mn-ea"/>
                <a:cs typeface="+mn-cs"/>
              </a:rPr>
              <a:t>twisted</a:t>
            </a:r>
            <a:r>
              <a:rPr lang="de-DE" sz="900" kern="1200" dirty="0">
                <a:solidFill>
                  <a:schemeClr val="tx1"/>
                </a:solidFill>
                <a:effectLst/>
                <a:latin typeface="Arial" panose="020B0604020202020204" pitchFamily="34" charset="0"/>
                <a:ea typeface="+mn-ea"/>
                <a:cs typeface="+mn-cs"/>
              </a:rPr>
              <a:t> </a:t>
            </a:r>
            <a:r>
              <a:rPr lang="de-DE" sz="900" kern="1200" dirty="0" err="1">
                <a:solidFill>
                  <a:schemeClr val="tx1"/>
                </a:solidFill>
                <a:effectLst/>
                <a:latin typeface="Arial" panose="020B0604020202020204" pitchFamily="34" charset="0"/>
                <a:ea typeface="+mn-ea"/>
                <a:cs typeface="+mn-cs"/>
              </a:rPr>
              <a:t>to</a:t>
            </a:r>
            <a:r>
              <a:rPr lang="de-DE" sz="900" kern="1200" dirty="0">
                <a:solidFill>
                  <a:schemeClr val="tx1"/>
                </a:solidFill>
                <a:effectLst/>
                <a:latin typeface="Arial" panose="020B0604020202020204" pitchFamily="34" charset="0"/>
                <a:ea typeface="+mn-ea"/>
                <a:cs typeface="+mn-cs"/>
              </a:rPr>
              <a:t> </a:t>
            </a:r>
            <a:r>
              <a:rPr lang="de-DE" sz="900" kern="1200" dirty="0" err="1">
                <a:solidFill>
                  <a:schemeClr val="tx1"/>
                </a:solidFill>
                <a:effectLst/>
                <a:latin typeface="Arial" panose="020B0604020202020204" pitchFamily="34" charset="0"/>
                <a:ea typeface="+mn-ea"/>
                <a:cs typeface="+mn-cs"/>
              </a:rPr>
              <a:t>the</a:t>
            </a:r>
            <a:r>
              <a:rPr lang="de-DE" sz="900" kern="1200" dirty="0">
                <a:solidFill>
                  <a:schemeClr val="tx1"/>
                </a:solidFill>
                <a:effectLst/>
                <a:latin typeface="Arial" panose="020B0604020202020204" pitchFamily="34" charset="0"/>
                <a:ea typeface="+mn-ea"/>
                <a:cs typeface="+mn-cs"/>
              </a:rPr>
              <a:t> </a:t>
            </a:r>
            <a:r>
              <a:rPr lang="de-DE" sz="900" kern="1200" dirty="0" err="1">
                <a:solidFill>
                  <a:schemeClr val="tx1"/>
                </a:solidFill>
                <a:effectLst/>
                <a:latin typeface="Arial" panose="020B0604020202020204" pitchFamily="34" charset="0"/>
                <a:ea typeface="+mn-ea"/>
                <a:cs typeface="+mn-cs"/>
              </a:rPr>
              <a:t>left</a:t>
            </a:r>
            <a:r>
              <a:rPr lang="de-DE" sz="900" kern="1200" dirty="0">
                <a:solidFill>
                  <a:schemeClr val="tx1"/>
                </a:solidFill>
                <a:effectLst/>
                <a:latin typeface="Arial" panose="020B0604020202020204" pitchFamily="34" charset="0"/>
                <a:ea typeface="+mn-ea"/>
                <a:cs typeface="+mn-cs"/>
              </a:rPr>
              <a:t>, </a:t>
            </a:r>
            <a:r>
              <a:rPr lang="de-DE" sz="900" kern="1200" dirty="0" err="1">
                <a:solidFill>
                  <a:schemeClr val="tx1"/>
                </a:solidFill>
                <a:effectLst/>
                <a:latin typeface="Arial" panose="020B0604020202020204" pitchFamily="34" charset="0"/>
                <a:ea typeface="+mn-ea"/>
                <a:cs typeface="+mn-cs"/>
              </a:rPr>
              <a:t>the</a:t>
            </a:r>
            <a:r>
              <a:rPr lang="de-DE" sz="900" kern="1200" dirty="0">
                <a:solidFill>
                  <a:schemeClr val="tx1"/>
                </a:solidFill>
                <a:effectLst/>
                <a:latin typeface="Arial" panose="020B0604020202020204" pitchFamily="34" charset="0"/>
                <a:ea typeface="+mn-ea"/>
                <a:cs typeface="+mn-cs"/>
              </a:rPr>
              <a:t> </a:t>
            </a:r>
            <a:r>
              <a:rPr lang="de-DE" sz="900" kern="1200" dirty="0" err="1">
                <a:solidFill>
                  <a:schemeClr val="tx1"/>
                </a:solidFill>
                <a:effectLst/>
                <a:latin typeface="Arial" panose="020B0604020202020204" pitchFamily="34" charset="0"/>
                <a:ea typeface="+mn-ea"/>
                <a:cs typeface="+mn-cs"/>
              </a:rPr>
              <a:t>irrigation</a:t>
            </a:r>
            <a:r>
              <a:rPr lang="de-DE" sz="900" kern="1200" dirty="0">
                <a:solidFill>
                  <a:schemeClr val="tx1"/>
                </a:solidFill>
                <a:effectLst/>
                <a:latin typeface="Arial" panose="020B0604020202020204" pitchFamily="34" charset="0"/>
                <a:ea typeface="+mn-ea"/>
                <a:cs typeface="+mn-cs"/>
              </a:rPr>
              <a:t> </a:t>
            </a:r>
            <a:r>
              <a:rPr lang="de-DE" sz="900" kern="1200" dirty="0" err="1">
                <a:solidFill>
                  <a:schemeClr val="tx1"/>
                </a:solidFill>
                <a:effectLst/>
                <a:latin typeface="Arial" panose="020B0604020202020204" pitchFamily="34" charset="0"/>
                <a:ea typeface="+mn-ea"/>
                <a:cs typeface="+mn-cs"/>
              </a:rPr>
              <a:t>canal</a:t>
            </a:r>
            <a:r>
              <a:rPr lang="de-DE" sz="900" kern="1200" dirty="0">
                <a:solidFill>
                  <a:schemeClr val="tx1"/>
                </a:solidFill>
                <a:effectLst/>
                <a:latin typeface="Arial" panose="020B0604020202020204" pitchFamily="34" charset="0"/>
                <a:ea typeface="+mn-ea"/>
                <a:cs typeface="+mn-cs"/>
              </a:rPr>
              <a:t> </a:t>
            </a:r>
            <a:r>
              <a:rPr lang="de-DE" sz="900" kern="1200" dirty="0" err="1">
                <a:solidFill>
                  <a:schemeClr val="tx1"/>
                </a:solidFill>
                <a:effectLst/>
                <a:latin typeface="Arial" panose="020B0604020202020204" pitchFamily="34" charset="0"/>
                <a:ea typeface="+mn-ea"/>
                <a:cs typeface="+mn-cs"/>
              </a:rPr>
              <a:t>turned</a:t>
            </a:r>
            <a:r>
              <a:rPr lang="de-DE" sz="900" kern="1200" dirty="0">
                <a:solidFill>
                  <a:schemeClr val="tx1"/>
                </a:solidFill>
                <a:effectLst/>
                <a:latin typeface="Arial" panose="020B0604020202020204" pitchFamily="34" charset="0"/>
                <a:ea typeface="+mn-ea"/>
                <a:cs typeface="+mn-cs"/>
              </a:rPr>
              <a:t> </a:t>
            </a:r>
            <a:r>
              <a:rPr lang="de-DE" sz="900" kern="1200" dirty="0" err="1">
                <a:solidFill>
                  <a:schemeClr val="tx1"/>
                </a:solidFill>
                <a:effectLst/>
                <a:latin typeface="Arial" panose="020B0604020202020204" pitchFamily="34" charset="0"/>
                <a:ea typeface="+mn-ea"/>
                <a:cs typeface="+mn-cs"/>
              </a:rPr>
              <a:t>to</a:t>
            </a:r>
            <a:r>
              <a:rPr lang="de-DE" sz="900" kern="1200" dirty="0">
                <a:solidFill>
                  <a:schemeClr val="tx1"/>
                </a:solidFill>
                <a:effectLst/>
                <a:latin typeface="Arial" panose="020B0604020202020204" pitchFamily="34" charset="0"/>
                <a:ea typeface="+mn-ea"/>
                <a:cs typeface="+mn-cs"/>
              </a:rPr>
              <a:t> </a:t>
            </a:r>
            <a:r>
              <a:rPr lang="de-DE" sz="900" kern="1200" dirty="0" err="1">
                <a:solidFill>
                  <a:schemeClr val="tx1"/>
                </a:solidFill>
                <a:effectLst/>
                <a:latin typeface="Arial" panose="020B0604020202020204" pitchFamily="34" charset="0"/>
                <a:ea typeface="+mn-ea"/>
                <a:cs typeface="+mn-cs"/>
              </a:rPr>
              <a:t>the</a:t>
            </a:r>
            <a:r>
              <a:rPr lang="de-DE" sz="900" kern="1200" dirty="0">
                <a:solidFill>
                  <a:schemeClr val="tx1"/>
                </a:solidFill>
                <a:effectLst/>
                <a:latin typeface="Arial" panose="020B0604020202020204" pitchFamily="34" charset="0"/>
                <a:ea typeface="+mn-ea"/>
                <a:cs typeface="+mn-cs"/>
              </a:rPr>
              <a:t> </a:t>
            </a:r>
            <a:r>
              <a:rPr lang="de-DE" sz="900" kern="1200" dirty="0" err="1">
                <a:solidFill>
                  <a:schemeClr val="tx1"/>
                </a:solidFill>
                <a:effectLst/>
                <a:latin typeface="Arial" panose="020B0604020202020204" pitchFamily="34" charset="0"/>
                <a:ea typeface="+mn-ea"/>
                <a:cs typeface="+mn-cs"/>
              </a:rPr>
              <a:t>right</a:t>
            </a:r>
            <a:r>
              <a:rPr lang="de-DE" sz="900" kern="1200" dirty="0">
                <a:solidFill>
                  <a:schemeClr val="tx1"/>
                </a:solidFill>
                <a:effectLst/>
                <a:latin typeface="Arial" panose="020B0604020202020204" pitchFamily="34" charset="0"/>
                <a:ea typeface="+mn-ea"/>
                <a:cs typeface="+mn-cs"/>
              </a:rPr>
              <a:t>).</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kern="1200" dirty="0">
                <a:solidFill>
                  <a:schemeClr val="tx1"/>
                </a:solidFill>
                <a:effectLst/>
                <a:latin typeface="Arial" panose="020B0604020202020204" pitchFamily="34" charset="0"/>
                <a:ea typeface="+mn-ea"/>
                <a:cs typeface="+mn-cs"/>
              </a:rPr>
              <a:t>The catchment area controlled by the Lagdo Dam is 31,000 km² with an average annual volume of 7,850 hm</a:t>
            </a:r>
            <a:r>
              <a:rPr lang="en-GB" sz="900" kern="1200" baseline="30000" dirty="0">
                <a:solidFill>
                  <a:schemeClr val="tx1"/>
                </a:solidFill>
                <a:effectLst/>
                <a:latin typeface="Arial" panose="020B0604020202020204" pitchFamily="34" charset="0"/>
                <a:ea typeface="+mn-ea"/>
                <a:cs typeface="+mn-cs"/>
              </a:rPr>
              <a:t>3</a:t>
            </a:r>
            <a:r>
              <a:rPr lang="en-GB" sz="900" kern="1200" dirty="0">
                <a:solidFill>
                  <a:schemeClr val="tx1"/>
                </a:solidFill>
                <a:effectLst/>
                <a:latin typeface="Arial" panose="020B0604020202020204" pitchFamily="34" charset="0"/>
                <a:ea typeface="+mn-ea"/>
                <a:cs typeface="+mn-cs"/>
              </a:rPr>
              <a:t>, which corresponds to an average flow of 248 m</a:t>
            </a:r>
            <a:r>
              <a:rPr lang="en-GB" sz="900" kern="1200" baseline="30000" dirty="0">
                <a:solidFill>
                  <a:schemeClr val="tx1"/>
                </a:solidFill>
                <a:effectLst/>
                <a:latin typeface="Arial" panose="020B0604020202020204" pitchFamily="34" charset="0"/>
                <a:ea typeface="+mn-ea"/>
                <a:cs typeface="+mn-cs"/>
              </a:rPr>
              <a:t>3</a:t>
            </a:r>
            <a:r>
              <a:rPr lang="en-GB" sz="900" kern="1200" dirty="0">
                <a:solidFill>
                  <a:schemeClr val="tx1"/>
                </a:solidFill>
                <a:effectLst/>
                <a:latin typeface="Arial" panose="020B0604020202020204" pitchFamily="34" charset="0"/>
                <a:ea typeface="+mn-ea"/>
                <a:cs typeface="+mn-cs"/>
              </a:rPr>
              <a:t>/s, mostly within Cameroonian territory</a:t>
            </a:r>
            <a:endParaRPr lang="de-DE" sz="900" kern="1200" dirty="0">
              <a:solidFill>
                <a:schemeClr val="tx1"/>
              </a:solidFill>
              <a:effectLst/>
              <a:latin typeface="Arial" panose="020B0604020202020204" pitchFamily="34" charset="0"/>
              <a:ea typeface="+mn-ea"/>
              <a:cs typeface="+mn-cs"/>
            </a:endParaRPr>
          </a:p>
          <a:p>
            <a:pPr marL="171450" indent="-171450">
              <a:buFont typeface="Arial" panose="020B0604020202020204" pitchFamily="34" charset="0"/>
              <a:buChar char="–"/>
            </a:pPr>
            <a:r>
              <a:rPr lang="en-US" sz="900" kern="1200" dirty="0">
                <a:solidFill>
                  <a:schemeClr val="tx1"/>
                </a:solidFill>
                <a:effectLst/>
                <a:latin typeface="Arial" panose="020B0604020202020204" pitchFamily="34" charset="0"/>
                <a:ea typeface="+mn-ea"/>
                <a:cs typeface="+mn-cs"/>
              </a:rPr>
              <a:t>Originally, the master plan for the Benue River valley aimed to irrigate an area of 11,000 ha </a:t>
            </a:r>
            <a:endParaRPr lang="de-DE" sz="900" kern="1200" dirty="0">
              <a:solidFill>
                <a:schemeClr val="tx1"/>
              </a:solidFill>
              <a:effectLst/>
              <a:latin typeface="Arial" panose="020B0604020202020204" pitchFamily="34" charset="0"/>
              <a:ea typeface="+mn-ea"/>
              <a:cs typeface="+mn-cs"/>
            </a:endParaRPr>
          </a:p>
          <a:p>
            <a:pPr marL="171450" indent="-171450">
              <a:buFont typeface="Arial" panose="020B0604020202020204" pitchFamily="34" charset="0"/>
              <a:buChar char="–"/>
            </a:pPr>
            <a:r>
              <a:rPr lang="en-US" sz="900" kern="1200" dirty="0">
                <a:solidFill>
                  <a:schemeClr val="tx1"/>
                </a:solidFill>
                <a:effectLst/>
                <a:latin typeface="Arial" panose="020B0604020202020204" pitchFamily="34" charset="0"/>
                <a:ea typeface="+mn-ea"/>
                <a:cs typeface="+mn-cs"/>
              </a:rPr>
              <a:t>Today, only 600 ha of land are irrigated</a:t>
            </a:r>
            <a:endParaRPr lang="de-DE" sz="900" kern="1200" dirty="0">
              <a:solidFill>
                <a:schemeClr val="tx1"/>
              </a:solidFill>
              <a:effectLst/>
              <a:latin typeface="Arial" panose="020B0604020202020204" pitchFamily="34" charset="0"/>
              <a:ea typeface="+mn-ea"/>
              <a:cs typeface="+mn-cs"/>
            </a:endParaRPr>
          </a:p>
          <a:p>
            <a:pPr marL="171450" indent="-171450">
              <a:buFont typeface="Arial" panose="020B0604020202020204" pitchFamily="34" charset="0"/>
              <a:buChar char="–"/>
            </a:pPr>
            <a:r>
              <a:rPr lang="en-US" sz="900" kern="1200" dirty="0">
                <a:solidFill>
                  <a:schemeClr val="tx1"/>
                </a:solidFill>
                <a:effectLst/>
                <a:latin typeface="Arial" panose="020B0604020202020204" pitchFamily="34" charset="0"/>
                <a:ea typeface="+mn-ea"/>
                <a:cs typeface="+mn-cs"/>
              </a:rPr>
              <a:t>The operating agency is MEADEN (Mission for the Development of the North Province), responsible for canal operation and land preparation for more than 90% of the land</a:t>
            </a:r>
            <a:endParaRPr lang="de-DE" sz="900" kern="1200" dirty="0">
              <a:solidFill>
                <a:schemeClr val="tx1"/>
              </a:solidFill>
              <a:effectLst/>
              <a:latin typeface="Arial" panose="020B0604020202020204" pitchFamily="34" charset="0"/>
              <a:ea typeface="+mn-ea"/>
              <a:cs typeface="+mn-cs"/>
            </a:endParaRPr>
          </a:p>
          <a:p>
            <a:pPr marL="171450" indent="-171450">
              <a:buFont typeface="Arial" panose="020B0604020202020204" pitchFamily="34" charset="0"/>
              <a:buChar char="–"/>
            </a:pPr>
            <a:r>
              <a:rPr lang="en-US" sz="900" kern="1200" dirty="0">
                <a:solidFill>
                  <a:schemeClr val="tx1"/>
                </a:solidFill>
                <a:effectLst/>
                <a:latin typeface="Arial" panose="020B0604020202020204" pitchFamily="34" charset="0"/>
                <a:ea typeface="+mn-ea"/>
                <a:cs typeface="+mn-cs"/>
              </a:rPr>
              <a:t>Unfortunately, due to a lack of maintenance and missing irrigation fee recovery, the system is in poor condition</a:t>
            </a:r>
            <a:endParaRPr lang="de-DE" sz="900" kern="1200" dirty="0">
              <a:solidFill>
                <a:schemeClr val="tx1"/>
              </a:solidFill>
              <a:effectLst/>
              <a:latin typeface="Arial" panose="020B0604020202020204" pitchFamily="34" charset="0"/>
              <a:ea typeface="+mn-ea"/>
              <a:cs typeface="+mn-cs"/>
            </a:endParaRPr>
          </a:p>
          <a:p>
            <a:r>
              <a:rPr lang="de-DE" sz="900" kern="1200" dirty="0">
                <a:solidFill>
                  <a:schemeClr val="tx1"/>
                </a:solidFill>
                <a:effectLst/>
                <a:latin typeface="Arial" panose="020B0604020202020204" pitchFamily="34" charset="0"/>
                <a:ea typeface="+mn-ea"/>
                <a:cs typeface="+mn-cs"/>
              </a:rPr>
              <a:t> </a:t>
            </a:r>
            <a:endParaRPr lang="en-US" b="0" dirty="0"/>
          </a:p>
          <a:p>
            <a:pPr marL="171450" indent="-171450">
              <a:buFont typeface="Arial" panose="020B0604020202020204" pitchFamily="34" charset="0"/>
              <a:buChar char="–"/>
            </a:pPr>
            <a:endParaRPr lang="en-US" b="0" dirty="0"/>
          </a:p>
          <a:p>
            <a:pPr marL="0" indent="0">
              <a:buFont typeface="Arial" panose="020B0604020202020204" pitchFamily="34" charset="0"/>
              <a:buNone/>
            </a:pPr>
            <a:r>
              <a:rPr lang="en-US" b="1" dirty="0"/>
              <a:t>Sources:</a:t>
            </a:r>
          </a:p>
          <a:p>
            <a:endParaRPr lang="en-US"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b="0" dirty="0" err="1"/>
              <a:t>Autorite</a:t>
            </a:r>
            <a:r>
              <a:rPr lang="en-US" b="0" dirty="0"/>
              <a:t> </a:t>
            </a:r>
            <a:r>
              <a:rPr lang="en-US" b="0" dirty="0" err="1"/>
              <a:t>Bassin</a:t>
            </a:r>
            <a:r>
              <a:rPr lang="en-US" b="0" dirty="0"/>
              <a:t> Du Niger (2021), ‘Rapport de Mission sur le Barrage de Lagdo – Cameroun’, Niamey, Niger. </a:t>
            </a:r>
          </a:p>
          <a:p>
            <a:endParaRPr lang="en-US" dirty="0"/>
          </a:p>
          <a:p>
            <a:r>
              <a:rPr lang="en-US" dirty="0"/>
              <a:t>World Bank (2020), ‘Valorization of Investments in the Valley of the Benue Project’, Report.</a:t>
            </a:r>
          </a:p>
          <a:p>
            <a:endParaRPr lang="en-US" dirty="0"/>
          </a:p>
          <a:p>
            <a:r>
              <a:rPr lang="en-US" u="sng" dirty="0"/>
              <a:t>Image Reference:</a:t>
            </a:r>
          </a:p>
          <a:p>
            <a:pPr marL="0" marR="0" lvl="0" indent="0" algn="l" defTabSz="685800" rtl="0" eaLnBrk="1" fontAlgn="auto" latinLnBrk="0" hangingPunct="1">
              <a:lnSpc>
                <a:spcPct val="100000"/>
              </a:lnSpc>
              <a:spcBef>
                <a:spcPts val="0"/>
              </a:spcBef>
              <a:spcAft>
                <a:spcPts val="0"/>
              </a:spcAft>
              <a:buClrTx/>
              <a:buSzTx/>
              <a:buFontTx/>
              <a:buNone/>
              <a:tabLst/>
              <a:defRPr/>
            </a:pPr>
            <a:r>
              <a:rPr lang="en-US" dirty="0"/>
              <a:t>World Bank (2020), ‘Valorization of Investments in the Valley of the Benue Project’, Report.</a:t>
            </a:r>
          </a:p>
          <a:p>
            <a:endParaRPr lang="en-US" dirty="0"/>
          </a:p>
          <a:p>
            <a:endParaRPr lang="en-US" dirty="0"/>
          </a:p>
        </p:txBody>
      </p:sp>
      <p:sp>
        <p:nvSpPr>
          <p:cNvPr id="4" name="Slide Number Placeholder 3"/>
          <p:cNvSpPr>
            <a:spLocks noGrp="1"/>
          </p:cNvSpPr>
          <p:nvPr>
            <p:ph type="sldNum" sz="quarter" idx="5"/>
          </p:nvPr>
        </p:nvSpPr>
        <p:spPr/>
        <p:txBody>
          <a:bodyPr/>
          <a:lstStyle/>
          <a:p>
            <a:fld id="{4045F879-0589-40D4-B0E5-B74D0CAD5C6C}" type="slidenum">
              <a:rPr lang="en-GB" smtClean="0"/>
              <a:pPr/>
              <a:t>5</a:t>
            </a:fld>
            <a:endParaRPr lang="en-GB"/>
          </a:p>
        </p:txBody>
      </p:sp>
    </p:spTree>
    <p:extLst>
      <p:ext uri="{BB962C8B-B14F-4D97-AF65-F5344CB8AC3E}">
        <p14:creationId xmlns:p14="http://schemas.microsoft.com/office/powerpoint/2010/main" val="7477724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noProof="0" dirty="0"/>
              <a:t>Notes:</a:t>
            </a:r>
          </a:p>
          <a:p>
            <a:pPr marL="0" lvl="0" indent="0">
              <a:buFont typeface="Arial" panose="020B0604020202020204" pitchFamily="34" charset="0"/>
              <a:buNone/>
            </a:pPr>
            <a:endParaRPr lang="en-US" sz="900" kern="1200" noProof="0" dirty="0">
              <a:solidFill>
                <a:schemeClr val="tx1"/>
              </a:solidFill>
              <a:effectLst/>
              <a:latin typeface="Arial" panose="020B0604020202020204" pitchFamily="34" charset="0"/>
              <a:ea typeface="+mn-ea"/>
              <a:cs typeface="+mn-cs"/>
            </a:endParaRPr>
          </a:p>
          <a:p>
            <a:pPr marL="171450" lvl="0" indent="-171450">
              <a:buFont typeface="Arial" panose="020B0604020202020204" pitchFamily="34" charset="0"/>
              <a:buChar char="–"/>
            </a:pPr>
            <a:r>
              <a:rPr lang="en-US" sz="900" kern="1200" noProof="0" dirty="0">
                <a:solidFill>
                  <a:schemeClr val="tx1"/>
                </a:solidFill>
                <a:effectLst/>
                <a:latin typeface="Arial" panose="020B0604020202020204" pitchFamily="34" charset="0"/>
                <a:ea typeface="+mn-ea"/>
                <a:cs typeface="+mn-cs"/>
              </a:rPr>
              <a:t>The Benue River is part of the larger Niger basin which is managed by the Niger Basin Authority (NBA)  </a:t>
            </a:r>
          </a:p>
          <a:p>
            <a:pPr marL="171450" lvl="0" indent="-171450">
              <a:buFont typeface="Arial" panose="020B0604020202020204" pitchFamily="34" charset="0"/>
              <a:buChar char="–"/>
            </a:pPr>
            <a:r>
              <a:rPr lang="en-US" sz="900" kern="1200" noProof="0" dirty="0">
                <a:solidFill>
                  <a:schemeClr val="tx1"/>
                </a:solidFill>
                <a:effectLst/>
                <a:latin typeface="Arial" panose="020B0604020202020204" pitchFamily="34" charset="0"/>
                <a:ea typeface="+mn-ea"/>
                <a:cs typeface="+mn-cs"/>
              </a:rPr>
              <a:t>NBA’s main purpose is to promote cooperation amongst the nine Niger Basin countries and to ensure an integrated development of water and related resources </a:t>
            </a:r>
          </a:p>
          <a:p>
            <a:pPr marL="171450" lvl="0" indent="-171450">
              <a:buFont typeface="Arial" panose="020B0604020202020204" pitchFamily="34" charset="0"/>
              <a:buChar char="–"/>
            </a:pPr>
            <a:r>
              <a:rPr lang="en-US" sz="900" kern="1200" noProof="0" dirty="0">
                <a:solidFill>
                  <a:schemeClr val="tx1"/>
                </a:solidFill>
                <a:effectLst/>
                <a:latin typeface="Arial" panose="020B0604020202020204" pitchFamily="34" charset="0"/>
                <a:ea typeface="+mn-ea"/>
                <a:cs typeface="+mn-cs"/>
              </a:rPr>
              <a:t>The coordinated management of major water infrastructures is one of the key functions of NBA</a:t>
            </a:r>
          </a:p>
          <a:p>
            <a:pPr marL="171450" lvl="0" indent="-171450">
              <a:buFont typeface="Arial" panose="020B0604020202020204" pitchFamily="34" charset="0"/>
              <a:buChar char="–"/>
            </a:pPr>
            <a:r>
              <a:rPr lang="en-US" sz="900" kern="1200" noProof="0" dirty="0">
                <a:solidFill>
                  <a:schemeClr val="tx1"/>
                </a:solidFill>
                <a:effectLst/>
                <a:latin typeface="Arial" panose="020B0604020202020204" pitchFamily="34" charset="0"/>
                <a:ea typeface="+mn-ea"/>
                <a:cs typeface="+mn-cs"/>
              </a:rPr>
              <a:t>Several policies and projects have been initiated around it, including the NBA’s Water Charter (including several annexes)</a:t>
            </a:r>
          </a:p>
          <a:p>
            <a:pPr marL="171450" lvl="0" indent="-171450">
              <a:buFont typeface="Arial" panose="020B0604020202020204" pitchFamily="34" charset="0"/>
              <a:buChar char="–"/>
            </a:pPr>
            <a:r>
              <a:rPr lang="en-US" sz="900" kern="1200" noProof="0" dirty="0">
                <a:solidFill>
                  <a:schemeClr val="tx1"/>
                </a:solidFill>
                <a:effectLst/>
                <a:latin typeface="Arial" panose="020B0604020202020204" pitchFamily="34" charset="0"/>
                <a:ea typeface="+mn-ea"/>
                <a:cs typeface="+mn-cs"/>
              </a:rPr>
              <a:t>The purpose of NBA’s Water Charter is to “provide a framework to the principles and procedures for the allocation of water resources between various use sectors and the associated benefits”</a:t>
            </a:r>
          </a:p>
          <a:p>
            <a:pPr marL="171450" lvl="0" indent="-171450">
              <a:buFont typeface="Arial" panose="020B0604020202020204" pitchFamily="34" charset="0"/>
              <a:buChar char="–"/>
            </a:pPr>
            <a:r>
              <a:rPr lang="en-US" sz="900" kern="1200" noProof="0" dirty="0">
                <a:solidFill>
                  <a:schemeClr val="tx1"/>
                </a:solidFill>
                <a:effectLst/>
                <a:latin typeface="Arial" panose="020B0604020202020204" pitchFamily="34" charset="0"/>
                <a:ea typeface="+mn-ea"/>
                <a:cs typeface="+mn-cs"/>
              </a:rPr>
              <a:t>Additionally, the Water Charter also established new provisions for the recognition of </a:t>
            </a:r>
            <a:r>
              <a:rPr lang="en-US" sz="900" b="0" kern="1200" noProof="0" dirty="0">
                <a:solidFill>
                  <a:schemeClr val="tx1"/>
                </a:solidFill>
                <a:effectLst/>
                <a:latin typeface="Arial" panose="020B0604020202020204" pitchFamily="34" charset="0"/>
                <a:ea typeface="+mn-ea"/>
                <a:cs typeface="+mn-cs"/>
              </a:rPr>
              <a:t>“</a:t>
            </a:r>
            <a:r>
              <a:rPr lang="en-US" sz="900" b="0" i="1" kern="1200" noProof="0" dirty="0">
                <a:solidFill>
                  <a:schemeClr val="tx1"/>
                </a:solidFill>
                <a:effectLst/>
                <a:latin typeface="Arial" panose="020B0604020202020204" pitchFamily="34" charset="0"/>
                <a:ea typeface="+mn-ea"/>
                <a:cs typeface="+mn-cs"/>
              </a:rPr>
              <a:t>common infrastructure” and “infrastructure of common interest” </a:t>
            </a:r>
          </a:p>
          <a:p>
            <a:pPr marL="171450" lvl="0" indent="-171450">
              <a:buFont typeface="Arial" panose="020B0604020202020204" pitchFamily="34" charset="0"/>
              <a:buChar char="–"/>
            </a:pPr>
            <a:r>
              <a:rPr lang="en-US" sz="900" b="1" kern="1200" noProof="0" dirty="0">
                <a:solidFill>
                  <a:schemeClr val="tx1"/>
                </a:solidFill>
                <a:effectLst/>
                <a:latin typeface="Arial" panose="020B0604020202020204" pitchFamily="34" charset="0"/>
                <a:ea typeface="+mn-ea"/>
                <a:cs typeface="+mn-cs"/>
              </a:rPr>
              <a:t>“Common infrastructure” </a:t>
            </a:r>
            <a:r>
              <a:rPr lang="en-US" sz="900" kern="1200" noProof="0" dirty="0">
                <a:solidFill>
                  <a:schemeClr val="tx1"/>
                </a:solidFill>
                <a:effectLst/>
                <a:latin typeface="Arial" panose="020B0604020202020204" pitchFamily="34" charset="0"/>
                <a:ea typeface="+mn-ea"/>
                <a:cs typeface="+mn-cs"/>
              </a:rPr>
              <a:t>= defined in the Water Charter as infrastructure that NBA Member States have decided by legal instrument to be of common and indivisible ownership</a:t>
            </a:r>
          </a:p>
          <a:p>
            <a:pPr marL="171450" lvl="0" indent="-171450">
              <a:buFont typeface="Arial" panose="020B0604020202020204" pitchFamily="34" charset="0"/>
              <a:buChar char="–"/>
            </a:pPr>
            <a:r>
              <a:rPr lang="en-US" sz="900" b="1" kern="1200" noProof="0" dirty="0">
                <a:solidFill>
                  <a:schemeClr val="tx1"/>
                </a:solidFill>
                <a:effectLst/>
                <a:latin typeface="Arial" panose="020B0604020202020204" pitchFamily="34" charset="0"/>
                <a:ea typeface="+mn-ea"/>
                <a:cs typeface="+mn-cs"/>
              </a:rPr>
              <a:t>“infrastructure of common interest”</a:t>
            </a:r>
            <a:r>
              <a:rPr lang="en-US" sz="900" kern="1200" noProof="0" dirty="0">
                <a:solidFill>
                  <a:schemeClr val="tx1"/>
                </a:solidFill>
                <a:effectLst/>
                <a:latin typeface="Arial" panose="020B0604020202020204" pitchFamily="34" charset="0"/>
                <a:ea typeface="+mn-ea"/>
                <a:cs typeface="+mn-cs"/>
              </a:rPr>
              <a:t> = infrastructure in which two or more NBA Member States have an interest and have decided, by mutual agreement of NBA Member States, to coordinate management</a:t>
            </a:r>
          </a:p>
          <a:p>
            <a:pPr marL="171450" lvl="0" indent="-171450">
              <a:buFont typeface="Arial" panose="020B0604020202020204" pitchFamily="34" charset="0"/>
              <a:buChar char="–"/>
            </a:pPr>
            <a:r>
              <a:rPr lang="en-US" sz="900" kern="1200" noProof="0" dirty="0">
                <a:solidFill>
                  <a:schemeClr val="tx1"/>
                </a:solidFill>
                <a:effectLst/>
                <a:latin typeface="Arial" panose="020B0604020202020204" pitchFamily="34" charset="0"/>
                <a:ea typeface="+mn-ea"/>
                <a:cs typeface="+mn-cs"/>
              </a:rPr>
              <a:t>The vision of a project of “common infrastructure” and “infrastructure of common interest” goes hand a hand with the Nexus approach, which focuses on multi-stakeholder and multi-purpose solutions to water-energy-food challenges</a:t>
            </a:r>
          </a:p>
          <a:p>
            <a:pPr marL="171450" lvl="0" indent="-171450">
              <a:buFont typeface="Arial" panose="020B0604020202020204" pitchFamily="34" charset="0"/>
              <a:buChar char="–"/>
            </a:pPr>
            <a:r>
              <a:rPr lang="en-US" sz="900" kern="1200" noProof="0" dirty="0">
                <a:solidFill>
                  <a:schemeClr val="tx1"/>
                </a:solidFill>
                <a:effectLst/>
                <a:latin typeface="Arial" panose="020B0604020202020204" pitchFamily="34" charset="0"/>
                <a:ea typeface="+mn-ea"/>
                <a:cs typeface="+mn-cs"/>
              </a:rPr>
              <a:t>Starting from there, the Benue Basin, including the Lagdo Dam, has enormous Nexus potential</a:t>
            </a:r>
          </a:p>
          <a:p>
            <a:pPr marL="171450" lvl="0" indent="-171450">
              <a:buFont typeface="Arial" panose="020B0604020202020204" pitchFamily="34" charset="0"/>
              <a:buChar char="–"/>
            </a:pPr>
            <a:r>
              <a:rPr lang="en-US" sz="900" kern="1200" noProof="0" dirty="0">
                <a:solidFill>
                  <a:schemeClr val="tx1"/>
                </a:solidFill>
                <a:effectLst/>
                <a:latin typeface="Arial" panose="020B0604020202020204" pitchFamily="34" charset="0"/>
                <a:ea typeface="+mn-ea"/>
                <a:cs typeface="+mn-cs"/>
              </a:rPr>
              <a:t>It plays a crucial role not only for hydropower production, but also for irrigated agriculture, ecosystem management, and water supply</a:t>
            </a:r>
          </a:p>
          <a:p>
            <a:pPr marL="171450" lvl="0" indent="-171450">
              <a:buFont typeface="Arial" panose="020B0604020202020204" pitchFamily="34" charset="0"/>
              <a:buChar char="–"/>
            </a:pPr>
            <a:r>
              <a:rPr lang="en-US" sz="900" kern="1200" noProof="0" dirty="0">
                <a:solidFill>
                  <a:schemeClr val="tx1"/>
                </a:solidFill>
                <a:effectLst/>
                <a:latin typeface="Arial" panose="020B0604020202020204" pitchFamily="34" charset="0"/>
                <a:ea typeface="+mn-ea"/>
                <a:cs typeface="+mn-cs"/>
              </a:rPr>
              <a:t>Thus, a successful sustainable management of the Benue River Basin across countries could provide important lessons for the use of a Nexus perspective in the entire Niger Basin and promote the common vision</a:t>
            </a:r>
          </a:p>
          <a:p>
            <a:pPr marL="0" lvl="0" indent="0">
              <a:buFont typeface="Arial" panose="020B0604020202020204" pitchFamily="34" charset="0"/>
              <a:buNone/>
            </a:pPr>
            <a:endParaRPr lang="en-US" sz="900" kern="1200" noProof="0" dirty="0">
              <a:solidFill>
                <a:schemeClr val="tx1"/>
              </a:solidFill>
              <a:effectLst/>
              <a:latin typeface="Arial" panose="020B0604020202020204" pitchFamily="34" charset="0"/>
              <a:ea typeface="+mn-ea"/>
              <a:cs typeface="+mn-cs"/>
            </a:endParaRPr>
          </a:p>
          <a:p>
            <a:pPr marL="0" lvl="0" indent="0">
              <a:buFont typeface="Arial" panose="020B0604020202020204" pitchFamily="34" charset="0"/>
              <a:buNone/>
            </a:pPr>
            <a:r>
              <a:rPr lang="en-US" sz="900" u="sng" kern="1200" noProof="0" dirty="0">
                <a:solidFill>
                  <a:schemeClr val="tx1"/>
                </a:solidFill>
                <a:effectLst/>
                <a:latin typeface="Arial" panose="020B0604020202020204" pitchFamily="34" charset="0"/>
                <a:ea typeface="+mn-ea"/>
                <a:cs typeface="+mn-cs"/>
              </a:rPr>
              <a:t>Additional information (for non-West African context):</a:t>
            </a:r>
          </a:p>
          <a:p>
            <a:pPr marL="171450" lvl="0" indent="-171450">
              <a:buFont typeface="Arial" panose="020B0604020202020204" pitchFamily="34" charset="0"/>
              <a:buChar char="–"/>
            </a:pPr>
            <a:r>
              <a:rPr lang="en-US" sz="900" kern="1200" noProof="0" dirty="0">
                <a:solidFill>
                  <a:schemeClr val="tx1"/>
                </a:solidFill>
                <a:effectLst/>
                <a:latin typeface="Arial" panose="020B0604020202020204" pitchFamily="34" charset="0"/>
                <a:ea typeface="+mn-ea"/>
                <a:cs typeface="+mn-cs"/>
              </a:rPr>
              <a:t>The NBA is a River Basin </a:t>
            </a:r>
            <a:r>
              <a:rPr lang="en-US" sz="900" kern="1200" noProof="0" dirty="0" err="1">
                <a:solidFill>
                  <a:schemeClr val="tx1"/>
                </a:solidFill>
                <a:effectLst/>
                <a:latin typeface="Arial" panose="020B0604020202020204" pitchFamily="34" charset="0"/>
                <a:ea typeface="+mn-ea"/>
                <a:cs typeface="+mn-cs"/>
              </a:rPr>
              <a:t>Organisation</a:t>
            </a:r>
            <a:r>
              <a:rPr lang="en-US" sz="900" kern="1200" noProof="0" dirty="0">
                <a:solidFill>
                  <a:schemeClr val="tx1"/>
                </a:solidFill>
                <a:effectLst/>
                <a:latin typeface="Arial" panose="020B0604020202020204" pitchFamily="34" charset="0"/>
                <a:ea typeface="+mn-ea"/>
                <a:cs typeface="+mn-cs"/>
              </a:rPr>
              <a:t> founded in 1980 </a:t>
            </a:r>
          </a:p>
          <a:p>
            <a:pPr marL="171450" lvl="0" indent="-171450">
              <a:buFont typeface="Arial" panose="020B0604020202020204" pitchFamily="34" charset="0"/>
              <a:buChar char="–"/>
            </a:pPr>
            <a:r>
              <a:rPr lang="en-US" sz="900" kern="1200" noProof="0" dirty="0">
                <a:solidFill>
                  <a:schemeClr val="tx1"/>
                </a:solidFill>
                <a:effectLst/>
                <a:latin typeface="Arial" panose="020B0604020202020204" pitchFamily="34" charset="0"/>
                <a:ea typeface="+mn-ea"/>
                <a:cs typeface="+mn-cs"/>
              </a:rPr>
              <a:t>(The River Niger Commission was first established in 1964 but later replaced by the NBA in 1980) </a:t>
            </a:r>
          </a:p>
          <a:p>
            <a:pPr marL="171450" lvl="0" indent="-171450">
              <a:buFont typeface="Arial" panose="020B0604020202020204" pitchFamily="34" charset="0"/>
              <a:buChar char="–"/>
            </a:pPr>
            <a:r>
              <a:rPr lang="en-US" sz="900" kern="1200" noProof="0" dirty="0">
                <a:solidFill>
                  <a:schemeClr val="tx1"/>
                </a:solidFill>
                <a:effectLst/>
                <a:latin typeface="Arial" panose="020B0604020202020204" pitchFamily="34" charset="0"/>
                <a:ea typeface="+mn-ea"/>
                <a:cs typeface="+mn-cs"/>
              </a:rPr>
              <a:t>It aims at the coordinated cooperation in the management of resources within the Niger Basin</a:t>
            </a:r>
          </a:p>
          <a:p>
            <a:pPr marL="171450" lvl="0" indent="-171450">
              <a:buFont typeface="Arial" panose="020B0604020202020204" pitchFamily="34" charset="0"/>
              <a:buChar char="–"/>
            </a:pPr>
            <a:r>
              <a:rPr lang="en-US" sz="900" kern="1200" noProof="0" dirty="0">
                <a:solidFill>
                  <a:schemeClr val="tx1"/>
                </a:solidFill>
                <a:effectLst/>
                <a:latin typeface="Arial" panose="020B0604020202020204" pitchFamily="34" charset="0"/>
                <a:ea typeface="+mn-ea"/>
                <a:cs typeface="+mn-cs"/>
              </a:rPr>
              <a:t>The NBA offers advice on the sustainable development of transboundary water resources within its nine member states: Benin, Burkina Faso, Cameroon, Chad, Côte d’Ivoire, Guinea, Mali, Niger, and Nigeria</a:t>
            </a:r>
          </a:p>
          <a:p>
            <a:pPr marL="171450" lvl="0" indent="-171450">
              <a:buFont typeface="Arial" panose="020B0604020202020204" pitchFamily="34" charset="0"/>
              <a:buChar char="–"/>
            </a:pPr>
            <a:r>
              <a:rPr lang="en-US" sz="900" kern="1200" noProof="0" dirty="0">
                <a:solidFill>
                  <a:schemeClr val="tx1"/>
                </a:solidFill>
                <a:effectLst/>
                <a:latin typeface="Arial" panose="020B0604020202020204" pitchFamily="34" charset="0"/>
                <a:ea typeface="+mn-ea"/>
                <a:cs typeface="+mn-cs"/>
              </a:rPr>
              <a:t>It adopts a multilevel structure and various statutory bodies, namely the Summit of Heads of State and Government (the supreme body for orientation and decision making), the Council of Ministers (the NBA’s supervising body), the Technical Committee of Experts (prepares all meetings of the Council of Ministers and submits report recommendations to the latter), and finally the Executive Secretariat (the NBA’s executive body)</a:t>
            </a:r>
            <a:endParaRPr lang="en-US" noProof="0" dirty="0"/>
          </a:p>
          <a:p>
            <a:pPr marL="514350" lvl="1" indent="-171450">
              <a:buFont typeface="Arial" panose="020B0604020202020204" pitchFamily="34" charset="0"/>
              <a:buChar char="–"/>
            </a:pPr>
            <a:endParaRPr lang="en-US" noProof="0" dirty="0"/>
          </a:p>
          <a:p>
            <a:pPr marL="514350" lvl="1" indent="-171450">
              <a:buFont typeface="Arial" panose="020B0604020202020204" pitchFamily="34" charset="0"/>
              <a:buChar char="–"/>
            </a:pPr>
            <a:endParaRPr lang="en-US" noProof="0" dirty="0"/>
          </a:p>
          <a:p>
            <a:r>
              <a:rPr lang="en-US" b="1" noProof="0" dirty="0"/>
              <a:t>Sources:</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noProof="0"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b="0" noProof="0" dirty="0" err="1"/>
              <a:t>Autorite</a:t>
            </a:r>
            <a:r>
              <a:rPr lang="en-US" b="0" noProof="0" dirty="0"/>
              <a:t> </a:t>
            </a:r>
            <a:r>
              <a:rPr lang="en-US" b="0" noProof="0" dirty="0" err="1"/>
              <a:t>Bassin</a:t>
            </a:r>
            <a:r>
              <a:rPr lang="en-US" b="0" noProof="0" dirty="0"/>
              <a:t> Du Niger (2021), ‘Rapport de Mission sur le Barrage de Lagdo – Cameroun’, Niamey, Niger. </a:t>
            </a:r>
          </a:p>
          <a:p>
            <a:endParaRPr lang="en-US" b="1" dirty="0"/>
          </a:p>
        </p:txBody>
      </p:sp>
      <p:sp>
        <p:nvSpPr>
          <p:cNvPr id="4" name="Slide Number Placeholder 3"/>
          <p:cNvSpPr>
            <a:spLocks noGrp="1"/>
          </p:cNvSpPr>
          <p:nvPr>
            <p:ph type="sldNum" sz="quarter" idx="5"/>
          </p:nvPr>
        </p:nvSpPr>
        <p:spPr/>
        <p:txBody>
          <a:bodyPr/>
          <a:lstStyle/>
          <a:p>
            <a:fld id="{4045F879-0589-40D4-B0E5-B74D0CAD5C6C}" type="slidenum">
              <a:rPr lang="en-GB" smtClean="0"/>
              <a:pPr/>
              <a:t>6</a:t>
            </a:fld>
            <a:endParaRPr lang="en-GB"/>
          </a:p>
        </p:txBody>
      </p:sp>
    </p:spTree>
    <p:extLst>
      <p:ext uri="{BB962C8B-B14F-4D97-AF65-F5344CB8AC3E}">
        <p14:creationId xmlns:p14="http://schemas.microsoft.com/office/powerpoint/2010/main" val="9873142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Notes:</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900" kern="1200" dirty="0">
              <a:solidFill>
                <a:schemeClr val="tx1"/>
              </a:solidFill>
              <a:effectLst/>
              <a:latin typeface="Arial" panose="020B0604020202020204" pitchFamily="34" charset="0"/>
              <a:ea typeface="+mn-ea"/>
              <a:cs typeface="+mn-cs"/>
            </a:endParaRP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kern="1200" dirty="0">
                <a:solidFill>
                  <a:schemeClr val="tx1"/>
                </a:solidFill>
                <a:effectLst/>
                <a:latin typeface="Arial" panose="020B0604020202020204" pitchFamily="34" charset="0"/>
                <a:ea typeface="+mn-ea"/>
                <a:cs typeface="+mn-cs"/>
              </a:rPr>
              <a:t>The Benue Basin and thus the Lagdo Dam is not only shared by three different countries but also depicts different sectoral interests </a:t>
            </a:r>
            <a:endParaRPr lang="de-DE" sz="900" kern="1200" dirty="0">
              <a:solidFill>
                <a:schemeClr val="tx1"/>
              </a:solidFill>
              <a:effectLst/>
              <a:latin typeface="Arial" panose="020B0604020202020204" pitchFamily="34" charset="0"/>
              <a:ea typeface="+mn-ea"/>
              <a:cs typeface="+mn-cs"/>
            </a:endParaRPr>
          </a:p>
          <a:p>
            <a:pPr marL="171450" indent="-171450">
              <a:buFont typeface="Arial" panose="020B0604020202020204" pitchFamily="34" charset="0"/>
              <a:buChar char="–"/>
            </a:pPr>
            <a:endParaRPr lang="en-US" dirty="0"/>
          </a:p>
          <a:p>
            <a:endParaRPr lang="en-US" dirty="0"/>
          </a:p>
          <a:p>
            <a:r>
              <a:rPr lang="en-US" b="1" dirty="0"/>
              <a:t>The country's interests in the Lagdo Dam (Benue River basin):</a:t>
            </a:r>
          </a:p>
          <a:p>
            <a:pPr marL="342900" lvl="1" indent="0">
              <a:buFont typeface="Arial" panose="020B0604020202020204" pitchFamily="34" charset="0"/>
              <a:buNone/>
            </a:pPr>
            <a:endParaRPr lang="en-US" b="0" dirty="0"/>
          </a:p>
          <a:p>
            <a:r>
              <a:rPr lang="en-US" sz="900" u="sng" kern="1200" dirty="0">
                <a:solidFill>
                  <a:schemeClr val="tx1"/>
                </a:solidFill>
                <a:effectLst/>
                <a:latin typeface="Arial" panose="020B0604020202020204" pitchFamily="34" charset="0"/>
                <a:ea typeface="+mn-ea"/>
                <a:cs typeface="+mn-cs"/>
              </a:rPr>
              <a:t>Cameroon:</a:t>
            </a:r>
            <a:endParaRPr lang="de-DE" sz="900" u="sng" kern="1200" dirty="0">
              <a:solidFill>
                <a:schemeClr val="tx1"/>
              </a:solidFill>
              <a:effectLst/>
              <a:latin typeface="Arial" panose="020B0604020202020204" pitchFamily="34" charset="0"/>
              <a:ea typeface="+mn-ea"/>
              <a:cs typeface="+mn-cs"/>
            </a:endParaRPr>
          </a:p>
          <a:p>
            <a:pPr marL="171450" lvl="0" indent="-171450">
              <a:buFont typeface="Symbol" panose="05050102010706020507" pitchFamily="18" charset="2"/>
              <a:buChar char="-"/>
            </a:pPr>
            <a:r>
              <a:rPr lang="en-US" sz="900" kern="1200" dirty="0">
                <a:solidFill>
                  <a:schemeClr val="tx1"/>
                </a:solidFill>
                <a:effectLst/>
                <a:latin typeface="Arial" panose="020B0604020202020204" pitchFamily="34" charset="0"/>
                <a:ea typeface="+mn-ea"/>
                <a:cs typeface="+mn-cs"/>
              </a:rPr>
              <a:t>Food security: water from the dam is used for agricultural irrigation in order to safeguard the food supply </a:t>
            </a:r>
            <a:endParaRPr lang="de-DE" sz="900" kern="1200" dirty="0">
              <a:solidFill>
                <a:schemeClr val="tx1"/>
              </a:solidFill>
              <a:effectLst/>
              <a:latin typeface="Arial" panose="020B0604020202020204" pitchFamily="34" charset="0"/>
              <a:ea typeface="+mn-ea"/>
              <a:cs typeface="+mn-cs"/>
            </a:endParaRPr>
          </a:p>
          <a:p>
            <a:pPr marL="514350" lvl="1" indent="-171450">
              <a:buFont typeface="Symbol" panose="05050102010706020507" pitchFamily="18" charset="2"/>
              <a:buChar char="-"/>
            </a:pPr>
            <a:r>
              <a:rPr lang="en-US" sz="900" kern="1200" dirty="0">
                <a:solidFill>
                  <a:schemeClr val="tx1"/>
                </a:solidFill>
                <a:effectLst/>
                <a:latin typeface="Arial" panose="020B0604020202020204" pitchFamily="34" charset="0"/>
                <a:ea typeface="+mn-ea"/>
                <a:cs typeface="+mn-cs"/>
              </a:rPr>
              <a:t>Most households depend on rain-fed agriculture and are vulnerable to climate change in the Sahelian context</a:t>
            </a:r>
            <a:endParaRPr lang="de-DE" sz="900" kern="1200" dirty="0">
              <a:solidFill>
                <a:schemeClr val="tx1"/>
              </a:solidFill>
              <a:effectLst/>
              <a:latin typeface="Arial" panose="020B0604020202020204" pitchFamily="34" charset="0"/>
              <a:ea typeface="+mn-ea"/>
              <a:cs typeface="+mn-cs"/>
            </a:endParaRPr>
          </a:p>
          <a:p>
            <a:pPr marL="514350" lvl="1" indent="-171450">
              <a:buFont typeface="Symbol" panose="05050102010706020507" pitchFamily="18" charset="2"/>
              <a:buChar char="-"/>
            </a:pPr>
            <a:r>
              <a:rPr lang="en-US" sz="900" kern="1200" dirty="0">
                <a:solidFill>
                  <a:schemeClr val="tx1"/>
                </a:solidFill>
                <a:effectLst/>
                <a:latin typeface="Arial" panose="020B0604020202020204" pitchFamily="34" charset="0"/>
                <a:ea typeface="+mn-ea"/>
                <a:cs typeface="+mn-cs"/>
              </a:rPr>
              <a:t>More than half of the households spend more than 40% of their income on food and more than 15% are vulnerable to food insecurity (World Bank's Viva Benue project)</a:t>
            </a:r>
            <a:endParaRPr lang="de-DE" sz="900" kern="1200" dirty="0">
              <a:solidFill>
                <a:schemeClr val="tx1"/>
              </a:solidFill>
              <a:effectLst/>
              <a:latin typeface="Arial" panose="020B0604020202020204" pitchFamily="34" charset="0"/>
              <a:ea typeface="+mn-ea"/>
              <a:cs typeface="+mn-cs"/>
            </a:endParaRPr>
          </a:p>
          <a:p>
            <a:pPr marL="171450" lvl="0" indent="-171450">
              <a:buFont typeface="Symbol" panose="05050102010706020507" pitchFamily="18" charset="2"/>
              <a:buChar char="-"/>
            </a:pPr>
            <a:r>
              <a:rPr lang="en-US" sz="900" kern="1200" dirty="0">
                <a:solidFill>
                  <a:schemeClr val="tx1"/>
                </a:solidFill>
                <a:effectLst/>
                <a:latin typeface="Arial" panose="020B0604020202020204" pitchFamily="34" charset="0"/>
                <a:ea typeface="+mn-ea"/>
                <a:cs typeface="+mn-cs"/>
              </a:rPr>
              <a:t>Energy security: hydropower generation is crucial for the region’s energy network</a:t>
            </a:r>
            <a:endParaRPr lang="de-DE" sz="900" kern="1200" dirty="0">
              <a:solidFill>
                <a:schemeClr val="tx1"/>
              </a:solidFill>
              <a:effectLst/>
              <a:latin typeface="Arial" panose="020B0604020202020204" pitchFamily="34" charset="0"/>
              <a:ea typeface="+mn-ea"/>
              <a:cs typeface="+mn-cs"/>
            </a:endParaRPr>
          </a:p>
          <a:p>
            <a:pPr marL="514350" lvl="1" indent="-171450">
              <a:buFont typeface="Symbol" panose="05050102010706020507" pitchFamily="18" charset="2"/>
              <a:buChar char="-"/>
            </a:pPr>
            <a:r>
              <a:rPr lang="en-US" sz="900" kern="1200" dirty="0">
                <a:solidFill>
                  <a:schemeClr val="tx1"/>
                </a:solidFill>
                <a:effectLst/>
                <a:latin typeface="Arial" panose="020B0604020202020204" pitchFamily="34" charset="0"/>
                <a:ea typeface="+mn-ea"/>
                <a:cs typeface="+mn-cs"/>
              </a:rPr>
              <a:t>The hydropower plant provides electricity for the towns and villages around the lake, including Garoua</a:t>
            </a:r>
            <a:endParaRPr lang="de-DE" sz="900" kern="1200" dirty="0">
              <a:solidFill>
                <a:schemeClr val="tx1"/>
              </a:solidFill>
              <a:effectLst/>
              <a:latin typeface="Arial" panose="020B0604020202020204" pitchFamily="34" charset="0"/>
              <a:ea typeface="+mn-ea"/>
              <a:cs typeface="+mn-cs"/>
            </a:endParaRPr>
          </a:p>
          <a:p>
            <a:pPr marL="514350" lvl="1" indent="-171450">
              <a:buFont typeface="Symbol" panose="05050102010706020507" pitchFamily="18" charset="2"/>
              <a:buChar char="-"/>
            </a:pPr>
            <a:r>
              <a:rPr lang="en-US" sz="900" kern="1200" dirty="0">
                <a:solidFill>
                  <a:schemeClr val="tx1"/>
                </a:solidFill>
                <a:effectLst/>
                <a:latin typeface="Arial" panose="020B0604020202020204" pitchFamily="34" charset="0"/>
                <a:ea typeface="+mn-ea"/>
                <a:cs typeface="+mn-cs"/>
              </a:rPr>
              <a:t>The hydroelectric dam with its 72 MW capacity is part of the interconnected northern network</a:t>
            </a:r>
            <a:endParaRPr lang="de-DE" sz="900" kern="1200" dirty="0">
              <a:solidFill>
                <a:schemeClr val="tx1"/>
              </a:solidFill>
              <a:effectLst/>
              <a:latin typeface="Arial" panose="020B0604020202020204" pitchFamily="34" charset="0"/>
              <a:ea typeface="+mn-ea"/>
              <a:cs typeface="+mn-cs"/>
            </a:endParaRPr>
          </a:p>
          <a:p>
            <a:pPr marL="514350" lvl="1" indent="-171450">
              <a:buFont typeface="Symbol" panose="05050102010706020507" pitchFamily="18" charset="2"/>
              <a:buChar char="-"/>
            </a:pPr>
            <a:r>
              <a:rPr lang="en-US" sz="900" kern="1200" dirty="0">
                <a:solidFill>
                  <a:schemeClr val="tx1"/>
                </a:solidFill>
                <a:effectLst/>
                <a:latin typeface="Arial" panose="020B0604020202020204" pitchFamily="34" charset="0"/>
                <a:ea typeface="+mn-ea"/>
                <a:cs typeface="+mn-cs"/>
              </a:rPr>
              <a:t>This network still includes thermal power stations with a combined capacity of about 30 MW (World Bank's Viva Benue project)</a:t>
            </a:r>
            <a:endParaRPr lang="de-DE" sz="900" kern="1200" dirty="0">
              <a:solidFill>
                <a:schemeClr val="tx1"/>
              </a:solidFill>
              <a:effectLst/>
              <a:latin typeface="Arial" panose="020B0604020202020204" pitchFamily="34" charset="0"/>
              <a:ea typeface="+mn-ea"/>
              <a:cs typeface="+mn-cs"/>
            </a:endParaRPr>
          </a:p>
          <a:p>
            <a:pPr marL="171450" lvl="0" indent="-171450">
              <a:buFont typeface="Symbol" panose="05050102010706020507" pitchFamily="18" charset="2"/>
              <a:buChar char="-"/>
            </a:pPr>
            <a:r>
              <a:rPr lang="en-US" sz="900" kern="1200" dirty="0">
                <a:solidFill>
                  <a:schemeClr val="tx1"/>
                </a:solidFill>
                <a:effectLst/>
                <a:latin typeface="Arial" panose="020B0604020202020204" pitchFamily="34" charset="0"/>
                <a:ea typeface="+mn-ea"/>
                <a:cs typeface="+mn-cs"/>
              </a:rPr>
              <a:t>Flood management: managing environmental and social risks downstream of Lagdo</a:t>
            </a:r>
            <a:endParaRPr lang="de-DE" sz="900" kern="1200" dirty="0">
              <a:solidFill>
                <a:schemeClr val="tx1"/>
              </a:solidFill>
              <a:effectLst/>
              <a:latin typeface="Arial" panose="020B0604020202020204" pitchFamily="34" charset="0"/>
              <a:ea typeface="+mn-ea"/>
              <a:cs typeface="+mn-cs"/>
            </a:endParaRPr>
          </a:p>
          <a:p>
            <a:pPr marL="514350" lvl="1" indent="-171450">
              <a:buFont typeface="Symbol" panose="05050102010706020507" pitchFamily="18" charset="2"/>
              <a:buChar char="-"/>
            </a:pPr>
            <a:r>
              <a:rPr lang="en-US" sz="900" kern="1200" dirty="0">
                <a:solidFill>
                  <a:schemeClr val="tx1"/>
                </a:solidFill>
                <a:effectLst/>
                <a:latin typeface="Arial" panose="020B0604020202020204" pitchFamily="34" charset="0"/>
                <a:ea typeface="+mn-ea"/>
                <a:cs typeface="+mn-cs"/>
              </a:rPr>
              <a:t>The main safety issue is related to heavy and extreme floods which put especially the town of Garoua in danger</a:t>
            </a:r>
            <a:endParaRPr lang="de-DE" sz="900" kern="1200" dirty="0">
              <a:solidFill>
                <a:schemeClr val="tx1"/>
              </a:solidFill>
              <a:effectLst/>
              <a:latin typeface="Arial" panose="020B0604020202020204" pitchFamily="34" charset="0"/>
              <a:ea typeface="+mn-ea"/>
              <a:cs typeface="+mn-cs"/>
            </a:endParaRPr>
          </a:p>
          <a:p>
            <a:pPr marL="171450" lvl="0" indent="-171450">
              <a:buFont typeface="Symbol" panose="05050102010706020507" pitchFamily="18" charset="2"/>
              <a:buChar char="-"/>
            </a:pPr>
            <a:r>
              <a:rPr lang="en-US" sz="900" kern="1200" dirty="0">
                <a:solidFill>
                  <a:schemeClr val="tx1"/>
                </a:solidFill>
                <a:effectLst/>
                <a:latin typeface="Arial" panose="020B0604020202020204" pitchFamily="34" charset="0"/>
                <a:ea typeface="+mn-ea"/>
                <a:cs typeface="+mn-cs"/>
              </a:rPr>
              <a:t>Other interests: </a:t>
            </a:r>
            <a:endParaRPr lang="de-DE" sz="900" kern="1200" dirty="0">
              <a:solidFill>
                <a:schemeClr val="tx1"/>
              </a:solidFill>
              <a:effectLst/>
              <a:latin typeface="Arial" panose="020B0604020202020204" pitchFamily="34" charset="0"/>
              <a:ea typeface="+mn-ea"/>
              <a:cs typeface="+mn-cs"/>
            </a:endParaRPr>
          </a:p>
          <a:p>
            <a:pPr marL="514350" lvl="1" indent="-171450">
              <a:buFont typeface="Symbol" panose="05050102010706020507" pitchFamily="18" charset="2"/>
              <a:buChar char="-"/>
            </a:pPr>
            <a:r>
              <a:rPr lang="en-US" sz="900" kern="1200" dirty="0">
                <a:solidFill>
                  <a:schemeClr val="tx1"/>
                </a:solidFill>
                <a:effectLst/>
                <a:latin typeface="Arial" panose="020B0604020202020204" pitchFamily="34" charset="0"/>
                <a:ea typeface="+mn-ea"/>
                <a:cs typeface="+mn-cs"/>
              </a:rPr>
              <a:t>The lake has a touristic potential which has not been tapped as today</a:t>
            </a:r>
            <a:endParaRPr lang="de-DE" sz="900" kern="1200" dirty="0">
              <a:solidFill>
                <a:schemeClr val="tx1"/>
              </a:solidFill>
              <a:effectLst/>
              <a:latin typeface="Arial" panose="020B0604020202020204" pitchFamily="34" charset="0"/>
              <a:ea typeface="+mn-ea"/>
              <a:cs typeface="+mn-cs"/>
            </a:endParaRPr>
          </a:p>
          <a:p>
            <a:endParaRPr lang="en-US" sz="900" u="sng" kern="1200" dirty="0">
              <a:solidFill>
                <a:schemeClr val="tx1"/>
              </a:solidFill>
              <a:effectLst/>
              <a:latin typeface="Arial" panose="020B0604020202020204" pitchFamily="34" charset="0"/>
              <a:ea typeface="+mn-ea"/>
              <a:cs typeface="+mn-cs"/>
            </a:endParaRPr>
          </a:p>
          <a:p>
            <a:r>
              <a:rPr lang="en-US" sz="900" u="sng" kern="1200" dirty="0">
                <a:solidFill>
                  <a:schemeClr val="tx1"/>
                </a:solidFill>
                <a:effectLst/>
                <a:latin typeface="Arial" panose="020B0604020202020204" pitchFamily="34" charset="0"/>
                <a:ea typeface="+mn-ea"/>
                <a:cs typeface="+mn-cs"/>
              </a:rPr>
              <a:t>Nigeria:</a:t>
            </a:r>
            <a:endParaRPr lang="de-DE" sz="900" u="sng" kern="1200" dirty="0">
              <a:solidFill>
                <a:schemeClr val="tx1"/>
              </a:solidFill>
              <a:effectLst/>
              <a:latin typeface="Arial" panose="020B0604020202020204" pitchFamily="34" charset="0"/>
              <a:ea typeface="+mn-ea"/>
              <a:cs typeface="+mn-cs"/>
            </a:endParaRPr>
          </a:p>
          <a:p>
            <a:pPr marL="171450" lvl="0" indent="-171450">
              <a:buFont typeface="Symbol" panose="05050102010706020507" pitchFamily="18" charset="2"/>
              <a:buChar char="-"/>
            </a:pPr>
            <a:r>
              <a:rPr lang="en-US" sz="900" kern="1200" dirty="0">
                <a:solidFill>
                  <a:schemeClr val="tx1"/>
                </a:solidFill>
                <a:effectLst/>
                <a:latin typeface="Arial" panose="020B0604020202020204" pitchFamily="34" charset="0"/>
                <a:ea typeface="+mn-ea"/>
                <a:cs typeface="+mn-cs"/>
              </a:rPr>
              <a:t>Food security: relies on food imports </a:t>
            </a:r>
            <a:endParaRPr lang="de-DE" sz="900" kern="1200" dirty="0">
              <a:solidFill>
                <a:schemeClr val="tx1"/>
              </a:solidFill>
              <a:effectLst/>
              <a:latin typeface="Arial" panose="020B0604020202020204" pitchFamily="34" charset="0"/>
              <a:ea typeface="+mn-ea"/>
              <a:cs typeface="+mn-cs"/>
            </a:endParaRPr>
          </a:p>
          <a:p>
            <a:pPr marL="514350" lvl="1" indent="-171450">
              <a:buFont typeface="Symbol" panose="05050102010706020507" pitchFamily="18" charset="2"/>
              <a:buChar char="-"/>
            </a:pPr>
            <a:r>
              <a:rPr lang="en-US" sz="900" kern="1200" dirty="0">
                <a:solidFill>
                  <a:schemeClr val="tx1"/>
                </a:solidFill>
                <a:effectLst/>
                <a:latin typeface="Arial" panose="020B0604020202020204" pitchFamily="34" charset="0"/>
                <a:ea typeface="+mn-ea"/>
                <a:cs typeface="+mn-cs"/>
              </a:rPr>
              <a:t>Food products like fish and rice are imported from Lagdo</a:t>
            </a:r>
            <a:endParaRPr lang="de-DE" sz="900" kern="1200" dirty="0">
              <a:solidFill>
                <a:schemeClr val="tx1"/>
              </a:solidFill>
              <a:effectLst/>
              <a:latin typeface="Arial" panose="020B0604020202020204" pitchFamily="34" charset="0"/>
              <a:ea typeface="+mn-ea"/>
              <a:cs typeface="+mn-cs"/>
            </a:endParaRPr>
          </a:p>
          <a:p>
            <a:pPr marL="514350" lvl="1" indent="-171450">
              <a:buFont typeface="Symbol" panose="05050102010706020507" pitchFamily="18" charset="2"/>
              <a:buChar char="-"/>
            </a:pPr>
            <a:r>
              <a:rPr lang="en-US" sz="900" kern="1200" dirty="0">
                <a:solidFill>
                  <a:schemeClr val="tx1"/>
                </a:solidFill>
                <a:effectLst/>
                <a:latin typeface="Arial" panose="020B0604020202020204" pitchFamily="34" charset="0"/>
                <a:ea typeface="+mn-ea"/>
                <a:cs typeface="+mn-cs"/>
              </a:rPr>
              <a:t>During some years, within a short time, merchants from Nigeria buy up to 90% of the rice and 70% of the fish production from there</a:t>
            </a:r>
            <a:endParaRPr lang="de-DE" sz="900" kern="1200" dirty="0">
              <a:solidFill>
                <a:schemeClr val="tx1"/>
              </a:solidFill>
              <a:effectLst/>
              <a:latin typeface="Arial" panose="020B0604020202020204" pitchFamily="34" charset="0"/>
              <a:ea typeface="+mn-ea"/>
              <a:cs typeface="+mn-cs"/>
            </a:endParaRPr>
          </a:p>
          <a:p>
            <a:pPr marL="171450" lvl="0" indent="-171450">
              <a:buFont typeface="Symbol" panose="05050102010706020507" pitchFamily="18" charset="2"/>
              <a:buChar char="-"/>
            </a:pPr>
            <a:r>
              <a:rPr lang="en-US" sz="900" kern="1200" dirty="0">
                <a:solidFill>
                  <a:schemeClr val="tx1"/>
                </a:solidFill>
                <a:effectLst/>
                <a:latin typeface="Arial" panose="020B0604020202020204" pitchFamily="34" charset="0"/>
                <a:ea typeface="+mn-ea"/>
                <a:cs typeface="+mn-cs"/>
              </a:rPr>
              <a:t>Flood management and prevention:</a:t>
            </a:r>
            <a:endParaRPr lang="de-DE" sz="900" kern="1200" dirty="0">
              <a:solidFill>
                <a:schemeClr val="tx1"/>
              </a:solidFill>
              <a:effectLst/>
              <a:latin typeface="Arial" panose="020B0604020202020204" pitchFamily="34" charset="0"/>
              <a:ea typeface="+mn-ea"/>
              <a:cs typeface="+mn-cs"/>
            </a:endParaRPr>
          </a:p>
          <a:p>
            <a:pPr marL="514350" lvl="1" indent="-171450">
              <a:buFont typeface="Symbol" panose="05050102010706020507" pitchFamily="18" charset="2"/>
              <a:buChar char="-"/>
            </a:pPr>
            <a:r>
              <a:rPr lang="en-US" sz="900" kern="1200" dirty="0">
                <a:solidFill>
                  <a:schemeClr val="tx1"/>
                </a:solidFill>
                <a:effectLst/>
                <a:latin typeface="Arial" panose="020B0604020202020204" pitchFamily="34" charset="0"/>
                <a:ea typeface="+mn-ea"/>
                <a:cs typeface="+mn-cs"/>
              </a:rPr>
              <a:t>Floods are </a:t>
            </a:r>
            <a:r>
              <a:rPr lang="en-US" sz="900" kern="1200" dirty="0" err="1">
                <a:solidFill>
                  <a:schemeClr val="tx1"/>
                </a:solidFill>
                <a:effectLst/>
                <a:latin typeface="Arial" panose="020B0604020202020204" pitchFamily="34" charset="0"/>
                <a:ea typeface="+mn-ea"/>
                <a:cs typeface="+mn-cs"/>
              </a:rPr>
              <a:t>recognised</a:t>
            </a:r>
            <a:r>
              <a:rPr lang="en-US" sz="900" kern="1200" dirty="0">
                <a:solidFill>
                  <a:schemeClr val="tx1"/>
                </a:solidFill>
                <a:effectLst/>
                <a:latin typeface="Arial" panose="020B0604020202020204" pitchFamily="34" charset="0"/>
                <a:ea typeface="+mn-ea"/>
                <a:cs typeface="+mn-cs"/>
              </a:rPr>
              <a:t> as a high risk at the Nigerian side of the Benue Basin </a:t>
            </a:r>
            <a:endParaRPr lang="de-DE" sz="900" kern="1200" dirty="0">
              <a:solidFill>
                <a:schemeClr val="tx1"/>
              </a:solidFill>
              <a:effectLst/>
              <a:latin typeface="Arial" panose="020B0604020202020204" pitchFamily="34" charset="0"/>
              <a:ea typeface="+mn-ea"/>
              <a:cs typeface="+mn-cs"/>
            </a:endParaRPr>
          </a:p>
          <a:p>
            <a:pPr marL="514350" lvl="1" indent="-171450">
              <a:buFont typeface="Symbol" panose="05050102010706020507" pitchFamily="18" charset="2"/>
              <a:buChar char="-"/>
            </a:pPr>
            <a:r>
              <a:rPr lang="en-US" sz="900" kern="1200" dirty="0">
                <a:solidFill>
                  <a:schemeClr val="tx1"/>
                </a:solidFill>
                <a:effectLst/>
                <a:latin typeface="Arial" panose="020B0604020202020204" pitchFamily="34" charset="0"/>
                <a:ea typeface="+mn-ea"/>
                <a:cs typeface="+mn-cs"/>
              </a:rPr>
              <a:t>The last flooding events took place in the years 2012, 2018 and 2019</a:t>
            </a:r>
            <a:endParaRPr lang="de-DE" sz="900" kern="1200" dirty="0">
              <a:solidFill>
                <a:schemeClr val="tx1"/>
              </a:solidFill>
              <a:effectLst/>
              <a:latin typeface="Arial" panose="020B0604020202020204" pitchFamily="34" charset="0"/>
              <a:ea typeface="+mn-ea"/>
              <a:cs typeface="+mn-cs"/>
            </a:endParaRPr>
          </a:p>
          <a:p>
            <a:pPr marL="0" indent="0">
              <a:buFont typeface="Symbol" panose="05050102010706020507" pitchFamily="18" charset="2"/>
              <a:buNone/>
            </a:pPr>
            <a:endParaRPr lang="en-US" sz="900" u="sng" kern="1200" dirty="0">
              <a:solidFill>
                <a:schemeClr val="tx1"/>
              </a:solidFill>
              <a:effectLst/>
              <a:latin typeface="Arial" panose="020B0604020202020204" pitchFamily="34" charset="0"/>
              <a:ea typeface="+mn-ea"/>
              <a:cs typeface="+mn-cs"/>
            </a:endParaRPr>
          </a:p>
          <a:p>
            <a:pPr marL="0" indent="0">
              <a:buFont typeface="Symbol" panose="05050102010706020507" pitchFamily="18" charset="2"/>
              <a:buNone/>
            </a:pPr>
            <a:r>
              <a:rPr lang="en-US" sz="900" u="sng" kern="1200" dirty="0">
                <a:solidFill>
                  <a:schemeClr val="tx1"/>
                </a:solidFill>
                <a:effectLst/>
                <a:latin typeface="Arial" panose="020B0604020202020204" pitchFamily="34" charset="0"/>
                <a:ea typeface="+mn-ea"/>
                <a:cs typeface="+mn-cs"/>
              </a:rPr>
              <a:t>Chad:</a:t>
            </a:r>
            <a:endParaRPr lang="de-DE" sz="900" u="sng" kern="1200" dirty="0">
              <a:solidFill>
                <a:schemeClr val="tx1"/>
              </a:solidFill>
              <a:effectLst/>
              <a:latin typeface="Arial" panose="020B0604020202020204" pitchFamily="34" charset="0"/>
              <a:ea typeface="+mn-ea"/>
              <a:cs typeface="+mn-cs"/>
            </a:endParaRPr>
          </a:p>
          <a:p>
            <a:pPr marL="171450" lvl="0" indent="-171450">
              <a:buFont typeface="Symbol" panose="05050102010706020507" pitchFamily="18" charset="2"/>
              <a:buChar char="-"/>
            </a:pPr>
            <a:r>
              <a:rPr lang="en-US" sz="900" kern="1200" dirty="0">
                <a:solidFill>
                  <a:schemeClr val="tx1"/>
                </a:solidFill>
                <a:effectLst/>
                <a:latin typeface="Arial" panose="020B0604020202020204" pitchFamily="34" charset="0"/>
                <a:ea typeface="+mn-ea"/>
                <a:cs typeface="+mn-cs"/>
              </a:rPr>
              <a:t>Energy security: </a:t>
            </a:r>
            <a:endParaRPr lang="de-DE" sz="900" kern="1200" dirty="0">
              <a:solidFill>
                <a:schemeClr val="tx1"/>
              </a:solidFill>
              <a:effectLst/>
              <a:latin typeface="Arial" panose="020B0604020202020204" pitchFamily="34" charset="0"/>
              <a:ea typeface="+mn-ea"/>
              <a:cs typeface="+mn-cs"/>
            </a:endParaRPr>
          </a:p>
          <a:p>
            <a:pPr marL="514350" lvl="1" indent="-171450">
              <a:buFont typeface="Symbol" panose="05050102010706020507" pitchFamily="18" charset="2"/>
              <a:buChar char="-"/>
            </a:pPr>
            <a:r>
              <a:rPr lang="en-US" sz="900" kern="1200" dirty="0">
                <a:solidFill>
                  <a:schemeClr val="tx1"/>
                </a:solidFill>
                <a:effectLst/>
                <a:latin typeface="Arial" panose="020B0604020202020204" pitchFamily="34" charset="0"/>
                <a:ea typeface="+mn-ea"/>
                <a:cs typeface="+mn-cs"/>
              </a:rPr>
              <a:t>Interest in importing electricity from the dam through the Northern Interconnection </a:t>
            </a:r>
            <a:r>
              <a:rPr lang="en-US" sz="900" kern="1200" dirty="0" err="1">
                <a:solidFill>
                  <a:schemeClr val="tx1"/>
                </a:solidFill>
                <a:effectLst/>
                <a:latin typeface="Arial" panose="020B0604020202020204" pitchFamily="34" charset="0"/>
                <a:ea typeface="+mn-ea"/>
                <a:cs typeface="+mn-cs"/>
              </a:rPr>
              <a:t>Programme</a:t>
            </a:r>
            <a:endParaRPr lang="en-US" b="0" dirty="0"/>
          </a:p>
          <a:p>
            <a:endParaRPr lang="en-US" dirty="0"/>
          </a:p>
          <a:p>
            <a:endParaRPr lang="en-US" dirty="0"/>
          </a:p>
          <a:p>
            <a:r>
              <a:rPr lang="en-US" b="1" dirty="0"/>
              <a:t>Sources:</a:t>
            </a:r>
          </a:p>
          <a:p>
            <a:endParaRPr lang="en-US"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b="0" dirty="0" err="1"/>
              <a:t>Autorite</a:t>
            </a:r>
            <a:r>
              <a:rPr lang="en-US" b="0" dirty="0"/>
              <a:t> </a:t>
            </a:r>
            <a:r>
              <a:rPr lang="en-US" b="0" dirty="0" err="1"/>
              <a:t>Bassin</a:t>
            </a:r>
            <a:r>
              <a:rPr lang="en-US" b="0" dirty="0"/>
              <a:t> Du Niger (2021), ‘Rapport de Mission sur le Barrage de Lagdo – Cameroun’, Niamey, Niger. </a:t>
            </a:r>
          </a:p>
          <a:p>
            <a:endParaRPr lang="en-US"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dirty="0"/>
              <a:t>World Bank's Viva </a:t>
            </a:r>
            <a:r>
              <a:rPr lang="en-US" dirty="0" err="1"/>
              <a:t>Benoué</a:t>
            </a:r>
            <a:r>
              <a:rPr lang="en-US" dirty="0"/>
              <a:t> project </a:t>
            </a:r>
            <a:r>
              <a:rPr lang="en-US" dirty="0" err="1"/>
              <a:t>en</a:t>
            </a:r>
            <a:r>
              <a:rPr lang="en-US" dirty="0"/>
              <a:t> </a:t>
            </a:r>
            <a:r>
              <a:rPr lang="en-US" b="0" dirty="0" err="1"/>
              <a:t>Autorite</a:t>
            </a:r>
            <a:r>
              <a:rPr lang="en-US" b="0" dirty="0"/>
              <a:t> </a:t>
            </a:r>
            <a:r>
              <a:rPr lang="en-US" b="0" dirty="0" err="1"/>
              <a:t>Bassin</a:t>
            </a:r>
            <a:r>
              <a:rPr lang="en-US" b="0" dirty="0"/>
              <a:t> Du Niger (2021), ‘Rapport de Mission sur le Barrage de Lagdo – Cameroun’, Niamey, Niger. </a:t>
            </a:r>
          </a:p>
          <a:p>
            <a:endParaRPr lang="en-US" dirty="0"/>
          </a:p>
        </p:txBody>
      </p:sp>
      <p:sp>
        <p:nvSpPr>
          <p:cNvPr id="4" name="Slide Number Placeholder 3"/>
          <p:cNvSpPr>
            <a:spLocks noGrp="1"/>
          </p:cNvSpPr>
          <p:nvPr>
            <p:ph type="sldNum" sz="quarter" idx="5"/>
          </p:nvPr>
        </p:nvSpPr>
        <p:spPr/>
        <p:txBody>
          <a:bodyPr/>
          <a:lstStyle/>
          <a:p>
            <a:fld id="{4045F879-0589-40D4-B0E5-B74D0CAD5C6C}" type="slidenum">
              <a:rPr lang="en-GB" smtClean="0"/>
              <a:pPr/>
              <a:t>7</a:t>
            </a:fld>
            <a:endParaRPr lang="en-GB"/>
          </a:p>
        </p:txBody>
      </p:sp>
    </p:spTree>
    <p:extLst>
      <p:ext uri="{BB962C8B-B14F-4D97-AF65-F5344CB8AC3E}">
        <p14:creationId xmlns:p14="http://schemas.microsoft.com/office/powerpoint/2010/main" val="3631502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a:t>Notes:</a:t>
            </a:r>
          </a:p>
          <a:p>
            <a:pPr marL="0" indent="0">
              <a:buFont typeface="Arial" panose="020B0604020202020204" pitchFamily="34" charset="0"/>
              <a:buNone/>
            </a:pPr>
            <a:endParaRPr lang="en-US" b="1" dirty="0"/>
          </a:p>
          <a:p>
            <a:pPr marL="0" indent="0">
              <a:buFont typeface="Arial" panose="020B0604020202020204" pitchFamily="34" charset="0"/>
              <a:buNone/>
            </a:pPr>
            <a:r>
              <a:rPr lang="en-US" b="1" dirty="0"/>
              <a:t>The potential of the Lagdo Dam:</a:t>
            </a:r>
          </a:p>
          <a:p>
            <a:pPr marL="171450" lvl="0" indent="-171450">
              <a:buFont typeface="Symbol" panose="05050102010706020507" pitchFamily="18" charset="2"/>
              <a:buChar char="-"/>
            </a:pPr>
            <a:r>
              <a:rPr lang="en-US" sz="900" kern="1200" dirty="0">
                <a:solidFill>
                  <a:schemeClr val="tx1"/>
                </a:solidFill>
                <a:effectLst/>
                <a:latin typeface="Arial" panose="020B0604020202020204" pitchFamily="34" charset="0"/>
                <a:ea typeface="+mn-ea"/>
                <a:cs typeface="+mn-cs"/>
              </a:rPr>
              <a:t>Food security:</a:t>
            </a:r>
            <a:endParaRPr lang="de-DE" sz="900" kern="1200" dirty="0">
              <a:solidFill>
                <a:schemeClr val="tx1"/>
              </a:solidFill>
              <a:effectLst/>
              <a:latin typeface="Arial" panose="020B0604020202020204" pitchFamily="34" charset="0"/>
              <a:ea typeface="+mn-ea"/>
              <a:cs typeface="+mn-cs"/>
            </a:endParaRPr>
          </a:p>
          <a:p>
            <a:pPr marL="514350" lvl="1" indent="-171450">
              <a:buFont typeface="Symbol" panose="05050102010706020507" pitchFamily="18" charset="2"/>
              <a:buChar char="-"/>
            </a:pPr>
            <a:r>
              <a:rPr lang="en-US" sz="900" kern="1200" dirty="0">
                <a:solidFill>
                  <a:schemeClr val="tx1"/>
                </a:solidFill>
                <a:effectLst/>
                <a:latin typeface="Arial" panose="020B0604020202020204" pitchFamily="34" charset="0"/>
                <a:ea typeface="+mn-ea"/>
                <a:cs typeface="+mn-cs"/>
              </a:rPr>
              <a:t>Potential to expand the available arable land and options for aquaculture and rehabilitate irrigation systems </a:t>
            </a:r>
            <a:endParaRPr lang="de-DE" sz="900" kern="1200" dirty="0">
              <a:solidFill>
                <a:schemeClr val="tx1"/>
              </a:solidFill>
              <a:effectLst/>
              <a:latin typeface="Arial" panose="020B0604020202020204" pitchFamily="34" charset="0"/>
              <a:ea typeface="+mn-ea"/>
              <a:cs typeface="+mn-cs"/>
            </a:endParaRPr>
          </a:p>
          <a:p>
            <a:pPr marL="514350" lvl="1" indent="-171450">
              <a:buFont typeface="Symbol" panose="05050102010706020507" pitchFamily="18" charset="2"/>
              <a:buChar char="-"/>
            </a:pPr>
            <a:r>
              <a:rPr lang="en-US" sz="900" kern="1200" dirty="0">
                <a:solidFill>
                  <a:schemeClr val="tx1"/>
                </a:solidFill>
                <a:effectLst/>
                <a:latin typeface="Arial" panose="020B0604020202020204" pitchFamily="34" charset="0"/>
                <a:ea typeface="+mn-ea"/>
                <a:cs typeface="+mn-cs"/>
              </a:rPr>
              <a:t>World Bank's Viva Benue project: focusses on the rehabilitation of irrigation on the right river bank (1,090 ha) and the development of further arable land (4,230 ha) - both for small-scale farmers</a:t>
            </a:r>
            <a:endParaRPr lang="de-DE" sz="900" kern="1200" dirty="0">
              <a:solidFill>
                <a:schemeClr val="tx1"/>
              </a:solidFill>
              <a:effectLst/>
              <a:latin typeface="Arial" panose="020B0604020202020204" pitchFamily="34" charset="0"/>
              <a:ea typeface="+mn-ea"/>
              <a:cs typeface="+mn-cs"/>
            </a:endParaRPr>
          </a:p>
          <a:p>
            <a:pPr marL="514350" lvl="1" indent="-171450">
              <a:buFont typeface="Symbol" panose="05050102010706020507" pitchFamily="18" charset="2"/>
              <a:buChar char="-"/>
            </a:pPr>
            <a:r>
              <a:rPr lang="en-US" sz="900" kern="1200" dirty="0">
                <a:solidFill>
                  <a:schemeClr val="tx1"/>
                </a:solidFill>
                <a:effectLst/>
                <a:latin typeface="Arial" panose="020B0604020202020204" pitchFamily="34" charset="0"/>
                <a:ea typeface="+mn-ea"/>
                <a:cs typeface="+mn-cs"/>
              </a:rPr>
              <a:t>On the left bank 3,628 ha are foreseen for </a:t>
            </a:r>
            <a:r>
              <a:rPr lang="en-US" sz="900" kern="1200" dirty="0" err="1">
                <a:solidFill>
                  <a:schemeClr val="tx1"/>
                </a:solidFill>
                <a:effectLst/>
                <a:latin typeface="Arial" panose="020B0604020202020204" pitchFamily="34" charset="0"/>
                <a:ea typeface="+mn-ea"/>
                <a:cs typeface="+mn-cs"/>
              </a:rPr>
              <a:t>agro</a:t>
            </a:r>
            <a:r>
              <a:rPr lang="en-US" sz="900" kern="1200" dirty="0">
                <a:solidFill>
                  <a:schemeClr val="tx1"/>
                </a:solidFill>
                <a:effectLst/>
                <a:latin typeface="Arial" panose="020B0604020202020204" pitchFamily="34" charset="0"/>
                <a:ea typeface="+mn-ea"/>
                <a:cs typeface="+mn-cs"/>
              </a:rPr>
              <a:t>-industrial development and 1,496 ha for small-scale farmers in the existing villages within the perimeter</a:t>
            </a:r>
            <a:endParaRPr lang="de-DE" sz="900" kern="1200" dirty="0">
              <a:solidFill>
                <a:schemeClr val="tx1"/>
              </a:solidFill>
              <a:effectLst/>
              <a:latin typeface="Arial" panose="020B0604020202020204" pitchFamily="34" charset="0"/>
              <a:ea typeface="+mn-ea"/>
              <a:cs typeface="+mn-cs"/>
            </a:endParaRPr>
          </a:p>
          <a:p>
            <a:pPr marL="514350" lvl="1" indent="-171450">
              <a:buFont typeface="Symbol" panose="05050102010706020507" pitchFamily="18" charset="2"/>
              <a:buChar char="-"/>
            </a:pPr>
            <a:r>
              <a:rPr lang="en-US" sz="900" kern="1200" dirty="0">
                <a:solidFill>
                  <a:schemeClr val="tx1"/>
                </a:solidFill>
                <a:effectLst/>
                <a:latin typeface="Arial" panose="020B0604020202020204" pitchFamily="34" charset="0"/>
                <a:ea typeface="+mn-ea"/>
                <a:cs typeface="+mn-cs"/>
              </a:rPr>
              <a:t>Integrated </a:t>
            </a:r>
            <a:r>
              <a:rPr lang="en-US" sz="900" kern="1200" dirty="0" err="1">
                <a:solidFill>
                  <a:schemeClr val="tx1"/>
                </a:solidFill>
                <a:effectLst/>
                <a:latin typeface="Arial" panose="020B0604020202020204" pitchFamily="34" charset="0"/>
                <a:ea typeface="+mn-ea"/>
                <a:cs typeface="+mn-cs"/>
              </a:rPr>
              <a:t>Programme</a:t>
            </a:r>
            <a:r>
              <a:rPr lang="en-US" sz="900" kern="1200" dirty="0">
                <a:solidFill>
                  <a:schemeClr val="tx1"/>
                </a:solidFill>
                <a:effectLst/>
                <a:latin typeface="Arial" panose="020B0604020202020204" pitchFamily="34" charset="0"/>
                <a:ea typeface="+mn-ea"/>
                <a:cs typeface="+mn-cs"/>
              </a:rPr>
              <a:t> for Development and Adaptation to Climate Change in the Niger Basin (PIDACC/BN-Cameroon): aims at strengthening the population’s capacities through the construction of the </a:t>
            </a:r>
            <a:r>
              <a:rPr lang="en-US" sz="900" kern="1200" dirty="0" err="1">
                <a:solidFill>
                  <a:schemeClr val="tx1"/>
                </a:solidFill>
                <a:effectLst/>
                <a:latin typeface="Arial" panose="020B0604020202020204" pitchFamily="34" charset="0"/>
                <a:ea typeface="+mn-ea"/>
                <a:cs typeface="+mn-cs"/>
              </a:rPr>
              <a:t>Hina</a:t>
            </a:r>
            <a:r>
              <a:rPr lang="en-US" sz="900" kern="1200" dirty="0">
                <a:solidFill>
                  <a:schemeClr val="tx1"/>
                </a:solidFill>
                <a:effectLst/>
                <a:latin typeface="Arial" panose="020B0604020202020204" pitchFamily="34" charset="0"/>
                <a:ea typeface="+mn-ea"/>
                <a:cs typeface="+mn-cs"/>
              </a:rPr>
              <a:t> Dam for fishing and aquaculture</a:t>
            </a:r>
            <a:endParaRPr lang="de-DE" sz="900" kern="1200" dirty="0">
              <a:solidFill>
                <a:schemeClr val="tx1"/>
              </a:solidFill>
              <a:effectLst/>
              <a:latin typeface="Arial" panose="020B0604020202020204" pitchFamily="34" charset="0"/>
              <a:ea typeface="+mn-ea"/>
              <a:cs typeface="+mn-cs"/>
            </a:endParaRPr>
          </a:p>
          <a:p>
            <a:pPr marL="171450" lvl="0" indent="-171450">
              <a:buFont typeface="Symbol" panose="05050102010706020507" pitchFamily="18" charset="2"/>
              <a:buChar char="-"/>
            </a:pPr>
            <a:r>
              <a:rPr lang="en-US" sz="900" kern="1200" dirty="0">
                <a:solidFill>
                  <a:schemeClr val="tx1"/>
                </a:solidFill>
                <a:effectLst/>
                <a:latin typeface="Arial" panose="020B0604020202020204" pitchFamily="34" charset="0"/>
                <a:ea typeface="+mn-ea"/>
                <a:cs typeface="+mn-cs"/>
              </a:rPr>
              <a:t>Energy security:</a:t>
            </a:r>
            <a:endParaRPr lang="de-DE" sz="900" kern="1200" dirty="0">
              <a:solidFill>
                <a:schemeClr val="tx1"/>
              </a:solidFill>
              <a:effectLst/>
              <a:latin typeface="Arial" panose="020B0604020202020204" pitchFamily="34" charset="0"/>
              <a:ea typeface="+mn-ea"/>
              <a:cs typeface="+mn-cs"/>
            </a:endParaRPr>
          </a:p>
          <a:p>
            <a:pPr marL="514350" lvl="1" indent="-171450">
              <a:buFont typeface="Symbol" panose="05050102010706020507" pitchFamily="18" charset="2"/>
              <a:buChar char="-"/>
            </a:pPr>
            <a:r>
              <a:rPr lang="en-US" sz="900" kern="1200" dirty="0">
                <a:solidFill>
                  <a:schemeClr val="tx1"/>
                </a:solidFill>
                <a:effectLst/>
                <a:latin typeface="Arial" panose="020B0604020202020204" pitchFamily="34" charset="0"/>
                <a:ea typeface="+mn-ea"/>
                <a:cs typeface="+mn-cs"/>
              </a:rPr>
              <a:t>The hydropower capacity of the Lagdo Dam is below local needs for temporary power cuts to save water for the dry season</a:t>
            </a:r>
            <a:endParaRPr lang="de-DE" sz="900" kern="1200" dirty="0">
              <a:solidFill>
                <a:schemeClr val="tx1"/>
              </a:solidFill>
              <a:effectLst/>
              <a:latin typeface="Arial" panose="020B0604020202020204" pitchFamily="34" charset="0"/>
              <a:ea typeface="+mn-ea"/>
              <a:cs typeface="+mn-cs"/>
            </a:endParaRPr>
          </a:p>
          <a:p>
            <a:pPr marL="514350" lvl="1" indent="-171450">
              <a:buFont typeface="Symbol" panose="05050102010706020507" pitchFamily="18" charset="2"/>
              <a:buChar char="-"/>
            </a:pPr>
            <a:r>
              <a:rPr lang="en-US" sz="900" kern="1200" dirty="0">
                <a:solidFill>
                  <a:schemeClr val="tx1"/>
                </a:solidFill>
                <a:effectLst/>
                <a:latin typeface="Arial" panose="020B0604020202020204" pitchFamily="34" charset="0"/>
                <a:ea typeface="+mn-ea"/>
                <a:cs typeface="+mn-cs"/>
              </a:rPr>
              <a:t>So far, the entire hydroelectric production from Lagdo is consumed in Cameroon’s </a:t>
            </a:r>
            <a:endParaRPr lang="de-DE" sz="900" kern="1200" dirty="0">
              <a:solidFill>
                <a:schemeClr val="tx1"/>
              </a:solidFill>
              <a:effectLst/>
              <a:latin typeface="Arial" panose="020B0604020202020204" pitchFamily="34" charset="0"/>
              <a:ea typeface="+mn-ea"/>
              <a:cs typeface="+mn-cs"/>
            </a:endParaRPr>
          </a:p>
          <a:p>
            <a:pPr marL="514350" lvl="1" indent="-171450">
              <a:buFont typeface="Symbol" panose="05050102010706020507" pitchFamily="18" charset="2"/>
              <a:buChar char="-"/>
            </a:pPr>
            <a:r>
              <a:rPr lang="en-US" sz="900" kern="1200" dirty="0">
                <a:solidFill>
                  <a:schemeClr val="tx1"/>
                </a:solidFill>
                <a:effectLst/>
                <a:latin typeface="Arial" panose="020B0604020202020204" pitchFamily="34" charset="0"/>
                <a:ea typeface="+mn-ea"/>
                <a:cs typeface="+mn-cs"/>
              </a:rPr>
              <a:t>There is export of hydroelectricity to Chad from the </a:t>
            </a:r>
            <a:r>
              <a:rPr lang="en-US" sz="900" kern="1200" dirty="0" err="1">
                <a:solidFill>
                  <a:schemeClr val="tx1"/>
                </a:solidFill>
                <a:effectLst/>
                <a:latin typeface="Arial" panose="020B0604020202020204" pitchFamily="34" charset="0"/>
                <a:ea typeface="+mn-ea"/>
                <a:cs typeface="+mn-cs"/>
              </a:rPr>
              <a:t>Massouri</a:t>
            </a:r>
            <a:r>
              <a:rPr lang="en-US" sz="900" kern="1200" dirty="0">
                <a:solidFill>
                  <a:schemeClr val="tx1"/>
                </a:solidFill>
                <a:effectLst/>
                <a:latin typeface="Arial" panose="020B0604020202020204" pitchFamily="34" charset="0"/>
                <a:ea typeface="+mn-ea"/>
                <a:cs typeface="+mn-cs"/>
              </a:rPr>
              <a:t> Dam</a:t>
            </a:r>
          </a:p>
          <a:p>
            <a:pPr marL="514350" lvl="1" indent="-171450">
              <a:buFont typeface="Symbol" panose="05050102010706020507" pitchFamily="18" charset="2"/>
              <a:buChar char="-"/>
            </a:pPr>
            <a:r>
              <a:rPr lang="en-US" sz="900" kern="1200" dirty="0">
                <a:solidFill>
                  <a:schemeClr val="tx1"/>
                </a:solidFill>
                <a:effectLst/>
                <a:latin typeface="Arial" panose="020B0604020202020204" pitchFamily="34" charset="0"/>
                <a:ea typeface="+mn-ea"/>
                <a:cs typeface="+mn-cs"/>
              </a:rPr>
              <a:t>Current project of the Cameroonian government: interconnection project of electric stations</a:t>
            </a:r>
          </a:p>
          <a:p>
            <a:pPr marL="857250" lvl="2" indent="-171450">
              <a:buFont typeface="Symbol" panose="05050102010706020507" pitchFamily="18" charset="2"/>
              <a:buChar char="-"/>
            </a:pPr>
            <a:r>
              <a:rPr lang="en-US" sz="900" kern="1200" dirty="0">
                <a:solidFill>
                  <a:schemeClr val="tx1"/>
                </a:solidFill>
                <a:effectLst/>
                <a:latin typeface="Arial" panose="020B0604020202020204" pitchFamily="34" charset="0"/>
                <a:ea typeface="+mn-ea"/>
                <a:cs typeface="+mn-cs"/>
              </a:rPr>
              <a:t>Aims at ensuring energy self-sufficiency in the North as well as in the South of the Cameroon</a:t>
            </a:r>
          </a:p>
          <a:p>
            <a:pPr marL="857250" lvl="2" indent="-171450">
              <a:buFont typeface="Symbol" panose="05050102010706020507" pitchFamily="18" charset="2"/>
              <a:buChar char="-"/>
            </a:pPr>
            <a:r>
              <a:rPr lang="en-US" sz="900" kern="1200" dirty="0">
                <a:solidFill>
                  <a:schemeClr val="tx1"/>
                </a:solidFill>
                <a:effectLst/>
                <a:latin typeface="Arial" panose="020B0604020202020204" pitchFamily="34" charset="0"/>
                <a:ea typeface="+mn-ea"/>
                <a:cs typeface="+mn-cs"/>
              </a:rPr>
              <a:t>Perspective for the Chad: with the interconnection project, energy from various sources could be connected and potentially even exported to Chad</a:t>
            </a:r>
            <a:endParaRPr lang="de-DE" sz="900" kern="1200" dirty="0">
              <a:solidFill>
                <a:schemeClr val="tx1"/>
              </a:solidFill>
              <a:effectLst/>
              <a:latin typeface="Arial" panose="020B0604020202020204" pitchFamily="34" charset="0"/>
              <a:ea typeface="+mn-ea"/>
              <a:cs typeface="+mn-cs"/>
            </a:endParaRPr>
          </a:p>
          <a:p>
            <a:pPr marL="171450" lvl="0" indent="-171450">
              <a:buFont typeface="Symbol" panose="05050102010706020507" pitchFamily="18" charset="2"/>
              <a:buChar char="-"/>
            </a:pPr>
            <a:r>
              <a:rPr lang="en-US" sz="900" kern="1200" dirty="0">
                <a:solidFill>
                  <a:schemeClr val="tx1"/>
                </a:solidFill>
                <a:effectLst/>
                <a:latin typeface="Arial" panose="020B0604020202020204" pitchFamily="34" charset="0"/>
                <a:ea typeface="+mn-ea"/>
                <a:cs typeface="+mn-cs"/>
              </a:rPr>
              <a:t>Flood management: </a:t>
            </a:r>
            <a:endParaRPr lang="de-DE" sz="900" kern="1200" dirty="0">
              <a:solidFill>
                <a:schemeClr val="tx1"/>
              </a:solidFill>
              <a:effectLst/>
              <a:latin typeface="Arial" panose="020B0604020202020204" pitchFamily="34" charset="0"/>
              <a:ea typeface="+mn-ea"/>
              <a:cs typeface="+mn-cs"/>
            </a:endParaRPr>
          </a:p>
          <a:p>
            <a:pPr marL="514350" lvl="1" indent="-171450">
              <a:buFont typeface="Symbol" panose="05050102010706020507" pitchFamily="18" charset="2"/>
              <a:buChar char="-"/>
            </a:pPr>
            <a:r>
              <a:rPr lang="en-US" sz="900" kern="1200" dirty="0">
                <a:solidFill>
                  <a:schemeClr val="tx1"/>
                </a:solidFill>
                <a:effectLst/>
                <a:latin typeface="Arial" panose="020B0604020202020204" pitchFamily="34" charset="0"/>
                <a:ea typeface="+mn-ea"/>
                <a:cs typeface="+mn-cs"/>
              </a:rPr>
              <a:t>The Lagdo Dam needs to be updated to better manage floods downstream in Nigeria </a:t>
            </a:r>
            <a:endParaRPr lang="de-DE" sz="900" kern="1200" dirty="0">
              <a:solidFill>
                <a:schemeClr val="tx1"/>
              </a:solidFill>
              <a:effectLst/>
              <a:latin typeface="Arial" panose="020B0604020202020204" pitchFamily="34" charset="0"/>
              <a:ea typeface="+mn-ea"/>
              <a:cs typeface="+mn-cs"/>
            </a:endParaRPr>
          </a:p>
          <a:p>
            <a:pPr marL="171450" lvl="0" indent="-171450">
              <a:buFont typeface="Symbol" panose="05050102010706020507" pitchFamily="18" charset="2"/>
              <a:buChar char="-"/>
            </a:pPr>
            <a:r>
              <a:rPr lang="en-US" sz="900" kern="1200" dirty="0">
                <a:solidFill>
                  <a:schemeClr val="tx1"/>
                </a:solidFill>
                <a:effectLst/>
                <a:latin typeface="Arial" panose="020B0604020202020204" pitchFamily="34" charset="0"/>
                <a:ea typeface="+mn-ea"/>
                <a:cs typeface="+mn-cs"/>
              </a:rPr>
              <a:t>The state of the dam:</a:t>
            </a:r>
            <a:endParaRPr lang="de-DE" sz="900" kern="1200" dirty="0">
              <a:solidFill>
                <a:schemeClr val="tx1"/>
              </a:solidFill>
              <a:effectLst/>
              <a:latin typeface="Arial" panose="020B0604020202020204" pitchFamily="34" charset="0"/>
              <a:ea typeface="+mn-ea"/>
              <a:cs typeface="+mn-cs"/>
            </a:endParaRPr>
          </a:p>
          <a:p>
            <a:pPr marL="514350" marR="0" lvl="1"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sz="900" kern="1200" dirty="0">
                <a:solidFill>
                  <a:schemeClr val="tx1"/>
                </a:solidFill>
                <a:effectLst/>
                <a:latin typeface="Arial" panose="020B0604020202020204" pitchFamily="34" charset="0"/>
                <a:ea typeface="+mn-ea"/>
                <a:cs typeface="+mn-cs"/>
              </a:rPr>
              <a:t>The effects of climate change (decrease in water availability) and agricultural investments in the basin have a considerable impact on the reservoir</a:t>
            </a:r>
            <a:endParaRPr lang="de-DE" sz="900" kern="1200" dirty="0">
              <a:solidFill>
                <a:schemeClr val="tx1"/>
              </a:solidFill>
              <a:effectLst/>
              <a:latin typeface="Arial" panose="020B0604020202020204" pitchFamily="34" charset="0"/>
              <a:ea typeface="+mn-ea"/>
              <a:cs typeface="+mn-cs"/>
            </a:endParaRPr>
          </a:p>
          <a:p>
            <a:pPr marL="0" lvl="0" indent="0">
              <a:buFont typeface="Arial" panose="020B0604020202020204" pitchFamily="34" charset="0"/>
              <a:buNone/>
            </a:pPr>
            <a:endParaRPr lang="en-US" dirty="0"/>
          </a:p>
          <a:p>
            <a:endParaRPr lang="en-US" dirty="0"/>
          </a:p>
          <a:p>
            <a:r>
              <a:rPr lang="en-US" b="1" dirty="0"/>
              <a:t>Sources:</a:t>
            </a:r>
          </a:p>
          <a:p>
            <a:endParaRPr lang="en-US"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b="0" dirty="0" err="1"/>
              <a:t>Autorite</a:t>
            </a:r>
            <a:r>
              <a:rPr lang="en-US" b="0" dirty="0"/>
              <a:t> </a:t>
            </a:r>
            <a:r>
              <a:rPr lang="en-US" b="0" dirty="0" err="1"/>
              <a:t>Bassin</a:t>
            </a:r>
            <a:r>
              <a:rPr lang="en-US" b="0" dirty="0"/>
              <a:t> Du Niger (2021), ‘Rapport de Mission sur le Barrage de Lagdo – Cameroun’, Niamey, Niger.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dirty="0"/>
              <a:t>World Bank's Viva </a:t>
            </a:r>
            <a:r>
              <a:rPr lang="en-US" dirty="0" err="1"/>
              <a:t>Benoué</a:t>
            </a:r>
            <a:r>
              <a:rPr lang="en-US" dirty="0"/>
              <a:t> project </a:t>
            </a:r>
            <a:r>
              <a:rPr lang="en-US" dirty="0" err="1"/>
              <a:t>en</a:t>
            </a:r>
            <a:r>
              <a:rPr lang="en-US" dirty="0"/>
              <a:t> </a:t>
            </a:r>
            <a:r>
              <a:rPr lang="en-US" b="0" dirty="0" err="1"/>
              <a:t>Autorite</a:t>
            </a:r>
            <a:r>
              <a:rPr lang="en-US" b="0" dirty="0"/>
              <a:t> </a:t>
            </a:r>
            <a:r>
              <a:rPr lang="en-US" b="0" dirty="0" err="1"/>
              <a:t>Bassin</a:t>
            </a:r>
            <a:r>
              <a:rPr lang="en-US" b="0" dirty="0"/>
              <a:t> Du Niger (2021), ‘Rapport de Mission sur le Barrage de Lagdo – Cameroun’, Niamey, Niger.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b="0" dirty="0"/>
          </a:p>
          <a:p>
            <a:endParaRPr lang="en-US" dirty="0"/>
          </a:p>
        </p:txBody>
      </p:sp>
      <p:sp>
        <p:nvSpPr>
          <p:cNvPr id="4" name="Slide Number Placeholder 3"/>
          <p:cNvSpPr>
            <a:spLocks noGrp="1"/>
          </p:cNvSpPr>
          <p:nvPr>
            <p:ph type="sldNum" sz="quarter" idx="5"/>
          </p:nvPr>
        </p:nvSpPr>
        <p:spPr/>
        <p:txBody>
          <a:bodyPr/>
          <a:lstStyle/>
          <a:p>
            <a:fld id="{4045F879-0589-40D4-B0E5-B74D0CAD5C6C}" type="slidenum">
              <a:rPr lang="en-GB" smtClean="0"/>
              <a:pPr/>
              <a:t>8</a:t>
            </a:fld>
            <a:endParaRPr lang="en-GB"/>
          </a:p>
        </p:txBody>
      </p:sp>
    </p:spTree>
    <p:extLst>
      <p:ext uri="{BB962C8B-B14F-4D97-AF65-F5344CB8AC3E}">
        <p14:creationId xmlns:p14="http://schemas.microsoft.com/office/powerpoint/2010/main" val="39472859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Notes:</a:t>
            </a:r>
          </a:p>
          <a:p>
            <a:endParaRPr lang="en-US" dirty="0"/>
          </a:p>
          <a:p>
            <a:pPr marL="0" indent="0">
              <a:buFont typeface="Symbol" panose="05050102010706020507" pitchFamily="18" charset="2"/>
              <a:buNone/>
            </a:pPr>
            <a:r>
              <a:rPr lang="en-US" sz="900" kern="1200" dirty="0">
                <a:solidFill>
                  <a:schemeClr val="tx1"/>
                </a:solidFill>
                <a:effectLst/>
                <a:latin typeface="Arial" panose="020B0604020202020204" pitchFamily="34" charset="0"/>
                <a:ea typeface="+mn-ea"/>
                <a:cs typeface="+mn-cs"/>
              </a:rPr>
              <a:t>The following potential next steps are made with regards to further explore the potential of making the Lagdo dam as “common infrastructure” or “infrastructure of common interest” and hence to tap the potential of transboundary/joint benefits.</a:t>
            </a:r>
          </a:p>
          <a:p>
            <a:pPr marL="0" indent="0">
              <a:buFont typeface="Symbol" panose="05050102010706020507" pitchFamily="18" charset="2"/>
              <a:buNone/>
            </a:pPr>
            <a:endParaRPr lang="de-DE" sz="900" kern="1200" dirty="0">
              <a:solidFill>
                <a:schemeClr val="tx1"/>
              </a:solidFill>
              <a:effectLst/>
              <a:latin typeface="Arial" panose="020B0604020202020204" pitchFamily="34" charset="0"/>
              <a:ea typeface="+mn-ea"/>
              <a:cs typeface="+mn-cs"/>
            </a:endParaRPr>
          </a:p>
          <a:p>
            <a:pPr marL="171450" lvl="0" indent="-171450">
              <a:buFont typeface="Symbol" panose="05050102010706020507" pitchFamily="18" charset="2"/>
              <a:buChar char="-"/>
            </a:pPr>
            <a:r>
              <a:rPr lang="en-US" sz="900" kern="1200" dirty="0">
                <a:solidFill>
                  <a:schemeClr val="tx1"/>
                </a:solidFill>
                <a:effectLst/>
                <a:latin typeface="Arial" panose="020B0604020202020204" pitchFamily="34" charset="0"/>
                <a:ea typeface="+mn-ea"/>
                <a:cs typeface="+mn-cs"/>
              </a:rPr>
              <a:t>Food security:</a:t>
            </a:r>
            <a:endParaRPr lang="de-DE" sz="900" kern="1200" dirty="0">
              <a:solidFill>
                <a:schemeClr val="tx1"/>
              </a:solidFill>
              <a:effectLst/>
              <a:latin typeface="Arial" panose="020B0604020202020204" pitchFamily="34" charset="0"/>
              <a:ea typeface="+mn-ea"/>
              <a:cs typeface="+mn-cs"/>
            </a:endParaRPr>
          </a:p>
          <a:p>
            <a:pPr marL="514350" lvl="1" indent="-171450">
              <a:buFont typeface="Symbol" panose="05050102010706020507" pitchFamily="18" charset="2"/>
              <a:buChar char="-"/>
            </a:pPr>
            <a:r>
              <a:rPr lang="en-US" sz="900" kern="1200" dirty="0">
                <a:solidFill>
                  <a:schemeClr val="tx1"/>
                </a:solidFill>
                <a:effectLst/>
                <a:latin typeface="Arial" panose="020B0604020202020204" pitchFamily="34" charset="0"/>
                <a:ea typeface="+mn-ea"/>
                <a:cs typeface="+mn-cs"/>
              </a:rPr>
              <a:t>Rural supply will be coordinated by the Viva-Benue project of the World Bank</a:t>
            </a:r>
            <a:endParaRPr lang="de-DE" sz="900" kern="1200" dirty="0">
              <a:solidFill>
                <a:schemeClr val="tx1"/>
              </a:solidFill>
              <a:effectLst/>
              <a:latin typeface="Arial" panose="020B0604020202020204" pitchFamily="34" charset="0"/>
              <a:ea typeface="+mn-ea"/>
              <a:cs typeface="+mn-cs"/>
            </a:endParaRPr>
          </a:p>
          <a:p>
            <a:pPr marL="514350" lvl="1" indent="-171450">
              <a:buFont typeface="Symbol" panose="05050102010706020507" pitchFamily="18" charset="2"/>
              <a:buChar char="-"/>
            </a:pPr>
            <a:r>
              <a:rPr lang="en-US" sz="900" kern="1200" dirty="0">
                <a:solidFill>
                  <a:schemeClr val="tx1"/>
                </a:solidFill>
                <a:effectLst/>
                <a:latin typeface="Arial" panose="020B0604020202020204" pitchFamily="34" charset="0"/>
                <a:ea typeface="+mn-ea"/>
                <a:cs typeface="+mn-cs"/>
              </a:rPr>
              <a:t>Given the importance of food exports to Nigeria, measures to improve the trade (from the Lagdo area) are recommended</a:t>
            </a:r>
            <a:endParaRPr lang="de-DE" sz="900" kern="1200" dirty="0">
              <a:solidFill>
                <a:schemeClr val="tx1"/>
              </a:solidFill>
              <a:effectLst/>
              <a:latin typeface="Arial" panose="020B0604020202020204" pitchFamily="34" charset="0"/>
              <a:ea typeface="+mn-ea"/>
              <a:cs typeface="+mn-cs"/>
            </a:endParaRPr>
          </a:p>
          <a:p>
            <a:pPr marL="171450" lvl="0" indent="-171450">
              <a:buFont typeface="Symbol" panose="05050102010706020507" pitchFamily="18" charset="2"/>
              <a:buChar char="-"/>
            </a:pPr>
            <a:r>
              <a:rPr lang="en-US" sz="900" kern="1200" dirty="0">
                <a:solidFill>
                  <a:schemeClr val="tx1"/>
                </a:solidFill>
                <a:effectLst/>
                <a:latin typeface="Arial" panose="020B0604020202020204" pitchFamily="34" charset="0"/>
                <a:ea typeface="+mn-ea"/>
                <a:cs typeface="+mn-cs"/>
              </a:rPr>
              <a:t>Energy security:</a:t>
            </a:r>
            <a:endParaRPr lang="de-DE" sz="900" kern="1200" dirty="0">
              <a:solidFill>
                <a:schemeClr val="tx1"/>
              </a:solidFill>
              <a:effectLst/>
              <a:latin typeface="Arial" panose="020B0604020202020204" pitchFamily="34" charset="0"/>
              <a:ea typeface="+mn-ea"/>
              <a:cs typeface="+mn-cs"/>
            </a:endParaRPr>
          </a:p>
          <a:p>
            <a:pPr marL="514350" lvl="1" indent="-171450">
              <a:buFont typeface="Symbol" panose="05050102010706020507" pitchFamily="18" charset="2"/>
              <a:buChar char="-"/>
            </a:pPr>
            <a:r>
              <a:rPr lang="en-US" sz="900" kern="1200" dirty="0">
                <a:solidFill>
                  <a:schemeClr val="tx1"/>
                </a:solidFill>
                <a:effectLst/>
                <a:latin typeface="Arial" panose="020B0604020202020204" pitchFamily="34" charset="0"/>
                <a:ea typeface="+mn-ea"/>
                <a:cs typeface="+mn-cs"/>
              </a:rPr>
              <a:t>Engage in transboundary discussions on potential power interconnection projects</a:t>
            </a:r>
          </a:p>
          <a:p>
            <a:pPr marL="514350" lvl="1" indent="-171450">
              <a:buFont typeface="Symbol" panose="05050102010706020507" pitchFamily="18" charset="2"/>
              <a:buChar char="-"/>
            </a:pPr>
            <a:r>
              <a:rPr lang="en-US" sz="900" kern="1200" dirty="0">
                <a:solidFill>
                  <a:schemeClr val="tx1"/>
                </a:solidFill>
                <a:effectLst/>
                <a:latin typeface="Arial" panose="020B0604020202020204" pitchFamily="34" charset="0"/>
                <a:ea typeface="+mn-ea"/>
                <a:cs typeface="+mn-cs"/>
              </a:rPr>
              <a:t>There are certain anchor points to link this project with other energy projects (e.g. in Chad: the Bini project at </a:t>
            </a:r>
            <a:r>
              <a:rPr lang="en-US" sz="900" kern="1200" dirty="0" err="1">
                <a:solidFill>
                  <a:schemeClr val="tx1"/>
                </a:solidFill>
                <a:effectLst/>
                <a:latin typeface="Arial" panose="020B0604020202020204" pitchFamily="34" charset="0"/>
                <a:ea typeface="+mn-ea"/>
                <a:cs typeface="+mn-cs"/>
              </a:rPr>
              <a:t>Warak</a:t>
            </a:r>
            <a:r>
              <a:rPr lang="en-US" sz="900" kern="1200" dirty="0">
                <a:solidFill>
                  <a:schemeClr val="tx1"/>
                </a:solidFill>
                <a:effectLst/>
                <a:latin typeface="Arial" panose="020B0604020202020204" pitchFamily="34" charset="0"/>
                <a:ea typeface="+mn-ea"/>
                <a:cs typeface="+mn-cs"/>
              </a:rPr>
              <a:t> in the Lake Chad basin) </a:t>
            </a:r>
            <a:endParaRPr lang="de-DE" sz="900" kern="1200" dirty="0">
              <a:solidFill>
                <a:schemeClr val="tx1"/>
              </a:solidFill>
              <a:effectLst/>
              <a:latin typeface="Arial" panose="020B0604020202020204" pitchFamily="34" charset="0"/>
              <a:ea typeface="+mn-ea"/>
              <a:cs typeface="+mn-cs"/>
            </a:endParaRPr>
          </a:p>
          <a:p>
            <a:pPr marL="171450" lvl="0" indent="-171450">
              <a:buFont typeface="Symbol" panose="05050102010706020507" pitchFamily="18" charset="2"/>
              <a:buChar char="-"/>
            </a:pPr>
            <a:r>
              <a:rPr lang="en-US" sz="900" kern="1200" dirty="0">
                <a:solidFill>
                  <a:schemeClr val="tx1"/>
                </a:solidFill>
                <a:effectLst/>
                <a:latin typeface="Arial" panose="020B0604020202020204" pitchFamily="34" charset="0"/>
                <a:ea typeface="+mn-ea"/>
                <a:cs typeface="+mn-cs"/>
              </a:rPr>
              <a:t>Flood prevention:</a:t>
            </a:r>
            <a:endParaRPr lang="de-DE" sz="900" kern="1200" dirty="0">
              <a:solidFill>
                <a:schemeClr val="tx1"/>
              </a:solidFill>
              <a:effectLst/>
              <a:latin typeface="Arial" panose="020B0604020202020204" pitchFamily="34" charset="0"/>
              <a:ea typeface="+mn-ea"/>
              <a:cs typeface="+mn-cs"/>
            </a:endParaRPr>
          </a:p>
          <a:p>
            <a:pPr marL="514350" lvl="1" indent="-171450">
              <a:buFont typeface="Symbol" panose="05050102010706020507" pitchFamily="18" charset="2"/>
              <a:buChar char="-"/>
            </a:pPr>
            <a:r>
              <a:rPr lang="en-US" sz="900" kern="1200" dirty="0">
                <a:solidFill>
                  <a:schemeClr val="tx1"/>
                </a:solidFill>
                <a:effectLst/>
                <a:latin typeface="Arial" panose="020B0604020202020204" pitchFamily="34" charset="0"/>
                <a:ea typeface="+mn-ea"/>
                <a:cs typeface="+mn-cs"/>
              </a:rPr>
              <a:t>Long-term observation of the hydrology in the basin are recommended for a better understanding </a:t>
            </a:r>
            <a:r>
              <a:rPr lang="en-US" sz="900" kern="1200" dirty="0">
                <a:solidFill>
                  <a:schemeClr val="tx1"/>
                </a:solidFill>
                <a:effectLst/>
                <a:latin typeface="Arial" panose="020B0604020202020204" pitchFamily="34" charset="0"/>
                <a:ea typeface="+mn-ea"/>
                <a:cs typeface="+mn-cs"/>
                <a:sym typeface="Wingdings" panose="05000000000000000000" pitchFamily="2" charset="2"/>
              </a:rPr>
              <a:t> </a:t>
            </a:r>
            <a:r>
              <a:rPr lang="en-US" sz="900" kern="1200" dirty="0">
                <a:solidFill>
                  <a:schemeClr val="tx1"/>
                </a:solidFill>
                <a:effectLst/>
                <a:latin typeface="Arial" panose="020B0604020202020204" pitchFamily="34" charset="0"/>
                <a:ea typeface="+mn-ea"/>
                <a:cs typeface="+mn-cs"/>
              </a:rPr>
              <a:t>especially the risks of floods and impacts of drought (in coordination with the Viva Benue project)</a:t>
            </a:r>
            <a:endParaRPr lang="de-DE" sz="900" kern="1200" dirty="0">
              <a:solidFill>
                <a:schemeClr val="tx1"/>
              </a:solidFill>
              <a:effectLst/>
              <a:latin typeface="Arial" panose="020B0604020202020204" pitchFamily="34" charset="0"/>
              <a:ea typeface="+mn-ea"/>
              <a:cs typeface="+mn-cs"/>
            </a:endParaRPr>
          </a:p>
          <a:p>
            <a:pPr marL="514350" lvl="1" indent="-171450">
              <a:buFont typeface="Symbol" panose="05050102010706020507" pitchFamily="18" charset="2"/>
              <a:buChar char="-"/>
            </a:pPr>
            <a:r>
              <a:rPr lang="en-US" sz="900" kern="1200" dirty="0">
                <a:solidFill>
                  <a:schemeClr val="tx1"/>
                </a:solidFill>
                <a:effectLst/>
                <a:latin typeface="Arial" panose="020B0604020202020204" pitchFamily="34" charset="0"/>
                <a:ea typeface="+mn-ea"/>
                <a:cs typeface="+mn-cs"/>
              </a:rPr>
              <a:t>A better overview of information/data on the basin is useful to assess the role of the water bodies of Mayo Kebbi, Faro and Lagdo on the Benue Basin</a:t>
            </a:r>
            <a:endParaRPr lang="de-DE" sz="900" kern="1200" dirty="0">
              <a:solidFill>
                <a:schemeClr val="tx1"/>
              </a:solidFill>
              <a:effectLst/>
              <a:latin typeface="Arial" panose="020B0604020202020204" pitchFamily="34" charset="0"/>
              <a:ea typeface="+mn-ea"/>
              <a:cs typeface="+mn-cs"/>
            </a:endParaRPr>
          </a:p>
          <a:p>
            <a:pPr marL="171450" lvl="0" indent="-171450">
              <a:buFont typeface="Symbol" panose="05050102010706020507" pitchFamily="18" charset="2"/>
              <a:buChar char="-"/>
            </a:pPr>
            <a:r>
              <a:rPr lang="en-US" sz="900" kern="1200" dirty="0">
                <a:solidFill>
                  <a:schemeClr val="tx1"/>
                </a:solidFill>
                <a:effectLst/>
                <a:latin typeface="Arial" panose="020B0604020202020204" pitchFamily="34" charset="0"/>
                <a:ea typeface="+mn-ea"/>
                <a:cs typeface="+mn-cs"/>
              </a:rPr>
              <a:t>State of the Lagdo dam:</a:t>
            </a:r>
            <a:endParaRPr lang="de-DE" sz="900" kern="1200" dirty="0">
              <a:solidFill>
                <a:schemeClr val="tx1"/>
              </a:solidFill>
              <a:effectLst/>
              <a:latin typeface="Arial" panose="020B0604020202020204" pitchFamily="34" charset="0"/>
              <a:ea typeface="+mn-ea"/>
              <a:cs typeface="+mn-cs"/>
            </a:endParaRPr>
          </a:p>
          <a:p>
            <a:pPr marL="514350" lvl="1" indent="-171450">
              <a:buFont typeface="Symbol" panose="05050102010706020507" pitchFamily="18" charset="2"/>
              <a:buChar char="-"/>
            </a:pPr>
            <a:r>
              <a:rPr lang="en-US" sz="900" kern="1200" dirty="0">
                <a:solidFill>
                  <a:schemeClr val="tx1"/>
                </a:solidFill>
                <a:effectLst/>
                <a:latin typeface="Arial" panose="020B0604020202020204" pitchFamily="34" charset="0"/>
                <a:ea typeface="+mn-ea"/>
                <a:cs typeface="+mn-cs"/>
              </a:rPr>
              <a:t>An action plan for upgrading the dam has been developed to meet international standards for dam safety</a:t>
            </a:r>
            <a:endParaRPr lang="de-DE" sz="900" kern="1200" dirty="0">
              <a:solidFill>
                <a:schemeClr val="tx1"/>
              </a:solidFill>
              <a:effectLst/>
              <a:latin typeface="Arial" panose="020B0604020202020204" pitchFamily="34" charset="0"/>
              <a:ea typeface="+mn-ea"/>
              <a:cs typeface="+mn-cs"/>
            </a:endParaRPr>
          </a:p>
          <a:p>
            <a:pPr marL="514350" lvl="1" indent="-171450">
              <a:buFont typeface="Symbol" panose="05050102010706020507" pitchFamily="18" charset="2"/>
              <a:buChar char="-"/>
            </a:pPr>
            <a:r>
              <a:rPr lang="en-US" sz="900" kern="1200" dirty="0">
                <a:solidFill>
                  <a:schemeClr val="tx1"/>
                </a:solidFill>
                <a:effectLst/>
                <a:latin typeface="Arial" panose="020B0604020202020204" pitchFamily="34" charset="0"/>
                <a:ea typeface="+mn-ea"/>
                <a:cs typeface="+mn-cs"/>
              </a:rPr>
              <a:t>The actions are shared between the project owner through the Viva-Benue project and the operating company ENEO</a:t>
            </a:r>
            <a:endParaRPr lang="de-DE" sz="900" kern="1200" dirty="0">
              <a:solidFill>
                <a:schemeClr val="tx1"/>
              </a:solidFill>
              <a:effectLst/>
              <a:latin typeface="Arial" panose="020B0604020202020204" pitchFamily="34" charset="0"/>
              <a:ea typeface="+mn-ea"/>
              <a:cs typeface="+mn-cs"/>
            </a:endParaRPr>
          </a:p>
          <a:p>
            <a:pPr marL="514350" lvl="1" indent="-171450">
              <a:buFont typeface="Symbol" panose="05050102010706020507" pitchFamily="18" charset="2"/>
              <a:buChar char="-"/>
            </a:pPr>
            <a:r>
              <a:rPr lang="en-US" sz="900" kern="1200" dirty="0">
                <a:solidFill>
                  <a:schemeClr val="tx1"/>
                </a:solidFill>
                <a:effectLst/>
                <a:latin typeface="Arial" panose="020B0604020202020204" pitchFamily="34" charset="0"/>
                <a:ea typeface="+mn-ea"/>
                <a:cs typeface="+mn-cs"/>
              </a:rPr>
              <a:t>The construction of an emergency spillway equipped with fuse blocks is part of it</a:t>
            </a:r>
            <a:r>
              <a:rPr lang="de-DE" sz="700" kern="1200" dirty="0">
                <a:solidFill>
                  <a:schemeClr val="tx1"/>
                </a:solidFill>
                <a:effectLst/>
                <a:latin typeface="Arial" panose="020B0604020202020204" pitchFamily="34" charset="0"/>
                <a:ea typeface="+mn-ea"/>
                <a:cs typeface="+mn-cs"/>
              </a:rPr>
              <a:t>  </a:t>
            </a:r>
            <a:endParaRPr lang="de-DE" sz="900" kern="1200" dirty="0">
              <a:solidFill>
                <a:schemeClr val="tx1"/>
              </a:solidFill>
              <a:effectLst/>
              <a:latin typeface="Arial" panose="020B0604020202020204" pitchFamily="34" charset="0"/>
              <a:ea typeface="+mn-ea"/>
              <a:cs typeface="+mn-cs"/>
            </a:endParaRPr>
          </a:p>
          <a:p>
            <a:pPr marL="171450" lvl="0" indent="-171450">
              <a:buFont typeface="Symbol" panose="05050102010706020507" pitchFamily="18" charset="2"/>
              <a:buChar char="-"/>
            </a:pPr>
            <a:r>
              <a:rPr lang="en-US" sz="900" kern="1200" dirty="0">
                <a:solidFill>
                  <a:schemeClr val="tx1"/>
                </a:solidFill>
                <a:effectLst/>
                <a:latin typeface="Arial" panose="020B0604020202020204" pitchFamily="34" charset="0"/>
                <a:ea typeface="+mn-ea"/>
                <a:cs typeface="+mn-cs"/>
              </a:rPr>
              <a:t>International coordination:</a:t>
            </a:r>
            <a:endParaRPr lang="de-DE" sz="900" kern="1200" dirty="0">
              <a:solidFill>
                <a:schemeClr val="tx1"/>
              </a:solidFill>
              <a:effectLst/>
              <a:latin typeface="Arial" panose="020B0604020202020204" pitchFamily="34" charset="0"/>
              <a:ea typeface="+mn-ea"/>
              <a:cs typeface="+mn-cs"/>
            </a:endParaRPr>
          </a:p>
          <a:p>
            <a:pPr marL="514350" lvl="1" indent="-171450">
              <a:buFont typeface="Symbol" panose="05050102010706020507" pitchFamily="18" charset="2"/>
              <a:buChar char="-"/>
            </a:pPr>
            <a:r>
              <a:rPr lang="en-US" sz="900" kern="1200" dirty="0">
                <a:solidFill>
                  <a:schemeClr val="tx1"/>
                </a:solidFill>
                <a:effectLst/>
                <a:latin typeface="Arial" panose="020B0604020202020204" pitchFamily="34" charset="0"/>
                <a:ea typeface="+mn-ea"/>
                <a:cs typeface="+mn-cs"/>
              </a:rPr>
              <a:t>It is recommended to </a:t>
            </a:r>
            <a:r>
              <a:rPr lang="en-US" sz="900" kern="1200" dirty="0" err="1">
                <a:solidFill>
                  <a:schemeClr val="tx1"/>
                </a:solidFill>
                <a:effectLst/>
                <a:latin typeface="Arial" panose="020B0604020202020204" pitchFamily="34" charset="0"/>
                <a:ea typeface="+mn-ea"/>
                <a:cs typeface="+mn-cs"/>
              </a:rPr>
              <a:t>revitalise</a:t>
            </a:r>
            <a:r>
              <a:rPr lang="en-US" sz="900" kern="1200" dirty="0">
                <a:solidFill>
                  <a:schemeClr val="tx1"/>
                </a:solidFill>
                <a:effectLst/>
                <a:latin typeface="Arial" panose="020B0604020202020204" pitchFamily="34" charset="0"/>
                <a:ea typeface="+mn-ea"/>
                <a:cs typeface="+mn-cs"/>
              </a:rPr>
              <a:t> the Nigeria-Cameroon Bilateral Committee to exchange on common challenges in the Benue Basin and to improve data sharing (the committee was established in 2017 but never really took off)</a:t>
            </a:r>
            <a:endParaRPr lang="de-DE" sz="900" kern="1200" dirty="0">
              <a:solidFill>
                <a:schemeClr val="tx1"/>
              </a:solidFill>
              <a:effectLst/>
              <a:latin typeface="Arial" panose="020B0604020202020204" pitchFamily="34" charset="0"/>
              <a:ea typeface="+mn-ea"/>
              <a:cs typeface="+mn-cs"/>
            </a:endParaRPr>
          </a:p>
          <a:p>
            <a:pPr marL="171450" lvl="0" indent="-171450">
              <a:buFont typeface="Symbol" panose="05050102010706020507" pitchFamily="18" charset="2"/>
              <a:buChar char="-"/>
            </a:pPr>
            <a:r>
              <a:rPr lang="en-US" sz="900" kern="1200" dirty="0">
                <a:solidFill>
                  <a:schemeClr val="tx1"/>
                </a:solidFill>
                <a:effectLst/>
                <a:latin typeface="Arial" panose="020B0604020202020204" pitchFamily="34" charset="0"/>
                <a:ea typeface="+mn-ea"/>
                <a:cs typeface="+mn-cs"/>
              </a:rPr>
              <a:t>Users of Lagdo Locality:</a:t>
            </a:r>
            <a:endParaRPr lang="de-DE" sz="900" kern="1200" dirty="0">
              <a:solidFill>
                <a:schemeClr val="tx1"/>
              </a:solidFill>
              <a:effectLst/>
              <a:latin typeface="Arial" panose="020B0604020202020204" pitchFamily="34" charset="0"/>
              <a:ea typeface="+mn-ea"/>
              <a:cs typeface="+mn-cs"/>
            </a:endParaRPr>
          </a:p>
          <a:p>
            <a:pPr marL="514350" lvl="1" indent="-171450">
              <a:buFont typeface="Symbol" panose="05050102010706020507" pitchFamily="18" charset="2"/>
              <a:buChar char="-"/>
            </a:pPr>
            <a:r>
              <a:rPr lang="en-US" sz="900" kern="1200" dirty="0">
                <a:solidFill>
                  <a:schemeClr val="tx1"/>
                </a:solidFill>
                <a:effectLst/>
                <a:latin typeface="Arial" panose="020B0604020202020204" pitchFamily="34" charset="0"/>
                <a:ea typeface="+mn-ea"/>
                <a:cs typeface="+mn-cs"/>
              </a:rPr>
              <a:t>It is recommended to promote support in terms of social infrastructures to the Lagdo communities</a:t>
            </a:r>
            <a:endParaRPr lang="de-DE" sz="900" kern="1200" dirty="0">
              <a:solidFill>
                <a:schemeClr val="tx1"/>
              </a:solidFill>
              <a:effectLst/>
              <a:latin typeface="Arial" panose="020B0604020202020204" pitchFamily="34" charset="0"/>
              <a:ea typeface="+mn-ea"/>
              <a:cs typeface="+mn-cs"/>
            </a:endParaRPr>
          </a:p>
          <a:p>
            <a:pPr marL="514350" lvl="1" indent="-171450">
              <a:buFont typeface="Symbol" panose="05050102010706020507" pitchFamily="18" charset="2"/>
              <a:buChar char="-"/>
            </a:pPr>
            <a:r>
              <a:rPr lang="en-US" sz="900" kern="1200" dirty="0">
                <a:solidFill>
                  <a:schemeClr val="tx1"/>
                </a:solidFill>
                <a:effectLst/>
                <a:latin typeface="Arial" panose="020B0604020202020204" pitchFamily="34" charset="0"/>
                <a:ea typeface="+mn-ea"/>
                <a:cs typeface="+mn-cs"/>
              </a:rPr>
              <a:t>It is also important to continue with raising awareness and support to users in their various activities related to the use of the dam’s water</a:t>
            </a:r>
            <a:endParaRPr lang="de-DE" sz="900" kern="1200" dirty="0">
              <a:solidFill>
                <a:schemeClr val="tx1"/>
              </a:solidFill>
              <a:effectLst/>
              <a:latin typeface="Arial" panose="020B0604020202020204" pitchFamily="34" charset="0"/>
              <a:ea typeface="+mn-ea"/>
              <a:cs typeface="+mn-cs"/>
            </a:endParaRPr>
          </a:p>
          <a:p>
            <a:pPr marL="0" indent="0">
              <a:buFont typeface="Symbol" panose="05050102010706020507" pitchFamily="18" charset="2"/>
              <a:buNone/>
            </a:pPr>
            <a:endParaRPr lang="en-US" dirty="0"/>
          </a:p>
          <a:p>
            <a:r>
              <a:rPr lang="en-US" b="1" dirty="0"/>
              <a:t>Sources:</a:t>
            </a:r>
          </a:p>
          <a:p>
            <a:endParaRPr lang="en-US" b="1" dirty="0"/>
          </a:p>
          <a:p>
            <a:r>
              <a:rPr lang="en-US" b="0" dirty="0" err="1"/>
              <a:t>Autorite</a:t>
            </a:r>
            <a:r>
              <a:rPr lang="en-US" b="0" dirty="0"/>
              <a:t> </a:t>
            </a:r>
            <a:r>
              <a:rPr lang="en-US" b="0" dirty="0" err="1"/>
              <a:t>Bassin</a:t>
            </a:r>
            <a:r>
              <a:rPr lang="en-US" b="0" dirty="0"/>
              <a:t> Du Niger (2021), ‘Rapport de Mission sur le Barrage de Lagdo – Cameroun’, Niamey, Niger. </a:t>
            </a:r>
          </a:p>
          <a:p>
            <a:endParaRPr lang="en-US" dirty="0"/>
          </a:p>
          <a:p>
            <a:r>
              <a:rPr lang="en-US" u="sng" dirty="0"/>
              <a:t>Image Reference:</a:t>
            </a:r>
          </a:p>
          <a:p>
            <a:pPr marL="0" marR="0" lvl="0" indent="0" algn="l" defTabSz="685800" rtl="0" eaLnBrk="1" fontAlgn="auto" latinLnBrk="0" hangingPunct="1">
              <a:lnSpc>
                <a:spcPct val="100000"/>
              </a:lnSpc>
              <a:spcBef>
                <a:spcPts val="0"/>
              </a:spcBef>
              <a:spcAft>
                <a:spcPts val="0"/>
              </a:spcAft>
              <a:buClrTx/>
              <a:buSzTx/>
              <a:buFontTx/>
              <a:buNone/>
              <a:tabLst/>
              <a:defRPr/>
            </a:pPr>
            <a:r>
              <a:rPr lang="en-US" b="0" dirty="0" err="1"/>
              <a:t>Autorite</a:t>
            </a:r>
            <a:r>
              <a:rPr lang="en-US" b="0" dirty="0"/>
              <a:t> </a:t>
            </a:r>
            <a:r>
              <a:rPr lang="en-US" b="0" dirty="0" err="1"/>
              <a:t>Bassin</a:t>
            </a:r>
            <a:r>
              <a:rPr lang="en-US" b="0" dirty="0"/>
              <a:t> Du Niger (2021), ‘Rapport de Mission sur le Barrage de Lagdo – Cameroun’, Niamey, Niger. </a:t>
            </a:r>
          </a:p>
          <a:p>
            <a:endParaRPr lang="en-US" dirty="0"/>
          </a:p>
        </p:txBody>
      </p:sp>
      <p:sp>
        <p:nvSpPr>
          <p:cNvPr id="4" name="Slide Number Placeholder 3"/>
          <p:cNvSpPr>
            <a:spLocks noGrp="1"/>
          </p:cNvSpPr>
          <p:nvPr>
            <p:ph type="sldNum" sz="quarter" idx="5"/>
          </p:nvPr>
        </p:nvSpPr>
        <p:spPr/>
        <p:txBody>
          <a:bodyPr/>
          <a:lstStyle/>
          <a:p>
            <a:fld id="{4045F879-0589-40D4-B0E5-B74D0CAD5C6C}" type="slidenum">
              <a:rPr lang="en-GB" smtClean="0"/>
              <a:pPr/>
              <a:t>9</a:t>
            </a:fld>
            <a:endParaRPr lang="en-GB"/>
          </a:p>
        </p:txBody>
      </p:sp>
    </p:spTree>
    <p:extLst>
      <p:ext uri="{BB962C8B-B14F-4D97-AF65-F5344CB8AC3E}">
        <p14:creationId xmlns:p14="http://schemas.microsoft.com/office/powerpoint/2010/main" val="7725894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7.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2.png"/><Relationship Id="rId4" Type="http://schemas.openxmlformats.org/officeDocument/2006/relationships/image" Target="../media/image17.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11.pn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20.jpeg"/><Relationship Id="rId4" Type="http://schemas.openxmlformats.org/officeDocument/2006/relationships/image" Target="../media/image19.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22.png"/><Relationship Id="rId7" Type="http://schemas.openxmlformats.org/officeDocument/2006/relationships/image" Target="../media/image23.png"/><Relationship Id="rId12" Type="http://schemas.openxmlformats.org/officeDocument/2006/relationships/image" Target="../media/image28.svg"/><Relationship Id="rId2" Type="http://schemas.openxmlformats.org/officeDocument/2006/relationships/image" Target="../media/image21.png"/><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image" Target="../media/image27.png"/><Relationship Id="rId5" Type="http://schemas.openxmlformats.org/officeDocument/2006/relationships/image" Target="../media/image2.png"/><Relationship Id="rId10" Type="http://schemas.openxmlformats.org/officeDocument/2006/relationships/image" Target="../media/image26.svg"/><Relationship Id="rId4" Type="http://schemas.openxmlformats.org/officeDocument/2006/relationships/image" Target="../media/image3.png"/><Relationship Id="rId9" Type="http://schemas.openxmlformats.org/officeDocument/2006/relationships/image" Target="../media/image2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colour">
    <p:spTree>
      <p:nvGrpSpPr>
        <p:cNvPr id="1" name=""/>
        <p:cNvGrpSpPr/>
        <p:nvPr/>
      </p:nvGrpSpPr>
      <p:grpSpPr>
        <a:xfrm>
          <a:off x="0" y="0"/>
          <a:ext cx="0" cy="0"/>
          <a:chOff x="0" y="0"/>
          <a:chExt cx="0" cy="0"/>
        </a:xfrm>
      </p:grpSpPr>
      <p:pic>
        <p:nvPicPr>
          <p:cNvPr id="14" name="Picture 13" descr="Icon&#10;&#10;Description automatically generated with medium confidence">
            <a:extLst>
              <a:ext uri="{FF2B5EF4-FFF2-40B4-BE49-F238E27FC236}">
                <a16:creationId xmlns:a16="http://schemas.microsoft.com/office/drawing/2014/main" id="{DF8B4763-8085-470F-B389-2C256EAC835D}"/>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1382170"/>
            <a:ext cx="9144000" cy="2379160"/>
          </a:xfrm>
          <a:prstGeom prst="rect">
            <a:avLst/>
          </a:prstGeom>
        </p:spPr>
      </p:pic>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684000" y="2266746"/>
            <a:ext cx="7971711" cy="360099"/>
          </a:xfrm>
          <a:prstGeom prst="rect">
            <a:avLst/>
          </a:prstGeom>
        </p:spPr>
        <p:txBody>
          <a:bodyPr wrap="square">
            <a:spAutoFit/>
          </a:bodyPr>
          <a:lstStyle>
            <a:lvl1pPr>
              <a:defRPr sz="2600" b="1">
                <a:solidFill>
                  <a:schemeClr val="bg1"/>
                </a:solidFill>
              </a:defRPr>
            </a:lvl1pPr>
          </a:lstStyle>
          <a:p>
            <a:r>
              <a:rPr lang="en-GB"/>
              <a:t>Title slide/headline with colour Nexus visual</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2786091"/>
            <a:ext cx="7970837" cy="384721"/>
          </a:xfrm>
          <a:prstGeom prst="rect">
            <a:avLst/>
          </a:prstGeom>
        </p:spPr>
        <p:txBody>
          <a:bodyPr>
            <a:spAutoFit/>
          </a:bodyPr>
          <a:lstStyle>
            <a:lvl1pPr marL="0" indent="0">
              <a:lnSpc>
                <a:spcPct val="95000"/>
              </a:lnSpc>
              <a:spcBef>
                <a:spcPts val="1200"/>
              </a:spcBef>
              <a:spcAft>
                <a:spcPts val="0"/>
              </a:spcAft>
              <a:buNone/>
              <a:defRPr sz="2000">
                <a:solidFill>
                  <a:schemeClr val="bg1"/>
                </a:solidFill>
                <a:latin typeface="+mj-lt"/>
                <a:cs typeface="Calibri" panose="020F0502020204030204" pitchFamily="34" charset="0"/>
              </a:defRPr>
            </a:lvl1pPr>
          </a:lstStyle>
          <a:p>
            <a:pPr lvl="0"/>
            <a:r>
              <a:rPr lang="en-GB"/>
              <a:t>This is the sub-line</a:t>
            </a:r>
          </a:p>
        </p:txBody>
      </p:sp>
      <p:pic>
        <p:nvPicPr>
          <p:cNvPr id="11" name="Picture 10" descr="Logo, company name&#10;&#10;Description automatically generated">
            <a:extLst>
              <a:ext uri="{FF2B5EF4-FFF2-40B4-BE49-F238E27FC236}">
                <a16:creationId xmlns:a16="http://schemas.microsoft.com/office/drawing/2014/main" id="{F1FA2165-3EB1-416F-8418-3572E0CC76C5}"/>
              </a:ext>
            </a:extLst>
          </p:cNvPr>
          <p:cNvPicPr>
            <a:picLocks noChangeAspect="1"/>
          </p:cNvPicPr>
          <p:nvPr userDrawn="1"/>
        </p:nvPicPr>
        <p:blipFill>
          <a:blip r:embed="rId3"/>
          <a:stretch>
            <a:fillRect/>
          </a:stretch>
        </p:blipFill>
        <p:spPr>
          <a:xfrm>
            <a:off x="6451736" y="247685"/>
            <a:ext cx="2218949" cy="865634"/>
          </a:xfrm>
          <a:prstGeom prst="rect">
            <a:avLst/>
          </a:prstGeom>
        </p:spPr>
      </p:pic>
      <p:sp>
        <p:nvSpPr>
          <p:cNvPr id="9" name="Date Placeholder 21">
            <a:extLst>
              <a:ext uri="{FF2B5EF4-FFF2-40B4-BE49-F238E27FC236}">
                <a16:creationId xmlns:a16="http://schemas.microsoft.com/office/drawing/2014/main" id="{884093BF-DC27-4A9C-9F1F-AA7A8A50AFFC}"/>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14 September 2022</a:t>
            </a:fld>
            <a:endParaRPr lang="en-GB"/>
          </a:p>
        </p:txBody>
      </p:sp>
      <p:pic>
        <p:nvPicPr>
          <p:cNvPr id="13" name="Picture 12">
            <a:extLst>
              <a:ext uri="{FF2B5EF4-FFF2-40B4-BE49-F238E27FC236}">
                <a16:creationId xmlns:a16="http://schemas.microsoft.com/office/drawing/2014/main" id="{0F3103E5-EEAC-43C0-ACC4-B9C590947E69}"/>
              </a:ext>
            </a:extLst>
          </p:cNvPr>
          <p:cNvPicPr>
            <a:picLocks noChangeAspect="1"/>
          </p:cNvPicPr>
          <p:nvPr userDrawn="1"/>
        </p:nvPicPr>
        <p:blipFill>
          <a:blip r:embed="rId4"/>
          <a:stretch>
            <a:fillRect/>
          </a:stretch>
        </p:blipFill>
        <p:spPr>
          <a:xfrm>
            <a:off x="699848" y="179867"/>
            <a:ext cx="3197359" cy="987554"/>
          </a:xfrm>
          <a:prstGeom prst="rect">
            <a:avLst/>
          </a:prstGeom>
        </p:spPr>
      </p:pic>
      <p:pic>
        <p:nvPicPr>
          <p:cNvPr id="12" name="Picture 11" descr="Text&#10;&#10;Description automatically generated">
            <a:extLst>
              <a:ext uri="{FF2B5EF4-FFF2-40B4-BE49-F238E27FC236}">
                <a16:creationId xmlns:a16="http://schemas.microsoft.com/office/drawing/2014/main" id="{CC16DC49-64CC-40A5-9B9E-39EED8684A62}"/>
              </a:ext>
            </a:extLst>
          </p:cNvPr>
          <p:cNvPicPr>
            <a:picLocks noChangeAspect="1"/>
          </p:cNvPicPr>
          <p:nvPr userDrawn="1"/>
        </p:nvPicPr>
        <p:blipFill>
          <a:blip r:embed="rId5"/>
          <a:stretch>
            <a:fillRect/>
          </a:stretch>
        </p:blipFill>
        <p:spPr>
          <a:xfrm>
            <a:off x="6693474" y="4124658"/>
            <a:ext cx="1390256" cy="547200"/>
          </a:xfrm>
          <a:prstGeom prst="rect">
            <a:avLst/>
          </a:prstGeom>
        </p:spPr>
      </p:pic>
    </p:spTree>
    <p:extLst>
      <p:ext uri="{BB962C8B-B14F-4D97-AF65-F5344CB8AC3E}">
        <p14:creationId xmlns:p14="http://schemas.microsoft.com/office/powerpoint/2010/main" val="713914068"/>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ter start slide, alternative">
    <p:spTree>
      <p:nvGrpSpPr>
        <p:cNvPr id="1" name=""/>
        <p:cNvGrpSpPr/>
        <p:nvPr/>
      </p:nvGrpSpPr>
      <p:grpSpPr>
        <a:xfrm>
          <a:off x="0" y="0"/>
          <a:ext cx="0" cy="0"/>
          <a:chOff x="0" y="0"/>
          <a:chExt cx="0" cy="0"/>
        </a:xfrm>
      </p:grpSpPr>
      <p:sp>
        <p:nvSpPr>
          <p:cNvPr id="28" name="Picture Placeholder 27">
            <a:extLst>
              <a:ext uri="{FF2B5EF4-FFF2-40B4-BE49-F238E27FC236}">
                <a16:creationId xmlns:a16="http://schemas.microsoft.com/office/drawing/2014/main" id="{5BFCB099-335F-4015-AAE2-C620736A14A6}"/>
              </a:ext>
            </a:extLst>
          </p:cNvPr>
          <p:cNvSpPr>
            <a:spLocks noGrp="1"/>
          </p:cNvSpPr>
          <p:nvPr>
            <p:ph type="pic" sz="quarter" idx="13"/>
          </p:nvPr>
        </p:nvSpPr>
        <p:spPr>
          <a:xfrm>
            <a:off x="5041232" y="2892158"/>
            <a:ext cx="2710511" cy="1867241"/>
          </a:xfrm>
          <a:custGeom>
            <a:avLst/>
            <a:gdLst>
              <a:gd name="connsiteX0" fmla="*/ 2041502 w 2710511"/>
              <a:gd name="connsiteY0" fmla="*/ 275 h 1867241"/>
              <a:gd name="connsiteX1" fmla="*/ 2668823 w 2710511"/>
              <a:gd name="connsiteY1" fmla="*/ 730310 h 1867241"/>
              <a:gd name="connsiteX2" fmla="*/ 2605028 w 2710511"/>
              <a:gd name="connsiteY2" fmla="*/ 1432061 h 1867241"/>
              <a:gd name="connsiteX3" fmla="*/ 1531141 w 2710511"/>
              <a:gd name="connsiteY3" fmla="*/ 1860973 h 1867241"/>
              <a:gd name="connsiteX4" fmla="*/ 457250 w 2710511"/>
              <a:gd name="connsiteY4" fmla="*/ 1304469 h 1867241"/>
              <a:gd name="connsiteX5" fmla="*/ 52 w 2710511"/>
              <a:gd name="connsiteY5" fmla="*/ 435843 h 1867241"/>
              <a:gd name="connsiteX6" fmla="*/ 542312 w 2710511"/>
              <a:gd name="connsiteY6" fmla="*/ 177417 h 1867241"/>
              <a:gd name="connsiteX7" fmla="*/ 1297223 w 2710511"/>
              <a:gd name="connsiteY7" fmla="*/ 400701 h 1867241"/>
              <a:gd name="connsiteX8" fmla="*/ 2041502 w 2710511"/>
              <a:gd name="connsiteY8" fmla="*/ 275 h 1867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10511" h="1867241">
                <a:moveTo>
                  <a:pt x="2041502" y="275"/>
                </a:moveTo>
                <a:cubicBezTo>
                  <a:pt x="2270102" y="12680"/>
                  <a:pt x="2606800" y="504084"/>
                  <a:pt x="2668823" y="730310"/>
                </a:cubicBezTo>
                <a:cubicBezTo>
                  <a:pt x="2730846" y="956536"/>
                  <a:pt x="2734391" y="1209948"/>
                  <a:pt x="2605028" y="1432061"/>
                </a:cubicBezTo>
                <a:cubicBezTo>
                  <a:pt x="2417187" y="1726228"/>
                  <a:pt x="1910369" y="1903503"/>
                  <a:pt x="1531141" y="1860973"/>
                </a:cubicBezTo>
                <a:cubicBezTo>
                  <a:pt x="1151913" y="1818443"/>
                  <a:pt x="694711" y="1568572"/>
                  <a:pt x="457250" y="1304469"/>
                </a:cubicBezTo>
                <a:cubicBezTo>
                  <a:pt x="177259" y="1040366"/>
                  <a:pt x="-3493" y="634317"/>
                  <a:pt x="52" y="435843"/>
                </a:cubicBezTo>
                <a:cubicBezTo>
                  <a:pt x="3597" y="237369"/>
                  <a:pt x="326117" y="183274"/>
                  <a:pt x="542312" y="177417"/>
                </a:cubicBezTo>
                <a:cubicBezTo>
                  <a:pt x="758507" y="171560"/>
                  <a:pt x="1042042" y="460350"/>
                  <a:pt x="1297223" y="400701"/>
                </a:cubicBezTo>
                <a:cubicBezTo>
                  <a:pt x="1630377" y="399531"/>
                  <a:pt x="1812902" y="-12130"/>
                  <a:pt x="2041502" y="275"/>
                </a:cubicBezTo>
                <a:close/>
              </a:path>
            </a:pathLst>
          </a:custGeom>
        </p:spPr>
        <p:txBody>
          <a:bodyPr wrap="square">
            <a:noAutofit/>
          </a:bodyPr>
          <a:lstStyle/>
          <a:p>
            <a:endParaRPr lang="en-GB"/>
          </a:p>
        </p:txBody>
      </p:sp>
      <p:sp>
        <p:nvSpPr>
          <p:cNvPr id="25" name="Picture Placeholder 24">
            <a:extLst>
              <a:ext uri="{FF2B5EF4-FFF2-40B4-BE49-F238E27FC236}">
                <a16:creationId xmlns:a16="http://schemas.microsoft.com/office/drawing/2014/main" id="{63D0A4BF-51C2-4D74-9CE2-DE1498AD2A22}"/>
              </a:ext>
            </a:extLst>
          </p:cNvPr>
          <p:cNvSpPr>
            <a:spLocks noGrp="1"/>
          </p:cNvSpPr>
          <p:nvPr>
            <p:ph type="pic" sz="quarter" idx="12"/>
          </p:nvPr>
        </p:nvSpPr>
        <p:spPr>
          <a:xfrm>
            <a:off x="7015898" y="1521296"/>
            <a:ext cx="2036757" cy="2733850"/>
          </a:xfrm>
          <a:custGeom>
            <a:avLst/>
            <a:gdLst>
              <a:gd name="connsiteX0" fmla="*/ 923813 w 2036757"/>
              <a:gd name="connsiteY0" fmla="*/ 849 h 2733850"/>
              <a:gd name="connsiteX1" fmla="*/ 1572274 w 2036757"/>
              <a:gd name="connsiteY1" fmla="*/ 227239 h 2733850"/>
              <a:gd name="connsiteX2" fmla="*/ 2036003 w 2036757"/>
              <a:gd name="connsiteY2" fmla="*/ 1107939 h 2733850"/>
              <a:gd name="connsiteX3" fmla="*/ 1914974 w 2036757"/>
              <a:gd name="connsiteY3" fmla="*/ 1973228 h 2733850"/>
              <a:gd name="connsiteX4" fmla="*/ 1744554 w 2036757"/>
              <a:gd name="connsiteY4" fmla="*/ 2422174 h 2733850"/>
              <a:gd name="connsiteX5" fmla="*/ 1485361 w 2036757"/>
              <a:gd name="connsiteY5" fmla="*/ 2710101 h 2733850"/>
              <a:gd name="connsiteX6" fmla="*/ 1020241 w 2036757"/>
              <a:gd name="connsiteY6" fmla="*/ 2556740 h 2733850"/>
              <a:gd name="connsiteX7" fmla="*/ 658510 w 2036757"/>
              <a:gd name="connsiteY7" fmla="*/ 1490942 h 2733850"/>
              <a:gd name="connsiteX8" fmla="*/ 65970 w 2036757"/>
              <a:gd name="connsiteY8" fmla="*/ 1274448 h 2733850"/>
              <a:gd name="connsiteX9" fmla="*/ 43280 w 2036757"/>
              <a:gd name="connsiteY9" fmla="*/ 725341 h 2733850"/>
              <a:gd name="connsiteX10" fmla="*/ 548519 w 2036757"/>
              <a:gd name="connsiteY10" fmla="*/ 114548 h 2733850"/>
              <a:gd name="connsiteX11" fmla="*/ 923813 w 2036757"/>
              <a:gd name="connsiteY11" fmla="*/ 849 h 273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36757" h="2733850">
                <a:moveTo>
                  <a:pt x="923813" y="849"/>
                </a:moveTo>
                <a:cubicBezTo>
                  <a:pt x="1159929" y="11655"/>
                  <a:pt x="1417327" y="123761"/>
                  <a:pt x="1572274" y="227239"/>
                </a:cubicBezTo>
                <a:cubicBezTo>
                  <a:pt x="1820188" y="392804"/>
                  <a:pt x="1976857" y="757739"/>
                  <a:pt x="2036003" y="1107939"/>
                </a:cubicBezTo>
                <a:cubicBezTo>
                  <a:pt x="2044258" y="1460200"/>
                  <a:pt x="1983484" y="1756041"/>
                  <a:pt x="1914974" y="1973228"/>
                </a:cubicBezTo>
                <a:cubicBezTo>
                  <a:pt x="1870752" y="2174850"/>
                  <a:pt x="1820510" y="2300813"/>
                  <a:pt x="1744554" y="2422174"/>
                </a:cubicBezTo>
                <a:cubicBezTo>
                  <a:pt x="1668597" y="2543534"/>
                  <a:pt x="1608983" y="2668804"/>
                  <a:pt x="1485361" y="2710101"/>
                </a:cubicBezTo>
                <a:cubicBezTo>
                  <a:pt x="1361739" y="2751397"/>
                  <a:pt x="1158049" y="2759933"/>
                  <a:pt x="1020241" y="2556740"/>
                </a:cubicBezTo>
                <a:cubicBezTo>
                  <a:pt x="882433" y="2353546"/>
                  <a:pt x="810298" y="1709011"/>
                  <a:pt x="658510" y="1490942"/>
                </a:cubicBezTo>
                <a:cubicBezTo>
                  <a:pt x="506722" y="1272872"/>
                  <a:pt x="168509" y="1402048"/>
                  <a:pt x="65970" y="1274448"/>
                </a:cubicBezTo>
                <a:cubicBezTo>
                  <a:pt x="-36568" y="1146848"/>
                  <a:pt x="503" y="955287"/>
                  <a:pt x="43280" y="725341"/>
                </a:cubicBezTo>
                <a:cubicBezTo>
                  <a:pt x="112025" y="501066"/>
                  <a:pt x="320335" y="232875"/>
                  <a:pt x="548519" y="114548"/>
                </a:cubicBezTo>
                <a:cubicBezTo>
                  <a:pt x="648137" y="24350"/>
                  <a:pt x="782144" y="-5634"/>
                  <a:pt x="923813" y="849"/>
                </a:cubicBezTo>
                <a:close/>
              </a:path>
            </a:pathLst>
          </a:custGeom>
        </p:spPr>
        <p:txBody>
          <a:bodyPr wrap="square">
            <a:noAutofit/>
          </a:bodyPr>
          <a:lstStyle/>
          <a:p>
            <a:endParaRPr lang="en-GB"/>
          </a:p>
        </p:txBody>
      </p:sp>
      <p:sp>
        <p:nvSpPr>
          <p:cNvPr id="20" name="Picture Placeholder 19">
            <a:extLst>
              <a:ext uri="{FF2B5EF4-FFF2-40B4-BE49-F238E27FC236}">
                <a16:creationId xmlns:a16="http://schemas.microsoft.com/office/drawing/2014/main" id="{4CFAED8B-3BE1-49D2-99A6-3E215E1EDC32}"/>
              </a:ext>
            </a:extLst>
          </p:cNvPr>
          <p:cNvSpPr>
            <a:spLocks noGrp="1"/>
          </p:cNvSpPr>
          <p:nvPr>
            <p:ph type="pic" sz="quarter" idx="11"/>
          </p:nvPr>
        </p:nvSpPr>
        <p:spPr>
          <a:xfrm>
            <a:off x="5273632" y="781666"/>
            <a:ext cx="2348210" cy="2342220"/>
          </a:xfrm>
          <a:custGeom>
            <a:avLst/>
            <a:gdLst>
              <a:gd name="connsiteX0" fmla="*/ 1756983 w 2348210"/>
              <a:gd name="connsiteY0" fmla="*/ 19 h 2342220"/>
              <a:gd name="connsiteX1" fmla="*/ 1846313 w 2348210"/>
              <a:gd name="connsiteY1" fmla="*/ 3561 h 2342220"/>
              <a:gd name="connsiteX2" fmla="*/ 2298198 w 2348210"/>
              <a:gd name="connsiteY2" fmla="*/ 210896 h 2342220"/>
              <a:gd name="connsiteX3" fmla="*/ 2308539 w 2348210"/>
              <a:gd name="connsiteY3" fmla="*/ 568841 h 2342220"/>
              <a:gd name="connsiteX4" fmla="*/ 1995171 w 2348210"/>
              <a:gd name="connsiteY4" fmla="*/ 912647 h 2342220"/>
              <a:gd name="connsiteX5" fmla="*/ 1551215 w 2348210"/>
              <a:gd name="connsiteY5" fmla="*/ 1443233 h 2342220"/>
              <a:gd name="connsiteX6" fmla="*/ 1603056 w 2348210"/>
              <a:gd name="connsiteY6" fmla="*/ 2082989 h 2342220"/>
              <a:gd name="connsiteX7" fmla="*/ 1053053 w 2348210"/>
              <a:gd name="connsiteY7" fmla="*/ 2342220 h 2342220"/>
              <a:gd name="connsiteX8" fmla="*/ 266862 w 2348210"/>
              <a:gd name="connsiteY8" fmla="*/ 2094836 h 2342220"/>
              <a:gd name="connsiteX9" fmla="*/ 67364 w 2348210"/>
              <a:gd name="connsiteY9" fmla="*/ 938985 h 2342220"/>
              <a:gd name="connsiteX10" fmla="*/ 995564 w 2348210"/>
              <a:gd name="connsiteY10" fmla="*/ 163540 h 2342220"/>
              <a:gd name="connsiteX11" fmla="*/ 1756983 w 2348210"/>
              <a:gd name="connsiteY11" fmla="*/ 19 h 234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48210" h="2342220">
                <a:moveTo>
                  <a:pt x="1756983" y="19"/>
                </a:moveTo>
                <a:cubicBezTo>
                  <a:pt x="1788109" y="-160"/>
                  <a:pt x="1817963" y="987"/>
                  <a:pt x="1846313" y="3561"/>
                </a:cubicBezTo>
                <a:cubicBezTo>
                  <a:pt x="2037723" y="23858"/>
                  <a:pt x="2229135" y="123771"/>
                  <a:pt x="2298198" y="210896"/>
                </a:cubicBezTo>
                <a:cubicBezTo>
                  <a:pt x="2367261" y="298021"/>
                  <a:pt x="2359044" y="451883"/>
                  <a:pt x="2308539" y="568841"/>
                </a:cubicBezTo>
                <a:cubicBezTo>
                  <a:pt x="2258035" y="685799"/>
                  <a:pt x="2182530" y="730588"/>
                  <a:pt x="1995171" y="912647"/>
                </a:cubicBezTo>
                <a:cubicBezTo>
                  <a:pt x="1813130" y="1057492"/>
                  <a:pt x="1611251" y="1250834"/>
                  <a:pt x="1551215" y="1443233"/>
                </a:cubicBezTo>
                <a:cubicBezTo>
                  <a:pt x="1491179" y="1635632"/>
                  <a:pt x="1686082" y="1933158"/>
                  <a:pt x="1603056" y="2082989"/>
                </a:cubicBezTo>
                <a:cubicBezTo>
                  <a:pt x="1520029" y="2232821"/>
                  <a:pt x="1286830" y="2334945"/>
                  <a:pt x="1053053" y="2342220"/>
                </a:cubicBezTo>
                <a:cubicBezTo>
                  <a:pt x="819274" y="2322914"/>
                  <a:pt x="431154" y="2292515"/>
                  <a:pt x="266862" y="2094836"/>
                </a:cubicBezTo>
                <a:cubicBezTo>
                  <a:pt x="-24809" y="1886629"/>
                  <a:pt x="-54087" y="1260867"/>
                  <a:pt x="67364" y="938985"/>
                </a:cubicBezTo>
                <a:cubicBezTo>
                  <a:pt x="188814" y="617102"/>
                  <a:pt x="666051" y="296049"/>
                  <a:pt x="995564" y="163540"/>
                </a:cubicBezTo>
                <a:cubicBezTo>
                  <a:pt x="1258871" y="67439"/>
                  <a:pt x="1539099" y="1267"/>
                  <a:pt x="1756983" y="19"/>
                </a:cubicBezTo>
                <a:close/>
              </a:path>
            </a:pathLst>
          </a:custGeom>
        </p:spPr>
        <p:txBody>
          <a:bodyPr wrap="square">
            <a:noAutofit/>
          </a:bodyPr>
          <a:lstStyle/>
          <a:p>
            <a:endParaRPr lang="en-GB"/>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290776" y="2892158"/>
            <a:ext cx="4341160" cy="384721"/>
          </a:xfrm>
          <a:prstGeom prst="rect">
            <a:avLst/>
          </a:prstGeom>
        </p:spPr>
        <p:txBody>
          <a:bodyPr wrap="square">
            <a:spAutoFit/>
          </a:bodyPr>
          <a:lstStyle>
            <a:lvl1pPr marL="0" indent="0">
              <a:lnSpc>
                <a:spcPct val="95000"/>
              </a:lnSpc>
              <a:spcBef>
                <a:spcPts val="0"/>
              </a:spcBef>
              <a:spcAft>
                <a:spcPts val="0"/>
              </a:spcAft>
              <a:buNone/>
              <a:defRPr sz="2000">
                <a:solidFill>
                  <a:srgbClr val="004C82"/>
                </a:solidFill>
                <a:latin typeface="+mj-lt"/>
              </a:defRPr>
            </a:lvl1pPr>
          </a:lstStyle>
          <a:p>
            <a:r>
              <a:rPr lang="en-GB"/>
              <a:t>This is the sub-line</a:t>
            </a:r>
          </a:p>
        </p:txBody>
      </p:sp>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290775" y="1869867"/>
            <a:ext cx="4750457" cy="812530"/>
          </a:xfrm>
          <a:prstGeom prst="rect">
            <a:avLst/>
          </a:prstGeom>
        </p:spPr>
        <p:txBody>
          <a:bodyPr wrap="square">
            <a:spAutoFit/>
          </a:bodyPr>
          <a:lstStyle>
            <a:lvl1pPr>
              <a:defRPr sz="2600" b="1">
                <a:solidFill>
                  <a:srgbClr val="004C82"/>
                </a:solidFill>
              </a:defRPr>
            </a:lvl1pPr>
          </a:lstStyle>
          <a:p>
            <a:r>
              <a:rPr lang="en-GB"/>
              <a:t>Section start slide</a:t>
            </a:r>
            <a:br>
              <a:rPr lang="en-GB"/>
            </a:br>
            <a:r>
              <a:rPr lang="en-GB"/>
              <a:t>This may also have two lines</a:t>
            </a:r>
          </a:p>
        </p:txBody>
      </p:sp>
      <p:pic>
        <p:nvPicPr>
          <p:cNvPr id="6" name="Picture 5">
            <a:extLst>
              <a:ext uri="{FF2B5EF4-FFF2-40B4-BE49-F238E27FC236}">
                <a16:creationId xmlns:a16="http://schemas.microsoft.com/office/drawing/2014/main" id="{CFA82D05-4119-4032-86A9-E6888DFE308B}"/>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pic>
        <p:nvPicPr>
          <p:cNvPr id="8" name="Picture 7">
            <a:extLst>
              <a:ext uri="{FF2B5EF4-FFF2-40B4-BE49-F238E27FC236}">
                <a16:creationId xmlns:a16="http://schemas.microsoft.com/office/drawing/2014/main" id="{7F30F8E5-3217-4F36-AF8B-5C977687A319}"/>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4416499"/>
            <a:ext cx="9144000" cy="727245"/>
          </a:xfrm>
          <a:prstGeom prst="rect">
            <a:avLst/>
          </a:prstGeom>
        </p:spPr>
      </p:pic>
      <p:sp>
        <p:nvSpPr>
          <p:cNvPr id="11" name="Slide Number Placeholder 3">
            <a:extLst>
              <a:ext uri="{FF2B5EF4-FFF2-40B4-BE49-F238E27FC236}">
                <a16:creationId xmlns:a16="http://schemas.microsoft.com/office/drawing/2014/main" id="{0A68D1DE-9AA7-4CF9-A35F-B13B776858B3}"/>
              </a:ext>
            </a:extLst>
          </p:cNvPr>
          <p:cNvSpPr txBox="1">
            <a:spLocks/>
          </p:cNvSpPr>
          <p:nvPr userDrawn="1"/>
        </p:nvSpPr>
        <p:spPr>
          <a:xfrm>
            <a:off x="6957528" y="4754925"/>
            <a:ext cx="2057400" cy="274637"/>
          </a:xfrm>
          <a:prstGeom prst="rect">
            <a:avLst/>
          </a:prstGeom>
        </p:spPr>
        <p:txBody>
          <a:bodyPr vert="horz" lIns="91440" tIns="45720" rIns="91440" bIns="45720" rtlCol="0" anchor="ctr"/>
          <a:lstStyle>
            <a:defPPr>
              <a:defRPr lang="de-DE"/>
            </a:defPPr>
            <a:lvl1pPr marL="0" algn="r" defTabSz="685800" rtl="0" eaLnBrk="1" latinLnBrk="0" hangingPunct="1">
              <a:defRPr sz="1000" b="1" kern="1200">
                <a:solidFill>
                  <a:srgbClr val="575756"/>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CF23C0C3-F0EC-4AF0-84C8-08554CFEDD03}" type="slidenum">
              <a:rPr lang="en-GB" smtClean="0"/>
              <a:pPr/>
              <a:t>‹Nr.›</a:t>
            </a:fld>
            <a:endParaRPr lang="en-GB"/>
          </a:p>
        </p:txBody>
      </p:sp>
    </p:spTree>
    <p:extLst>
      <p:ext uri="{BB962C8B-B14F-4D97-AF65-F5344CB8AC3E}">
        <p14:creationId xmlns:p14="http://schemas.microsoft.com/office/powerpoint/2010/main" val="846429090"/>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636724D-17DF-4D10-AB44-BA3254A27119}"/>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4" y="4423790"/>
            <a:ext cx="9144000" cy="727245"/>
          </a:xfrm>
          <a:prstGeom prst="rect">
            <a:avLst/>
          </a:prstGeom>
        </p:spPr>
      </p:pic>
      <p:sp>
        <p:nvSpPr>
          <p:cNvPr id="24" name="Isosceles Triangle 3">
            <a:extLst>
              <a:ext uri="{FF2B5EF4-FFF2-40B4-BE49-F238E27FC236}">
                <a16:creationId xmlns:a16="http://schemas.microsoft.com/office/drawing/2014/main" id="{1BDB90DE-A46E-4131-A1D1-D9B0DF2F49E4}"/>
              </a:ext>
            </a:extLst>
          </p:cNvPr>
          <p:cNvSpPr/>
          <p:nvPr userDrawn="1"/>
        </p:nvSpPr>
        <p:spPr>
          <a:xfrm>
            <a:off x="572052" y="1534902"/>
            <a:ext cx="4102547" cy="2994624"/>
          </a:xfrm>
          <a:custGeom>
            <a:avLst/>
            <a:gdLst>
              <a:gd name="connsiteX0" fmla="*/ 0 w 3466214"/>
              <a:gd name="connsiteY0" fmla="*/ 2988116 h 2988116"/>
              <a:gd name="connsiteX1" fmla="*/ 1733107 w 3466214"/>
              <a:gd name="connsiteY1" fmla="*/ 0 h 2988116"/>
              <a:gd name="connsiteX2" fmla="*/ 3466214 w 3466214"/>
              <a:gd name="connsiteY2" fmla="*/ 2988116 h 2988116"/>
              <a:gd name="connsiteX3" fmla="*/ 0 w 3466214"/>
              <a:gd name="connsiteY3" fmla="*/ 2988116 h 2988116"/>
              <a:gd name="connsiteX0" fmla="*/ 37772 w 3541758"/>
              <a:gd name="connsiteY0" fmla="*/ 2988116 h 2988116"/>
              <a:gd name="connsiteX1" fmla="*/ 1770879 w 3541758"/>
              <a:gd name="connsiteY1" fmla="*/ 0 h 2988116"/>
              <a:gd name="connsiteX2" fmla="*/ 3503986 w 3541758"/>
              <a:gd name="connsiteY2" fmla="*/ 2988116 h 2988116"/>
              <a:gd name="connsiteX3" fmla="*/ 37772 w 3541758"/>
              <a:gd name="connsiteY3" fmla="*/ 2988116 h 2988116"/>
              <a:gd name="connsiteX0" fmla="*/ 37772 w 3541758"/>
              <a:gd name="connsiteY0" fmla="*/ 2988116 h 3209457"/>
              <a:gd name="connsiteX1" fmla="*/ 1770879 w 3541758"/>
              <a:gd name="connsiteY1" fmla="*/ 0 h 3209457"/>
              <a:gd name="connsiteX2" fmla="*/ 3503986 w 3541758"/>
              <a:gd name="connsiteY2" fmla="*/ 2988116 h 3209457"/>
              <a:gd name="connsiteX3" fmla="*/ 37772 w 3541758"/>
              <a:gd name="connsiteY3" fmla="*/ 2988116 h 3209457"/>
              <a:gd name="connsiteX0" fmla="*/ 37772 w 3823042"/>
              <a:gd name="connsiteY0" fmla="*/ 2988116 h 3209457"/>
              <a:gd name="connsiteX1" fmla="*/ 1770879 w 3823042"/>
              <a:gd name="connsiteY1" fmla="*/ 0 h 3209457"/>
              <a:gd name="connsiteX2" fmla="*/ 3503986 w 3823042"/>
              <a:gd name="connsiteY2" fmla="*/ 2988116 h 3209457"/>
              <a:gd name="connsiteX3" fmla="*/ 37772 w 3823042"/>
              <a:gd name="connsiteY3" fmla="*/ 2988116 h 3209457"/>
              <a:gd name="connsiteX0" fmla="*/ 77279 w 2518848"/>
              <a:gd name="connsiteY0" fmla="*/ 2903118 h 3316160"/>
              <a:gd name="connsiteX1" fmla="*/ 779027 w 2518848"/>
              <a:gd name="connsiteY1" fmla="*/ 62 h 3316160"/>
              <a:gd name="connsiteX2" fmla="*/ 2512134 w 2518848"/>
              <a:gd name="connsiteY2" fmla="*/ 2988178 h 3316160"/>
              <a:gd name="connsiteX3" fmla="*/ 77279 w 2518848"/>
              <a:gd name="connsiteY3" fmla="*/ 2903118 h 3316160"/>
              <a:gd name="connsiteX0" fmla="*/ 41479 w 1964712"/>
              <a:gd name="connsiteY0" fmla="*/ 2905819 h 3061033"/>
              <a:gd name="connsiteX1" fmla="*/ 743227 w 1964712"/>
              <a:gd name="connsiteY1" fmla="*/ 2763 h 3061033"/>
              <a:gd name="connsiteX2" fmla="*/ 1955338 w 1964712"/>
              <a:gd name="connsiteY2" fmla="*/ 2384823 h 3061033"/>
              <a:gd name="connsiteX3" fmla="*/ 41479 w 1964712"/>
              <a:gd name="connsiteY3" fmla="*/ 2905819 h 3061033"/>
              <a:gd name="connsiteX0" fmla="*/ 783413 w 2703205"/>
              <a:gd name="connsiteY0" fmla="*/ 1358202 h 1384837"/>
              <a:gd name="connsiteX1" fmla="*/ 92296 w 2703205"/>
              <a:gd name="connsiteY1" fmla="*/ 7499 h 1384837"/>
              <a:gd name="connsiteX2" fmla="*/ 2697272 w 2703205"/>
              <a:gd name="connsiteY2" fmla="*/ 837206 h 1384837"/>
              <a:gd name="connsiteX3" fmla="*/ 783413 w 2703205"/>
              <a:gd name="connsiteY3" fmla="*/ 1358202 h 1384837"/>
              <a:gd name="connsiteX0" fmla="*/ 827957 w 2695693"/>
              <a:gd name="connsiteY0" fmla="*/ 1412893 h 1437530"/>
              <a:gd name="connsiteX1" fmla="*/ 83677 w 2695693"/>
              <a:gd name="connsiteY1" fmla="*/ 9027 h 1437530"/>
              <a:gd name="connsiteX2" fmla="*/ 2688653 w 2695693"/>
              <a:gd name="connsiteY2" fmla="*/ 838734 h 1437530"/>
              <a:gd name="connsiteX3" fmla="*/ 827957 w 2695693"/>
              <a:gd name="connsiteY3" fmla="*/ 1412893 h 1437530"/>
              <a:gd name="connsiteX0" fmla="*/ 794300 w 2185829"/>
              <a:gd name="connsiteY0" fmla="*/ 1692253 h 1692757"/>
              <a:gd name="connsiteX1" fmla="*/ 50020 w 2185829"/>
              <a:gd name="connsiteY1" fmla="*/ 288387 h 1692757"/>
              <a:gd name="connsiteX2" fmla="*/ 2176531 w 2185829"/>
              <a:gd name="connsiteY2" fmla="*/ 118634 h 1692757"/>
              <a:gd name="connsiteX3" fmla="*/ 794300 w 2185829"/>
              <a:gd name="connsiteY3" fmla="*/ 1692253 h 1692757"/>
              <a:gd name="connsiteX0" fmla="*/ 798110 w 2652416"/>
              <a:gd name="connsiteY0" fmla="*/ 1676287 h 1766681"/>
              <a:gd name="connsiteX1" fmla="*/ 53830 w 2652416"/>
              <a:gd name="connsiteY1" fmla="*/ 272421 h 1766681"/>
              <a:gd name="connsiteX2" fmla="*/ 2180341 w 2652416"/>
              <a:gd name="connsiteY2" fmla="*/ 102668 h 1766681"/>
              <a:gd name="connsiteX3" fmla="*/ 2552481 w 2652416"/>
              <a:gd name="connsiteY3" fmla="*/ 1460026 h 1766681"/>
              <a:gd name="connsiteX4" fmla="*/ 798110 w 2652416"/>
              <a:gd name="connsiteY4" fmla="*/ 1676287 h 1766681"/>
              <a:gd name="connsiteX0" fmla="*/ 1433239 w 2607061"/>
              <a:gd name="connsiteY0" fmla="*/ 1864743 h 1924812"/>
              <a:gd name="connsiteX1" fmla="*/ 8475 w 2607061"/>
              <a:gd name="connsiteY1" fmla="*/ 280123 h 1924812"/>
              <a:gd name="connsiteX2" fmla="*/ 2134986 w 2607061"/>
              <a:gd name="connsiteY2" fmla="*/ 110370 h 1924812"/>
              <a:gd name="connsiteX3" fmla="*/ 2507126 w 2607061"/>
              <a:gd name="connsiteY3" fmla="*/ 1467728 h 1924812"/>
              <a:gd name="connsiteX4" fmla="*/ 1433239 w 2607061"/>
              <a:gd name="connsiteY4" fmla="*/ 1864743 h 1924812"/>
              <a:gd name="connsiteX0" fmla="*/ 1528188 w 2702010"/>
              <a:gd name="connsiteY0" fmla="*/ 1844030 h 1845958"/>
              <a:gd name="connsiteX1" fmla="*/ 454297 w 2702010"/>
              <a:gd name="connsiteY1" fmla="*/ 1319423 h 1845958"/>
              <a:gd name="connsiteX2" fmla="*/ 103424 w 2702010"/>
              <a:gd name="connsiteY2" fmla="*/ 259410 h 1845958"/>
              <a:gd name="connsiteX3" fmla="*/ 2229935 w 2702010"/>
              <a:gd name="connsiteY3" fmla="*/ 89657 h 1845958"/>
              <a:gd name="connsiteX4" fmla="*/ 2602075 w 2702010"/>
              <a:gd name="connsiteY4" fmla="*/ 1447015 h 1845958"/>
              <a:gd name="connsiteX5" fmla="*/ 1528188 w 2702010"/>
              <a:gd name="connsiteY5" fmla="*/ 1844030 h 1845958"/>
              <a:gd name="connsiteX0" fmla="*/ 1528188 w 2702010"/>
              <a:gd name="connsiteY0" fmla="*/ 1875927 h 1877566"/>
              <a:gd name="connsiteX1" fmla="*/ 454297 w 2702010"/>
              <a:gd name="connsiteY1" fmla="*/ 1319423 h 1877566"/>
              <a:gd name="connsiteX2" fmla="*/ 103424 w 2702010"/>
              <a:gd name="connsiteY2" fmla="*/ 259410 h 1877566"/>
              <a:gd name="connsiteX3" fmla="*/ 2229935 w 2702010"/>
              <a:gd name="connsiteY3" fmla="*/ 89657 h 1877566"/>
              <a:gd name="connsiteX4" fmla="*/ 2602075 w 2702010"/>
              <a:gd name="connsiteY4" fmla="*/ 1447015 h 1877566"/>
              <a:gd name="connsiteX5" fmla="*/ 1528188 w 2702010"/>
              <a:gd name="connsiteY5" fmla="*/ 1875927 h 1877566"/>
              <a:gd name="connsiteX0" fmla="*/ 1528188 w 2702010"/>
              <a:gd name="connsiteY0" fmla="*/ 1875927 h 1881442"/>
              <a:gd name="connsiteX1" fmla="*/ 454297 w 2702010"/>
              <a:gd name="connsiteY1" fmla="*/ 1319423 h 1881442"/>
              <a:gd name="connsiteX2" fmla="*/ 103424 w 2702010"/>
              <a:gd name="connsiteY2" fmla="*/ 259410 h 1881442"/>
              <a:gd name="connsiteX3" fmla="*/ 2229935 w 2702010"/>
              <a:gd name="connsiteY3" fmla="*/ 89657 h 1881442"/>
              <a:gd name="connsiteX4" fmla="*/ 2602075 w 2702010"/>
              <a:gd name="connsiteY4" fmla="*/ 1447015 h 1881442"/>
              <a:gd name="connsiteX5" fmla="*/ 1528188 w 2702010"/>
              <a:gd name="connsiteY5" fmla="*/ 1875927 h 1881442"/>
              <a:gd name="connsiteX0" fmla="*/ 1433186 w 2589725"/>
              <a:gd name="connsiteY0" fmla="*/ 1855218 h 1860733"/>
              <a:gd name="connsiteX1" fmla="*/ 359295 w 2589725"/>
              <a:gd name="connsiteY1" fmla="*/ 1298714 h 1860733"/>
              <a:gd name="connsiteX2" fmla="*/ 8422 w 2589725"/>
              <a:gd name="connsiteY2" fmla="*/ 238701 h 1860733"/>
              <a:gd name="connsiteX3" fmla="*/ 646374 w 2589725"/>
              <a:gd name="connsiteY3" fmla="*/ 203560 h 1860733"/>
              <a:gd name="connsiteX4" fmla="*/ 2134933 w 2589725"/>
              <a:gd name="connsiteY4" fmla="*/ 68948 h 1860733"/>
              <a:gd name="connsiteX5" fmla="*/ 2507073 w 2589725"/>
              <a:gd name="connsiteY5" fmla="*/ 1426306 h 1860733"/>
              <a:gd name="connsiteX6" fmla="*/ 1433186 w 2589725"/>
              <a:gd name="connsiteY6" fmla="*/ 1855218 h 1860733"/>
              <a:gd name="connsiteX0" fmla="*/ 1433186 w 2578163"/>
              <a:gd name="connsiteY0" fmla="*/ 1823649 h 1829164"/>
              <a:gd name="connsiteX1" fmla="*/ 359295 w 2578163"/>
              <a:gd name="connsiteY1" fmla="*/ 1267145 h 1829164"/>
              <a:gd name="connsiteX2" fmla="*/ 8422 w 2578163"/>
              <a:gd name="connsiteY2" fmla="*/ 207132 h 1829164"/>
              <a:gd name="connsiteX3" fmla="*/ 646374 w 2578163"/>
              <a:gd name="connsiteY3" fmla="*/ 171991 h 1829164"/>
              <a:gd name="connsiteX4" fmla="*/ 1199268 w 2578163"/>
              <a:gd name="connsiteY4" fmla="*/ 363377 h 1829164"/>
              <a:gd name="connsiteX5" fmla="*/ 2134933 w 2578163"/>
              <a:gd name="connsiteY5" fmla="*/ 37379 h 1829164"/>
              <a:gd name="connsiteX6" fmla="*/ 2507073 w 2578163"/>
              <a:gd name="connsiteY6" fmla="*/ 1394737 h 1829164"/>
              <a:gd name="connsiteX7" fmla="*/ 1433186 w 2578163"/>
              <a:gd name="connsiteY7" fmla="*/ 1823649 h 1829164"/>
              <a:gd name="connsiteX0" fmla="*/ 1536693 w 2681670"/>
              <a:gd name="connsiteY0" fmla="*/ 1823649 h 1829164"/>
              <a:gd name="connsiteX1" fmla="*/ 462802 w 2681670"/>
              <a:gd name="connsiteY1" fmla="*/ 1267145 h 1829164"/>
              <a:gd name="connsiteX2" fmla="*/ 5604 w 2681670"/>
              <a:gd name="connsiteY2" fmla="*/ 398519 h 1829164"/>
              <a:gd name="connsiteX3" fmla="*/ 749881 w 2681670"/>
              <a:gd name="connsiteY3" fmla="*/ 171991 h 1829164"/>
              <a:gd name="connsiteX4" fmla="*/ 1302775 w 2681670"/>
              <a:gd name="connsiteY4" fmla="*/ 363377 h 1829164"/>
              <a:gd name="connsiteX5" fmla="*/ 2238440 w 2681670"/>
              <a:gd name="connsiteY5" fmla="*/ 37379 h 1829164"/>
              <a:gd name="connsiteX6" fmla="*/ 2610580 w 2681670"/>
              <a:gd name="connsiteY6" fmla="*/ 1394737 h 1829164"/>
              <a:gd name="connsiteX7" fmla="*/ 1536693 w 2681670"/>
              <a:gd name="connsiteY7" fmla="*/ 1823649 h 1829164"/>
              <a:gd name="connsiteX0" fmla="*/ 1562485 w 2707462"/>
              <a:gd name="connsiteY0" fmla="*/ 1823649 h 1829164"/>
              <a:gd name="connsiteX1" fmla="*/ 488594 w 2707462"/>
              <a:gd name="connsiteY1" fmla="*/ 1267145 h 1829164"/>
              <a:gd name="connsiteX2" fmla="*/ 31396 w 2707462"/>
              <a:gd name="connsiteY2" fmla="*/ 398519 h 1829164"/>
              <a:gd name="connsiteX3" fmla="*/ 1328567 w 2707462"/>
              <a:gd name="connsiteY3" fmla="*/ 363377 h 1829164"/>
              <a:gd name="connsiteX4" fmla="*/ 2264232 w 2707462"/>
              <a:gd name="connsiteY4" fmla="*/ 37379 h 1829164"/>
              <a:gd name="connsiteX5" fmla="*/ 2636372 w 2707462"/>
              <a:gd name="connsiteY5" fmla="*/ 1394737 h 1829164"/>
              <a:gd name="connsiteX6" fmla="*/ 1562485 w 2707462"/>
              <a:gd name="connsiteY6" fmla="*/ 1823649 h 1829164"/>
              <a:gd name="connsiteX0" fmla="*/ 1562485 w 2756115"/>
              <a:gd name="connsiteY0" fmla="*/ 1791988 h 1797503"/>
              <a:gd name="connsiteX1" fmla="*/ 488594 w 2756115"/>
              <a:gd name="connsiteY1" fmla="*/ 1235484 h 1797503"/>
              <a:gd name="connsiteX2" fmla="*/ 31396 w 2756115"/>
              <a:gd name="connsiteY2" fmla="*/ 366858 h 1797503"/>
              <a:gd name="connsiteX3" fmla="*/ 1328567 w 2756115"/>
              <a:gd name="connsiteY3" fmla="*/ 331716 h 1797503"/>
              <a:gd name="connsiteX4" fmla="*/ 2264232 w 2756115"/>
              <a:gd name="connsiteY4" fmla="*/ 5718 h 1797503"/>
              <a:gd name="connsiteX5" fmla="*/ 2700167 w 2756115"/>
              <a:gd name="connsiteY5" fmla="*/ 661325 h 1797503"/>
              <a:gd name="connsiteX6" fmla="*/ 2636372 w 2756115"/>
              <a:gd name="connsiteY6" fmla="*/ 1363076 h 1797503"/>
              <a:gd name="connsiteX7" fmla="*/ 1562485 w 2756115"/>
              <a:gd name="connsiteY7" fmla="*/ 1791988 h 1797503"/>
              <a:gd name="connsiteX0" fmla="*/ 1562485 w 2756115"/>
              <a:gd name="connsiteY0" fmla="*/ 1833964 h 1839479"/>
              <a:gd name="connsiteX1" fmla="*/ 488594 w 2756115"/>
              <a:gd name="connsiteY1" fmla="*/ 1277460 h 1839479"/>
              <a:gd name="connsiteX2" fmla="*/ 31396 w 2756115"/>
              <a:gd name="connsiteY2" fmla="*/ 408834 h 1839479"/>
              <a:gd name="connsiteX3" fmla="*/ 1328567 w 2756115"/>
              <a:gd name="connsiteY3" fmla="*/ 373692 h 1839479"/>
              <a:gd name="connsiteX4" fmla="*/ 2147274 w 2756115"/>
              <a:gd name="connsiteY4" fmla="*/ 5163 h 1839479"/>
              <a:gd name="connsiteX5" fmla="*/ 2700167 w 2756115"/>
              <a:gd name="connsiteY5" fmla="*/ 703301 h 1839479"/>
              <a:gd name="connsiteX6" fmla="*/ 2636372 w 2756115"/>
              <a:gd name="connsiteY6" fmla="*/ 1405052 h 1839479"/>
              <a:gd name="connsiteX7" fmla="*/ 1562485 w 2756115"/>
              <a:gd name="connsiteY7" fmla="*/ 1833964 h 1839479"/>
              <a:gd name="connsiteX0" fmla="*/ 1531703 w 2725333"/>
              <a:gd name="connsiteY0" fmla="*/ 1833964 h 1839479"/>
              <a:gd name="connsiteX1" fmla="*/ 457812 w 2725333"/>
              <a:gd name="connsiteY1" fmla="*/ 1277460 h 1839479"/>
              <a:gd name="connsiteX2" fmla="*/ 614 w 2725333"/>
              <a:gd name="connsiteY2" fmla="*/ 408834 h 1839479"/>
              <a:gd name="connsiteX3" fmla="*/ 542874 w 2725333"/>
              <a:gd name="connsiteY3" fmla="*/ 150408 h 1839479"/>
              <a:gd name="connsiteX4" fmla="*/ 1297785 w 2725333"/>
              <a:gd name="connsiteY4" fmla="*/ 373692 h 1839479"/>
              <a:gd name="connsiteX5" fmla="*/ 2116492 w 2725333"/>
              <a:gd name="connsiteY5" fmla="*/ 5163 h 1839479"/>
              <a:gd name="connsiteX6" fmla="*/ 2669385 w 2725333"/>
              <a:gd name="connsiteY6" fmla="*/ 703301 h 1839479"/>
              <a:gd name="connsiteX7" fmla="*/ 2605590 w 2725333"/>
              <a:gd name="connsiteY7" fmla="*/ 1405052 h 1839479"/>
              <a:gd name="connsiteX8" fmla="*/ 1531703 w 2725333"/>
              <a:gd name="connsiteY8" fmla="*/ 1833964 h 1839479"/>
              <a:gd name="connsiteX0" fmla="*/ 1531703 w 2725333"/>
              <a:gd name="connsiteY0" fmla="*/ 1833731 h 1839246"/>
              <a:gd name="connsiteX1" fmla="*/ 457812 w 2725333"/>
              <a:gd name="connsiteY1" fmla="*/ 1277227 h 1839246"/>
              <a:gd name="connsiteX2" fmla="*/ 614 w 2725333"/>
              <a:gd name="connsiteY2" fmla="*/ 408601 h 1839246"/>
              <a:gd name="connsiteX3" fmla="*/ 542874 w 2725333"/>
              <a:gd name="connsiteY3" fmla="*/ 150175 h 1839246"/>
              <a:gd name="connsiteX4" fmla="*/ 1297785 w 2725333"/>
              <a:gd name="connsiteY4" fmla="*/ 373459 h 1839246"/>
              <a:gd name="connsiteX5" fmla="*/ 2116492 w 2725333"/>
              <a:gd name="connsiteY5" fmla="*/ 4930 h 1839246"/>
              <a:gd name="connsiteX6" fmla="*/ 2669385 w 2725333"/>
              <a:gd name="connsiteY6" fmla="*/ 703068 h 1839246"/>
              <a:gd name="connsiteX7" fmla="*/ 2605590 w 2725333"/>
              <a:gd name="connsiteY7" fmla="*/ 1404819 h 1839246"/>
              <a:gd name="connsiteX8" fmla="*/ 1531703 w 2725333"/>
              <a:gd name="connsiteY8" fmla="*/ 1833731 h 1839246"/>
              <a:gd name="connsiteX0" fmla="*/ 1531703 w 2725333"/>
              <a:gd name="connsiteY0" fmla="*/ 1865307 h 1870822"/>
              <a:gd name="connsiteX1" fmla="*/ 457812 w 2725333"/>
              <a:gd name="connsiteY1" fmla="*/ 1308803 h 1870822"/>
              <a:gd name="connsiteX2" fmla="*/ 614 w 2725333"/>
              <a:gd name="connsiteY2" fmla="*/ 440177 h 1870822"/>
              <a:gd name="connsiteX3" fmla="*/ 542874 w 2725333"/>
              <a:gd name="connsiteY3" fmla="*/ 181751 h 1870822"/>
              <a:gd name="connsiteX4" fmla="*/ 1297785 w 2725333"/>
              <a:gd name="connsiteY4" fmla="*/ 405035 h 1870822"/>
              <a:gd name="connsiteX5" fmla="*/ 2042064 w 2725333"/>
              <a:gd name="connsiteY5" fmla="*/ 4609 h 1870822"/>
              <a:gd name="connsiteX6" fmla="*/ 2669385 w 2725333"/>
              <a:gd name="connsiteY6" fmla="*/ 734644 h 1870822"/>
              <a:gd name="connsiteX7" fmla="*/ 2605590 w 2725333"/>
              <a:gd name="connsiteY7" fmla="*/ 1436395 h 1870822"/>
              <a:gd name="connsiteX8" fmla="*/ 1531703 w 2725333"/>
              <a:gd name="connsiteY8" fmla="*/ 1865307 h 1870822"/>
              <a:gd name="connsiteX0" fmla="*/ 1531703 w 2725333"/>
              <a:gd name="connsiteY0" fmla="*/ 1860973 h 1866488"/>
              <a:gd name="connsiteX1" fmla="*/ 457812 w 2725333"/>
              <a:gd name="connsiteY1" fmla="*/ 1304469 h 1866488"/>
              <a:gd name="connsiteX2" fmla="*/ 614 w 2725333"/>
              <a:gd name="connsiteY2" fmla="*/ 435843 h 1866488"/>
              <a:gd name="connsiteX3" fmla="*/ 542874 w 2725333"/>
              <a:gd name="connsiteY3" fmla="*/ 177417 h 1866488"/>
              <a:gd name="connsiteX4" fmla="*/ 1297785 w 2725333"/>
              <a:gd name="connsiteY4" fmla="*/ 400701 h 1866488"/>
              <a:gd name="connsiteX5" fmla="*/ 2042064 w 2725333"/>
              <a:gd name="connsiteY5" fmla="*/ 275 h 1866488"/>
              <a:gd name="connsiteX6" fmla="*/ 2669385 w 2725333"/>
              <a:gd name="connsiteY6" fmla="*/ 730310 h 1866488"/>
              <a:gd name="connsiteX7" fmla="*/ 2605590 w 2725333"/>
              <a:gd name="connsiteY7" fmla="*/ 1432061 h 1866488"/>
              <a:gd name="connsiteX8" fmla="*/ 1531703 w 2725333"/>
              <a:gd name="connsiteY8" fmla="*/ 1860973 h 1866488"/>
              <a:gd name="connsiteX0" fmla="*/ 1531703 w 2711073"/>
              <a:gd name="connsiteY0" fmla="*/ 1860973 h 1866488"/>
              <a:gd name="connsiteX1" fmla="*/ 457812 w 2711073"/>
              <a:gd name="connsiteY1" fmla="*/ 1304469 h 1866488"/>
              <a:gd name="connsiteX2" fmla="*/ 614 w 2711073"/>
              <a:gd name="connsiteY2" fmla="*/ 435843 h 1866488"/>
              <a:gd name="connsiteX3" fmla="*/ 542874 w 2711073"/>
              <a:gd name="connsiteY3" fmla="*/ 177417 h 1866488"/>
              <a:gd name="connsiteX4" fmla="*/ 1297785 w 2711073"/>
              <a:gd name="connsiteY4" fmla="*/ 400701 h 1866488"/>
              <a:gd name="connsiteX5" fmla="*/ 2042064 w 2711073"/>
              <a:gd name="connsiteY5" fmla="*/ 275 h 1866488"/>
              <a:gd name="connsiteX6" fmla="*/ 2669385 w 2711073"/>
              <a:gd name="connsiteY6" fmla="*/ 730310 h 1866488"/>
              <a:gd name="connsiteX7" fmla="*/ 2605590 w 2711073"/>
              <a:gd name="connsiteY7" fmla="*/ 1432061 h 1866488"/>
              <a:gd name="connsiteX8" fmla="*/ 1531703 w 2711073"/>
              <a:gd name="connsiteY8" fmla="*/ 1860973 h 1866488"/>
              <a:gd name="connsiteX0" fmla="*/ 1531703 w 2711073"/>
              <a:gd name="connsiteY0" fmla="*/ 1860973 h 1867241"/>
              <a:gd name="connsiteX1" fmla="*/ 457812 w 2711073"/>
              <a:gd name="connsiteY1" fmla="*/ 1304469 h 1867241"/>
              <a:gd name="connsiteX2" fmla="*/ 614 w 2711073"/>
              <a:gd name="connsiteY2" fmla="*/ 435843 h 1867241"/>
              <a:gd name="connsiteX3" fmla="*/ 542874 w 2711073"/>
              <a:gd name="connsiteY3" fmla="*/ 177417 h 1867241"/>
              <a:gd name="connsiteX4" fmla="*/ 1297785 w 2711073"/>
              <a:gd name="connsiteY4" fmla="*/ 400701 h 1867241"/>
              <a:gd name="connsiteX5" fmla="*/ 2042064 w 2711073"/>
              <a:gd name="connsiteY5" fmla="*/ 275 h 1867241"/>
              <a:gd name="connsiteX6" fmla="*/ 2669385 w 2711073"/>
              <a:gd name="connsiteY6" fmla="*/ 730310 h 1867241"/>
              <a:gd name="connsiteX7" fmla="*/ 2605590 w 2711073"/>
              <a:gd name="connsiteY7" fmla="*/ 1432061 h 1867241"/>
              <a:gd name="connsiteX8" fmla="*/ 1531703 w 2711073"/>
              <a:gd name="connsiteY8" fmla="*/ 1860973 h 1867241"/>
              <a:gd name="connsiteX0" fmla="*/ 1531827 w 2711197"/>
              <a:gd name="connsiteY0" fmla="*/ 1860973 h 1867241"/>
              <a:gd name="connsiteX1" fmla="*/ 457936 w 2711197"/>
              <a:gd name="connsiteY1" fmla="*/ 1304469 h 1867241"/>
              <a:gd name="connsiteX2" fmla="*/ 738 w 2711197"/>
              <a:gd name="connsiteY2" fmla="*/ 435843 h 1867241"/>
              <a:gd name="connsiteX3" fmla="*/ 542998 w 2711197"/>
              <a:gd name="connsiteY3" fmla="*/ 177417 h 1867241"/>
              <a:gd name="connsiteX4" fmla="*/ 1297909 w 2711197"/>
              <a:gd name="connsiteY4" fmla="*/ 400701 h 1867241"/>
              <a:gd name="connsiteX5" fmla="*/ 2042188 w 2711197"/>
              <a:gd name="connsiteY5" fmla="*/ 275 h 1867241"/>
              <a:gd name="connsiteX6" fmla="*/ 2669509 w 2711197"/>
              <a:gd name="connsiteY6" fmla="*/ 730310 h 1867241"/>
              <a:gd name="connsiteX7" fmla="*/ 2605714 w 2711197"/>
              <a:gd name="connsiteY7" fmla="*/ 1432061 h 1867241"/>
              <a:gd name="connsiteX8" fmla="*/ 1531827 w 2711197"/>
              <a:gd name="connsiteY8" fmla="*/ 1860973 h 1867241"/>
              <a:gd name="connsiteX0" fmla="*/ 1531141 w 2710511"/>
              <a:gd name="connsiteY0" fmla="*/ 1860973 h 1867241"/>
              <a:gd name="connsiteX1" fmla="*/ 457250 w 2710511"/>
              <a:gd name="connsiteY1" fmla="*/ 1304469 h 1867241"/>
              <a:gd name="connsiteX2" fmla="*/ 52 w 2710511"/>
              <a:gd name="connsiteY2" fmla="*/ 435843 h 1867241"/>
              <a:gd name="connsiteX3" fmla="*/ 542312 w 2710511"/>
              <a:gd name="connsiteY3" fmla="*/ 177417 h 1867241"/>
              <a:gd name="connsiteX4" fmla="*/ 1297223 w 2710511"/>
              <a:gd name="connsiteY4" fmla="*/ 400701 h 1867241"/>
              <a:gd name="connsiteX5" fmla="*/ 2041502 w 2710511"/>
              <a:gd name="connsiteY5" fmla="*/ 275 h 1867241"/>
              <a:gd name="connsiteX6" fmla="*/ 2668823 w 2710511"/>
              <a:gd name="connsiteY6" fmla="*/ 730310 h 1867241"/>
              <a:gd name="connsiteX7" fmla="*/ 2605028 w 2710511"/>
              <a:gd name="connsiteY7" fmla="*/ 1432061 h 1867241"/>
              <a:gd name="connsiteX8" fmla="*/ 1531141 w 2710511"/>
              <a:gd name="connsiteY8" fmla="*/ 1860973 h 1867241"/>
              <a:gd name="connsiteX0" fmla="*/ 1486104 w 2665474"/>
              <a:gd name="connsiteY0" fmla="*/ 1860973 h 1867241"/>
              <a:gd name="connsiteX1" fmla="*/ 412213 w 2665474"/>
              <a:gd name="connsiteY1" fmla="*/ 1304469 h 1867241"/>
              <a:gd name="connsiteX2" fmla="*/ 68 w 2665474"/>
              <a:gd name="connsiteY2" fmla="*/ 357447 h 1867241"/>
              <a:gd name="connsiteX3" fmla="*/ 497275 w 2665474"/>
              <a:gd name="connsiteY3" fmla="*/ 177417 h 1867241"/>
              <a:gd name="connsiteX4" fmla="*/ 1252186 w 2665474"/>
              <a:gd name="connsiteY4" fmla="*/ 400701 h 1867241"/>
              <a:gd name="connsiteX5" fmla="*/ 1996465 w 2665474"/>
              <a:gd name="connsiteY5" fmla="*/ 275 h 1867241"/>
              <a:gd name="connsiteX6" fmla="*/ 2623786 w 2665474"/>
              <a:gd name="connsiteY6" fmla="*/ 730310 h 1867241"/>
              <a:gd name="connsiteX7" fmla="*/ 2559991 w 2665474"/>
              <a:gd name="connsiteY7" fmla="*/ 1432061 h 1867241"/>
              <a:gd name="connsiteX8" fmla="*/ 1486104 w 2665474"/>
              <a:gd name="connsiteY8" fmla="*/ 1860973 h 1867241"/>
              <a:gd name="connsiteX0" fmla="*/ 1508620 w 2687990"/>
              <a:gd name="connsiteY0" fmla="*/ 1860973 h 1867241"/>
              <a:gd name="connsiteX1" fmla="*/ 434729 w 2687990"/>
              <a:gd name="connsiteY1" fmla="*/ 1304469 h 1867241"/>
              <a:gd name="connsiteX2" fmla="*/ 58 w 2687990"/>
              <a:gd name="connsiteY2" fmla="*/ 350320 h 1867241"/>
              <a:gd name="connsiteX3" fmla="*/ 519791 w 2687990"/>
              <a:gd name="connsiteY3" fmla="*/ 177417 h 1867241"/>
              <a:gd name="connsiteX4" fmla="*/ 1274702 w 2687990"/>
              <a:gd name="connsiteY4" fmla="*/ 400701 h 1867241"/>
              <a:gd name="connsiteX5" fmla="*/ 2018981 w 2687990"/>
              <a:gd name="connsiteY5" fmla="*/ 275 h 1867241"/>
              <a:gd name="connsiteX6" fmla="*/ 2646302 w 2687990"/>
              <a:gd name="connsiteY6" fmla="*/ 730310 h 1867241"/>
              <a:gd name="connsiteX7" fmla="*/ 2582507 w 2687990"/>
              <a:gd name="connsiteY7" fmla="*/ 1432061 h 1867241"/>
              <a:gd name="connsiteX8" fmla="*/ 1508620 w 2687990"/>
              <a:gd name="connsiteY8" fmla="*/ 1860973 h 1867241"/>
              <a:gd name="connsiteX0" fmla="*/ 1515760 w 2695130"/>
              <a:gd name="connsiteY0" fmla="*/ 1860973 h 1867241"/>
              <a:gd name="connsiteX1" fmla="*/ 441869 w 2695130"/>
              <a:gd name="connsiteY1" fmla="*/ 1304469 h 1867241"/>
              <a:gd name="connsiteX2" fmla="*/ 7198 w 2695130"/>
              <a:gd name="connsiteY2" fmla="*/ 350320 h 1867241"/>
              <a:gd name="connsiteX3" fmla="*/ 526931 w 2695130"/>
              <a:gd name="connsiteY3" fmla="*/ 177417 h 1867241"/>
              <a:gd name="connsiteX4" fmla="*/ 1281842 w 2695130"/>
              <a:gd name="connsiteY4" fmla="*/ 400701 h 1867241"/>
              <a:gd name="connsiteX5" fmla="*/ 2026121 w 2695130"/>
              <a:gd name="connsiteY5" fmla="*/ 275 h 1867241"/>
              <a:gd name="connsiteX6" fmla="*/ 2653442 w 2695130"/>
              <a:gd name="connsiteY6" fmla="*/ 730310 h 1867241"/>
              <a:gd name="connsiteX7" fmla="*/ 2589647 w 2695130"/>
              <a:gd name="connsiteY7" fmla="*/ 1432061 h 1867241"/>
              <a:gd name="connsiteX8" fmla="*/ 1515760 w 2695130"/>
              <a:gd name="connsiteY8" fmla="*/ 1860973 h 1867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5130" h="1867241">
                <a:moveTo>
                  <a:pt x="1515760" y="1860973"/>
                </a:moveTo>
                <a:cubicBezTo>
                  <a:pt x="1136532" y="1818443"/>
                  <a:pt x="679330" y="1568572"/>
                  <a:pt x="441869" y="1304469"/>
                </a:cubicBezTo>
                <a:cubicBezTo>
                  <a:pt x="161878" y="1040366"/>
                  <a:pt x="-41400" y="520286"/>
                  <a:pt x="7198" y="350320"/>
                </a:cubicBezTo>
                <a:cubicBezTo>
                  <a:pt x="55796" y="180354"/>
                  <a:pt x="314490" y="169020"/>
                  <a:pt x="526931" y="177417"/>
                </a:cubicBezTo>
                <a:cubicBezTo>
                  <a:pt x="739372" y="185814"/>
                  <a:pt x="1026661" y="460350"/>
                  <a:pt x="1281842" y="400701"/>
                </a:cubicBezTo>
                <a:cubicBezTo>
                  <a:pt x="1614996" y="399531"/>
                  <a:pt x="1797521" y="-12130"/>
                  <a:pt x="2026121" y="275"/>
                </a:cubicBezTo>
                <a:cubicBezTo>
                  <a:pt x="2254721" y="12680"/>
                  <a:pt x="2591419" y="504084"/>
                  <a:pt x="2653442" y="730310"/>
                </a:cubicBezTo>
                <a:cubicBezTo>
                  <a:pt x="2715465" y="956536"/>
                  <a:pt x="2719010" y="1209948"/>
                  <a:pt x="2589647" y="1432061"/>
                </a:cubicBezTo>
                <a:cubicBezTo>
                  <a:pt x="2401806" y="1726228"/>
                  <a:pt x="1894988" y="1903503"/>
                  <a:pt x="1515760" y="1860973"/>
                </a:cubicBezTo>
                <a:close/>
              </a:path>
            </a:pathLst>
          </a:custGeom>
          <a:solidFill>
            <a:srgbClr val="EC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p>
        </p:txBody>
      </p:sp>
      <p:sp>
        <p:nvSpPr>
          <p:cNvPr id="13" name="Picture Placeholder 12">
            <a:extLst>
              <a:ext uri="{FF2B5EF4-FFF2-40B4-BE49-F238E27FC236}">
                <a16:creationId xmlns:a16="http://schemas.microsoft.com/office/drawing/2014/main" id="{CED55DAC-0C60-4C82-BDCC-46740AC3D1CC}"/>
              </a:ext>
            </a:extLst>
          </p:cNvPr>
          <p:cNvSpPr>
            <a:spLocks noGrp="1"/>
          </p:cNvSpPr>
          <p:nvPr>
            <p:ph type="pic" sz="quarter" idx="10"/>
          </p:nvPr>
        </p:nvSpPr>
        <p:spPr>
          <a:xfrm>
            <a:off x="582930" y="1485121"/>
            <a:ext cx="4129884" cy="2845154"/>
          </a:xfrm>
          <a:custGeom>
            <a:avLst/>
            <a:gdLst>
              <a:gd name="connsiteX0" fmla="*/ 2749171 w 3650137"/>
              <a:gd name="connsiteY0" fmla="*/ 371 h 2514647"/>
              <a:gd name="connsiteX1" fmla="*/ 3593995 w 3650137"/>
              <a:gd name="connsiteY1" fmla="*/ 983522 h 2514647"/>
              <a:gd name="connsiteX2" fmla="*/ 3508081 w 3650137"/>
              <a:gd name="connsiteY2" fmla="*/ 1928583 h 2514647"/>
              <a:gd name="connsiteX3" fmla="*/ 2061859 w 3650137"/>
              <a:gd name="connsiteY3" fmla="*/ 2506206 h 2514647"/>
              <a:gd name="connsiteX4" fmla="*/ 615632 w 3650137"/>
              <a:gd name="connsiteY4" fmla="*/ 1756752 h 2514647"/>
              <a:gd name="connsiteX5" fmla="*/ 9535 w 3650137"/>
              <a:gd name="connsiteY5" fmla="*/ 699376 h 2514647"/>
              <a:gd name="connsiteX6" fmla="*/ 0 w 3650137"/>
              <a:gd name="connsiteY6" fmla="*/ 587952 h 2514647"/>
              <a:gd name="connsiteX7" fmla="*/ 0 w 3650137"/>
              <a:gd name="connsiteY7" fmla="*/ 586585 h 2514647"/>
              <a:gd name="connsiteX8" fmla="*/ 20723 w 3650137"/>
              <a:gd name="connsiteY8" fmla="*/ 495586 h 2514647"/>
              <a:gd name="connsiteX9" fmla="*/ 730186 w 3650137"/>
              <a:gd name="connsiteY9" fmla="*/ 238932 h 2514647"/>
              <a:gd name="connsiteX10" fmla="*/ 1746838 w 3650137"/>
              <a:gd name="connsiteY10" fmla="*/ 539632 h 2514647"/>
              <a:gd name="connsiteX11" fmla="*/ 2749171 w 3650137"/>
              <a:gd name="connsiteY11" fmla="*/ 371 h 2514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50137" h="2514647">
                <a:moveTo>
                  <a:pt x="2749171" y="371"/>
                </a:moveTo>
                <a:cubicBezTo>
                  <a:pt x="3057031" y="17077"/>
                  <a:pt x="3510468" y="678860"/>
                  <a:pt x="3593995" y="983522"/>
                </a:cubicBezTo>
                <a:cubicBezTo>
                  <a:pt x="3677523" y="1288185"/>
                  <a:pt x="3682297" y="1629459"/>
                  <a:pt x="3508081" y="1928583"/>
                </a:cubicBezTo>
                <a:cubicBezTo>
                  <a:pt x="3255113" y="2324742"/>
                  <a:pt x="2572572" y="2563482"/>
                  <a:pt x="2061859" y="2506206"/>
                </a:cubicBezTo>
                <a:cubicBezTo>
                  <a:pt x="1551146" y="2448930"/>
                  <a:pt x="935424" y="2112424"/>
                  <a:pt x="615632" y="1756752"/>
                </a:cubicBezTo>
                <a:cubicBezTo>
                  <a:pt x="285697" y="1445539"/>
                  <a:pt x="58085" y="987969"/>
                  <a:pt x="9535" y="699376"/>
                </a:cubicBezTo>
                <a:lnTo>
                  <a:pt x="0" y="587952"/>
                </a:lnTo>
                <a:lnTo>
                  <a:pt x="0" y="586585"/>
                </a:lnTo>
                <a:lnTo>
                  <a:pt x="20723" y="495586"/>
                </a:lnTo>
                <a:cubicBezTo>
                  <a:pt x="111038" y="302472"/>
                  <a:pt x="475427" y="245833"/>
                  <a:pt x="730186" y="238932"/>
                </a:cubicBezTo>
                <a:cubicBezTo>
                  <a:pt x="1021340" y="231044"/>
                  <a:pt x="1403181" y="619962"/>
                  <a:pt x="1746838" y="539632"/>
                </a:cubicBezTo>
                <a:cubicBezTo>
                  <a:pt x="2195502" y="538056"/>
                  <a:pt x="2441312" y="-16335"/>
                  <a:pt x="2749171" y="371"/>
                </a:cubicBezTo>
                <a:close/>
              </a:path>
            </a:pathLst>
          </a:custGeom>
        </p:spPr>
        <p:txBody>
          <a:bodyPr wrap="square">
            <a:noAutofit/>
          </a:bodyPr>
          <a:lstStyle/>
          <a:p>
            <a:endParaRPr lang="en-GB"/>
          </a:p>
        </p:txBody>
      </p:sp>
      <p:pic>
        <p:nvPicPr>
          <p:cNvPr id="7" name="Picture 6" descr="Logo, icon&#10;&#10;Description automatically generated">
            <a:extLst>
              <a:ext uri="{FF2B5EF4-FFF2-40B4-BE49-F238E27FC236}">
                <a16:creationId xmlns:a16="http://schemas.microsoft.com/office/drawing/2014/main" id="{2526B6D9-72E1-4DB3-902C-446EDD05F152}"/>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4712814" y="1417321"/>
            <a:ext cx="628062" cy="514349"/>
          </a:xfrm>
          <a:prstGeom prst="rect">
            <a:avLst/>
          </a:prstGeom>
        </p:spPr>
      </p:pic>
      <p:sp>
        <p:nvSpPr>
          <p:cNvPr id="11" name="Text Placeholder 10">
            <a:extLst>
              <a:ext uri="{FF2B5EF4-FFF2-40B4-BE49-F238E27FC236}">
                <a16:creationId xmlns:a16="http://schemas.microsoft.com/office/drawing/2014/main" id="{C5CE2635-8D7F-4A6A-8596-E79A28F5BB01}"/>
              </a:ext>
            </a:extLst>
          </p:cNvPr>
          <p:cNvSpPr>
            <a:spLocks noGrp="1"/>
          </p:cNvSpPr>
          <p:nvPr>
            <p:ph type="body" sz="quarter" idx="11" hasCustomPrompt="1"/>
          </p:nvPr>
        </p:nvSpPr>
        <p:spPr>
          <a:xfrm>
            <a:off x="5027613" y="1674813"/>
            <a:ext cx="3830637" cy="1674812"/>
          </a:xfrm>
        </p:spPr>
        <p:txBody>
          <a:bodyPr>
            <a:normAutofit/>
          </a:bodyPr>
          <a:lstStyle>
            <a:lvl1pPr>
              <a:defRPr sz="2000" i="1">
                <a:solidFill>
                  <a:srgbClr val="004C82"/>
                </a:solidFill>
              </a:defRPr>
            </a:lvl1pPr>
          </a:lstStyle>
          <a:p>
            <a:pPr lvl="0"/>
            <a:r>
              <a:rPr lang="en-GB"/>
              <a:t>Insert Quote text here</a:t>
            </a:r>
          </a:p>
        </p:txBody>
      </p:sp>
      <p:sp>
        <p:nvSpPr>
          <p:cNvPr id="14" name="Text Placeholder 13">
            <a:extLst>
              <a:ext uri="{FF2B5EF4-FFF2-40B4-BE49-F238E27FC236}">
                <a16:creationId xmlns:a16="http://schemas.microsoft.com/office/drawing/2014/main" id="{AB023536-9C36-40B0-A507-8ABE2F617C04}"/>
              </a:ext>
            </a:extLst>
          </p:cNvPr>
          <p:cNvSpPr>
            <a:spLocks noGrp="1"/>
          </p:cNvSpPr>
          <p:nvPr>
            <p:ph type="body" sz="quarter" idx="12" hasCustomPrompt="1"/>
          </p:nvPr>
        </p:nvSpPr>
        <p:spPr>
          <a:xfrm>
            <a:off x="450000" y="576000"/>
            <a:ext cx="4902835" cy="573172"/>
          </a:xfrm>
        </p:spPr>
        <p:txBody>
          <a:bodyPr>
            <a:normAutofit/>
          </a:bodyPr>
          <a:lstStyle>
            <a:lvl1pPr>
              <a:defRPr sz="2600" b="1">
                <a:solidFill>
                  <a:srgbClr val="004C82"/>
                </a:solidFill>
                <a:latin typeface="+mj-lt"/>
              </a:defRPr>
            </a:lvl1pPr>
          </a:lstStyle>
          <a:p>
            <a:pPr lvl="0"/>
            <a:r>
              <a:rPr lang="en-US"/>
              <a:t>Quote slide heading</a:t>
            </a:r>
            <a:endParaRPr lang="en-GB"/>
          </a:p>
        </p:txBody>
      </p:sp>
      <p:pic>
        <p:nvPicPr>
          <p:cNvPr id="5" name="Picture 4">
            <a:extLst>
              <a:ext uri="{FF2B5EF4-FFF2-40B4-BE49-F238E27FC236}">
                <a16:creationId xmlns:a16="http://schemas.microsoft.com/office/drawing/2014/main" id="{EAF18F3D-16FB-4ACE-9A55-ABB00955B7C4}"/>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4" y="-2214"/>
            <a:ext cx="9144000" cy="727245"/>
          </a:xfrm>
          <a:prstGeom prst="rect">
            <a:avLst/>
          </a:prstGeom>
        </p:spPr>
      </p:pic>
      <p:sp>
        <p:nvSpPr>
          <p:cNvPr id="15" name="Slide Number Placeholder 3">
            <a:extLst>
              <a:ext uri="{FF2B5EF4-FFF2-40B4-BE49-F238E27FC236}">
                <a16:creationId xmlns:a16="http://schemas.microsoft.com/office/drawing/2014/main" id="{AB00706B-ED07-4FF5-84BD-E88323219FE9}"/>
              </a:ext>
            </a:extLst>
          </p:cNvPr>
          <p:cNvSpPr txBox="1">
            <a:spLocks/>
          </p:cNvSpPr>
          <p:nvPr userDrawn="1"/>
        </p:nvSpPr>
        <p:spPr>
          <a:xfrm>
            <a:off x="6957528" y="4754925"/>
            <a:ext cx="2057400" cy="274637"/>
          </a:xfrm>
          <a:prstGeom prst="rect">
            <a:avLst/>
          </a:prstGeom>
        </p:spPr>
        <p:txBody>
          <a:bodyPr vert="horz" lIns="91440" tIns="45720" rIns="91440" bIns="45720" rtlCol="0" anchor="ctr"/>
          <a:lstStyle>
            <a:defPPr>
              <a:defRPr lang="de-DE"/>
            </a:defPPr>
            <a:lvl1pPr marL="0" algn="r" defTabSz="685800" rtl="0" eaLnBrk="1" latinLnBrk="0" hangingPunct="1">
              <a:defRPr sz="1000" b="1" kern="1200">
                <a:solidFill>
                  <a:srgbClr val="575756"/>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CF23C0C3-F0EC-4AF0-84C8-08554CFEDD03}" type="slidenum">
              <a:rPr lang="en-GB" smtClean="0"/>
              <a:pPr/>
              <a:t>‹Nr.›</a:t>
            </a:fld>
            <a:endParaRPr lang="en-GB"/>
          </a:p>
        </p:txBody>
      </p:sp>
    </p:spTree>
    <p:extLst>
      <p:ext uri="{BB962C8B-B14F-4D97-AF65-F5344CB8AC3E}">
        <p14:creationId xmlns:p14="http://schemas.microsoft.com/office/powerpoint/2010/main" val="70360422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ustom Layout">
    <p:bg>
      <p:bgRef idx="1001">
        <a:schemeClr val="bg1"/>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D66DEE7-1A19-474A-83EF-6972B5A33BA8}"/>
              </a:ext>
            </a:extLst>
          </p:cNvPr>
          <p:cNvSpPr>
            <a:spLocks noGrp="1"/>
          </p:cNvSpPr>
          <p:nvPr>
            <p:ph type="pic" sz="quarter" idx="12"/>
          </p:nvPr>
        </p:nvSpPr>
        <p:spPr>
          <a:xfrm>
            <a:off x="0" y="1"/>
            <a:ext cx="9144000" cy="3429000"/>
          </a:xfrm>
        </p:spPr>
        <p:txBody>
          <a:bodyPr/>
          <a:lstStyle/>
          <a:p>
            <a:endParaRPr lang="en-GB"/>
          </a:p>
        </p:txBody>
      </p:sp>
      <p:sp>
        <p:nvSpPr>
          <p:cNvPr id="9" name="Text Placeholder 8">
            <a:extLst>
              <a:ext uri="{FF2B5EF4-FFF2-40B4-BE49-F238E27FC236}">
                <a16:creationId xmlns:a16="http://schemas.microsoft.com/office/drawing/2014/main" id="{FF246C73-B31E-441F-B836-510893512DE2}"/>
              </a:ext>
            </a:extLst>
          </p:cNvPr>
          <p:cNvSpPr>
            <a:spLocks noGrp="1"/>
          </p:cNvSpPr>
          <p:nvPr>
            <p:ph type="body" sz="quarter" idx="13" hasCustomPrompt="1"/>
          </p:nvPr>
        </p:nvSpPr>
        <p:spPr>
          <a:xfrm>
            <a:off x="904461" y="2885487"/>
            <a:ext cx="4443716" cy="1708485"/>
          </a:xfrm>
          <a:solidFill>
            <a:srgbClr val="004C82"/>
          </a:solidFill>
        </p:spPr>
        <p:txBody>
          <a:bodyPr lIns="180000" tIns="108000">
            <a:normAutofit/>
          </a:bodyPr>
          <a:lstStyle>
            <a:lvl1pPr>
              <a:defRPr sz="1600" i="1">
                <a:solidFill>
                  <a:schemeClr val="bg1"/>
                </a:solidFill>
              </a:defRPr>
            </a:lvl1pPr>
          </a:lstStyle>
          <a:p>
            <a:pPr lvl="0"/>
            <a:r>
              <a:rPr lang="en-US"/>
              <a:t>Insert quote text here </a:t>
            </a:r>
            <a:endParaRPr lang="en-GB"/>
          </a:p>
        </p:txBody>
      </p:sp>
      <p:pic>
        <p:nvPicPr>
          <p:cNvPr id="8" name="Picture 7">
            <a:extLst>
              <a:ext uri="{FF2B5EF4-FFF2-40B4-BE49-F238E27FC236}">
                <a16:creationId xmlns:a16="http://schemas.microsoft.com/office/drawing/2014/main" id="{34A0B806-580C-4D3D-A2C4-32F6305C5081}"/>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10" name="Slide Number Placeholder 3">
            <a:extLst>
              <a:ext uri="{FF2B5EF4-FFF2-40B4-BE49-F238E27FC236}">
                <a16:creationId xmlns:a16="http://schemas.microsoft.com/office/drawing/2014/main" id="{2C31CD37-FF02-4638-B105-DE967279FD9F}"/>
              </a:ext>
            </a:extLst>
          </p:cNvPr>
          <p:cNvSpPr txBox="1">
            <a:spLocks/>
          </p:cNvSpPr>
          <p:nvPr userDrawn="1"/>
        </p:nvSpPr>
        <p:spPr>
          <a:xfrm>
            <a:off x="6957528" y="4754925"/>
            <a:ext cx="2057400" cy="274637"/>
          </a:xfrm>
          <a:prstGeom prst="rect">
            <a:avLst/>
          </a:prstGeom>
        </p:spPr>
        <p:txBody>
          <a:bodyPr vert="horz" lIns="91440" tIns="45720" rIns="91440" bIns="45720" rtlCol="0" anchor="ctr"/>
          <a:lstStyle>
            <a:defPPr>
              <a:defRPr lang="de-DE"/>
            </a:defPPr>
            <a:lvl1pPr marL="0" algn="r" defTabSz="685800" rtl="0" eaLnBrk="1" latinLnBrk="0" hangingPunct="1">
              <a:defRPr sz="1000" b="1" kern="1200">
                <a:solidFill>
                  <a:srgbClr val="575756"/>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CF23C0C3-F0EC-4AF0-84C8-08554CFEDD03}" type="slidenum">
              <a:rPr lang="en-GB" smtClean="0"/>
              <a:pPr/>
              <a:t>‹Nr.›</a:t>
            </a:fld>
            <a:endParaRPr lang="en-GB"/>
          </a:p>
        </p:txBody>
      </p:sp>
    </p:spTree>
    <p:extLst>
      <p:ext uri="{BB962C8B-B14F-4D97-AF65-F5344CB8AC3E}">
        <p14:creationId xmlns:p14="http://schemas.microsoft.com/office/powerpoint/2010/main" val="397845409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termediate slide, b/w visual">
    <p:spTree>
      <p:nvGrpSpPr>
        <p:cNvPr id="1" name=""/>
        <p:cNvGrpSpPr/>
        <p:nvPr/>
      </p:nvGrpSpPr>
      <p:grpSpPr>
        <a:xfrm>
          <a:off x="0" y="0"/>
          <a:ext cx="0" cy="0"/>
          <a:chOff x="0" y="0"/>
          <a:chExt cx="0" cy="0"/>
        </a:xfrm>
      </p:grpSpPr>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835698" y="2381698"/>
            <a:ext cx="7472602" cy="380104"/>
          </a:xfrm>
          <a:prstGeom prst="rect">
            <a:avLst/>
          </a:prstGeom>
        </p:spPr>
        <p:txBody>
          <a:bodyPr wrap="square" anchor="ctr">
            <a:spAutoFit/>
          </a:bodyPr>
          <a:lstStyle>
            <a:lvl1pPr algn="ctr">
              <a:lnSpc>
                <a:spcPct val="95000"/>
              </a:lnSpc>
              <a:spcBef>
                <a:spcPts val="1200"/>
              </a:spcBef>
              <a:defRPr sz="2600" b="0">
                <a:solidFill>
                  <a:srgbClr val="004C82"/>
                </a:solidFill>
              </a:defRPr>
            </a:lvl1pPr>
          </a:lstStyle>
          <a:p>
            <a:r>
              <a:rPr lang="en-GB" noProof="0"/>
              <a:t>Intermediate slide</a:t>
            </a:r>
            <a:endParaRPr lang="en-GB"/>
          </a:p>
        </p:txBody>
      </p:sp>
      <p:pic>
        <p:nvPicPr>
          <p:cNvPr id="7" name="Picture 6">
            <a:extLst>
              <a:ext uri="{FF2B5EF4-FFF2-40B4-BE49-F238E27FC236}">
                <a16:creationId xmlns:a16="http://schemas.microsoft.com/office/drawing/2014/main" id="{2088B94F-1D12-476A-B35F-9B5E83C5BFB8}"/>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pic>
        <p:nvPicPr>
          <p:cNvPr id="9" name="Picture 8">
            <a:extLst>
              <a:ext uri="{FF2B5EF4-FFF2-40B4-BE49-F238E27FC236}">
                <a16:creationId xmlns:a16="http://schemas.microsoft.com/office/drawing/2014/main" id="{2CBFF494-C77E-4FE3-A21C-874F9B80DB3D}"/>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Tree>
    <p:extLst>
      <p:ext uri="{BB962C8B-B14F-4D97-AF65-F5344CB8AC3E}">
        <p14:creationId xmlns:p14="http://schemas.microsoft.com/office/powerpoint/2010/main" val="433023638"/>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termediate slide, photo">
    <p:spTree>
      <p:nvGrpSpPr>
        <p:cNvPr id="1" name=""/>
        <p:cNvGrpSpPr/>
        <p:nvPr/>
      </p:nvGrpSpPr>
      <p:grpSpPr>
        <a:xfrm>
          <a:off x="0" y="0"/>
          <a:ext cx="0" cy="0"/>
          <a:chOff x="0" y="0"/>
          <a:chExt cx="0" cy="0"/>
        </a:xfrm>
      </p:grpSpPr>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0" y="0"/>
            <a:ext cx="9143999" cy="5143500"/>
          </a:xfrm>
          <a:prstGeom prst="rect">
            <a:avLst/>
          </a:prstGeo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a:t>.</a:t>
            </a:r>
          </a:p>
        </p:txBody>
      </p:sp>
      <p:cxnSp>
        <p:nvCxnSpPr>
          <p:cNvPr id="6" name="Gerade Verbindung mit Pfeil 5">
            <a:extLst>
              <a:ext uri="{FF2B5EF4-FFF2-40B4-BE49-F238E27FC236}">
                <a16:creationId xmlns:a16="http://schemas.microsoft.com/office/drawing/2014/main" id="{FE685868-EA5A-4891-A28F-04F16BEAED38}"/>
              </a:ext>
            </a:extLst>
          </p:cNvPr>
          <p:cNvCxnSpPr/>
          <p:nvPr userDrawn="1"/>
        </p:nvCxnSpPr>
        <p:spPr bwMode="gray">
          <a:xfrm>
            <a:off x="4572000" y="933450"/>
            <a:ext cx="0" cy="685800"/>
          </a:xfrm>
          <a:prstGeom prst="straightConnector1">
            <a:avLst/>
          </a:prstGeom>
          <a:ln w="12700">
            <a:prstDash val="sysDash"/>
            <a:tailEnd type="triangle" w="lg" len="lg"/>
          </a:ln>
        </p:spPr>
        <p:style>
          <a:lnRef idx="1">
            <a:schemeClr val="accent1"/>
          </a:lnRef>
          <a:fillRef idx="0">
            <a:schemeClr val="accent1"/>
          </a:fillRef>
          <a:effectRef idx="0">
            <a:schemeClr val="accent1"/>
          </a:effectRef>
          <a:fontRef idx="minor">
            <a:schemeClr val="tx1"/>
          </a:fontRef>
        </p:style>
      </p:cxnSp>
      <p:sp>
        <p:nvSpPr>
          <p:cNvPr id="15" name="Headline">
            <a:extLst>
              <a:ext uri="{FF2B5EF4-FFF2-40B4-BE49-F238E27FC236}">
                <a16:creationId xmlns:a16="http://schemas.microsoft.com/office/drawing/2014/main" id="{F8646EF2-FE73-41DC-B654-C5012A3720DD}"/>
              </a:ext>
            </a:extLst>
          </p:cNvPr>
          <p:cNvSpPr>
            <a:spLocks noGrp="1"/>
          </p:cNvSpPr>
          <p:nvPr>
            <p:ph type="title" hasCustomPrompt="1"/>
          </p:nvPr>
        </p:nvSpPr>
        <p:spPr bwMode="gray">
          <a:xfrm>
            <a:off x="0" y="3337560"/>
            <a:ext cx="9143999" cy="1805940"/>
          </a:xfrm>
          <a:prstGeom prst="rect">
            <a:avLst/>
          </a:prstGeom>
          <a:solidFill>
            <a:schemeClr val="bg1">
              <a:alpha val="60000"/>
            </a:schemeClr>
          </a:solidFill>
        </p:spPr>
        <p:txBody>
          <a:bodyPr wrap="square" lIns="900000" bIns="540000" anchor="b">
            <a:noAutofit/>
          </a:bodyPr>
          <a:lstStyle>
            <a:lvl1pPr>
              <a:defRPr sz="2600" b="0">
                <a:solidFill>
                  <a:srgbClr val="004C82"/>
                </a:solidFill>
              </a:defRPr>
            </a:lvl1pPr>
          </a:lstStyle>
          <a:p>
            <a:r>
              <a:rPr lang="en-GB"/>
              <a:t>Intermediate slide, photo</a:t>
            </a:r>
            <a:br>
              <a:rPr lang="en-GB"/>
            </a:br>
            <a:r>
              <a:rPr lang="en-GB"/>
              <a:t>(interchangeable)</a:t>
            </a:r>
          </a:p>
        </p:txBody>
      </p:sp>
      <p:sp>
        <p:nvSpPr>
          <p:cNvPr id="28" name="1.">
            <a:extLst>
              <a:ext uri="{FF2B5EF4-FFF2-40B4-BE49-F238E27FC236}">
                <a16:creationId xmlns:a16="http://schemas.microsoft.com/office/drawing/2014/main" id="{0BCFDBF6-0C4F-4BA9-84EB-ED3466065719}"/>
              </a:ext>
            </a:extLst>
          </p:cNvPr>
          <p:cNvSpPr/>
          <p:nvPr userDrawn="1"/>
        </p:nvSpPr>
        <p:spPr bwMode="gray">
          <a:xfrm>
            <a:off x="4092742" y="128165"/>
            <a:ext cx="1476375" cy="5909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1. Click on this icon to insert a new photo.</a:t>
            </a:r>
          </a:p>
        </p:txBody>
      </p:sp>
      <p:sp>
        <p:nvSpPr>
          <p:cNvPr id="29" name="2.">
            <a:extLst>
              <a:ext uri="{FF2B5EF4-FFF2-40B4-BE49-F238E27FC236}">
                <a16:creationId xmlns:a16="http://schemas.microsoft.com/office/drawing/2014/main" id="{918BC469-7392-45B5-882F-1B971DBE17B2}"/>
              </a:ext>
            </a:extLst>
          </p:cNvPr>
          <p:cNvSpPr/>
          <p:nvPr userDrawn="1"/>
        </p:nvSpPr>
        <p:spPr bwMode="gray">
          <a:xfrm>
            <a:off x="5501862" y="128165"/>
            <a:ext cx="1476375" cy="258532"/>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2. Reset the slide.</a:t>
            </a:r>
          </a:p>
        </p:txBody>
      </p:sp>
      <p:sp>
        <p:nvSpPr>
          <p:cNvPr id="30" name="3.">
            <a:extLst>
              <a:ext uri="{FF2B5EF4-FFF2-40B4-BE49-F238E27FC236}">
                <a16:creationId xmlns:a16="http://schemas.microsoft.com/office/drawing/2014/main" id="{431D4BE7-4DC0-4A8D-8A4E-899AB39C9BFA}"/>
              </a:ext>
            </a:extLst>
          </p:cNvPr>
          <p:cNvSpPr/>
          <p:nvPr userDrawn="1"/>
        </p:nvSpPr>
        <p:spPr bwMode="gray">
          <a:xfrm>
            <a:off x="7261861" y="128165"/>
            <a:ext cx="1863194" cy="5909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3. Where necessary, change the section using the ‘Crop’ function.</a:t>
            </a:r>
          </a:p>
        </p:txBody>
      </p:sp>
      <p:sp>
        <p:nvSpPr>
          <p:cNvPr id="31" name="how">
            <a:extLst>
              <a:ext uri="{FF2B5EF4-FFF2-40B4-BE49-F238E27FC236}">
                <a16:creationId xmlns:a16="http://schemas.microsoft.com/office/drawing/2014/main" id="{CFE17404-D559-410E-817A-BE37032A4EC8}"/>
              </a:ext>
            </a:extLst>
          </p:cNvPr>
          <p:cNvSpPr txBox="1"/>
          <p:nvPr userDrawn="1"/>
        </p:nvSpPr>
        <p:spPr bwMode="gray">
          <a:xfrm>
            <a:off x="-2857397" y="177800"/>
            <a:ext cx="2796278" cy="923330"/>
          </a:xfrm>
          <a:prstGeom prst="rect">
            <a:avLst/>
          </a:prstGeom>
          <a:noFill/>
        </p:spPr>
        <p:txBody>
          <a:bodyPr wrap="none" rtlCol="0">
            <a:spAutoFit/>
          </a:bodyPr>
          <a:lstStyle/>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Click on image above transparent section.</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Delete image by pressing the DEL key.</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Click on small icon in centre of page.</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Select photo.</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Select ‘Home / Reset ’.</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If required, edit the section under ‘Format/Crop ’.</a:t>
            </a:r>
          </a:p>
        </p:txBody>
      </p:sp>
      <p:pic>
        <p:nvPicPr>
          <p:cNvPr id="19" name="Grafik 18" descr="Ein Bild, das Screenshot enthält.&#10;&#10;Automatisch generierte Beschreibung">
            <a:extLst>
              <a:ext uri="{FF2B5EF4-FFF2-40B4-BE49-F238E27FC236}">
                <a16:creationId xmlns:a16="http://schemas.microsoft.com/office/drawing/2014/main" id="{F90E96F9-8FB8-41D7-9257-7179FD053D2F}"/>
              </a:ext>
            </a:extLst>
          </p:cNvPr>
          <p:cNvPicPr>
            <a:picLocks noChangeAspect="1"/>
          </p:cNvPicPr>
          <p:nvPr userDrawn="1"/>
        </p:nvPicPr>
        <p:blipFill rotWithShape="1">
          <a:blip r:embed="rId2"/>
          <a:srcRect l="50418" r="36621"/>
          <a:stretch/>
        </p:blipFill>
        <p:spPr>
          <a:xfrm>
            <a:off x="7497546" y="772118"/>
            <a:ext cx="387893" cy="590931"/>
          </a:xfrm>
          <a:prstGeom prst="rect">
            <a:avLst/>
          </a:prstGeom>
        </p:spPr>
      </p:pic>
      <p:grpSp>
        <p:nvGrpSpPr>
          <p:cNvPr id="23" name="Gruppieren 22">
            <a:extLst>
              <a:ext uri="{FF2B5EF4-FFF2-40B4-BE49-F238E27FC236}">
                <a16:creationId xmlns:a16="http://schemas.microsoft.com/office/drawing/2014/main" id="{67BCCCE2-341A-478B-A3EC-6046F8A5D497}"/>
              </a:ext>
            </a:extLst>
          </p:cNvPr>
          <p:cNvGrpSpPr/>
          <p:nvPr userDrawn="1"/>
        </p:nvGrpSpPr>
        <p:grpSpPr>
          <a:xfrm>
            <a:off x="5604594" y="776007"/>
            <a:ext cx="1588101" cy="650246"/>
            <a:chOff x="5604594" y="1459908"/>
            <a:chExt cx="1588101" cy="650246"/>
          </a:xfrm>
        </p:grpSpPr>
        <p:pic>
          <p:nvPicPr>
            <p:cNvPr id="32" name="Grafik 31" descr="Ein Bild, das Screenshot enthält.&#10;&#10;Automatisch generierte Beschreibung">
              <a:extLst>
                <a:ext uri="{FF2B5EF4-FFF2-40B4-BE49-F238E27FC236}">
                  <a16:creationId xmlns:a16="http://schemas.microsoft.com/office/drawing/2014/main" id="{78A59224-4957-4C08-BE65-D8BD25A23E44}"/>
                </a:ext>
              </a:extLst>
            </p:cNvPr>
            <p:cNvPicPr>
              <a:picLocks noChangeAspect="1"/>
            </p:cNvPicPr>
            <p:nvPr userDrawn="1"/>
          </p:nvPicPr>
          <p:blipFill>
            <a:blip r:embed="rId3"/>
            <a:stretch>
              <a:fillRect/>
            </a:stretch>
          </p:blipFill>
          <p:spPr>
            <a:xfrm>
              <a:off x="5604594" y="1459908"/>
              <a:ext cx="1588101" cy="650246"/>
            </a:xfrm>
            <a:prstGeom prst="rect">
              <a:avLst/>
            </a:prstGeom>
          </p:spPr>
        </p:pic>
        <p:sp>
          <p:nvSpPr>
            <p:cNvPr id="33" name="Rechteck 32">
              <a:extLst>
                <a:ext uri="{FF2B5EF4-FFF2-40B4-BE49-F238E27FC236}">
                  <a16:creationId xmlns:a16="http://schemas.microsoft.com/office/drawing/2014/main" id="{D3A98BB7-764F-4350-BD71-C6758C885B37}"/>
                </a:ext>
              </a:extLst>
            </p:cNvPr>
            <p:cNvSpPr/>
            <p:nvPr userDrawn="1"/>
          </p:nvSpPr>
          <p:spPr bwMode="gray">
            <a:xfrm>
              <a:off x="6631396" y="1739890"/>
              <a:ext cx="482357" cy="179961"/>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34" name="Rechteck">
            <a:extLst>
              <a:ext uri="{FF2B5EF4-FFF2-40B4-BE49-F238E27FC236}">
                <a16:creationId xmlns:a16="http://schemas.microsoft.com/office/drawing/2014/main" id="{C2B577D0-C8DA-42B1-BF4C-EE3ACF0A05FC}"/>
              </a:ext>
            </a:extLst>
          </p:cNvPr>
          <p:cNvSpPr/>
          <p:nvPr userDrawn="1"/>
        </p:nvSpPr>
        <p:spPr bwMode="gray">
          <a:xfrm>
            <a:off x="7530036" y="959758"/>
            <a:ext cx="334720" cy="338137"/>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847978215"/>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andard text slide, alternativ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3822749-21CF-477B-87DD-D2B416B8208E}"/>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7172684" cy="2839832"/>
          </a:xfrm>
          <a:prstGeom prst="rect">
            <a:avLst/>
          </a:prstGeom>
        </p:spPr>
        <p:txBody>
          <a:bodyPr/>
          <a:lstStyle>
            <a:lvl1pPr>
              <a:defRPr sz="2000"/>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49816" y="576000"/>
            <a:ext cx="8567183" cy="540544"/>
          </a:xfrm>
          <a:prstGeom prst="rect">
            <a:avLst/>
          </a:prstGeom>
        </p:spPr>
        <p:txBody>
          <a:bodyPr/>
          <a:lstStyle>
            <a:lvl1pPr>
              <a:defRPr>
                <a:solidFill>
                  <a:srgbClr val="004C82"/>
                </a:solidFill>
              </a:defRPr>
            </a:lvl1pPr>
          </a:lstStyle>
          <a:p>
            <a:r>
              <a:rPr lang="en-GB"/>
              <a:t>Click to add headline</a:t>
            </a:r>
          </a:p>
        </p:txBody>
      </p:sp>
      <p:pic>
        <p:nvPicPr>
          <p:cNvPr id="6" name="Picture 5">
            <a:extLst>
              <a:ext uri="{FF2B5EF4-FFF2-40B4-BE49-F238E27FC236}">
                <a16:creationId xmlns:a16="http://schemas.microsoft.com/office/drawing/2014/main" id="{CB0E7152-8CE7-434D-9D09-DFAF92FF30CA}"/>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
        <p:nvSpPr>
          <p:cNvPr id="7" name="Slide Number Placeholder 3">
            <a:extLst>
              <a:ext uri="{FF2B5EF4-FFF2-40B4-BE49-F238E27FC236}">
                <a16:creationId xmlns:a16="http://schemas.microsoft.com/office/drawing/2014/main" id="{D8A0F87E-BC43-4B1B-9B24-3F8247396C47}"/>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1358597088"/>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tandard text slide with sub-lin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EFF65870-3EAA-488B-98B8-182B532F7731}"/>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7" name="Textplatzhalter 2">
            <a:extLst>
              <a:ext uri="{FF2B5EF4-FFF2-40B4-BE49-F238E27FC236}">
                <a16:creationId xmlns:a16="http://schemas.microsoft.com/office/drawing/2014/main" id="{7BDDDF81-EBEA-4C88-AA55-681A5710CA2C}"/>
              </a:ext>
            </a:extLst>
          </p:cNvPr>
          <p:cNvSpPr>
            <a:spLocks noGrp="1"/>
          </p:cNvSpPr>
          <p:nvPr>
            <p:ph type="body" sz="quarter" idx="14" hasCustomPrompt="1"/>
          </p:nvPr>
        </p:nvSpPr>
        <p:spPr bwMode="gray">
          <a:xfrm>
            <a:off x="449263" y="1188000"/>
            <a:ext cx="8567737" cy="270565"/>
          </a:xfrm>
          <a:prstGeom prst="rect">
            <a:avLst/>
          </a:prstGeom>
        </p:spPr>
        <p:txBody>
          <a:bodyPr vert="horz" lIns="90000" tIns="0" rIns="72000" bIns="0" rtlCol="0" anchor="t">
            <a:noAutofit/>
          </a:bodyPr>
          <a:lstStyle>
            <a:lvl1pPr>
              <a:defRPr lang="de-DE" sz="2000" b="0" cap="none" baseline="0" smtClean="0">
                <a:solidFill>
                  <a:srgbClr val="004C82"/>
                </a:solidFill>
                <a:latin typeface="+mj-lt"/>
                <a:ea typeface="+mj-ea"/>
                <a:cs typeface="Calibri" panose="020F0502020204030204" pitchFamily="34" charset="0"/>
              </a:defRPr>
            </a:lvl1pPr>
            <a:lvl2pPr>
              <a:defRPr lang="de-DE" smtClean="0"/>
            </a:lvl2pPr>
            <a:lvl3pPr>
              <a:defRPr lang="de-DE" smtClean="0"/>
            </a:lvl3pPr>
            <a:lvl4pPr>
              <a:defRPr lang="de-DE" smtClean="0"/>
            </a:lvl4pPr>
            <a:lvl5pPr>
              <a:defRPr lang="en-US"/>
            </a:lvl5pPr>
          </a:lstStyle>
          <a:p>
            <a:pPr lvl="0">
              <a:spcBef>
                <a:spcPct val="0"/>
              </a:spcBef>
            </a:pPr>
            <a:r>
              <a:rPr lang="en-GB"/>
              <a:t>Click to add sub-line</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7" y="1548000"/>
            <a:ext cx="7172683" cy="3365733"/>
          </a:xfrm>
          <a:prstGeom prst="rect">
            <a:avLst/>
          </a:prstGeom>
        </p:spPr>
        <p:txBody>
          <a:bodyPr/>
          <a:lstStyle>
            <a:lvl1pPr>
              <a:defRPr/>
            </a:lvl1pPr>
            <a:lvl2pPr>
              <a:buClr>
                <a:srgbClr val="F4971A"/>
              </a:buClr>
              <a:buSzPct val="125000"/>
              <a:defRPr/>
            </a:lvl2pPr>
            <a:lvl3pPr>
              <a:buClr>
                <a:srgbClr val="F4971A"/>
              </a:buClr>
              <a:buSzPct val="125000"/>
              <a:defRPr/>
            </a:lvl3pPr>
          </a:lstStyle>
          <a:p>
            <a:pPr lvl="0"/>
            <a:r>
              <a:rPr lang="en-GB" noProof="0"/>
              <a:t>Main body text</a:t>
            </a:r>
          </a:p>
          <a:p>
            <a:pPr lvl="1"/>
            <a:r>
              <a:rPr lang="en-GB" noProof="0"/>
              <a:t>Second level</a:t>
            </a:r>
          </a:p>
          <a:p>
            <a:pPr lvl="2"/>
            <a:r>
              <a:rPr lang="en-GB" noProof="0"/>
              <a:t>Third level</a:t>
            </a:r>
          </a:p>
        </p:txBody>
      </p:sp>
      <p:sp>
        <p:nvSpPr>
          <p:cNvPr id="11" name="Titel 1">
            <a:extLst>
              <a:ext uri="{FF2B5EF4-FFF2-40B4-BE49-F238E27FC236}">
                <a16:creationId xmlns:a16="http://schemas.microsoft.com/office/drawing/2014/main" id="{007A8040-D175-4285-9C9D-33CB04E3FBC1}"/>
              </a:ext>
            </a:extLst>
          </p:cNvPr>
          <p:cNvSpPr>
            <a:spLocks noGrp="1"/>
          </p:cNvSpPr>
          <p:nvPr>
            <p:ph type="title" hasCustomPrompt="1"/>
          </p:nvPr>
        </p:nvSpPr>
        <p:spPr bwMode="gray">
          <a:xfrm>
            <a:off x="449816" y="576000"/>
            <a:ext cx="8567183" cy="540544"/>
          </a:xfrm>
          <a:prstGeom prst="rect">
            <a:avLst/>
          </a:prstGeom>
        </p:spPr>
        <p:txBody>
          <a:bodyPr lIns="90000"/>
          <a:lstStyle>
            <a:lvl1pPr>
              <a:defRPr>
                <a:solidFill>
                  <a:srgbClr val="004C82"/>
                </a:solidFill>
              </a:defRPr>
            </a:lvl1pPr>
          </a:lstStyle>
          <a:p>
            <a:r>
              <a:rPr lang="en-GB"/>
              <a:t>Click to add headline</a:t>
            </a:r>
          </a:p>
        </p:txBody>
      </p:sp>
      <p:pic>
        <p:nvPicPr>
          <p:cNvPr id="12" name="Picture 11">
            <a:extLst>
              <a:ext uri="{FF2B5EF4-FFF2-40B4-BE49-F238E27FC236}">
                <a16:creationId xmlns:a16="http://schemas.microsoft.com/office/drawing/2014/main" id="{5CCBE694-6135-4BD7-978A-C56E742FE7F3}"/>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
        <p:nvSpPr>
          <p:cNvPr id="9" name="Slide Number Placeholder 3">
            <a:extLst>
              <a:ext uri="{FF2B5EF4-FFF2-40B4-BE49-F238E27FC236}">
                <a16:creationId xmlns:a16="http://schemas.microsoft.com/office/drawing/2014/main" id="{B4C99330-4197-4514-A63E-5287A25A56C3}"/>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2055235818"/>
      </p:ext>
    </p:extLst>
  </p:cSld>
  <p:clrMapOvr>
    <a:masterClrMapping/>
  </p:clrMapOvr>
  <p:transition>
    <p:fade/>
  </p:transition>
  <p:extLst>
    <p:ext uri="{DCECCB84-F9BA-43D5-87BE-67443E8EF086}">
      <p15:sldGuideLst xmlns:p15="http://schemas.microsoft.com/office/powerpoint/2012/main">
        <p15:guide id="1" orient="horz" pos="2845"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slide, with two columns">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BB1E356-D3DB-4665-923D-51398ED0F04C}"/>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4416255"/>
            <a:ext cx="9144000" cy="727245"/>
          </a:xfrm>
          <a:prstGeom prst="rect">
            <a:avLst/>
          </a:prstGeom>
        </p:spPr>
      </p:pic>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7" y="1188000"/>
            <a:ext cx="4122182" cy="3495469"/>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4892746" y="1188000"/>
            <a:ext cx="4122182" cy="3495469"/>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7" name="Titel 1">
            <a:extLst>
              <a:ext uri="{FF2B5EF4-FFF2-40B4-BE49-F238E27FC236}">
                <a16:creationId xmlns:a16="http://schemas.microsoft.com/office/drawing/2014/main" id="{657F2AFA-D012-45E0-85F4-97105B28F62C}"/>
              </a:ext>
            </a:extLst>
          </p:cNvPr>
          <p:cNvSpPr>
            <a:spLocks noGrp="1"/>
          </p:cNvSpPr>
          <p:nvPr>
            <p:ph type="title" hasCustomPrompt="1"/>
          </p:nvPr>
        </p:nvSpPr>
        <p:spPr bwMode="gray">
          <a:xfrm>
            <a:off x="449816" y="576000"/>
            <a:ext cx="8567183" cy="540544"/>
          </a:xfrm>
          <a:prstGeom prst="rect">
            <a:avLst/>
          </a:prstGeom>
        </p:spPr>
        <p:txBody>
          <a:bodyPr/>
          <a:lstStyle>
            <a:lvl1pPr>
              <a:defRPr>
                <a:solidFill>
                  <a:srgbClr val="004C82"/>
                </a:solidFill>
              </a:defRPr>
            </a:lvl1pPr>
          </a:lstStyle>
          <a:p>
            <a:r>
              <a:rPr lang="en-GB"/>
              <a:t>Click to add headline</a:t>
            </a:r>
          </a:p>
        </p:txBody>
      </p:sp>
      <p:sp>
        <p:nvSpPr>
          <p:cNvPr id="4" name="Slide Number Placeholder 3">
            <a:extLst>
              <a:ext uri="{FF2B5EF4-FFF2-40B4-BE49-F238E27FC236}">
                <a16:creationId xmlns:a16="http://schemas.microsoft.com/office/drawing/2014/main" id="{531FA33E-844C-48AC-B5FE-B9899B743D9E}"/>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‹Nr.›</a:t>
            </a:fld>
            <a:endParaRPr lang="en-GB"/>
          </a:p>
        </p:txBody>
      </p:sp>
      <p:pic>
        <p:nvPicPr>
          <p:cNvPr id="10" name="Picture 9">
            <a:extLst>
              <a:ext uri="{FF2B5EF4-FFF2-40B4-BE49-F238E27FC236}">
                <a16:creationId xmlns:a16="http://schemas.microsoft.com/office/drawing/2014/main" id="{518565EB-CB5C-4438-A46C-58842115D9D9}"/>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Tree>
    <p:extLst>
      <p:ext uri="{BB962C8B-B14F-4D97-AF65-F5344CB8AC3E}">
        <p14:creationId xmlns:p14="http://schemas.microsoft.com/office/powerpoint/2010/main" val="1871978961"/>
      </p:ext>
    </p:extLst>
  </p:cSld>
  <p:clrMapOvr>
    <a:masterClrMapping/>
  </p:clrMapOvr>
  <p:transition>
    <p:fade/>
  </p:transition>
  <p:extLst>
    <p:ext uri="{DCECCB84-F9BA-43D5-87BE-67443E8EF086}">
      <p15:sldGuideLst xmlns:p15="http://schemas.microsoft.com/office/powerpoint/2012/main">
        <p15:guide id="2" orient="horz" pos="2845"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ext slide, with two columns">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078B610F-4B5C-4B5D-B1DC-BBF8AA4FF743}"/>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7" y="1188000"/>
            <a:ext cx="4122182" cy="3495469"/>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4892746" y="1188000"/>
            <a:ext cx="4122182" cy="3495469"/>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7" name="Titel 1">
            <a:extLst>
              <a:ext uri="{FF2B5EF4-FFF2-40B4-BE49-F238E27FC236}">
                <a16:creationId xmlns:a16="http://schemas.microsoft.com/office/drawing/2014/main" id="{657F2AFA-D012-45E0-85F4-97105B28F62C}"/>
              </a:ext>
            </a:extLst>
          </p:cNvPr>
          <p:cNvSpPr>
            <a:spLocks noGrp="1"/>
          </p:cNvSpPr>
          <p:nvPr>
            <p:ph type="title" hasCustomPrompt="1"/>
          </p:nvPr>
        </p:nvSpPr>
        <p:spPr bwMode="gray">
          <a:xfrm>
            <a:off x="449816" y="576000"/>
            <a:ext cx="8567183" cy="540544"/>
          </a:xfrm>
          <a:prstGeom prst="rect">
            <a:avLst/>
          </a:prstGeom>
        </p:spPr>
        <p:txBody>
          <a:bodyPr/>
          <a:lstStyle>
            <a:lvl1pPr>
              <a:defRPr>
                <a:solidFill>
                  <a:srgbClr val="004C82"/>
                </a:solidFill>
              </a:defRPr>
            </a:lvl1pPr>
          </a:lstStyle>
          <a:p>
            <a:r>
              <a:rPr lang="en-GB"/>
              <a:t>Click to add headline</a:t>
            </a:r>
          </a:p>
        </p:txBody>
      </p:sp>
      <p:sp>
        <p:nvSpPr>
          <p:cNvPr id="10" name="Slide Number Placeholder 3">
            <a:extLst>
              <a:ext uri="{FF2B5EF4-FFF2-40B4-BE49-F238E27FC236}">
                <a16:creationId xmlns:a16="http://schemas.microsoft.com/office/drawing/2014/main" id="{279A542A-233B-4088-8252-3868F12720E5}"/>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2083855100"/>
      </p:ext>
    </p:extLst>
  </p:cSld>
  <p:clrMapOvr>
    <a:masterClrMapping/>
  </p:clrMapOvr>
  <p:transition>
    <p:fade/>
  </p:transition>
  <p:extLst>
    <p:ext uri="{DCECCB84-F9BA-43D5-87BE-67443E8EF086}">
      <p15:sldGuideLst xmlns:p15="http://schemas.microsoft.com/office/powerpoint/2012/main">
        <p15:guide id="2" orient="horz" pos="2845"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slide, with one column">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263048D-2852-4C72-B0C2-69D18AE7767B}"/>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6" name="Titel 1">
            <a:extLst>
              <a:ext uri="{FF2B5EF4-FFF2-40B4-BE49-F238E27FC236}">
                <a16:creationId xmlns:a16="http://schemas.microsoft.com/office/drawing/2014/main" id="{8B261AE6-05A1-4952-B7CB-AD0BAC332546}"/>
              </a:ext>
            </a:extLst>
          </p:cNvPr>
          <p:cNvSpPr>
            <a:spLocks noGrp="1"/>
          </p:cNvSpPr>
          <p:nvPr>
            <p:ph type="title" hasCustomPrompt="1"/>
          </p:nvPr>
        </p:nvSpPr>
        <p:spPr bwMode="gray">
          <a:xfrm>
            <a:off x="449816" y="576000"/>
            <a:ext cx="8567183" cy="540544"/>
          </a:xfrm>
          <a:prstGeom prst="rect">
            <a:avLst/>
          </a:prstGeom>
        </p:spPr>
        <p:txBody>
          <a:bodyPr/>
          <a:lstStyle>
            <a:lvl1pPr>
              <a:defRPr>
                <a:solidFill>
                  <a:srgbClr val="004C82"/>
                </a:solidFill>
              </a:defRPr>
            </a:lvl1pPr>
          </a:lstStyle>
          <a:p>
            <a:r>
              <a:rPr lang="en-GB"/>
              <a:t>Click to add headline</a:t>
            </a:r>
          </a:p>
        </p:txBody>
      </p:sp>
      <p:sp>
        <p:nvSpPr>
          <p:cNvPr id="3" name="Text Placeholder 2">
            <a:extLst>
              <a:ext uri="{FF2B5EF4-FFF2-40B4-BE49-F238E27FC236}">
                <a16:creationId xmlns:a16="http://schemas.microsoft.com/office/drawing/2014/main" id="{22A3D0D3-9D33-427D-A06B-50ECF5E44F1E}"/>
              </a:ext>
            </a:extLst>
          </p:cNvPr>
          <p:cNvSpPr>
            <a:spLocks noGrp="1"/>
          </p:cNvSpPr>
          <p:nvPr>
            <p:ph type="body" sz="quarter" idx="10" hasCustomPrompt="1"/>
          </p:nvPr>
        </p:nvSpPr>
        <p:spPr>
          <a:xfrm>
            <a:off x="449263" y="1188000"/>
            <a:ext cx="4241800" cy="3706812"/>
          </a:xfrm>
        </p:spPr>
        <p:txBody>
          <a:bodyPr/>
          <a:lstStyle>
            <a:lvl1pPr>
              <a:defRPr/>
            </a:lvl1pPr>
          </a:lstStyle>
          <a:p>
            <a:pPr lvl="0"/>
            <a:r>
              <a:rPr lang="en-GB" noProof="0"/>
              <a:t>Main body text</a:t>
            </a:r>
          </a:p>
          <a:p>
            <a:pPr lvl="1"/>
            <a:r>
              <a:rPr lang="en-US"/>
              <a:t>Second level</a:t>
            </a:r>
          </a:p>
          <a:p>
            <a:pPr lvl="2"/>
            <a:r>
              <a:rPr lang="en-US"/>
              <a:t>Third level</a:t>
            </a:r>
          </a:p>
        </p:txBody>
      </p:sp>
      <p:pic>
        <p:nvPicPr>
          <p:cNvPr id="11" name="Picture 10">
            <a:extLst>
              <a:ext uri="{FF2B5EF4-FFF2-40B4-BE49-F238E27FC236}">
                <a16:creationId xmlns:a16="http://schemas.microsoft.com/office/drawing/2014/main" id="{CF0B63DC-D5B7-4AF9-9144-05CDC5A39524}"/>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
        <p:nvSpPr>
          <p:cNvPr id="7" name="Slide Number Placeholder 3">
            <a:extLst>
              <a:ext uri="{FF2B5EF4-FFF2-40B4-BE49-F238E27FC236}">
                <a16:creationId xmlns:a16="http://schemas.microsoft.com/office/drawing/2014/main" id="{5EC7DE0C-79D9-49CA-8E6C-61469970CF41}"/>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187320649"/>
      </p:ext>
    </p:extLst>
  </p:cSld>
  <p:clrMapOvr>
    <a:masterClrMapping/>
  </p:clrMapOvr>
  <p:transition>
    <p:fade/>
  </p:transition>
  <p:extLst>
    <p:ext uri="{DCECCB84-F9BA-43D5-87BE-67443E8EF086}">
      <p15:sldGuideLst xmlns:p15="http://schemas.microsoft.com/office/powerpoint/2012/main">
        <p15:guide id="1" pos="2880">
          <p15:clr>
            <a:srgbClr val="FBAE40"/>
          </p15:clr>
        </p15:guide>
        <p15:guide id="2" orient="horz" pos="2845"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colour">
    <p:spTree>
      <p:nvGrpSpPr>
        <p:cNvPr id="1" name=""/>
        <p:cNvGrpSpPr/>
        <p:nvPr/>
      </p:nvGrpSpPr>
      <p:grpSpPr>
        <a:xfrm>
          <a:off x="0" y="0"/>
          <a:ext cx="0" cy="0"/>
          <a:chOff x="0" y="0"/>
          <a:chExt cx="0" cy="0"/>
        </a:xfrm>
      </p:grpSpPr>
      <p:pic>
        <p:nvPicPr>
          <p:cNvPr id="15" name="Picture 14" descr="Icon&#10;&#10;Description automatically generated with medium confidence">
            <a:extLst>
              <a:ext uri="{FF2B5EF4-FFF2-40B4-BE49-F238E27FC236}">
                <a16:creationId xmlns:a16="http://schemas.microsoft.com/office/drawing/2014/main" id="{B33804AC-326F-47D3-A6EE-6C5E5E36AB18}"/>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1382170"/>
            <a:ext cx="9144000" cy="2379160"/>
          </a:xfrm>
          <a:prstGeom prst="rect">
            <a:avLst/>
          </a:prstGeom>
        </p:spPr>
      </p:pic>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684000" y="2266746"/>
            <a:ext cx="7971711" cy="360099"/>
          </a:xfrm>
          <a:prstGeom prst="rect">
            <a:avLst/>
          </a:prstGeom>
        </p:spPr>
        <p:txBody>
          <a:bodyPr wrap="square">
            <a:spAutoFit/>
          </a:bodyPr>
          <a:lstStyle>
            <a:lvl1pPr>
              <a:defRPr sz="2600" b="1">
                <a:solidFill>
                  <a:schemeClr val="bg1"/>
                </a:solidFill>
              </a:defRPr>
            </a:lvl1pPr>
          </a:lstStyle>
          <a:p>
            <a:r>
              <a:rPr lang="en-GB"/>
              <a:t>Title slide/headline with colour Nexus visual</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2786091"/>
            <a:ext cx="7970837" cy="384721"/>
          </a:xfrm>
          <a:prstGeom prst="rect">
            <a:avLst/>
          </a:prstGeom>
        </p:spPr>
        <p:txBody>
          <a:bodyPr>
            <a:spAutoFit/>
          </a:bodyPr>
          <a:lstStyle>
            <a:lvl1pPr marL="0" indent="0">
              <a:lnSpc>
                <a:spcPct val="95000"/>
              </a:lnSpc>
              <a:spcBef>
                <a:spcPts val="1200"/>
              </a:spcBef>
              <a:spcAft>
                <a:spcPts val="0"/>
              </a:spcAft>
              <a:buNone/>
              <a:defRPr sz="2000">
                <a:solidFill>
                  <a:schemeClr val="bg1"/>
                </a:solidFill>
                <a:latin typeface="+mj-lt"/>
                <a:cs typeface="Calibri" panose="020F0502020204030204" pitchFamily="34" charset="0"/>
              </a:defRPr>
            </a:lvl1pPr>
          </a:lstStyle>
          <a:p>
            <a:pPr lvl="0"/>
            <a:r>
              <a:rPr lang="en-GB"/>
              <a:t>This is the sub-line</a:t>
            </a:r>
          </a:p>
        </p:txBody>
      </p:sp>
      <p:pic>
        <p:nvPicPr>
          <p:cNvPr id="8" name="Picture 7">
            <a:extLst>
              <a:ext uri="{FF2B5EF4-FFF2-40B4-BE49-F238E27FC236}">
                <a16:creationId xmlns:a16="http://schemas.microsoft.com/office/drawing/2014/main" id="{7363CE9A-CC0C-47E0-91A6-9F24A8629123}"/>
              </a:ext>
            </a:extLst>
          </p:cNvPr>
          <p:cNvPicPr>
            <a:picLocks noChangeAspect="1"/>
          </p:cNvPicPr>
          <p:nvPr userDrawn="1"/>
        </p:nvPicPr>
        <p:blipFill>
          <a:blip r:embed="rId3"/>
          <a:stretch>
            <a:fillRect/>
          </a:stretch>
        </p:blipFill>
        <p:spPr>
          <a:xfrm>
            <a:off x="300488" y="285338"/>
            <a:ext cx="2340383" cy="722864"/>
          </a:xfrm>
          <a:prstGeom prst="rect">
            <a:avLst/>
          </a:prstGeom>
        </p:spPr>
      </p:pic>
      <p:pic>
        <p:nvPicPr>
          <p:cNvPr id="11" name="Picture 10" descr="Logo, company name&#10;&#10;Description automatically generated">
            <a:extLst>
              <a:ext uri="{FF2B5EF4-FFF2-40B4-BE49-F238E27FC236}">
                <a16:creationId xmlns:a16="http://schemas.microsoft.com/office/drawing/2014/main" id="{F1FA2165-3EB1-416F-8418-3572E0CC76C5}"/>
              </a:ext>
            </a:extLst>
          </p:cNvPr>
          <p:cNvPicPr>
            <a:picLocks noChangeAspect="1"/>
          </p:cNvPicPr>
          <p:nvPr userDrawn="1"/>
        </p:nvPicPr>
        <p:blipFill>
          <a:blip r:embed="rId4"/>
          <a:stretch>
            <a:fillRect/>
          </a:stretch>
        </p:blipFill>
        <p:spPr>
          <a:xfrm>
            <a:off x="6920193" y="227045"/>
            <a:ext cx="2040781" cy="796129"/>
          </a:xfrm>
          <a:prstGeom prst="rect">
            <a:avLst/>
          </a:prstGeom>
        </p:spPr>
      </p:pic>
      <p:sp>
        <p:nvSpPr>
          <p:cNvPr id="16" name="Date Placeholder 21">
            <a:extLst>
              <a:ext uri="{FF2B5EF4-FFF2-40B4-BE49-F238E27FC236}">
                <a16:creationId xmlns:a16="http://schemas.microsoft.com/office/drawing/2014/main" id="{6311D803-3276-4D78-A764-D05E0B01C1F1}"/>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14 September 2022</a:t>
            </a:fld>
            <a:endParaRPr lang="en-GB"/>
          </a:p>
        </p:txBody>
      </p:sp>
      <p:sp>
        <p:nvSpPr>
          <p:cNvPr id="22" name="Picture Placeholder 2">
            <a:extLst>
              <a:ext uri="{FF2B5EF4-FFF2-40B4-BE49-F238E27FC236}">
                <a16:creationId xmlns:a16="http://schemas.microsoft.com/office/drawing/2014/main" id="{1420AB97-8AC1-460D-ACE1-A6EB211591F2}"/>
              </a:ext>
            </a:extLst>
          </p:cNvPr>
          <p:cNvSpPr>
            <a:spLocks noGrp="1"/>
          </p:cNvSpPr>
          <p:nvPr>
            <p:ph type="pic" sz="quarter" idx="14"/>
          </p:nvPr>
        </p:nvSpPr>
        <p:spPr>
          <a:xfrm>
            <a:off x="2805657" y="295848"/>
            <a:ext cx="705014" cy="667137"/>
          </a:xfrm>
        </p:spPr>
        <p:txBody>
          <a:bodyPr/>
          <a:lstStyle/>
          <a:p>
            <a:endParaRPr lang="en-GB"/>
          </a:p>
        </p:txBody>
      </p:sp>
      <p:sp>
        <p:nvSpPr>
          <p:cNvPr id="23" name="Picture Placeholder 2">
            <a:extLst>
              <a:ext uri="{FF2B5EF4-FFF2-40B4-BE49-F238E27FC236}">
                <a16:creationId xmlns:a16="http://schemas.microsoft.com/office/drawing/2014/main" id="{E5A06489-3B19-4D45-AF30-49E206AB6062}"/>
              </a:ext>
            </a:extLst>
          </p:cNvPr>
          <p:cNvSpPr>
            <a:spLocks noGrp="1"/>
          </p:cNvSpPr>
          <p:nvPr>
            <p:ph type="pic" sz="quarter" idx="15"/>
          </p:nvPr>
        </p:nvSpPr>
        <p:spPr>
          <a:xfrm>
            <a:off x="3783559" y="298701"/>
            <a:ext cx="705014" cy="667137"/>
          </a:xfrm>
        </p:spPr>
        <p:txBody>
          <a:bodyPr/>
          <a:lstStyle/>
          <a:p>
            <a:endParaRPr lang="en-GB"/>
          </a:p>
        </p:txBody>
      </p:sp>
      <p:sp>
        <p:nvSpPr>
          <p:cNvPr id="24" name="Picture Placeholder 2">
            <a:extLst>
              <a:ext uri="{FF2B5EF4-FFF2-40B4-BE49-F238E27FC236}">
                <a16:creationId xmlns:a16="http://schemas.microsoft.com/office/drawing/2014/main" id="{1BE00182-AC6A-4F81-B725-48AA6179BC18}"/>
              </a:ext>
            </a:extLst>
          </p:cNvPr>
          <p:cNvSpPr>
            <a:spLocks noGrp="1"/>
          </p:cNvSpPr>
          <p:nvPr>
            <p:ph type="pic" sz="quarter" idx="16"/>
          </p:nvPr>
        </p:nvSpPr>
        <p:spPr>
          <a:xfrm>
            <a:off x="4761461" y="295848"/>
            <a:ext cx="705014" cy="667137"/>
          </a:xfrm>
        </p:spPr>
        <p:txBody>
          <a:bodyPr/>
          <a:lstStyle/>
          <a:p>
            <a:endParaRPr lang="en-GB"/>
          </a:p>
        </p:txBody>
      </p:sp>
      <p:sp>
        <p:nvSpPr>
          <p:cNvPr id="25" name="Picture Placeholder 2">
            <a:extLst>
              <a:ext uri="{FF2B5EF4-FFF2-40B4-BE49-F238E27FC236}">
                <a16:creationId xmlns:a16="http://schemas.microsoft.com/office/drawing/2014/main" id="{966D76A0-6A06-4D86-9CAC-FF547D4AB74D}"/>
              </a:ext>
            </a:extLst>
          </p:cNvPr>
          <p:cNvSpPr>
            <a:spLocks noGrp="1"/>
          </p:cNvSpPr>
          <p:nvPr>
            <p:ph type="pic" sz="quarter" idx="17"/>
          </p:nvPr>
        </p:nvSpPr>
        <p:spPr>
          <a:xfrm>
            <a:off x="5739227" y="298700"/>
            <a:ext cx="705014" cy="667137"/>
          </a:xfrm>
        </p:spPr>
        <p:txBody>
          <a:bodyPr/>
          <a:lstStyle/>
          <a:p>
            <a:endParaRPr lang="en-GB"/>
          </a:p>
        </p:txBody>
      </p:sp>
      <p:sp>
        <p:nvSpPr>
          <p:cNvPr id="26" name="Picture Placeholder 2">
            <a:extLst>
              <a:ext uri="{FF2B5EF4-FFF2-40B4-BE49-F238E27FC236}">
                <a16:creationId xmlns:a16="http://schemas.microsoft.com/office/drawing/2014/main" id="{BFC0A6F4-9B27-4865-933E-388EB4C4340C}"/>
              </a:ext>
            </a:extLst>
          </p:cNvPr>
          <p:cNvSpPr>
            <a:spLocks noGrp="1"/>
          </p:cNvSpPr>
          <p:nvPr>
            <p:ph type="pic" sz="quarter" idx="18"/>
          </p:nvPr>
        </p:nvSpPr>
        <p:spPr>
          <a:xfrm>
            <a:off x="4224512" y="4120327"/>
            <a:ext cx="704840" cy="628843"/>
          </a:xfrm>
        </p:spPr>
        <p:txBody>
          <a:bodyPr/>
          <a:lstStyle/>
          <a:p>
            <a:endParaRPr lang="en-GB"/>
          </a:p>
        </p:txBody>
      </p:sp>
      <p:sp>
        <p:nvSpPr>
          <p:cNvPr id="27" name="Picture Placeholder 2">
            <a:extLst>
              <a:ext uri="{FF2B5EF4-FFF2-40B4-BE49-F238E27FC236}">
                <a16:creationId xmlns:a16="http://schemas.microsoft.com/office/drawing/2014/main" id="{22B3504C-7B78-4CDC-B602-3DCE32D10B1A}"/>
              </a:ext>
            </a:extLst>
          </p:cNvPr>
          <p:cNvSpPr>
            <a:spLocks noGrp="1"/>
          </p:cNvSpPr>
          <p:nvPr>
            <p:ph type="pic" sz="quarter" idx="19"/>
          </p:nvPr>
        </p:nvSpPr>
        <p:spPr>
          <a:xfrm>
            <a:off x="5369940" y="4129808"/>
            <a:ext cx="1386193" cy="619362"/>
          </a:xfrm>
        </p:spPr>
        <p:txBody>
          <a:bodyPr/>
          <a:lstStyle/>
          <a:p>
            <a:endParaRPr lang="en-GB"/>
          </a:p>
        </p:txBody>
      </p:sp>
      <p:pic>
        <p:nvPicPr>
          <p:cNvPr id="18" name="Picture 17" descr="Text&#10;&#10;Description automatically generated">
            <a:extLst>
              <a:ext uri="{FF2B5EF4-FFF2-40B4-BE49-F238E27FC236}">
                <a16:creationId xmlns:a16="http://schemas.microsoft.com/office/drawing/2014/main" id="{44B508C8-ABD1-4081-8698-6A188BC4F33F}"/>
              </a:ext>
            </a:extLst>
          </p:cNvPr>
          <p:cNvPicPr>
            <a:picLocks noChangeAspect="1"/>
          </p:cNvPicPr>
          <p:nvPr userDrawn="1"/>
        </p:nvPicPr>
        <p:blipFill>
          <a:blip r:embed="rId5"/>
          <a:stretch>
            <a:fillRect/>
          </a:stretch>
        </p:blipFill>
        <p:spPr>
          <a:xfrm>
            <a:off x="7391798" y="4186040"/>
            <a:ext cx="1097570" cy="432000"/>
          </a:xfrm>
          <a:prstGeom prst="rect">
            <a:avLst/>
          </a:prstGeom>
        </p:spPr>
      </p:pic>
    </p:spTree>
    <p:extLst>
      <p:ext uri="{BB962C8B-B14F-4D97-AF65-F5344CB8AC3E}">
        <p14:creationId xmlns:p14="http://schemas.microsoft.com/office/powerpoint/2010/main" val="2030718361"/>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slide, 1 photo">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615510D4-1C52-4815-BC83-307F6DC795B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6" name="Bildplatzhalter 5">
            <a:extLst>
              <a:ext uri="{FF2B5EF4-FFF2-40B4-BE49-F238E27FC236}">
                <a16:creationId xmlns:a16="http://schemas.microsoft.com/office/drawing/2014/main" id="{AD865FD3-1198-4DEC-9CE4-A71B7C84CD08}"/>
              </a:ext>
            </a:extLst>
          </p:cNvPr>
          <p:cNvSpPr>
            <a:spLocks noGrp="1"/>
          </p:cNvSpPr>
          <p:nvPr>
            <p:ph type="pic" sz="quarter" idx="15" hasCustomPrompt="1"/>
          </p:nvPr>
        </p:nvSpPr>
        <p:spPr bwMode="gray">
          <a:xfrm>
            <a:off x="5475767" y="408024"/>
            <a:ext cx="3444949" cy="4327452"/>
          </a:xfrm>
          <a:prstGeom prst="rect">
            <a:avLst/>
          </a:prstGeom>
          <a:solidFill>
            <a:schemeClr val="bg2"/>
          </a:solidFill>
        </p:spPr>
        <p:txBody>
          <a:bodyPr tIns="1440000"/>
          <a:lstStyle>
            <a:lvl1pPr algn="ctr">
              <a:defRPr sz="1000">
                <a:solidFill>
                  <a:schemeClr val="tx2"/>
                </a:solidFill>
              </a:defRPr>
            </a:lvl1pPr>
          </a:lstStyle>
          <a:p>
            <a:r>
              <a:rPr lang="en-GB"/>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6" y="1188000"/>
            <a:ext cx="4839634" cy="3399182"/>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9" name="Titel 1">
            <a:extLst>
              <a:ext uri="{FF2B5EF4-FFF2-40B4-BE49-F238E27FC236}">
                <a16:creationId xmlns:a16="http://schemas.microsoft.com/office/drawing/2014/main" id="{51078106-4C06-4058-A031-91C58FAD96B8}"/>
              </a:ext>
            </a:extLst>
          </p:cNvPr>
          <p:cNvSpPr>
            <a:spLocks noGrp="1"/>
          </p:cNvSpPr>
          <p:nvPr>
            <p:ph type="title" hasCustomPrompt="1"/>
          </p:nvPr>
        </p:nvSpPr>
        <p:spPr bwMode="gray">
          <a:xfrm>
            <a:off x="449817" y="576000"/>
            <a:ext cx="4839634" cy="540544"/>
          </a:xfrm>
          <a:prstGeom prst="rect">
            <a:avLst/>
          </a:prstGeom>
        </p:spPr>
        <p:txBody>
          <a:bodyPr/>
          <a:lstStyle>
            <a:lvl1pPr>
              <a:defRPr>
                <a:solidFill>
                  <a:srgbClr val="004C82"/>
                </a:solidFill>
              </a:defRPr>
            </a:lvl1pPr>
          </a:lstStyle>
          <a:p>
            <a:r>
              <a:rPr lang="en-GB"/>
              <a:t>Click to add headline</a:t>
            </a:r>
          </a:p>
        </p:txBody>
      </p:sp>
      <p:sp>
        <p:nvSpPr>
          <p:cNvPr id="10" name="Slide Number Placeholder 3">
            <a:extLst>
              <a:ext uri="{FF2B5EF4-FFF2-40B4-BE49-F238E27FC236}">
                <a16:creationId xmlns:a16="http://schemas.microsoft.com/office/drawing/2014/main" id="{FCCD2229-ACD4-4035-B9BF-EA5B970A9779}"/>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1876954809"/>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ext slide, 1 photo">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D6E9E7BF-6EFE-4C59-A98D-0ECFCDDAE231}"/>
              </a:ext>
            </a:extLst>
          </p:cNvPr>
          <p:cNvSpPr>
            <a:spLocks noGrp="1"/>
          </p:cNvSpPr>
          <p:nvPr>
            <p:ph type="pic" sz="quarter" idx="18"/>
          </p:nvPr>
        </p:nvSpPr>
        <p:spPr>
          <a:xfrm>
            <a:off x="4288221" y="91662"/>
            <a:ext cx="4855775" cy="5051837"/>
          </a:xfrm>
          <a:custGeom>
            <a:avLst/>
            <a:gdLst>
              <a:gd name="connsiteX0" fmla="*/ 2285994 w 4571995"/>
              <a:gd name="connsiteY0" fmla="*/ 0 h 5143500"/>
              <a:gd name="connsiteX1" fmla="*/ 4571995 w 4571995"/>
              <a:gd name="connsiteY1" fmla="*/ 0 h 5143500"/>
              <a:gd name="connsiteX2" fmla="*/ 4571995 w 4571995"/>
              <a:gd name="connsiteY2" fmla="*/ 5143500 h 5143500"/>
              <a:gd name="connsiteX3" fmla="*/ 2285994 w 4571995"/>
              <a:gd name="connsiteY3" fmla="*/ 5143500 h 5143500"/>
              <a:gd name="connsiteX4" fmla="*/ 11796 w 4571995"/>
              <a:gd name="connsiteY4" fmla="*/ 2834697 h 5143500"/>
              <a:gd name="connsiteX5" fmla="*/ 0 w 4571995"/>
              <a:gd name="connsiteY5" fmla="*/ 2571905 h 5143500"/>
              <a:gd name="connsiteX6" fmla="*/ 0 w 4571995"/>
              <a:gd name="connsiteY6" fmla="*/ 2571595 h 5143500"/>
              <a:gd name="connsiteX7" fmla="*/ 11796 w 4571995"/>
              <a:gd name="connsiteY7" fmla="*/ 2308804 h 5143500"/>
              <a:gd name="connsiteX8" fmla="*/ 2285994 w 4571995"/>
              <a:gd name="connsiteY8" fmla="*/ 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71995" h="5143500">
                <a:moveTo>
                  <a:pt x="2285994" y="0"/>
                </a:moveTo>
                <a:lnTo>
                  <a:pt x="4571995" y="0"/>
                </a:lnTo>
                <a:lnTo>
                  <a:pt x="4571995" y="5143500"/>
                </a:lnTo>
                <a:lnTo>
                  <a:pt x="2285994" y="5143500"/>
                </a:lnTo>
                <a:cubicBezTo>
                  <a:pt x="1102379" y="5143500"/>
                  <a:pt x="128862" y="4131517"/>
                  <a:pt x="11796" y="2834697"/>
                </a:cubicBezTo>
                <a:lnTo>
                  <a:pt x="0" y="2571905"/>
                </a:lnTo>
                <a:lnTo>
                  <a:pt x="0" y="2571595"/>
                </a:lnTo>
                <a:lnTo>
                  <a:pt x="11796" y="2308804"/>
                </a:lnTo>
                <a:cubicBezTo>
                  <a:pt x="128862" y="1011983"/>
                  <a:pt x="1102379" y="0"/>
                  <a:pt x="2285994" y="0"/>
                </a:cubicBezTo>
                <a:close/>
              </a:path>
            </a:pathLst>
          </a:custGeom>
        </p:spPr>
        <p:txBody>
          <a:bodyPr wrap="square">
            <a:noAutofit/>
          </a:bodyPr>
          <a:lstStyle/>
          <a:p>
            <a:endParaRPr lang="en-GB"/>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999" y="1318437"/>
            <a:ext cx="4121996" cy="3458763"/>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9" name="Titel 1">
            <a:extLst>
              <a:ext uri="{FF2B5EF4-FFF2-40B4-BE49-F238E27FC236}">
                <a16:creationId xmlns:a16="http://schemas.microsoft.com/office/drawing/2014/main" id="{51078106-4C06-4058-A031-91C58FAD96B8}"/>
              </a:ext>
            </a:extLst>
          </p:cNvPr>
          <p:cNvSpPr>
            <a:spLocks noGrp="1"/>
          </p:cNvSpPr>
          <p:nvPr>
            <p:ph type="title" hasCustomPrompt="1"/>
          </p:nvPr>
        </p:nvSpPr>
        <p:spPr bwMode="gray">
          <a:xfrm>
            <a:off x="450000" y="576000"/>
            <a:ext cx="4664260" cy="540544"/>
          </a:xfrm>
          <a:prstGeom prst="rect">
            <a:avLst/>
          </a:prstGeom>
        </p:spPr>
        <p:txBody>
          <a:bodyPr/>
          <a:lstStyle>
            <a:lvl1pPr>
              <a:defRPr>
                <a:solidFill>
                  <a:srgbClr val="004C82"/>
                </a:solidFill>
              </a:defRPr>
            </a:lvl1pPr>
          </a:lstStyle>
          <a:p>
            <a:r>
              <a:rPr lang="en-GB"/>
              <a:t>Click to add headline</a:t>
            </a:r>
          </a:p>
        </p:txBody>
      </p:sp>
      <p:sp>
        <p:nvSpPr>
          <p:cNvPr id="7" name="Slide Number Placeholder 3">
            <a:extLst>
              <a:ext uri="{FF2B5EF4-FFF2-40B4-BE49-F238E27FC236}">
                <a16:creationId xmlns:a16="http://schemas.microsoft.com/office/drawing/2014/main" id="{1D5C5FDC-8A0E-4958-B5F7-DC19BB83579E}"/>
              </a:ext>
            </a:extLst>
          </p:cNvPr>
          <p:cNvSpPr>
            <a:spLocks noGrp="1"/>
          </p:cNvSpPr>
          <p:nvPr>
            <p:ph type="sldNum" sz="quarter" idx="16"/>
          </p:nvPr>
        </p:nvSpPr>
        <p:spPr>
          <a:xfrm>
            <a:off x="8672513" y="4754925"/>
            <a:ext cx="342414" cy="274637"/>
          </a:xfrm>
          <a:solidFill>
            <a:srgbClr val="FFFFFF">
              <a:alpha val="60000"/>
            </a:srgbClr>
          </a:solidFill>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1396957743"/>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slide, 2 photos, alternativ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CBAEB09-5418-4872-9CBD-B484866D840E}"/>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6" name="Bildplatzhalter 5">
            <a:extLst>
              <a:ext uri="{FF2B5EF4-FFF2-40B4-BE49-F238E27FC236}">
                <a16:creationId xmlns:a16="http://schemas.microsoft.com/office/drawing/2014/main" id="{AD865FD3-1198-4DEC-9CE4-A71B7C84CD08}"/>
              </a:ext>
            </a:extLst>
          </p:cNvPr>
          <p:cNvSpPr>
            <a:spLocks noGrp="1"/>
          </p:cNvSpPr>
          <p:nvPr>
            <p:ph type="pic" sz="quarter" idx="15" hasCustomPrompt="1"/>
          </p:nvPr>
        </p:nvSpPr>
        <p:spPr bwMode="gray">
          <a:xfrm>
            <a:off x="5528944" y="576000"/>
            <a:ext cx="3490261" cy="2056988"/>
          </a:xfrm>
          <a:prstGeom prst="rect">
            <a:avLst/>
          </a:prstGeom>
          <a:solidFill>
            <a:schemeClr val="bg2"/>
          </a:solidFill>
        </p:spPr>
        <p:txBody>
          <a:bodyPr vert="horz" lIns="36000" tIns="1440000" rIns="36000" bIns="36000" rtlCol="0">
            <a:noAutofit/>
          </a:bodyPr>
          <a:lstStyle>
            <a:lvl1pPr algn="ctr">
              <a:defRPr lang="en-GB" sz="1000" dirty="0">
                <a:solidFill>
                  <a:schemeClr val="tx2"/>
                </a:solidFill>
              </a:defRPr>
            </a:lvl1pPr>
          </a:lstStyle>
          <a:p>
            <a:r>
              <a:rPr lang="en-GB"/>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4839634" cy="3713354"/>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18" name="Bildplatzhalter 5">
            <a:extLst>
              <a:ext uri="{FF2B5EF4-FFF2-40B4-BE49-F238E27FC236}">
                <a16:creationId xmlns:a16="http://schemas.microsoft.com/office/drawing/2014/main" id="{BD74B354-F270-4422-B8BC-EE20D478AAEB}"/>
              </a:ext>
            </a:extLst>
          </p:cNvPr>
          <p:cNvSpPr>
            <a:spLocks noGrp="1"/>
          </p:cNvSpPr>
          <p:nvPr>
            <p:ph type="pic" sz="quarter" idx="16" hasCustomPrompt="1"/>
          </p:nvPr>
        </p:nvSpPr>
        <p:spPr bwMode="gray">
          <a:xfrm>
            <a:off x="5528944" y="2710274"/>
            <a:ext cx="3490261" cy="2056989"/>
          </a:xfrm>
          <a:prstGeom prst="rect">
            <a:avLst/>
          </a:prstGeom>
          <a:solidFill>
            <a:schemeClr val="bg2"/>
          </a:solidFill>
        </p:spPr>
        <p:txBody>
          <a:bodyPr vert="horz" lIns="36000" tIns="1440000" rIns="36000" bIns="36000" rtlCol="0">
            <a:noAutofit/>
          </a:bodyPr>
          <a:lstStyle>
            <a:lvl1pPr algn="ctr">
              <a:defRPr lang="en-GB" sz="1000" dirty="0">
                <a:solidFill>
                  <a:schemeClr val="tx2"/>
                </a:solidFill>
              </a:defRPr>
            </a:lvl1pPr>
          </a:lstStyle>
          <a:p>
            <a:r>
              <a:rPr lang="en-GB"/>
              <a:t>Photo</a:t>
            </a:r>
          </a:p>
        </p:txBody>
      </p:sp>
      <p:sp>
        <p:nvSpPr>
          <p:cNvPr id="16" name="Titel 1">
            <a:extLst>
              <a:ext uri="{FF2B5EF4-FFF2-40B4-BE49-F238E27FC236}">
                <a16:creationId xmlns:a16="http://schemas.microsoft.com/office/drawing/2014/main" id="{0DB39AEE-4D7E-4227-8B8B-6259DA49FDB2}"/>
              </a:ext>
            </a:extLst>
          </p:cNvPr>
          <p:cNvSpPr>
            <a:spLocks noGrp="1"/>
          </p:cNvSpPr>
          <p:nvPr>
            <p:ph type="title" hasCustomPrompt="1"/>
          </p:nvPr>
        </p:nvSpPr>
        <p:spPr bwMode="gray">
          <a:xfrm>
            <a:off x="449818" y="576000"/>
            <a:ext cx="4839634" cy="540544"/>
          </a:xfrm>
          <a:prstGeom prst="rect">
            <a:avLst/>
          </a:prstGeom>
        </p:spPr>
        <p:txBody>
          <a:bodyPr/>
          <a:lstStyle>
            <a:lvl1pPr>
              <a:defRPr>
                <a:solidFill>
                  <a:srgbClr val="004C82"/>
                </a:solidFill>
              </a:defRPr>
            </a:lvl1pPr>
          </a:lstStyle>
          <a:p>
            <a:r>
              <a:rPr lang="en-GB"/>
              <a:t>Click to add headline</a:t>
            </a:r>
          </a:p>
        </p:txBody>
      </p:sp>
      <p:sp>
        <p:nvSpPr>
          <p:cNvPr id="10" name="Slide Number Placeholder 3">
            <a:extLst>
              <a:ext uri="{FF2B5EF4-FFF2-40B4-BE49-F238E27FC236}">
                <a16:creationId xmlns:a16="http://schemas.microsoft.com/office/drawing/2014/main" id="{9C2C44BF-ABFC-41E8-831E-AB41CF6DC9B4}"/>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2677620724"/>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ext slide, 2 photos, alternative">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95879BD6-E8DA-43F5-A6F1-F70ADB0B58A5}"/>
              </a:ext>
            </a:extLst>
          </p:cNvPr>
          <p:cNvSpPr>
            <a:spLocks noGrp="1"/>
          </p:cNvSpPr>
          <p:nvPr>
            <p:ph type="pic" sz="quarter" idx="20"/>
          </p:nvPr>
        </p:nvSpPr>
        <p:spPr>
          <a:xfrm>
            <a:off x="4277710" y="91662"/>
            <a:ext cx="4866290" cy="2450133"/>
          </a:xfrm>
          <a:custGeom>
            <a:avLst/>
            <a:gdLst>
              <a:gd name="connsiteX0" fmla="*/ 2282833 w 4569130"/>
              <a:gd name="connsiteY0" fmla="*/ 0 h 2450133"/>
              <a:gd name="connsiteX1" fmla="*/ 4569130 w 4569130"/>
              <a:gd name="connsiteY1" fmla="*/ 0 h 2450133"/>
              <a:gd name="connsiteX2" fmla="*/ 4569130 w 4569130"/>
              <a:gd name="connsiteY2" fmla="*/ 2450133 h 2450133"/>
              <a:gd name="connsiteX3" fmla="*/ 0 w 4569130"/>
              <a:gd name="connsiteY3" fmla="*/ 2450133 h 2450133"/>
              <a:gd name="connsiteX4" fmla="*/ 8340 w 4569130"/>
              <a:gd name="connsiteY4" fmla="*/ 2267658 h 2450133"/>
              <a:gd name="connsiteX5" fmla="*/ 2282833 w 4569130"/>
              <a:gd name="connsiteY5" fmla="*/ 0 h 2450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69130" h="2450133">
                <a:moveTo>
                  <a:pt x="2282833" y="0"/>
                </a:moveTo>
                <a:lnTo>
                  <a:pt x="4569130" y="0"/>
                </a:lnTo>
                <a:lnTo>
                  <a:pt x="4569130" y="2450133"/>
                </a:lnTo>
                <a:lnTo>
                  <a:pt x="0" y="2450133"/>
                </a:lnTo>
                <a:lnTo>
                  <a:pt x="8340" y="2267658"/>
                </a:lnTo>
                <a:cubicBezTo>
                  <a:pt x="125421" y="993948"/>
                  <a:pt x="1099064" y="0"/>
                  <a:pt x="2282833" y="0"/>
                </a:cubicBezTo>
                <a:close/>
              </a:path>
            </a:pathLst>
          </a:custGeom>
        </p:spPr>
        <p:txBody>
          <a:bodyPr wrap="square">
            <a:noAutofit/>
          </a:bodyPr>
          <a:lstStyle/>
          <a:p>
            <a:endParaRPr lang="en-GB"/>
          </a:p>
        </p:txBody>
      </p:sp>
      <p:sp>
        <p:nvSpPr>
          <p:cNvPr id="18" name="Picture Placeholder 17">
            <a:extLst>
              <a:ext uri="{FF2B5EF4-FFF2-40B4-BE49-F238E27FC236}">
                <a16:creationId xmlns:a16="http://schemas.microsoft.com/office/drawing/2014/main" id="{528706BF-6384-459D-A7F2-84D49F3EF453}"/>
              </a:ext>
            </a:extLst>
          </p:cNvPr>
          <p:cNvSpPr>
            <a:spLocks noGrp="1"/>
          </p:cNvSpPr>
          <p:nvPr>
            <p:ph type="pic" sz="quarter" idx="19"/>
          </p:nvPr>
        </p:nvSpPr>
        <p:spPr>
          <a:xfrm>
            <a:off x="4275770" y="2653609"/>
            <a:ext cx="4868226" cy="2489890"/>
          </a:xfrm>
          <a:custGeom>
            <a:avLst/>
            <a:gdLst>
              <a:gd name="connsiteX0" fmla="*/ 0 w 4570947"/>
              <a:gd name="connsiteY0" fmla="*/ 0 h 2489890"/>
              <a:gd name="connsiteX1" fmla="*/ 4570947 w 4570947"/>
              <a:gd name="connsiteY1" fmla="*/ 0 h 2489890"/>
              <a:gd name="connsiteX2" fmla="*/ 4570947 w 4570947"/>
              <a:gd name="connsiteY2" fmla="*/ 2489890 h 2489890"/>
              <a:gd name="connsiteX3" fmla="*/ 2284650 w 4570947"/>
              <a:gd name="connsiteY3" fmla="*/ 2489890 h 2489890"/>
              <a:gd name="connsiteX4" fmla="*/ 10157 w 4570947"/>
              <a:gd name="connsiteY4" fmla="*/ 222232 h 2489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0947" h="2489890">
                <a:moveTo>
                  <a:pt x="0" y="0"/>
                </a:moveTo>
                <a:lnTo>
                  <a:pt x="4570947" y="0"/>
                </a:lnTo>
                <a:lnTo>
                  <a:pt x="4570947" y="2489890"/>
                </a:lnTo>
                <a:lnTo>
                  <a:pt x="2284650" y="2489890"/>
                </a:lnTo>
                <a:cubicBezTo>
                  <a:pt x="1100881" y="2489890"/>
                  <a:pt x="127238" y="1495942"/>
                  <a:pt x="10157" y="222232"/>
                </a:cubicBezTo>
                <a:close/>
              </a:path>
            </a:pathLst>
          </a:custGeom>
        </p:spPr>
        <p:txBody>
          <a:bodyPr wrap="square">
            <a:noAutofit/>
          </a:bodyPr>
          <a:lstStyle/>
          <a:p>
            <a:endParaRPr lang="en-GB"/>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4121585" cy="3713354"/>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16" name="Titel 1">
            <a:extLst>
              <a:ext uri="{FF2B5EF4-FFF2-40B4-BE49-F238E27FC236}">
                <a16:creationId xmlns:a16="http://schemas.microsoft.com/office/drawing/2014/main" id="{0DB39AEE-4D7E-4227-8B8B-6259DA49FDB2}"/>
              </a:ext>
            </a:extLst>
          </p:cNvPr>
          <p:cNvSpPr>
            <a:spLocks noGrp="1"/>
          </p:cNvSpPr>
          <p:nvPr>
            <p:ph type="title" hasCustomPrompt="1"/>
          </p:nvPr>
        </p:nvSpPr>
        <p:spPr bwMode="gray">
          <a:xfrm>
            <a:off x="449818" y="576000"/>
            <a:ext cx="4685708" cy="540544"/>
          </a:xfrm>
          <a:prstGeom prst="rect">
            <a:avLst/>
          </a:prstGeom>
        </p:spPr>
        <p:txBody>
          <a:bodyPr/>
          <a:lstStyle>
            <a:lvl1pPr>
              <a:defRPr>
                <a:solidFill>
                  <a:srgbClr val="004C82"/>
                </a:solidFill>
              </a:defRPr>
            </a:lvl1pPr>
          </a:lstStyle>
          <a:p>
            <a:r>
              <a:rPr lang="en-GB"/>
              <a:t>Click to add headline</a:t>
            </a:r>
          </a:p>
        </p:txBody>
      </p:sp>
      <p:sp>
        <p:nvSpPr>
          <p:cNvPr id="9" name="Slide Number Placeholder 3">
            <a:extLst>
              <a:ext uri="{FF2B5EF4-FFF2-40B4-BE49-F238E27FC236}">
                <a16:creationId xmlns:a16="http://schemas.microsoft.com/office/drawing/2014/main" id="{9587694D-7990-4424-8CD1-5006193E7D84}"/>
              </a:ext>
            </a:extLst>
          </p:cNvPr>
          <p:cNvSpPr>
            <a:spLocks noGrp="1"/>
          </p:cNvSpPr>
          <p:nvPr>
            <p:ph type="sldNum" sz="quarter" idx="16"/>
          </p:nvPr>
        </p:nvSpPr>
        <p:spPr>
          <a:xfrm>
            <a:off x="8672513" y="4754925"/>
            <a:ext cx="342414" cy="274637"/>
          </a:xfrm>
          <a:solidFill>
            <a:srgbClr val="FFFFFF">
              <a:alpha val="60000"/>
            </a:srgbClr>
          </a:solidFill>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551162625"/>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slide, 2 photos, with two columns">
    <p:spTree>
      <p:nvGrpSpPr>
        <p:cNvPr id="1" name=""/>
        <p:cNvGrpSpPr/>
        <p:nvPr/>
      </p:nvGrpSpPr>
      <p:grpSpPr>
        <a:xfrm>
          <a:off x="0" y="0"/>
          <a:ext cx="0" cy="0"/>
          <a:chOff x="0" y="0"/>
          <a:chExt cx="0" cy="0"/>
        </a:xfrm>
      </p:grpSpPr>
      <p:pic>
        <p:nvPicPr>
          <p:cNvPr id="6" name="Picture 5" descr="A picture containing text&#10;&#10;Description automatically generated">
            <a:extLst>
              <a:ext uri="{FF2B5EF4-FFF2-40B4-BE49-F238E27FC236}">
                <a16:creationId xmlns:a16="http://schemas.microsoft.com/office/drawing/2014/main" id="{39803D00-FA66-4911-8246-0175C04655E4}"/>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11" name="Bildplatzhalter 6">
            <a:extLst>
              <a:ext uri="{FF2B5EF4-FFF2-40B4-BE49-F238E27FC236}">
                <a16:creationId xmlns:a16="http://schemas.microsoft.com/office/drawing/2014/main" id="{6AFC61C6-D36D-49CC-A15E-B4D2086BCDB1}"/>
              </a:ext>
            </a:extLst>
          </p:cNvPr>
          <p:cNvSpPr>
            <a:spLocks noGrp="1"/>
          </p:cNvSpPr>
          <p:nvPr>
            <p:ph type="pic" sz="quarter" idx="16" hasCustomPrompt="1"/>
          </p:nvPr>
        </p:nvSpPr>
        <p:spPr bwMode="gray">
          <a:xfrm>
            <a:off x="5007935" y="2743532"/>
            <a:ext cx="4002714" cy="2023731"/>
          </a:xfrm>
          <a:prstGeom prst="rect">
            <a:avLst/>
          </a:prstGeom>
          <a:solidFill>
            <a:schemeClr val="bg2"/>
          </a:solidFill>
        </p:spPr>
        <p:txBody>
          <a:bodyPr vert="horz" lIns="36000" tIns="1440000" rIns="36000" bIns="36000" rtlCol="0">
            <a:noAutofit/>
          </a:bodyPr>
          <a:lstStyle>
            <a:lvl1pPr>
              <a:defRPr lang="en-GB" sz="1000" dirty="0">
                <a:solidFill>
                  <a:schemeClr val="tx2"/>
                </a:solidFill>
              </a:defRPr>
            </a:lvl1pPr>
          </a:lstStyle>
          <a:p>
            <a:pPr lvl="0" algn="ctr"/>
            <a:r>
              <a:rPr lang="en-GB"/>
              <a:t>Photo</a:t>
            </a:r>
          </a:p>
        </p:txBody>
      </p:sp>
      <p:sp>
        <p:nvSpPr>
          <p:cNvPr id="7" name="Bildplatzhalter 6">
            <a:extLst>
              <a:ext uri="{FF2B5EF4-FFF2-40B4-BE49-F238E27FC236}">
                <a16:creationId xmlns:a16="http://schemas.microsoft.com/office/drawing/2014/main" id="{04CC61FD-96E9-460E-816E-FA87841093C2}"/>
              </a:ext>
            </a:extLst>
          </p:cNvPr>
          <p:cNvSpPr>
            <a:spLocks noGrp="1"/>
          </p:cNvSpPr>
          <p:nvPr>
            <p:ph type="pic" sz="quarter" idx="15" hasCustomPrompt="1"/>
          </p:nvPr>
        </p:nvSpPr>
        <p:spPr bwMode="gray">
          <a:xfrm>
            <a:off x="449816" y="2743532"/>
            <a:ext cx="4005785" cy="2023731"/>
          </a:xfrm>
          <a:prstGeom prst="rect">
            <a:avLst/>
          </a:prstGeom>
          <a:solidFill>
            <a:schemeClr val="bg2"/>
          </a:solidFill>
        </p:spPr>
        <p:txBody>
          <a:bodyPr vert="horz" lIns="36000" tIns="1440000" rIns="36000" bIns="36000" rtlCol="0">
            <a:noAutofit/>
          </a:bodyPr>
          <a:lstStyle>
            <a:lvl1pPr>
              <a:defRPr lang="en-GB" sz="1000" dirty="0">
                <a:solidFill>
                  <a:schemeClr val="tx2"/>
                </a:solidFill>
              </a:defRPr>
            </a:lvl1pPr>
          </a:lstStyle>
          <a:p>
            <a:pPr lvl="0" algn="ctr"/>
            <a:r>
              <a:rPr lang="en-GB"/>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4002714" cy="1478163"/>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49816" y="576000"/>
            <a:ext cx="8560833" cy="540544"/>
          </a:xfrm>
          <a:prstGeom prst="rect">
            <a:avLst/>
          </a:prstGeom>
        </p:spPr>
        <p:txBody>
          <a:bodyPr/>
          <a:lstStyle>
            <a:lvl1pPr>
              <a:defRPr>
                <a:solidFill>
                  <a:srgbClr val="004C82"/>
                </a:solidFill>
              </a:defRPr>
            </a:lvl1pPr>
          </a:lstStyle>
          <a:p>
            <a:r>
              <a:rPr lang="en-GB"/>
              <a:t>Click to add headline</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5007935" y="1188000"/>
            <a:ext cx="4002714" cy="1473525"/>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10" name="Slide Number Placeholder 3">
            <a:extLst>
              <a:ext uri="{FF2B5EF4-FFF2-40B4-BE49-F238E27FC236}">
                <a16:creationId xmlns:a16="http://schemas.microsoft.com/office/drawing/2014/main" id="{DBD595B0-773D-4423-9D6C-DE394DB336B2}"/>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3591959471"/>
      </p:ext>
    </p:extLst>
  </p:cSld>
  <p:clrMapOvr>
    <a:masterClrMapping/>
  </p:clrMapOvr>
  <p:transition>
    <p:fade/>
  </p:transition>
  <p:extLst>
    <p:ext uri="{DCECCB84-F9BA-43D5-87BE-67443E8EF086}">
      <p15:sldGuideLst xmlns:p15="http://schemas.microsoft.com/office/powerpoint/2012/main">
        <p15:guide id="1" pos="288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slide, 3 photos, with three columns">
    <p:spTree>
      <p:nvGrpSpPr>
        <p:cNvPr id="1" name=""/>
        <p:cNvGrpSpPr/>
        <p:nvPr/>
      </p:nvGrpSpPr>
      <p:grpSpPr>
        <a:xfrm>
          <a:off x="0" y="0"/>
          <a:ext cx="0" cy="0"/>
          <a:chOff x="0" y="0"/>
          <a:chExt cx="0" cy="0"/>
        </a:xfrm>
      </p:grpSpPr>
      <p:pic>
        <p:nvPicPr>
          <p:cNvPr id="6" name="Picture 5" descr="A picture containing text&#10;&#10;Description automatically generated">
            <a:extLst>
              <a:ext uri="{FF2B5EF4-FFF2-40B4-BE49-F238E27FC236}">
                <a16:creationId xmlns:a16="http://schemas.microsoft.com/office/drawing/2014/main" id="{B6716336-9DD7-43D5-BB72-7879AFEAE03C}"/>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11" name="Bildplatzhalter 6">
            <a:extLst>
              <a:ext uri="{FF2B5EF4-FFF2-40B4-BE49-F238E27FC236}">
                <a16:creationId xmlns:a16="http://schemas.microsoft.com/office/drawing/2014/main" id="{6AFC61C6-D36D-49CC-A15E-B4D2086BCDB1}"/>
              </a:ext>
            </a:extLst>
          </p:cNvPr>
          <p:cNvSpPr>
            <a:spLocks noGrp="1"/>
          </p:cNvSpPr>
          <p:nvPr>
            <p:ph type="pic" sz="quarter" idx="16" hasCustomPrompt="1"/>
          </p:nvPr>
        </p:nvSpPr>
        <p:spPr bwMode="gray">
          <a:xfrm>
            <a:off x="3460684" y="3094108"/>
            <a:ext cx="2545450" cy="1605600"/>
          </a:xfrm>
          <a:prstGeom prst="rect">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r>
              <a:rPr lang="en-GB"/>
              <a:t>Photo</a:t>
            </a:r>
          </a:p>
        </p:txBody>
      </p:sp>
      <p:sp>
        <p:nvSpPr>
          <p:cNvPr id="7" name="Bildplatzhalter 6">
            <a:extLst>
              <a:ext uri="{FF2B5EF4-FFF2-40B4-BE49-F238E27FC236}">
                <a16:creationId xmlns:a16="http://schemas.microsoft.com/office/drawing/2014/main" id="{04CC61FD-96E9-460E-816E-FA87841093C2}"/>
              </a:ext>
            </a:extLst>
          </p:cNvPr>
          <p:cNvSpPr>
            <a:spLocks noGrp="1"/>
          </p:cNvSpPr>
          <p:nvPr>
            <p:ph type="pic" sz="quarter" idx="15" hasCustomPrompt="1"/>
          </p:nvPr>
        </p:nvSpPr>
        <p:spPr bwMode="gray">
          <a:xfrm>
            <a:off x="436085" y="3094108"/>
            <a:ext cx="2545450" cy="1605600"/>
          </a:xfrm>
          <a:prstGeom prst="rect">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r>
              <a:rPr lang="en-GB"/>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36085" y="576000"/>
            <a:ext cx="8560833" cy="540544"/>
          </a:xfrm>
          <a:prstGeom prst="rect">
            <a:avLst/>
          </a:prstGeom>
        </p:spPr>
        <p:txBody>
          <a:bodyPr/>
          <a:lstStyle>
            <a:lvl1pPr>
              <a:defRPr>
                <a:solidFill>
                  <a:srgbClr val="004C82"/>
                </a:solidFill>
              </a:defRPr>
            </a:lvl1pPr>
          </a:lstStyle>
          <a:p>
            <a:r>
              <a:rPr lang="en-GB"/>
              <a:t>Click to add headline</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3467551"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16" name="Bildplatzhalter 6">
            <a:extLst>
              <a:ext uri="{FF2B5EF4-FFF2-40B4-BE49-F238E27FC236}">
                <a16:creationId xmlns:a16="http://schemas.microsoft.com/office/drawing/2014/main" id="{AB38192C-6783-4C98-AB15-3A38EFFC1B08}"/>
              </a:ext>
            </a:extLst>
          </p:cNvPr>
          <p:cNvSpPr>
            <a:spLocks noGrp="1"/>
          </p:cNvSpPr>
          <p:nvPr>
            <p:ph type="pic" sz="quarter" idx="17" hasCustomPrompt="1"/>
          </p:nvPr>
        </p:nvSpPr>
        <p:spPr bwMode="gray">
          <a:xfrm>
            <a:off x="6471549" y="3094108"/>
            <a:ext cx="2545451" cy="1605600"/>
          </a:xfrm>
          <a:prstGeom prst="rect">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r>
              <a:rPr lang="en-GB"/>
              <a:t>Photo</a:t>
            </a:r>
          </a:p>
        </p:txBody>
      </p:sp>
      <p:sp>
        <p:nvSpPr>
          <p:cNvPr id="20" name="Textplatzhalter 7">
            <a:extLst>
              <a:ext uri="{FF2B5EF4-FFF2-40B4-BE49-F238E27FC236}">
                <a16:creationId xmlns:a16="http://schemas.microsoft.com/office/drawing/2014/main" id="{DED8696E-3F6E-4312-8474-D7B6C988FDD5}"/>
              </a:ext>
            </a:extLst>
          </p:cNvPr>
          <p:cNvSpPr>
            <a:spLocks noGrp="1"/>
          </p:cNvSpPr>
          <p:nvPr>
            <p:ph type="body" sz="quarter" idx="18" hasCustomPrompt="1"/>
          </p:nvPr>
        </p:nvSpPr>
        <p:spPr bwMode="gray">
          <a:xfrm>
            <a:off x="6485284"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12" name="Slide Number Placeholder 3">
            <a:extLst>
              <a:ext uri="{FF2B5EF4-FFF2-40B4-BE49-F238E27FC236}">
                <a16:creationId xmlns:a16="http://schemas.microsoft.com/office/drawing/2014/main" id="{20060FAC-E14C-45B9-A052-301DF7588BEA}"/>
              </a:ext>
            </a:extLst>
          </p:cNvPr>
          <p:cNvSpPr>
            <a:spLocks noGrp="1"/>
          </p:cNvSpPr>
          <p:nvPr>
            <p:ph type="sldNum" sz="quarter" idx="19"/>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3069192385"/>
      </p:ext>
    </p:extLst>
  </p:cSld>
  <p:clrMapOvr>
    <a:masterClrMapping/>
  </p:clrMapOvr>
  <p:transition>
    <p:fade/>
  </p:transition>
  <p:extLst>
    <p:ext uri="{DCECCB84-F9BA-43D5-87BE-67443E8EF086}">
      <p15:sldGuideLst xmlns:p15="http://schemas.microsoft.com/office/powerpoint/2012/main">
        <p15:guide id="1" pos="288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ext slide, 3 photos, with three columns">
    <p:spTree>
      <p:nvGrpSpPr>
        <p:cNvPr id="1" name=""/>
        <p:cNvGrpSpPr/>
        <p:nvPr/>
      </p:nvGrpSpPr>
      <p:grpSpPr>
        <a:xfrm>
          <a:off x="0" y="0"/>
          <a:ext cx="0" cy="0"/>
          <a:chOff x="0" y="0"/>
          <a:chExt cx="0" cy="0"/>
        </a:xfrm>
      </p:grpSpPr>
      <p:pic>
        <p:nvPicPr>
          <p:cNvPr id="30" name="Picture 29" descr="A picture containing text&#10;&#10;Description automatically generated">
            <a:extLst>
              <a:ext uri="{FF2B5EF4-FFF2-40B4-BE49-F238E27FC236}">
                <a16:creationId xmlns:a16="http://schemas.microsoft.com/office/drawing/2014/main" id="{6F187E36-AC67-4DC1-9949-F1347D94D4A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28" name="Picture Placeholder 27">
            <a:extLst>
              <a:ext uri="{FF2B5EF4-FFF2-40B4-BE49-F238E27FC236}">
                <a16:creationId xmlns:a16="http://schemas.microsoft.com/office/drawing/2014/main" id="{E6AA7D7C-6691-46B7-A54B-F23F5DC4172B}"/>
              </a:ext>
            </a:extLst>
          </p:cNvPr>
          <p:cNvSpPr>
            <a:spLocks noGrp="1"/>
          </p:cNvSpPr>
          <p:nvPr>
            <p:ph type="pic" sz="quarter" idx="23"/>
          </p:nvPr>
        </p:nvSpPr>
        <p:spPr>
          <a:xfrm>
            <a:off x="6370056" y="2987366"/>
            <a:ext cx="2556377" cy="1769123"/>
          </a:xfrm>
          <a:custGeom>
            <a:avLst/>
            <a:gdLst>
              <a:gd name="connsiteX0" fmla="*/ 1552809 w 2061671"/>
              <a:gd name="connsiteY0" fmla="*/ 210 h 1420264"/>
              <a:gd name="connsiteX1" fmla="*/ 2029962 w 2061671"/>
              <a:gd name="connsiteY1" fmla="*/ 555490 h 1420264"/>
              <a:gd name="connsiteX2" fmla="*/ 1981438 w 2061671"/>
              <a:gd name="connsiteY2" fmla="*/ 1089257 h 1420264"/>
              <a:gd name="connsiteX3" fmla="*/ 1164617 w 2061671"/>
              <a:gd name="connsiteY3" fmla="*/ 1415497 h 1420264"/>
              <a:gd name="connsiteX4" fmla="*/ 347793 w 2061671"/>
              <a:gd name="connsiteY4" fmla="*/ 992208 h 1420264"/>
              <a:gd name="connsiteX5" fmla="*/ 39 w 2061671"/>
              <a:gd name="connsiteY5" fmla="*/ 331513 h 1420264"/>
              <a:gd name="connsiteX6" fmla="*/ 412493 w 2061671"/>
              <a:gd name="connsiteY6" fmla="*/ 134948 h 1420264"/>
              <a:gd name="connsiteX7" fmla="*/ 986694 w 2061671"/>
              <a:gd name="connsiteY7" fmla="*/ 304783 h 1420264"/>
              <a:gd name="connsiteX8" fmla="*/ 1552809 w 2061671"/>
              <a:gd name="connsiteY8" fmla="*/ 210 h 1420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1671" h="1420264">
                <a:moveTo>
                  <a:pt x="1552809" y="210"/>
                </a:moveTo>
                <a:cubicBezTo>
                  <a:pt x="1726687" y="9646"/>
                  <a:pt x="1982786" y="383418"/>
                  <a:pt x="2029962" y="555490"/>
                </a:cubicBezTo>
                <a:cubicBezTo>
                  <a:pt x="2077138" y="727563"/>
                  <a:pt x="2079835" y="920313"/>
                  <a:pt x="1981438" y="1089257"/>
                </a:cubicBezTo>
                <a:cubicBezTo>
                  <a:pt x="1838562" y="1313007"/>
                  <a:pt x="1453066" y="1447846"/>
                  <a:pt x="1164617" y="1415497"/>
                </a:cubicBezTo>
                <a:cubicBezTo>
                  <a:pt x="876169" y="1383147"/>
                  <a:pt x="528411" y="1193090"/>
                  <a:pt x="347793" y="992208"/>
                </a:cubicBezTo>
                <a:cubicBezTo>
                  <a:pt x="134826" y="791326"/>
                  <a:pt x="-2658" y="482476"/>
                  <a:pt x="39" y="331513"/>
                </a:cubicBezTo>
                <a:cubicBezTo>
                  <a:pt x="2735" y="180549"/>
                  <a:pt x="248051" y="139403"/>
                  <a:pt x="412493" y="134948"/>
                </a:cubicBezTo>
                <a:cubicBezTo>
                  <a:pt x="576936" y="130493"/>
                  <a:pt x="792598" y="350153"/>
                  <a:pt x="986694" y="304783"/>
                </a:cubicBezTo>
                <a:cubicBezTo>
                  <a:pt x="1240098" y="303893"/>
                  <a:pt x="1378931" y="-9225"/>
                  <a:pt x="1552809" y="210"/>
                </a:cubicBezTo>
                <a:close/>
              </a:path>
            </a:pathLst>
          </a:custGeom>
        </p:spPr>
        <p:txBody>
          <a:bodyPr wrap="square">
            <a:noAutofit/>
          </a:bodyPr>
          <a:lstStyle/>
          <a:p>
            <a:endParaRPr lang="en-GB"/>
          </a:p>
        </p:txBody>
      </p:sp>
      <p:sp>
        <p:nvSpPr>
          <p:cNvPr id="25" name="Picture Placeholder 24">
            <a:extLst>
              <a:ext uri="{FF2B5EF4-FFF2-40B4-BE49-F238E27FC236}">
                <a16:creationId xmlns:a16="http://schemas.microsoft.com/office/drawing/2014/main" id="{4B81B833-F673-49A6-8C3E-9CC75BC1E552}"/>
              </a:ext>
            </a:extLst>
          </p:cNvPr>
          <p:cNvSpPr>
            <a:spLocks noGrp="1"/>
          </p:cNvSpPr>
          <p:nvPr>
            <p:ph type="pic" sz="quarter" idx="22"/>
          </p:nvPr>
        </p:nvSpPr>
        <p:spPr>
          <a:xfrm>
            <a:off x="3312567" y="2987367"/>
            <a:ext cx="2556377" cy="1769123"/>
          </a:xfrm>
          <a:custGeom>
            <a:avLst/>
            <a:gdLst>
              <a:gd name="connsiteX0" fmla="*/ 1552809 w 2061671"/>
              <a:gd name="connsiteY0" fmla="*/ 210 h 1420264"/>
              <a:gd name="connsiteX1" fmla="*/ 2029962 w 2061671"/>
              <a:gd name="connsiteY1" fmla="*/ 555490 h 1420264"/>
              <a:gd name="connsiteX2" fmla="*/ 1981439 w 2061671"/>
              <a:gd name="connsiteY2" fmla="*/ 1089257 h 1420264"/>
              <a:gd name="connsiteX3" fmla="*/ 1164617 w 2061671"/>
              <a:gd name="connsiteY3" fmla="*/ 1415497 h 1420264"/>
              <a:gd name="connsiteX4" fmla="*/ 347793 w 2061671"/>
              <a:gd name="connsiteY4" fmla="*/ 992208 h 1420264"/>
              <a:gd name="connsiteX5" fmla="*/ 39 w 2061671"/>
              <a:gd name="connsiteY5" fmla="*/ 331513 h 1420264"/>
              <a:gd name="connsiteX6" fmla="*/ 412493 w 2061671"/>
              <a:gd name="connsiteY6" fmla="*/ 134948 h 1420264"/>
              <a:gd name="connsiteX7" fmla="*/ 986694 w 2061671"/>
              <a:gd name="connsiteY7" fmla="*/ 304783 h 1420264"/>
              <a:gd name="connsiteX8" fmla="*/ 1552809 w 2061671"/>
              <a:gd name="connsiteY8" fmla="*/ 210 h 1420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1671" h="1420264">
                <a:moveTo>
                  <a:pt x="1552809" y="210"/>
                </a:moveTo>
                <a:cubicBezTo>
                  <a:pt x="1726687" y="9646"/>
                  <a:pt x="1982786" y="383418"/>
                  <a:pt x="2029962" y="555490"/>
                </a:cubicBezTo>
                <a:cubicBezTo>
                  <a:pt x="2077138" y="727563"/>
                  <a:pt x="2079835" y="920313"/>
                  <a:pt x="1981439" y="1089257"/>
                </a:cubicBezTo>
                <a:cubicBezTo>
                  <a:pt x="1838563" y="1313007"/>
                  <a:pt x="1453066" y="1447846"/>
                  <a:pt x="1164617" y="1415497"/>
                </a:cubicBezTo>
                <a:cubicBezTo>
                  <a:pt x="876169" y="1383147"/>
                  <a:pt x="528411" y="1193090"/>
                  <a:pt x="347793" y="992208"/>
                </a:cubicBezTo>
                <a:cubicBezTo>
                  <a:pt x="134826" y="791326"/>
                  <a:pt x="-2658" y="482476"/>
                  <a:pt x="39" y="331513"/>
                </a:cubicBezTo>
                <a:cubicBezTo>
                  <a:pt x="2735" y="180549"/>
                  <a:pt x="248051" y="139403"/>
                  <a:pt x="412493" y="134948"/>
                </a:cubicBezTo>
                <a:cubicBezTo>
                  <a:pt x="576936" y="130493"/>
                  <a:pt x="792598" y="350153"/>
                  <a:pt x="986694" y="304783"/>
                </a:cubicBezTo>
                <a:cubicBezTo>
                  <a:pt x="1240098" y="303893"/>
                  <a:pt x="1378931" y="-9225"/>
                  <a:pt x="1552809" y="210"/>
                </a:cubicBezTo>
                <a:close/>
              </a:path>
            </a:pathLst>
          </a:custGeom>
        </p:spPr>
        <p:txBody>
          <a:bodyPr wrap="square">
            <a:noAutofit/>
          </a:bodyPr>
          <a:lstStyle/>
          <a:p>
            <a:endParaRPr lang="en-GB"/>
          </a:p>
        </p:txBody>
      </p:sp>
      <p:sp>
        <p:nvSpPr>
          <p:cNvPr id="22" name="Picture Placeholder 21">
            <a:extLst>
              <a:ext uri="{FF2B5EF4-FFF2-40B4-BE49-F238E27FC236}">
                <a16:creationId xmlns:a16="http://schemas.microsoft.com/office/drawing/2014/main" id="{B827DFE3-4CED-4746-BAC6-8851D45F61E2}"/>
              </a:ext>
            </a:extLst>
          </p:cNvPr>
          <p:cNvSpPr>
            <a:spLocks noGrp="1"/>
          </p:cNvSpPr>
          <p:nvPr>
            <p:ph type="pic" sz="quarter" idx="21"/>
          </p:nvPr>
        </p:nvSpPr>
        <p:spPr>
          <a:xfrm>
            <a:off x="247244" y="2987367"/>
            <a:ext cx="2556377" cy="1769123"/>
          </a:xfrm>
          <a:custGeom>
            <a:avLst/>
            <a:gdLst>
              <a:gd name="connsiteX0" fmla="*/ 1552809 w 2061671"/>
              <a:gd name="connsiteY0" fmla="*/ 210 h 1420264"/>
              <a:gd name="connsiteX1" fmla="*/ 2029962 w 2061671"/>
              <a:gd name="connsiteY1" fmla="*/ 555490 h 1420264"/>
              <a:gd name="connsiteX2" fmla="*/ 1981439 w 2061671"/>
              <a:gd name="connsiteY2" fmla="*/ 1089257 h 1420264"/>
              <a:gd name="connsiteX3" fmla="*/ 1164617 w 2061671"/>
              <a:gd name="connsiteY3" fmla="*/ 1415497 h 1420264"/>
              <a:gd name="connsiteX4" fmla="*/ 347793 w 2061671"/>
              <a:gd name="connsiteY4" fmla="*/ 992208 h 1420264"/>
              <a:gd name="connsiteX5" fmla="*/ 39 w 2061671"/>
              <a:gd name="connsiteY5" fmla="*/ 331513 h 1420264"/>
              <a:gd name="connsiteX6" fmla="*/ 412493 w 2061671"/>
              <a:gd name="connsiteY6" fmla="*/ 134948 h 1420264"/>
              <a:gd name="connsiteX7" fmla="*/ 986694 w 2061671"/>
              <a:gd name="connsiteY7" fmla="*/ 304783 h 1420264"/>
              <a:gd name="connsiteX8" fmla="*/ 1552809 w 2061671"/>
              <a:gd name="connsiteY8" fmla="*/ 210 h 1420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1671" h="1420264">
                <a:moveTo>
                  <a:pt x="1552809" y="210"/>
                </a:moveTo>
                <a:cubicBezTo>
                  <a:pt x="1726687" y="9646"/>
                  <a:pt x="1982786" y="383418"/>
                  <a:pt x="2029962" y="555490"/>
                </a:cubicBezTo>
                <a:cubicBezTo>
                  <a:pt x="2077138" y="727563"/>
                  <a:pt x="2079835" y="920313"/>
                  <a:pt x="1981439" y="1089257"/>
                </a:cubicBezTo>
                <a:cubicBezTo>
                  <a:pt x="1838563" y="1313007"/>
                  <a:pt x="1453066" y="1447846"/>
                  <a:pt x="1164617" y="1415497"/>
                </a:cubicBezTo>
                <a:cubicBezTo>
                  <a:pt x="876168" y="1383147"/>
                  <a:pt x="528411" y="1193090"/>
                  <a:pt x="347793" y="992208"/>
                </a:cubicBezTo>
                <a:cubicBezTo>
                  <a:pt x="134826" y="791326"/>
                  <a:pt x="-2658" y="482476"/>
                  <a:pt x="39" y="331513"/>
                </a:cubicBezTo>
                <a:cubicBezTo>
                  <a:pt x="2735" y="180549"/>
                  <a:pt x="248051" y="139403"/>
                  <a:pt x="412493" y="134948"/>
                </a:cubicBezTo>
                <a:cubicBezTo>
                  <a:pt x="576936" y="130493"/>
                  <a:pt x="792598" y="350153"/>
                  <a:pt x="986694" y="304783"/>
                </a:cubicBezTo>
                <a:cubicBezTo>
                  <a:pt x="1240098" y="303893"/>
                  <a:pt x="1378931" y="-9225"/>
                  <a:pt x="1552809" y="210"/>
                </a:cubicBezTo>
                <a:close/>
              </a:path>
            </a:pathLst>
          </a:custGeom>
        </p:spPr>
        <p:txBody>
          <a:bodyPr wrap="square">
            <a:noAutofit/>
          </a:bodyPr>
          <a:lstStyle/>
          <a:p>
            <a:endParaRPr lang="en-GB"/>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36085" y="576000"/>
            <a:ext cx="8560833" cy="540544"/>
          </a:xfrm>
          <a:prstGeom prst="rect">
            <a:avLst/>
          </a:prstGeom>
        </p:spPr>
        <p:txBody>
          <a:bodyPr/>
          <a:lstStyle>
            <a:lvl1pPr>
              <a:defRPr>
                <a:solidFill>
                  <a:srgbClr val="004C82"/>
                </a:solidFill>
              </a:defRPr>
            </a:lvl1pPr>
          </a:lstStyle>
          <a:p>
            <a:r>
              <a:rPr lang="en-GB"/>
              <a:t>Click to add headline</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3467551"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20" name="Textplatzhalter 7">
            <a:extLst>
              <a:ext uri="{FF2B5EF4-FFF2-40B4-BE49-F238E27FC236}">
                <a16:creationId xmlns:a16="http://schemas.microsoft.com/office/drawing/2014/main" id="{DED8696E-3F6E-4312-8474-D7B6C988FDD5}"/>
              </a:ext>
            </a:extLst>
          </p:cNvPr>
          <p:cNvSpPr>
            <a:spLocks noGrp="1"/>
          </p:cNvSpPr>
          <p:nvPr>
            <p:ph type="body" sz="quarter" idx="18" hasCustomPrompt="1"/>
          </p:nvPr>
        </p:nvSpPr>
        <p:spPr bwMode="gray">
          <a:xfrm>
            <a:off x="6485284"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11" name="Slide Number Placeholder 3">
            <a:extLst>
              <a:ext uri="{FF2B5EF4-FFF2-40B4-BE49-F238E27FC236}">
                <a16:creationId xmlns:a16="http://schemas.microsoft.com/office/drawing/2014/main" id="{8499C534-579E-4163-ACED-5A40EB80BB37}"/>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2157150794"/>
      </p:ext>
    </p:extLst>
  </p:cSld>
  <p:clrMapOvr>
    <a:masterClrMapping/>
  </p:clrMapOvr>
  <p:transition>
    <p:fade/>
  </p:transition>
  <p:extLst>
    <p:ext uri="{DCECCB84-F9BA-43D5-87BE-67443E8EF086}">
      <p15:sldGuideLst xmlns:p15="http://schemas.microsoft.com/office/powerpoint/2012/main">
        <p15:guide id="1" pos="288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roject slide">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E8B30111-BD6C-49E9-8622-D70E1A481C1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6" name="Bildplatzhalter 5">
            <a:extLst>
              <a:ext uri="{FF2B5EF4-FFF2-40B4-BE49-F238E27FC236}">
                <a16:creationId xmlns:a16="http://schemas.microsoft.com/office/drawing/2014/main" id="{AD865FD3-1198-4DEC-9CE4-A71B7C84CD08}"/>
              </a:ext>
            </a:extLst>
          </p:cNvPr>
          <p:cNvSpPr>
            <a:spLocks noGrp="1"/>
          </p:cNvSpPr>
          <p:nvPr>
            <p:ph type="pic" sz="quarter" idx="15" hasCustomPrompt="1"/>
          </p:nvPr>
        </p:nvSpPr>
        <p:spPr bwMode="gray">
          <a:xfrm>
            <a:off x="460375" y="3341484"/>
            <a:ext cx="3088941" cy="1411269"/>
          </a:xfrm>
          <a:prstGeom prst="rect">
            <a:avLst/>
          </a:prstGeom>
          <a:solidFill>
            <a:schemeClr val="bg2"/>
          </a:solidFill>
        </p:spPr>
        <p:txBody>
          <a:bodyPr vert="horz" lIns="36000" tIns="1152000" rIns="36000" bIns="36000" rtlCol="0">
            <a:noAutofit/>
          </a:bodyPr>
          <a:lstStyle>
            <a:lvl1pPr algn="ctr">
              <a:defRPr lang="en-GB" sz="1000" dirty="0">
                <a:solidFill>
                  <a:schemeClr val="tx2"/>
                </a:solidFill>
              </a:defRPr>
            </a:lvl1pPr>
          </a:lstStyle>
          <a:p>
            <a:r>
              <a:rPr lang="en-GB"/>
              <a:t>Photo</a:t>
            </a:r>
          </a:p>
        </p:txBody>
      </p:sp>
      <p:sp>
        <p:nvSpPr>
          <p:cNvPr id="18" name="Rechteck 17">
            <a:extLst>
              <a:ext uri="{FF2B5EF4-FFF2-40B4-BE49-F238E27FC236}">
                <a16:creationId xmlns:a16="http://schemas.microsoft.com/office/drawing/2014/main" id="{2FE0F192-365F-4B9B-9AE5-A8DCD077B27C}"/>
              </a:ext>
            </a:extLst>
          </p:cNvPr>
          <p:cNvSpPr/>
          <p:nvPr userDrawn="1"/>
        </p:nvSpPr>
        <p:spPr bwMode="gray">
          <a:xfrm>
            <a:off x="460374" y="1199268"/>
            <a:ext cx="3088942" cy="129810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p>
        </p:txBody>
      </p:sp>
      <p:sp>
        <p:nvSpPr>
          <p:cNvPr id="12" name="Rechteck 11">
            <a:extLst>
              <a:ext uri="{FF2B5EF4-FFF2-40B4-BE49-F238E27FC236}">
                <a16:creationId xmlns:a16="http://schemas.microsoft.com/office/drawing/2014/main" id="{FD20B6CE-6FB5-47BE-ACA3-1FADB18A5F9F}"/>
              </a:ext>
            </a:extLst>
          </p:cNvPr>
          <p:cNvSpPr/>
          <p:nvPr userDrawn="1"/>
        </p:nvSpPr>
        <p:spPr bwMode="gray">
          <a:xfrm>
            <a:off x="460373" y="2551658"/>
            <a:ext cx="3088941" cy="74875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60373" y="2551658"/>
            <a:ext cx="3088943" cy="212006"/>
          </a:xfrm>
          <a:prstGeom prst="rect">
            <a:avLst/>
          </a:prstGeom>
          <a:noFill/>
        </p:spPr>
        <p:txBody>
          <a:bodyPr vert="horz" lIns="72000" tIns="36000" rIns="72000" bIns="36000" rtlCol="0" anchor="ctr">
            <a:noAutofit/>
          </a:bodyPr>
          <a:lstStyle>
            <a:lvl1pPr marL="0" marR="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lang="de-DE" sz="1200" b="1" baseline="0" dirty="0">
                <a:solidFill>
                  <a:schemeClr val="bg1"/>
                </a:solidFill>
              </a:defRPr>
            </a:lvl1pPr>
            <a:lvl2pPr>
              <a:defRPr lang="de-DE" dirty="0"/>
            </a:lvl2pPr>
            <a:lvl3pPr>
              <a:defRPr lang="en-GB" dirty="0"/>
            </a:lvl3pPr>
          </a:lstStyle>
          <a:p>
            <a:r>
              <a:rPr lang="en-GB"/>
              <a:t>Name of partner</a:t>
            </a:r>
          </a:p>
        </p:txBody>
      </p:sp>
      <p:sp>
        <p:nvSpPr>
          <p:cNvPr id="19" name="Titel 1">
            <a:extLst>
              <a:ext uri="{FF2B5EF4-FFF2-40B4-BE49-F238E27FC236}">
                <a16:creationId xmlns:a16="http://schemas.microsoft.com/office/drawing/2014/main" id="{E5EE29FF-B139-4CD9-A32C-25A2CCBFB41B}"/>
              </a:ext>
            </a:extLst>
          </p:cNvPr>
          <p:cNvSpPr>
            <a:spLocks noGrp="1"/>
          </p:cNvSpPr>
          <p:nvPr>
            <p:ph type="title" hasCustomPrompt="1"/>
          </p:nvPr>
        </p:nvSpPr>
        <p:spPr bwMode="gray">
          <a:xfrm>
            <a:off x="460374" y="576000"/>
            <a:ext cx="4839635" cy="540544"/>
          </a:xfrm>
          <a:prstGeom prst="rect">
            <a:avLst/>
          </a:prstGeom>
        </p:spPr>
        <p:txBody>
          <a:bodyPr/>
          <a:lstStyle>
            <a:lvl1pPr>
              <a:defRPr>
                <a:solidFill>
                  <a:srgbClr val="004C82"/>
                </a:solidFill>
              </a:defRPr>
            </a:lvl1pPr>
          </a:lstStyle>
          <a:p>
            <a:r>
              <a:rPr lang="en-GB"/>
              <a:t>Project text slide</a:t>
            </a:r>
          </a:p>
        </p:txBody>
      </p:sp>
      <p:sp>
        <p:nvSpPr>
          <p:cNvPr id="14" name="Textplatzhalter 8">
            <a:extLst>
              <a:ext uri="{FF2B5EF4-FFF2-40B4-BE49-F238E27FC236}">
                <a16:creationId xmlns:a16="http://schemas.microsoft.com/office/drawing/2014/main" id="{40AE37FF-8E79-4DC2-894F-409F5F142440}"/>
              </a:ext>
            </a:extLst>
          </p:cNvPr>
          <p:cNvSpPr>
            <a:spLocks noGrp="1"/>
          </p:cNvSpPr>
          <p:nvPr>
            <p:ph type="body" sz="quarter" idx="17" hasCustomPrompt="1"/>
          </p:nvPr>
        </p:nvSpPr>
        <p:spPr bwMode="gray">
          <a:xfrm>
            <a:off x="460373" y="2746182"/>
            <a:ext cx="3088943" cy="554231"/>
          </a:xfrm>
          <a:prstGeom prst="rect">
            <a:avLst/>
          </a:prstGeom>
          <a:noFill/>
        </p:spPr>
        <p:txBody>
          <a:bodyPr lIns="72000" anchor="t">
            <a:noAutofit/>
          </a:bodyPr>
          <a:lstStyle>
            <a:lvl1pPr>
              <a:lnSpc>
                <a:spcPct val="100000"/>
              </a:lnSpc>
              <a:spcBef>
                <a:spcPts val="0"/>
              </a:spcBef>
              <a:defRPr sz="1100" b="0" baseline="0">
                <a:solidFill>
                  <a:schemeClr val="bg1"/>
                </a:solidFill>
              </a:defRPr>
            </a:lvl1pPr>
          </a:lstStyle>
          <a:p>
            <a:r>
              <a:rPr lang="en-GB"/>
              <a:t>MM/YYYY – MM/YYYY</a:t>
            </a:r>
            <a:br>
              <a:rPr lang="en-GB"/>
            </a:br>
            <a:r>
              <a:rPr lang="en-GB"/>
              <a:t>Volume: EUR 00 million</a:t>
            </a:r>
            <a:br>
              <a:rPr lang="en-GB"/>
            </a:br>
            <a:r>
              <a:rPr lang="en-GB"/>
              <a:t>Public contribution: EUR 000,000</a:t>
            </a:r>
          </a:p>
        </p:txBody>
      </p:sp>
      <p:sp>
        <p:nvSpPr>
          <p:cNvPr id="15" name="Textplatzhalter 8">
            <a:extLst>
              <a:ext uri="{FF2B5EF4-FFF2-40B4-BE49-F238E27FC236}">
                <a16:creationId xmlns:a16="http://schemas.microsoft.com/office/drawing/2014/main" id="{133FB7B2-F1B0-4BE4-A9A1-2AA5AD68EB76}"/>
              </a:ext>
            </a:extLst>
          </p:cNvPr>
          <p:cNvSpPr>
            <a:spLocks noGrp="1"/>
          </p:cNvSpPr>
          <p:nvPr>
            <p:ph type="body" sz="quarter" idx="18" hasCustomPrompt="1"/>
          </p:nvPr>
        </p:nvSpPr>
        <p:spPr bwMode="gray">
          <a:xfrm>
            <a:off x="460374" y="1199907"/>
            <a:ext cx="3088942" cy="271797"/>
          </a:xfrm>
          <a:prstGeom prst="rect">
            <a:avLst/>
          </a:prstGeom>
          <a:noFill/>
        </p:spPr>
        <p:txBody>
          <a:bodyPr lIns="72000" tIns="36000" bIns="36000" anchor="ctr">
            <a:normAutofit/>
          </a:bodyPr>
          <a:lstStyle>
            <a:lvl1pPr>
              <a:defRPr sz="1200" b="1" baseline="0">
                <a:solidFill>
                  <a:schemeClr val="tx1"/>
                </a:solidFill>
              </a:defRPr>
            </a:lvl1pPr>
          </a:lstStyle>
          <a:p>
            <a:r>
              <a:rPr lang="en-GB"/>
              <a:t>Name of country</a:t>
            </a:r>
          </a:p>
        </p:txBody>
      </p:sp>
      <p:sp>
        <p:nvSpPr>
          <p:cNvPr id="16" name="Textplatzhalter 8">
            <a:extLst>
              <a:ext uri="{FF2B5EF4-FFF2-40B4-BE49-F238E27FC236}">
                <a16:creationId xmlns:a16="http://schemas.microsoft.com/office/drawing/2014/main" id="{50874649-3395-4A9D-A057-03A867415BCC}"/>
              </a:ext>
            </a:extLst>
          </p:cNvPr>
          <p:cNvSpPr>
            <a:spLocks noGrp="1"/>
          </p:cNvSpPr>
          <p:nvPr>
            <p:ph type="body" sz="quarter" idx="19" hasCustomPrompt="1"/>
          </p:nvPr>
        </p:nvSpPr>
        <p:spPr bwMode="gray">
          <a:xfrm>
            <a:off x="460373" y="1471705"/>
            <a:ext cx="3088943" cy="1025668"/>
          </a:xfrm>
          <a:prstGeom prst="rect">
            <a:avLst/>
          </a:prstGeom>
          <a:noFill/>
        </p:spPr>
        <p:txBody>
          <a:bodyPr lIns="72000" tIns="0" bIns="36000" anchor="t"/>
          <a:lstStyle>
            <a:lvl1pPr marL="0" indent="0" algn="l" defTabSz="685800" rtl="0" eaLnBrk="1" latinLnBrk="0" hangingPunct="1">
              <a:lnSpc>
                <a:spcPct val="100000"/>
              </a:lnSpc>
              <a:spcBef>
                <a:spcPts val="0"/>
              </a:spcBef>
              <a:buFont typeface="Arial" panose="020B0604020202020204" pitchFamily="34" charset="0"/>
              <a:buNone/>
              <a:defRPr lang="de-DE" sz="1100" b="0" kern="1200" baseline="0" dirty="0" smtClean="0">
                <a:solidFill>
                  <a:schemeClr val="tx1"/>
                </a:solidFill>
                <a:latin typeface="Calibri" panose="020F0502020204030204" pitchFamily="34" charset="0"/>
                <a:ea typeface="+mn-ea"/>
                <a:cs typeface="Calibri" panose="020F0502020204030204" pitchFamily="34" charset="0"/>
              </a:defRPr>
            </a:lvl1pPr>
          </a:lstStyle>
          <a:p>
            <a:r>
              <a:rPr lang="en-GB"/>
              <a:t>Text containing the name of the country.</a:t>
            </a:r>
          </a:p>
        </p:txBody>
      </p:sp>
      <p:sp>
        <p:nvSpPr>
          <p:cNvPr id="7" name="Textplatzhalter 6">
            <a:extLst>
              <a:ext uri="{FF2B5EF4-FFF2-40B4-BE49-F238E27FC236}">
                <a16:creationId xmlns:a16="http://schemas.microsoft.com/office/drawing/2014/main" id="{47B8F238-9E4D-4367-BF20-CAA4F4E82F22}"/>
              </a:ext>
            </a:extLst>
          </p:cNvPr>
          <p:cNvSpPr>
            <a:spLocks noGrp="1"/>
          </p:cNvSpPr>
          <p:nvPr>
            <p:ph type="body" sz="quarter" idx="20" hasCustomPrompt="1"/>
          </p:nvPr>
        </p:nvSpPr>
        <p:spPr bwMode="gray">
          <a:xfrm>
            <a:off x="4188477" y="1188000"/>
            <a:ext cx="4839635" cy="3564753"/>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13" name="Slide Number Placeholder 3">
            <a:extLst>
              <a:ext uri="{FF2B5EF4-FFF2-40B4-BE49-F238E27FC236}">
                <a16:creationId xmlns:a16="http://schemas.microsoft.com/office/drawing/2014/main" id="{BB2C131C-FC1A-496B-866C-3997352AF75E}"/>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3900305788"/>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Project slide">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DE29BA97-3C41-4494-8887-D4CCDF35392C}"/>
              </a:ext>
            </a:extLst>
          </p:cNvPr>
          <p:cNvSpPr/>
          <p:nvPr userDrawn="1"/>
        </p:nvSpPr>
        <p:spPr>
          <a:xfrm>
            <a:off x="4304367" y="2615423"/>
            <a:ext cx="4839629" cy="2528077"/>
          </a:xfrm>
          <a:custGeom>
            <a:avLst/>
            <a:gdLst>
              <a:gd name="connsiteX0" fmla="*/ 0 w 4572905"/>
              <a:gd name="connsiteY0" fmla="*/ 0 h 2528077"/>
              <a:gd name="connsiteX1" fmla="*/ 4572905 w 4572905"/>
              <a:gd name="connsiteY1" fmla="*/ 0 h 2528077"/>
              <a:gd name="connsiteX2" fmla="*/ 4572905 w 4572905"/>
              <a:gd name="connsiteY2" fmla="*/ 2528077 h 2528077"/>
              <a:gd name="connsiteX3" fmla="*/ 2285472 w 4572905"/>
              <a:gd name="connsiteY3" fmla="*/ 2528077 h 2528077"/>
              <a:gd name="connsiteX4" fmla="*/ 9849 w 4572905"/>
              <a:gd name="connsiteY4" fmla="*/ 219274 h 2528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905" h="2528077">
                <a:moveTo>
                  <a:pt x="0" y="0"/>
                </a:moveTo>
                <a:lnTo>
                  <a:pt x="4572905" y="0"/>
                </a:lnTo>
                <a:lnTo>
                  <a:pt x="4572905" y="2528077"/>
                </a:lnTo>
                <a:lnTo>
                  <a:pt x="2285472" y="2528077"/>
                </a:lnTo>
                <a:cubicBezTo>
                  <a:pt x="1101115" y="2528077"/>
                  <a:pt x="126988" y="1516094"/>
                  <a:pt x="9849" y="219274"/>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52000" rtlCol="0" anchor="t">
            <a:noAutofit/>
          </a:bodyPr>
          <a:lstStyle/>
          <a:p>
            <a:pPr algn="ctr"/>
            <a:endParaRPr lang="en-GB" sz="1200">
              <a:latin typeface="Calibri" panose="020F0502020204030204" pitchFamily="34" charset="0"/>
              <a:cs typeface="Calibri" panose="020F0502020204030204" pitchFamily="34" charset="0"/>
            </a:endParaRPr>
          </a:p>
        </p:txBody>
      </p:sp>
      <p:sp>
        <p:nvSpPr>
          <p:cNvPr id="19" name="Titel 1">
            <a:extLst>
              <a:ext uri="{FF2B5EF4-FFF2-40B4-BE49-F238E27FC236}">
                <a16:creationId xmlns:a16="http://schemas.microsoft.com/office/drawing/2014/main" id="{E5EE29FF-B139-4CD9-A32C-25A2CCBFB41B}"/>
              </a:ext>
            </a:extLst>
          </p:cNvPr>
          <p:cNvSpPr>
            <a:spLocks noGrp="1"/>
          </p:cNvSpPr>
          <p:nvPr>
            <p:ph type="title" hasCustomPrompt="1"/>
          </p:nvPr>
        </p:nvSpPr>
        <p:spPr bwMode="gray">
          <a:xfrm>
            <a:off x="460374" y="576000"/>
            <a:ext cx="4839635" cy="540544"/>
          </a:xfrm>
          <a:prstGeom prst="rect">
            <a:avLst/>
          </a:prstGeom>
        </p:spPr>
        <p:txBody>
          <a:bodyPr/>
          <a:lstStyle>
            <a:lvl1pPr>
              <a:defRPr>
                <a:solidFill>
                  <a:srgbClr val="004C82"/>
                </a:solidFill>
              </a:defRPr>
            </a:lvl1pPr>
          </a:lstStyle>
          <a:p>
            <a:r>
              <a:rPr lang="en-GB"/>
              <a:t>Project text slide</a:t>
            </a:r>
          </a:p>
        </p:txBody>
      </p:sp>
      <p:sp>
        <p:nvSpPr>
          <p:cNvPr id="7" name="Textplatzhalter 6">
            <a:extLst>
              <a:ext uri="{FF2B5EF4-FFF2-40B4-BE49-F238E27FC236}">
                <a16:creationId xmlns:a16="http://schemas.microsoft.com/office/drawing/2014/main" id="{47B8F238-9E4D-4367-BF20-CAA4F4E82F22}"/>
              </a:ext>
            </a:extLst>
          </p:cNvPr>
          <p:cNvSpPr>
            <a:spLocks noGrp="1"/>
          </p:cNvSpPr>
          <p:nvPr>
            <p:ph type="body" sz="quarter" idx="20" hasCustomPrompt="1"/>
          </p:nvPr>
        </p:nvSpPr>
        <p:spPr bwMode="gray">
          <a:xfrm>
            <a:off x="481640" y="1190172"/>
            <a:ext cx="4087492" cy="3564753"/>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13" name="Slide Number Placeholder 3">
            <a:extLst>
              <a:ext uri="{FF2B5EF4-FFF2-40B4-BE49-F238E27FC236}">
                <a16:creationId xmlns:a16="http://schemas.microsoft.com/office/drawing/2014/main" id="{BB2C131C-FC1A-496B-866C-3997352AF75E}"/>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‹Nr.›</a:t>
            </a:fld>
            <a:endParaRPr lang="en-GB"/>
          </a:p>
        </p:txBody>
      </p:sp>
      <p:sp>
        <p:nvSpPr>
          <p:cNvPr id="17" name="Picture Placeholder 20">
            <a:extLst>
              <a:ext uri="{FF2B5EF4-FFF2-40B4-BE49-F238E27FC236}">
                <a16:creationId xmlns:a16="http://schemas.microsoft.com/office/drawing/2014/main" id="{D6BE0F37-6E46-4A70-BB5A-A9527CAA8FB7}"/>
              </a:ext>
            </a:extLst>
          </p:cNvPr>
          <p:cNvSpPr>
            <a:spLocks noGrp="1"/>
          </p:cNvSpPr>
          <p:nvPr>
            <p:ph type="pic" sz="quarter" idx="21"/>
          </p:nvPr>
        </p:nvSpPr>
        <p:spPr>
          <a:xfrm>
            <a:off x="4304367" y="91662"/>
            <a:ext cx="4839634" cy="2450133"/>
          </a:xfrm>
          <a:custGeom>
            <a:avLst/>
            <a:gdLst>
              <a:gd name="connsiteX0" fmla="*/ 2282833 w 4569130"/>
              <a:gd name="connsiteY0" fmla="*/ 0 h 2450133"/>
              <a:gd name="connsiteX1" fmla="*/ 4569130 w 4569130"/>
              <a:gd name="connsiteY1" fmla="*/ 0 h 2450133"/>
              <a:gd name="connsiteX2" fmla="*/ 4569130 w 4569130"/>
              <a:gd name="connsiteY2" fmla="*/ 2450133 h 2450133"/>
              <a:gd name="connsiteX3" fmla="*/ 0 w 4569130"/>
              <a:gd name="connsiteY3" fmla="*/ 2450133 h 2450133"/>
              <a:gd name="connsiteX4" fmla="*/ 8340 w 4569130"/>
              <a:gd name="connsiteY4" fmla="*/ 2267658 h 2450133"/>
              <a:gd name="connsiteX5" fmla="*/ 2282833 w 4569130"/>
              <a:gd name="connsiteY5" fmla="*/ 0 h 2450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69130" h="2450133">
                <a:moveTo>
                  <a:pt x="2282833" y="0"/>
                </a:moveTo>
                <a:lnTo>
                  <a:pt x="4569130" y="0"/>
                </a:lnTo>
                <a:lnTo>
                  <a:pt x="4569130" y="2450133"/>
                </a:lnTo>
                <a:lnTo>
                  <a:pt x="0" y="2450133"/>
                </a:lnTo>
                <a:lnTo>
                  <a:pt x="8340" y="2267658"/>
                </a:lnTo>
                <a:cubicBezTo>
                  <a:pt x="125421" y="993948"/>
                  <a:pt x="1099064" y="0"/>
                  <a:pt x="2282833" y="0"/>
                </a:cubicBezTo>
                <a:close/>
              </a:path>
            </a:pathLst>
          </a:custGeom>
        </p:spPr>
        <p:txBody>
          <a:bodyPr wrap="square">
            <a:noAutofit/>
          </a:bodyPr>
          <a:lstStyle/>
          <a:p>
            <a:endParaRPr lang="en-GB"/>
          </a:p>
        </p:txBody>
      </p:sp>
      <p:sp>
        <p:nvSpPr>
          <p:cNvPr id="26" name="Freeform: Shape 25">
            <a:extLst>
              <a:ext uri="{FF2B5EF4-FFF2-40B4-BE49-F238E27FC236}">
                <a16:creationId xmlns:a16="http://schemas.microsoft.com/office/drawing/2014/main" id="{AEE04C84-3DF8-4F98-8E30-7BF410D46923}"/>
              </a:ext>
            </a:extLst>
          </p:cNvPr>
          <p:cNvSpPr/>
          <p:nvPr userDrawn="1"/>
        </p:nvSpPr>
        <p:spPr>
          <a:xfrm>
            <a:off x="4653781" y="3897319"/>
            <a:ext cx="4490214" cy="1246181"/>
          </a:xfrm>
          <a:custGeom>
            <a:avLst/>
            <a:gdLst>
              <a:gd name="connsiteX0" fmla="*/ 0 w 4246029"/>
              <a:gd name="connsiteY0" fmla="*/ 0 h 1246181"/>
              <a:gd name="connsiteX1" fmla="*/ 4246029 w 4246029"/>
              <a:gd name="connsiteY1" fmla="*/ 0 h 1246181"/>
              <a:gd name="connsiteX2" fmla="*/ 4246029 w 4246029"/>
              <a:gd name="connsiteY2" fmla="*/ 1246181 h 1246181"/>
              <a:gd name="connsiteX3" fmla="*/ 1958596 w 4246029"/>
              <a:gd name="connsiteY3" fmla="*/ 1246181 h 1246181"/>
              <a:gd name="connsiteX4" fmla="*/ 24124 w 4246029"/>
              <a:gd name="connsiteY4" fmla="*/ 47508 h 12461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6029" h="1246181">
                <a:moveTo>
                  <a:pt x="0" y="0"/>
                </a:moveTo>
                <a:lnTo>
                  <a:pt x="4246029" y="0"/>
                </a:lnTo>
                <a:lnTo>
                  <a:pt x="4246029" y="1246181"/>
                </a:lnTo>
                <a:lnTo>
                  <a:pt x="1958596" y="1246181"/>
                </a:lnTo>
                <a:cubicBezTo>
                  <a:pt x="1144351" y="1246181"/>
                  <a:pt x="429472" y="767861"/>
                  <a:pt x="24124" y="47508"/>
                </a:cubicBezTo>
                <a:close/>
              </a:path>
            </a:pathLst>
          </a:cu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200" b="1">
              <a:solidFill>
                <a:schemeClr val="tx1"/>
              </a:solidFill>
            </a:endParaRPr>
          </a:p>
        </p:txBody>
      </p:sp>
      <p:sp>
        <p:nvSpPr>
          <p:cNvPr id="9" name="Rectangle 8">
            <a:extLst>
              <a:ext uri="{FF2B5EF4-FFF2-40B4-BE49-F238E27FC236}">
                <a16:creationId xmlns:a16="http://schemas.microsoft.com/office/drawing/2014/main" id="{D451D0A3-F46E-44F7-931D-0A9251912E91}"/>
              </a:ext>
            </a:extLst>
          </p:cNvPr>
          <p:cNvSpPr/>
          <p:nvPr userDrawn="1"/>
        </p:nvSpPr>
        <p:spPr>
          <a:xfrm>
            <a:off x="4549367" y="3843260"/>
            <a:ext cx="4605265" cy="737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p>
        </p:txBody>
      </p:sp>
      <p:sp>
        <p:nvSpPr>
          <p:cNvPr id="5" name="Text Placeholder 4">
            <a:extLst>
              <a:ext uri="{FF2B5EF4-FFF2-40B4-BE49-F238E27FC236}">
                <a16:creationId xmlns:a16="http://schemas.microsoft.com/office/drawing/2014/main" id="{9F7BA8E3-98FB-477B-AD93-010D6400CBA9}"/>
              </a:ext>
            </a:extLst>
          </p:cNvPr>
          <p:cNvSpPr>
            <a:spLocks noGrp="1"/>
          </p:cNvSpPr>
          <p:nvPr>
            <p:ph type="body" sz="quarter" idx="24" hasCustomPrompt="1"/>
          </p:nvPr>
        </p:nvSpPr>
        <p:spPr>
          <a:xfrm>
            <a:off x="4653781" y="2615423"/>
            <a:ext cx="4490218" cy="1220788"/>
          </a:xfrm>
        </p:spPr>
        <p:txBody>
          <a:bodyPr>
            <a:normAutofit/>
          </a:bodyPr>
          <a:lstStyle>
            <a:lvl1pPr>
              <a:defRPr sz="1200" b="0">
                <a:solidFill>
                  <a:schemeClr val="bg1"/>
                </a:solidFill>
                <a:latin typeface="Calibri" panose="020F0502020204030204" pitchFamily="34" charset="0"/>
                <a:cs typeface="Calibri" panose="020F0502020204030204" pitchFamily="34" charset="0"/>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Name of country</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Project description </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Lorem ipsum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dolor</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sit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amet</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consectetuer</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adipiscing</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elit</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Maecenas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porttitor</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congue</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massa</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Fusce</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posuere</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magna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sed</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pulvinar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ultricies</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purus</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lectus</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malesuada</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libero, sit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amet</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commodo</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magna eros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quis</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urna</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a:t>
            </a:r>
          </a:p>
        </p:txBody>
      </p:sp>
      <p:sp>
        <p:nvSpPr>
          <p:cNvPr id="8" name="Text Placeholder 7">
            <a:extLst>
              <a:ext uri="{FF2B5EF4-FFF2-40B4-BE49-F238E27FC236}">
                <a16:creationId xmlns:a16="http://schemas.microsoft.com/office/drawing/2014/main" id="{F6A6477A-933F-4D63-899D-1B6C78D1F037}"/>
              </a:ext>
            </a:extLst>
          </p:cNvPr>
          <p:cNvSpPr>
            <a:spLocks noGrp="1"/>
          </p:cNvSpPr>
          <p:nvPr>
            <p:ph type="body" sz="quarter" idx="25" hasCustomPrompt="1"/>
          </p:nvPr>
        </p:nvSpPr>
        <p:spPr>
          <a:xfrm>
            <a:off x="4833249" y="3946528"/>
            <a:ext cx="4212915" cy="1147762"/>
          </a:xfrm>
        </p:spPr>
        <p:txBody>
          <a:bodyPr/>
          <a:lstStyle>
            <a:lvl1pPr>
              <a:defRPr sz="1200" b="0">
                <a:solidFill>
                  <a:schemeClr val="tx1"/>
                </a:solidFill>
                <a:latin typeface="Calibri" panose="020F0502020204030204" pitchFamily="34" charset="0"/>
                <a:cs typeface="Calibri" panose="020F0502020204030204" pitchFamily="34" charset="0"/>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Name of partner</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MM/YYYY – MM/YYYY</a:t>
            </a:r>
            <a:br>
              <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br>
            <a:r>
              <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Volume: EUR 00 million</a:t>
            </a:r>
            <a:br>
              <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br>
            <a:r>
              <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Public contribution: EUR 000,000</a:t>
            </a:r>
          </a:p>
          <a:p>
            <a:pPr lvl="0"/>
            <a:endParaRPr lang="en-GB"/>
          </a:p>
        </p:txBody>
      </p:sp>
    </p:spTree>
    <p:extLst>
      <p:ext uri="{BB962C8B-B14F-4D97-AF65-F5344CB8AC3E}">
        <p14:creationId xmlns:p14="http://schemas.microsoft.com/office/powerpoint/2010/main" val="3376477628"/>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act 1">
    <p:spTree>
      <p:nvGrpSpPr>
        <p:cNvPr id="1" name=""/>
        <p:cNvGrpSpPr/>
        <p:nvPr/>
      </p:nvGrpSpPr>
      <p:grpSpPr>
        <a:xfrm>
          <a:off x="0" y="0"/>
          <a:ext cx="0" cy="0"/>
          <a:chOff x="0" y="0"/>
          <a:chExt cx="0" cy="0"/>
        </a:xfrm>
      </p:grpSpPr>
      <p:sp>
        <p:nvSpPr>
          <p:cNvPr id="16" name="Titel 1">
            <a:extLst>
              <a:ext uri="{FF2B5EF4-FFF2-40B4-BE49-F238E27FC236}">
                <a16:creationId xmlns:a16="http://schemas.microsoft.com/office/drawing/2014/main" id="{3B6C23A5-1B72-42F2-B92F-DC68B632F6B0}"/>
              </a:ext>
            </a:extLst>
          </p:cNvPr>
          <p:cNvSpPr>
            <a:spLocks noGrp="1"/>
          </p:cNvSpPr>
          <p:nvPr>
            <p:ph type="title" hasCustomPrompt="1"/>
          </p:nvPr>
        </p:nvSpPr>
        <p:spPr bwMode="gray">
          <a:xfrm>
            <a:off x="449816" y="576000"/>
            <a:ext cx="8342492" cy="540544"/>
          </a:xfrm>
          <a:prstGeom prst="rect">
            <a:avLst/>
          </a:prstGeom>
        </p:spPr>
        <p:txBody>
          <a:bodyPr/>
          <a:lstStyle>
            <a:lvl1pPr>
              <a:defRPr>
                <a:solidFill>
                  <a:srgbClr val="004C82"/>
                </a:solidFill>
              </a:defRPr>
            </a:lvl1pPr>
          </a:lstStyle>
          <a:p>
            <a:r>
              <a:rPr lang="en-GB"/>
              <a:t>Contact</a:t>
            </a:r>
          </a:p>
        </p:txBody>
      </p:sp>
      <p:sp>
        <p:nvSpPr>
          <p:cNvPr id="19" name="Textplatzhalter 16">
            <a:extLst>
              <a:ext uri="{FF2B5EF4-FFF2-40B4-BE49-F238E27FC236}">
                <a16:creationId xmlns:a16="http://schemas.microsoft.com/office/drawing/2014/main" id="{F0C65784-9410-409B-82EA-6584D4732CDD}"/>
              </a:ext>
            </a:extLst>
          </p:cNvPr>
          <p:cNvSpPr>
            <a:spLocks noGrp="1"/>
          </p:cNvSpPr>
          <p:nvPr>
            <p:ph type="body" sz="quarter" idx="15" hasCustomPrompt="1"/>
          </p:nvPr>
        </p:nvSpPr>
        <p:spPr bwMode="gray">
          <a:xfrm>
            <a:off x="2388762" y="2408504"/>
            <a:ext cx="3369561" cy="824763"/>
          </a:xfrm>
          <a:prstGeom prst="rect">
            <a:avLst/>
          </a:prstGeom>
        </p:spPr>
        <p:txBody>
          <a:bodyPr>
            <a:normAutofit/>
          </a:bodyPr>
          <a:lstStyle>
            <a:lvl1pPr>
              <a:lnSpc>
                <a:spcPct val="100000"/>
              </a:lnSpc>
              <a:spcBef>
                <a:spcPts val="0"/>
              </a:spcBef>
              <a:defRPr sz="1400"/>
            </a:lvl1pPr>
          </a:lstStyle>
          <a:p>
            <a:r>
              <a:rPr lang="en-GB"/>
              <a:t>givenname.familyname@giz.de </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20" name="Textplatzhalter 29">
            <a:extLst>
              <a:ext uri="{FF2B5EF4-FFF2-40B4-BE49-F238E27FC236}">
                <a16:creationId xmlns:a16="http://schemas.microsoft.com/office/drawing/2014/main" id="{85761457-A63B-46F2-99C5-E217A1E0A705}"/>
              </a:ext>
            </a:extLst>
          </p:cNvPr>
          <p:cNvSpPr>
            <a:spLocks noGrp="1"/>
          </p:cNvSpPr>
          <p:nvPr>
            <p:ph type="body" sz="quarter" idx="22" hasCustomPrompt="1"/>
          </p:nvPr>
        </p:nvSpPr>
        <p:spPr bwMode="gray">
          <a:xfrm>
            <a:off x="2388762" y="1730646"/>
            <a:ext cx="3369561" cy="199852"/>
          </a:xfrm>
          <a:prstGeom prst="rect">
            <a:avLst/>
          </a:prstGeom>
        </p:spPr>
        <p:txBody>
          <a:bodyPr>
            <a:noAutofit/>
          </a:bodyPr>
          <a:lstStyle>
            <a:lvl1pPr>
              <a:defRPr sz="1400" b="1">
                <a:solidFill>
                  <a:srgbClr val="004C82"/>
                </a:solidFill>
              </a:defRPr>
            </a:lvl1pPr>
          </a:lstStyle>
          <a:p>
            <a:r>
              <a:rPr lang="en-GB"/>
              <a:t>Given name Family name</a:t>
            </a:r>
          </a:p>
        </p:txBody>
      </p:sp>
      <p:sp>
        <p:nvSpPr>
          <p:cNvPr id="21" name="Textplatzhalter 30">
            <a:extLst>
              <a:ext uri="{FF2B5EF4-FFF2-40B4-BE49-F238E27FC236}">
                <a16:creationId xmlns:a16="http://schemas.microsoft.com/office/drawing/2014/main" id="{CB52D947-0416-4964-B28D-129580E47725}"/>
              </a:ext>
            </a:extLst>
          </p:cNvPr>
          <p:cNvSpPr>
            <a:spLocks noGrp="1"/>
          </p:cNvSpPr>
          <p:nvPr>
            <p:ph type="body" sz="quarter" idx="23" hasCustomPrompt="1"/>
          </p:nvPr>
        </p:nvSpPr>
        <p:spPr bwMode="gray">
          <a:xfrm>
            <a:off x="2388762" y="2000521"/>
            <a:ext cx="3369561" cy="199852"/>
          </a:xfrm>
          <a:prstGeom prst="rect">
            <a:avLst/>
          </a:prstGeom>
        </p:spPr>
        <p:txBody>
          <a:bodyPr>
            <a:noAutofit/>
          </a:bodyPr>
          <a:lstStyle>
            <a:lvl1pPr>
              <a:defRPr sz="1400"/>
            </a:lvl1pPr>
          </a:lstStyle>
          <a:p>
            <a:r>
              <a:rPr lang="en-GB"/>
              <a:t>Function, place</a:t>
            </a:r>
          </a:p>
        </p:txBody>
      </p:sp>
      <p:sp>
        <p:nvSpPr>
          <p:cNvPr id="35" name="Bildplatzhalter 6">
            <a:extLst>
              <a:ext uri="{FF2B5EF4-FFF2-40B4-BE49-F238E27FC236}">
                <a16:creationId xmlns:a16="http://schemas.microsoft.com/office/drawing/2014/main" id="{FC763A8F-9E6C-4EEB-90DC-0F65B80379CA}"/>
              </a:ext>
            </a:extLst>
          </p:cNvPr>
          <p:cNvSpPr>
            <a:spLocks noGrp="1"/>
          </p:cNvSpPr>
          <p:nvPr>
            <p:ph type="pic" sz="quarter" idx="17" hasCustomPrompt="1"/>
          </p:nvPr>
        </p:nvSpPr>
        <p:spPr bwMode="gray">
          <a:xfrm>
            <a:off x="449816" y="1568963"/>
            <a:ext cx="1690468" cy="1702892"/>
          </a:xfrm>
          <a:prstGeom prst="ellipse">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pPr lvl="0" algn="ctr"/>
            <a:r>
              <a:rPr lang="en-GB"/>
              <a:t>Photo</a:t>
            </a:r>
          </a:p>
        </p:txBody>
      </p:sp>
      <p:pic>
        <p:nvPicPr>
          <p:cNvPr id="4" name="Picture 3">
            <a:extLst>
              <a:ext uri="{FF2B5EF4-FFF2-40B4-BE49-F238E27FC236}">
                <a16:creationId xmlns:a16="http://schemas.microsoft.com/office/drawing/2014/main" id="{E14C7E1E-40D7-4B11-9476-0F6658B0D61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3233"/>
            <a:ext cx="9144000" cy="727245"/>
          </a:xfrm>
          <a:prstGeom prst="rect">
            <a:avLst/>
          </a:prstGeom>
        </p:spPr>
      </p:pic>
      <p:pic>
        <p:nvPicPr>
          <p:cNvPr id="7" name="Picture 6">
            <a:extLst>
              <a:ext uri="{FF2B5EF4-FFF2-40B4-BE49-F238E27FC236}">
                <a16:creationId xmlns:a16="http://schemas.microsoft.com/office/drawing/2014/main" id="{21BD9BA7-0BC1-49D0-A2D5-443659AD0B84}"/>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22" name="TextBox 7">
            <a:extLst>
              <a:ext uri="{FF2B5EF4-FFF2-40B4-BE49-F238E27FC236}">
                <a16:creationId xmlns:a16="http://schemas.microsoft.com/office/drawing/2014/main" id="{993D6B05-CD17-4766-98E0-D42EB3C2A3DC}"/>
              </a:ext>
            </a:extLst>
          </p:cNvPr>
          <p:cNvSpPr txBox="1"/>
          <p:nvPr userDrawn="1"/>
        </p:nvSpPr>
        <p:spPr bwMode="gray">
          <a:xfrm>
            <a:off x="758811" y="3856523"/>
            <a:ext cx="1475084"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water-energy-food.org</a:t>
            </a:r>
          </a:p>
        </p:txBody>
      </p:sp>
      <p:pic>
        <p:nvPicPr>
          <p:cNvPr id="24" name="Grafik 42" descr="Ein Bild, das Axt, Werkzeug enthält.&#10;&#10;Mit sehr hoher Zuverlässigkeit generierte Beschreibung">
            <a:extLst>
              <a:ext uri="{FF2B5EF4-FFF2-40B4-BE49-F238E27FC236}">
                <a16:creationId xmlns:a16="http://schemas.microsoft.com/office/drawing/2014/main" id="{633FCBD4-23F1-4EFF-BF46-4A5E2D55EC68}"/>
              </a:ext>
            </a:extLst>
          </p:cNvPr>
          <p:cNvPicPr>
            <a:picLocks noChangeAspect="1"/>
          </p:cNvPicPr>
          <p:nvPr userDrawn="1"/>
        </p:nvPicPr>
        <p:blipFill>
          <a:blip r:embed="rId4"/>
          <a:stretch>
            <a:fillRect/>
          </a:stretch>
        </p:blipFill>
        <p:spPr bwMode="gray">
          <a:xfrm>
            <a:off x="2619798" y="3897985"/>
            <a:ext cx="290728" cy="236458"/>
          </a:xfrm>
          <a:prstGeom prst="rect">
            <a:avLst/>
          </a:prstGeom>
        </p:spPr>
      </p:pic>
      <p:sp>
        <p:nvSpPr>
          <p:cNvPr id="25" name="TextBox 7">
            <a:extLst>
              <a:ext uri="{FF2B5EF4-FFF2-40B4-BE49-F238E27FC236}">
                <a16:creationId xmlns:a16="http://schemas.microsoft.com/office/drawing/2014/main" id="{9E4A691B-E5E3-46BA-9F84-BB543A8BB96B}"/>
              </a:ext>
            </a:extLst>
          </p:cNvPr>
          <p:cNvSpPr txBox="1"/>
          <p:nvPr userDrawn="1"/>
        </p:nvSpPr>
        <p:spPr bwMode="gray">
          <a:xfrm>
            <a:off x="2922801" y="3868737"/>
            <a:ext cx="1231427"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@NEXUSPlatform</a:t>
            </a:r>
          </a:p>
        </p:txBody>
      </p:sp>
      <p:sp>
        <p:nvSpPr>
          <p:cNvPr id="26" name="TextBox 7">
            <a:extLst>
              <a:ext uri="{FF2B5EF4-FFF2-40B4-BE49-F238E27FC236}">
                <a16:creationId xmlns:a16="http://schemas.microsoft.com/office/drawing/2014/main" id="{17940FDA-4219-4168-B5B2-CAA7FC4C68F5}"/>
              </a:ext>
            </a:extLst>
          </p:cNvPr>
          <p:cNvSpPr txBox="1"/>
          <p:nvPr userDrawn="1"/>
        </p:nvSpPr>
        <p:spPr bwMode="gray">
          <a:xfrm>
            <a:off x="4876991" y="3868737"/>
            <a:ext cx="1612942" cy="246221"/>
          </a:xfrm>
          <a:prstGeom prst="rect">
            <a:avLst/>
          </a:prstGeom>
          <a:noFill/>
        </p:spPr>
        <p:txBody>
          <a:bodyPr wrap="none" rtlCol="0">
            <a:spAutoFit/>
          </a:bodyPr>
          <a:lstStyle/>
          <a:p>
            <a:pPr>
              <a:spcBef>
                <a:spcPts val="2400"/>
              </a:spcBef>
              <a:buClr>
                <a:srgbClr val="C00000"/>
              </a:buClr>
            </a:pPr>
            <a:r>
              <a:rPr lang="de-DE" sz="1000">
                <a:solidFill>
                  <a:schemeClr val="tx1">
                    <a:lumMod val="75000"/>
                    <a:lumOff val="25000"/>
                  </a:schemeClr>
                </a:solidFill>
              </a:rPr>
              <a:t>@nexusresourceplatform</a:t>
            </a:r>
          </a:p>
        </p:txBody>
      </p:sp>
      <p:pic>
        <p:nvPicPr>
          <p:cNvPr id="27" name="Grafik 2">
            <a:extLst>
              <a:ext uri="{FF2B5EF4-FFF2-40B4-BE49-F238E27FC236}">
                <a16:creationId xmlns:a16="http://schemas.microsoft.com/office/drawing/2014/main" id="{B20F6AE3-D5F4-4B38-AF4C-747695C1E1F0}"/>
              </a:ext>
            </a:extLst>
          </p:cNvPr>
          <p:cNvPicPr>
            <a:picLocks noChangeAspect="1"/>
          </p:cNvPicPr>
          <p:nvPr userDrawn="1"/>
        </p:nvPicPr>
        <p:blipFill rotWithShape="1">
          <a:blip r:embed="rId5"/>
          <a:srcRect l="19375" t="7326" r="20003" b="6655"/>
          <a:stretch/>
        </p:blipFill>
        <p:spPr>
          <a:xfrm>
            <a:off x="4513243" y="3848838"/>
            <a:ext cx="363748" cy="322580"/>
          </a:xfrm>
          <a:prstGeom prst="rect">
            <a:avLst/>
          </a:prstGeom>
        </p:spPr>
      </p:pic>
      <p:pic>
        <p:nvPicPr>
          <p:cNvPr id="28" name="Picture 2">
            <a:extLst>
              <a:ext uri="{FF2B5EF4-FFF2-40B4-BE49-F238E27FC236}">
                <a16:creationId xmlns:a16="http://schemas.microsoft.com/office/drawing/2014/main" id="{8255D81C-4B89-4E88-92A8-461D9BD8AEFB}"/>
              </a:ext>
            </a:extLst>
          </p:cNvPr>
          <p:cNvPicPr>
            <a:picLocks noChangeAspect="1" noChangeArrowheads="1"/>
          </p:cNvPicPr>
          <p:nvPr userDrawn="1"/>
        </p:nvPicPr>
        <p:blipFill>
          <a:blip r:embed="rId6" cstate="screen">
            <a:extLst>
              <a:ext uri="{28A0092B-C50C-407E-A947-70E740481C1C}">
                <a14:useLocalDpi xmlns:a14="http://schemas.microsoft.com/office/drawing/2010/main" val="0"/>
              </a:ext>
            </a:extLst>
          </a:blip>
          <a:srcRect/>
          <a:stretch>
            <a:fillRect/>
          </a:stretch>
        </p:blipFill>
        <p:spPr bwMode="auto">
          <a:xfrm>
            <a:off x="427755" y="3846584"/>
            <a:ext cx="321117" cy="320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5406117"/>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Title, colour">
    <p:spTree>
      <p:nvGrpSpPr>
        <p:cNvPr id="1" name=""/>
        <p:cNvGrpSpPr/>
        <p:nvPr/>
      </p:nvGrpSpPr>
      <p:grpSpPr>
        <a:xfrm>
          <a:off x="0" y="0"/>
          <a:ext cx="0" cy="0"/>
          <a:chOff x="0" y="0"/>
          <a:chExt cx="0" cy="0"/>
        </a:xfrm>
      </p:grpSpPr>
      <p:sp>
        <p:nvSpPr>
          <p:cNvPr id="21" name="Picture Placeholder 2">
            <a:extLst>
              <a:ext uri="{FF2B5EF4-FFF2-40B4-BE49-F238E27FC236}">
                <a16:creationId xmlns:a16="http://schemas.microsoft.com/office/drawing/2014/main" id="{BAFCFA16-7953-41A5-9934-2EEBDC8E242D}"/>
              </a:ext>
            </a:extLst>
          </p:cNvPr>
          <p:cNvSpPr>
            <a:spLocks noGrp="1"/>
          </p:cNvSpPr>
          <p:nvPr>
            <p:ph type="pic" sz="quarter" idx="19"/>
          </p:nvPr>
        </p:nvSpPr>
        <p:spPr>
          <a:xfrm>
            <a:off x="6579357" y="4023546"/>
            <a:ext cx="1880643" cy="764866"/>
          </a:xfrm>
        </p:spPr>
        <p:txBody>
          <a:bodyPr/>
          <a:lstStyle/>
          <a:p>
            <a:endParaRPr lang="en-GB"/>
          </a:p>
        </p:txBody>
      </p:sp>
      <p:pic>
        <p:nvPicPr>
          <p:cNvPr id="14" name="Picture 13" descr="Icon&#10;&#10;Description automatically generated with medium confidence">
            <a:extLst>
              <a:ext uri="{FF2B5EF4-FFF2-40B4-BE49-F238E27FC236}">
                <a16:creationId xmlns:a16="http://schemas.microsoft.com/office/drawing/2014/main" id="{DF8B4763-8085-470F-B389-2C256EAC835D}"/>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1382170"/>
            <a:ext cx="9144000" cy="2379160"/>
          </a:xfrm>
          <a:prstGeom prst="rect">
            <a:avLst/>
          </a:prstGeom>
        </p:spPr>
      </p:pic>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684000" y="2266746"/>
            <a:ext cx="7971711" cy="360099"/>
          </a:xfrm>
          <a:prstGeom prst="rect">
            <a:avLst/>
          </a:prstGeom>
        </p:spPr>
        <p:txBody>
          <a:bodyPr wrap="square">
            <a:spAutoFit/>
          </a:bodyPr>
          <a:lstStyle>
            <a:lvl1pPr>
              <a:defRPr sz="2600" b="1">
                <a:solidFill>
                  <a:schemeClr val="bg1"/>
                </a:solidFill>
              </a:defRPr>
            </a:lvl1pPr>
          </a:lstStyle>
          <a:p>
            <a:r>
              <a:rPr lang="en-GB"/>
              <a:t>Title slide/headline with colour Nexus visual</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2786091"/>
            <a:ext cx="7970837" cy="384721"/>
          </a:xfrm>
          <a:prstGeom prst="rect">
            <a:avLst/>
          </a:prstGeom>
        </p:spPr>
        <p:txBody>
          <a:bodyPr>
            <a:spAutoFit/>
          </a:bodyPr>
          <a:lstStyle>
            <a:lvl1pPr marL="0" indent="0">
              <a:lnSpc>
                <a:spcPct val="95000"/>
              </a:lnSpc>
              <a:spcBef>
                <a:spcPts val="1200"/>
              </a:spcBef>
              <a:spcAft>
                <a:spcPts val="0"/>
              </a:spcAft>
              <a:buNone/>
              <a:defRPr sz="2000">
                <a:solidFill>
                  <a:schemeClr val="bg1"/>
                </a:solidFill>
                <a:latin typeface="+mj-lt"/>
                <a:cs typeface="Calibri" panose="020F0502020204030204" pitchFamily="34" charset="0"/>
              </a:defRPr>
            </a:lvl1pPr>
          </a:lstStyle>
          <a:p>
            <a:pPr lvl="0"/>
            <a:r>
              <a:rPr lang="en-GB"/>
              <a:t>This is the sub-line</a:t>
            </a:r>
          </a:p>
        </p:txBody>
      </p:sp>
      <p:pic>
        <p:nvPicPr>
          <p:cNvPr id="11" name="Picture 10" descr="Logo, company name&#10;&#10;Description automatically generated">
            <a:extLst>
              <a:ext uri="{FF2B5EF4-FFF2-40B4-BE49-F238E27FC236}">
                <a16:creationId xmlns:a16="http://schemas.microsoft.com/office/drawing/2014/main" id="{F1FA2165-3EB1-416F-8418-3572E0CC76C5}"/>
              </a:ext>
            </a:extLst>
          </p:cNvPr>
          <p:cNvPicPr>
            <a:picLocks noChangeAspect="1"/>
          </p:cNvPicPr>
          <p:nvPr userDrawn="1"/>
        </p:nvPicPr>
        <p:blipFill>
          <a:blip r:embed="rId3"/>
          <a:stretch>
            <a:fillRect/>
          </a:stretch>
        </p:blipFill>
        <p:spPr>
          <a:xfrm>
            <a:off x="6451736" y="247685"/>
            <a:ext cx="2218949" cy="865634"/>
          </a:xfrm>
          <a:prstGeom prst="rect">
            <a:avLst/>
          </a:prstGeom>
        </p:spPr>
      </p:pic>
      <p:sp>
        <p:nvSpPr>
          <p:cNvPr id="9" name="Date Placeholder 21">
            <a:extLst>
              <a:ext uri="{FF2B5EF4-FFF2-40B4-BE49-F238E27FC236}">
                <a16:creationId xmlns:a16="http://schemas.microsoft.com/office/drawing/2014/main" id="{884093BF-DC27-4A9C-9F1F-AA7A8A50AFFC}"/>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14 September 2022</a:t>
            </a:fld>
            <a:endParaRPr lang="en-GB"/>
          </a:p>
        </p:txBody>
      </p:sp>
      <p:pic>
        <p:nvPicPr>
          <p:cNvPr id="15" name="Picture 14" descr="A picture containing shape&#10;&#10;Description automatically generated">
            <a:extLst>
              <a:ext uri="{FF2B5EF4-FFF2-40B4-BE49-F238E27FC236}">
                <a16:creationId xmlns:a16="http://schemas.microsoft.com/office/drawing/2014/main" id="{62649E00-3704-40D0-87FF-0A7435ABFD5B}"/>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637555" y="123567"/>
            <a:ext cx="1102097" cy="1116630"/>
          </a:xfrm>
          <a:prstGeom prst="rect">
            <a:avLst/>
          </a:prstGeom>
        </p:spPr>
      </p:pic>
      <p:sp>
        <p:nvSpPr>
          <p:cNvPr id="22" name="Picture Placeholder 2">
            <a:extLst>
              <a:ext uri="{FF2B5EF4-FFF2-40B4-BE49-F238E27FC236}">
                <a16:creationId xmlns:a16="http://schemas.microsoft.com/office/drawing/2014/main" id="{9FA98211-A8D1-461B-A4A5-FEA788012064}"/>
              </a:ext>
            </a:extLst>
          </p:cNvPr>
          <p:cNvSpPr>
            <a:spLocks noGrp="1"/>
          </p:cNvSpPr>
          <p:nvPr>
            <p:ph type="pic" sz="quarter" idx="14"/>
          </p:nvPr>
        </p:nvSpPr>
        <p:spPr>
          <a:xfrm>
            <a:off x="2034628" y="237175"/>
            <a:ext cx="891654" cy="876144"/>
          </a:xfrm>
        </p:spPr>
        <p:txBody>
          <a:bodyPr/>
          <a:lstStyle/>
          <a:p>
            <a:endParaRPr lang="en-GB"/>
          </a:p>
        </p:txBody>
      </p:sp>
      <p:sp>
        <p:nvSpPr>
          <p:cNvPr id="23" name="Picture Placeholder 2">
            <a:extLst>
              <a:ext uri="{FF2B5EF4-FFF2-40B4-BE49-F238E27FC236}">
                <a16:creationId xmlns:a16="http://schemas.microsoft.com/office/drawing/2014/main" id="{D36F18B6-EE5F-4A3B-B880-F0CD3173CF37}"/>
              </a:ext>
            </a:extLst>
          </p:cNvPr>
          <p:cNvSpPr>
            <a:spLocks noGrp="1"/>
          </p:cNvSpPr>
          <p:nvPr>
            <p:ph type="pic" sz="quarter" idx="20"/>
          </p:nvPr>
        </p:nvSpPr>
        <p:spPr>
          <a:xfrm>
            <a:off x="3099073" y="243810"/>
            <a:ext cx="891654" cy="876144"/>
          </a:xfrm>
        </p:spPr>
        <p:txBody>
          <a:bodyPr/>
          <a:lstStyle/>
          <a:p>
            <a:endParaRPr lang="en-GB"/>
          </a:p>
        </p:txBody>
      </p:sp>
      <p:sp>
        <p:nvSpPr>
          <p:cNvPr id="24" name="Picture Placeholder 2">
            <a:extLst>
              <a:ext uri="{FF2B5EF4-FFF2-40B4-BE49-F238E27FC236}">
                <a16:creationId xmlns:a16="http://schemas.microsoft.com/office/drawing/2014/main" id="{A271124E-6B44-42F3-A10F-BDE9CD04E6BD}"/>
              </a:ext>
            </a:extLst>
          </p:cNvPr>
          <p:cNvSpPr>
            <a:spLocks noGrp="1"/>
          </p:cNvSpPr>
          <p:nvPr>
            <p:ph type="pic" sz="quarter" idx="21"/>
          </p:nvPr>
        </p:nvSpPr>
        <p:spPr>
          <a:xfrm>
            <a:off x="4163518" y="243810"/>
            <a:ext cx="891654" cy="876144"/>
          </a:xfrm>
        </p:spPr>
        <p:txBody>
          <a:bodyPr/>
          <a:lstStyle/>
          <a:p>
            <a:endParaRPr lang="en-GB"/>
          </a:p>
        </p:txBody>
      </p:sp>
      <p:sp>
        <p:nvSpPr>
          <p:cNvPr id="25" name="Picture Placeholder 2">
            <a:extLst>
              <a:ext uri="{FF2B5EF4-FFF2-40B4-BE49-F238E27FC236}">
                <a16:creationId xmlns:a16="http://schemas.microsoft.com/office/drawing/2014/main" id="{FACF4421-6896-42B2-9B27-35653505D35B}"/>
              </a:ext>
            </a:extLst>
          </p:cNvPr>
          <p:cNvSpPr>
            <a:spLocks noGrp="1"/>
          </p:cNvSpPr>
          <p:nvPr>
            <p:ph type="pic" sz="quarter" idx="22"/>
          </p:nvPr>
        </p:nvSpPr>
        <p:spPr>
          <a:xfrm>
            <a:off x="5227963" y="231767"/>
            <a:ext cx="891654" cy="876144"/>
          </a:xfrm>
        </p:spPr>
        <p:txBody>
          <a:bodyPr/>
          <a:lstStyle/>
          <a:p>
            <a:endParaRPr lang="en-GB"/>
          </a:p>
        </p:txBody>
      </p:sp>
      <p:sp>
        <p:nvSpPr>
          <p:cNvPr id="17" name="Picture Placeholder 2">
            <a:extLst>
              <a:ext uri="{FF2B5EF4-FFF2-40B4-BE49-F238E27FC236}">
                <a16:creationId xmlns:a16="http://schemas.microsoft.com/office/drawing/2014/main" id="{46B9BA57-50ED-4EA7-9C32-0E49032CEB8F}"/>
              </a:ext>
            </a:extLst>
          </p:cNvPr>
          <p:cNvSpPr>
            <a:spLocks noGrp="1"/>
          </p:cNvSpPr>
          <p:nvPr>
            <p:ph type="pic" sz="quarter" idx="23"/>
          </p:nvPr>
        </p:nvSpPr>
        <p:spPr>
          <a:xfrm>
            <a:off x="5381296" y="4023546"/>
            <a:ext cx="863899" cy="780622"/>
          </a:xfrm>
        </p:spPr>
        <p:txBody>
          <a:bodyPr/>
          <a:lstStyle/>
          <a:p>
            <a:endParaRPr lang="en-GB"/>
          </a:p>
        </p:txBody>
      </p:sp>
    </p:spTree>
    <p:extLst>
      <p:ext uri="{BB962C8B-B14F-4D97-AF65-F5344CB8AC3E}">
        <p14:creationId xmlns:p14="http://schemas.microsoft.com/office/powerpoint/2010/main" val="4063605099"/>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act 2">
    <p:spTree>
      <p:nvGrpSpPr>
        <p:cNvPr id="1" name=""/>
        <p:cNvGrpSpPr/>
        <p:nvPr/>
      </p:nvGrpSpPr>
      <p:grpSpPr>
        <a:xfrm>
          <a:off x="0" y="0"/>
          <a:ext cx="0" cy="0"/>
          <a:chOff x="0" y="0"/>
          <a:chExt cx="0" cy="0"/>
        </a:xfrm>
      </p:grpSpPr>
      <p:sp>
        <p:nvSpPr>
          <p:cNvPr id="31" name="Textplatzhalter 16">
            <a:extLst>
              <a:ext uri="{FF2B5EF4-FFF2-40B4-BE49-F238E27FC236}">
                <a16:creationId xmlns:a16="http://schemas.microsoft.com/office/drawing/2014/main" id="{99BAFDF9-B477-4EAA-888B-B283B996F142}"/>
              </a:ext>
            </a:extLst>
          </p:cNvPr>
          <p:cNvSpPr>
            <a:spLocks noGrp="1"/>
          </p:cNvSpPr>
          <p:nvPr>
            <p:ph type="body" sz="quarter" idx="15" hasCustomPrompt="1"/>
          </p:nvPr>
        </p:nvSpPr>
        <p:spPr bwMode="gray">
          <a:xfrm>
            <a:off x="1935203" y="2516728"/>
            <a:ext cx="2570185" cy="753552"/>
          </a:xfrm>
          <a:prstGeom prst="rect">
            <a:avLst/>
          </a:prstGeom>
        </p:spPr>
        <p:txBody>
          <a:bodyPr>
            <a:noAutofit/>
          </a:bodyPr>
          <a:lstStyle>
            <a:lvl1pPr>
              <a:lnSpc>
                <a:spcPct val="100000"/>
              </a:lnSpc>
              <a:spcBef>
                <a:spcPts val="0"/>
              </a:spcBef>
              <a:defRPr sz="1400"/>
            </a:lvl1pPr>
          </a:lstStyle>
          <a:p>
            <a:r>
              <a:rPr lang="en-GB"/>
              <a:t>givenname.familyname@giz.de</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32" name="Textplatzhalter 29">
            <a:extLst>
              <a:ext uri="{FF2B5EF4-FFF2-40B4-BE49-F238E27FC236}">
                <a16:creationId xmlns:a16="http://schemas.microsoft.com/office/drawing/2014/main" id="{45476593-F938-4100-B13C-38D8379BF2AB}"/>
              </a:ext>
            </a:extLst>
          </p:cNvPr>
          <p:cNvSpPr>
            <a:spLocks noGrp="1"/>
          </p:cNvSpPr>
          <p:nvPr>
            <p:ph type="body" sz="quarter" idx="22" hasCustomPrompt="1"/>
          </p:nvPr>
        </p:nvSpPr>
        <p:spPr bwMode="gray">
          <a:xfrm>
            <a:off x="1935203" y="1838869"/>
            <a:ext cx="2570185" cy="231629"/>
          </a:xfrm>
          <a:prstGeom prst="rect">
            <a:avLst/>
          </a:prstGeom>
        </p:spPr>
        <p:txBody>
          <a:bodyPr>
            <a:noAutofit/>
          </a:bodyPr>
          <a:lstStyle>
            <a:lvl1pPr>
              <a:defRPr sz="1400" b="1">
                <a:solidFill>
                  <a:srgbClr val="004C82"/>
                </a:solidFill>
              </a:defRPr>
            </a:lvl1pPr>
          </a:lstStyle>
          <a:p>
            <a:r>
              <a:rPr lang="en-GB"/>
              <a:t>Given name Family name</a:t>
            </a:r>
          </a:p>
        </p:txBody>
      </p:sp>
      <p:sp>
        <p:nvSpPr>
          <p:cNvPr id="33" name="Textplatzhalter 30">
            <a:extLst>
              <a:ext uri="{FF2B5EF4-FFF2-40B4-BE49-F238E27FC236}">
                <a16:creationId xmlns:a16="http://schemas.microsoft.com/office/drawing/2014/main" id="{01D00CFF-DFE3-4530-913B-A7058396109E}"/>
              </a:ext>
            </a:extLst>
          </p:cNvPr>
          <p:cNvSpPr>
            <a:spLocks noGrp="1"/>
          </p:cNvSpPr>
          <p:nvPr>
            <p:ph type="body" sz="quarter" idx="23" hasCustomPrompt="1"/>
          </p:nvPr>
        </p:nvSpPr>
        <p:spPr bwMode="gray">
          <a:xfrm>
            <a:off x="1935203" y="2081986"/>
            <a:ext cx="2570185" cy="231629"/>
          </a:xfrm>
          <a:prstGeom prst="rect">
            <a:avLst/>
          </a:prstGeom>
        </p:spPr>
        <p:txBody>
          <a:bodyPr>
            <a:noAutofit/>
          </a:bodyPr>
          <a:lstStyle>
            <a:lvl1pPr>
              <a:defRPr sz="1400"/>
            </a:lvl1pPr>
          </a:lstStyle>
          <a:p>
            <a:r>
              <a:rPr lang="en-GB"/>
              <a:t>Function, place</a:t>
            </a:r>
          </a:p>
        </p:txBody>
      </p:sp>
      <p:sp>
        <p:nvSpPr>
          <p:cNvPr id="34" name="Bildplatzhalter 6">
            <a:extLst>
              <a:ext uri="{FF2B5EF4-FFF2-40B4-BE49-F238E27FC236}">
                <a16:creationId xmlns:a16="http://schemas.microsoft.com/office/drawing/2014/main" id="{E73BDD7E-D6A6-482B-9D61-5276F4F49979}"/>
              </a:ext>
            </a:extLst>
          </p:cNvPr>
          <p:cNvSpPr>
            <a:spLocks noGrp="1"/>
          </p:cNvSpPr>
          <p:nvPr>
            <p:ph type="pic" sz="quarter" idx="17" hasCustomPrompt="1"/>
          </p:nvPr>
        </p:nvSpPr>
        <p:spPr bwMode="gray">
          <a:xfrm>
            <a:off x="245654" y="1708531"/>
            <a:ext cx="1509244" cy="1556665"/>
          </a:xfrm>
          <a:prstGeom prst="ellipse">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pPr lvl="0" algn="ctr"/>
            <a:r>
              <a:rPr lang="en-GB"/>
              <a:t>Photo</a:t>
            </a:r>
          </a:p>
        </p:txBody>
      </p:sp>
      <p:sp>
        <p:nvSpPr>
          <p:cNvPr id="53" name="Textplatzhalter 16">
            <a:extLst>
              <a:ext uri="{FF2B5EF4-FFF2-40B4-BE49-F238E27FC236}">
                <a16:creationId xmlns:a16="http://schemas.microsoft.com/office/drawing/2014/main" id="{D4C3F840-A666-4D4F-B080-E849549C179C}"/>
              </a:ext>
            </a:extLst>
          </p:cNvPr>
          <p:cNvSpPr>
            <a:spLocks noGrp="1"/>
          </p:cNvSpPr>
          <p:nvPr>
            <p:ph type="body" sz="quarter" idx="24" hasCustomPrompt="1"/>
          </p:nvPr>
        </p:nvSpPr>
        <p:spPr bwMode="gray">
          <a:xfrm>
            <a:off x="6375242" y="2516728"/>
            <a:ext cx="2671574" cy="753552"/>
          </a:xfrm>
          <a:prstGeom prst="rect">
            <a:avLst/>
          </a:prstGeom>
        </p:spPr>
        <p:txBody>
          <a:bodyPr>
            <a:noAutofit/>
          </a:bodyPr>
          <a:lstStyle>
            <a:lvl1pPr>
              <a:lnSpc>
                <a:spcPct val="100000"/>
              </a:lnSpc>
              <a:spcBef>
                <a:spcPts val="0"/>
              </a:spcBef>
              <a:defRPr sz="1400"/>
            </a:lvl1pPr>
          </a:lstStyle>
          <a:p>
            <a:r>
              <a:rPr lang="en-GB"/>
              <a:t>givenname.familyname@giz.de </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54" name="Textplatzhalter 29">
            <a:extLst>
              <a:ext uri="{FF2B5EF4-FFF2-40B4-BE49-F238E27FC236}">
                <a16:creationId xmlns:a16="http://schemas.microsoft.com/office/drawing/2014/main" id="{1183BB15-4C0C-49C5-B0B2-4418E3FD55EC}"/>
              </a:ext>
            </a:extLst>
          </p:cNvPr>
          <p:cNvSpPr>
            <a:spLocks noGrp="1"/>
          </p:cNvSpPr>
          <p:nvPr>
            <p:ph type="body" sz="quarter" idx="25" hasCustomPrompt="1"/>
          </p:nvPr>
        </p:nvSpPr>
        <p:spPr bwMode="gray">
          <a:xfrm>
            <a:off x="6375242" y="1838870"/>
            <a:ext cx="2671574" cy="243116"/>
          </a:xfrm>
          <a:prstGeom prst="rect">
            <a:avLst/>
          </a:prstGeom>
        </p:spPr>
        <p:txBody>
          <a:bodyPr>
            <a:noAutofit/>
          </a:bodyPr>
          <a:lstStyle>
            <a:lvl1pPr>
              <a:defRPr sz="1400" b="1">
                <a:solidFill>
                  <a:srgbClr val="004C82"/>
                </a:solidFill>
              </a:defRPr>
            </a:lvl1pPr>
          </a:lstStyle>
          <a:p>
            <a:r>
              <a:rPr lang="en-GB"/>
              <a:t>Given name Family name</a:t>
            </a:r>
          </a:p>
        </p:txBody>
      </p:sp>
      <p:sp>
        <p:nvSpPr>
          <p:cNvPr id="55" name="Textplatzhalter 30">
            <a:extLst>
              <a:ext uri="{FF2B5EF4-FFF2-40B4-BE49-F238E27FC236}">
                <a16:creationId xmlns:a16="http://schemas.microsoft.com/office/drawing/2014/main" id="{0C6CA511-61C0-47B0-A071-DE194172414D}"/>
              </a:ext>
            </a:extLst>
          </p:cNvPr>
          <p:cNvSpPr>
            <a:spLocks noGrp="1"/>
          </p:cNvSpPr>
          <p:nvPr>
            <p:ph type="body" sz="quarter" idx="26" hasCustomPrompt="1"/>
          </p:nvPr>
        </p:nvSpPr>
        <p:spPr bwMode="gray">
          <a:xfrm>
            <a:off x="6375242" y="2093473"/>
            <a:ext cx="2671574" cy="220142"/>
          </a:xfrm>
          <a:prstGeom prst="rect">
            <a:avLst/>
          </a:prstGeom>
        </p:spPr>
        <p:txBody>
          <a:bodyPr>
            <a:noAutofit/>
          </a:bodyPr>
          <a:lstStyle>
            <a:lvl1pPr>
              <a:defRPr sz="1400"/>
            </a:lvl1pPr>
          </a:lstStyle>
          <a:p>
            <a:r>
              <a:rPr lang="en-GB"/>
              <a:t>Function, place</a:t>
            </a:r>
          </a:p>
        </p:txBody>
      </p:sp>
      <p:sp>
        <p:nvSpPr>
          <p:cNvPr id="56" name="Bildplatzhalter 6">
            <a:extLst>
              <a:ext uri="{FF2B5EF4-FFF2-40B4-BE49-F238E27FC236}">
                <a16:creationId xmlns:a16="http://schemas.microsoft.com/office/drawing/2014/main" id="{B0EA41BA-7C5A-4545-A1DA-71964B045D1C}"/>
              </a:ext>
            </a:extLst>
          </p:cNvPr>
          <p:cNvSpPr>
            <a:spLocks noGrp="1"/>
          </p:cNvSpPr>
          <p:nvPr>
            <p:ph type="pic" sz="quarter" idx="27" hasCustomPrompt="1"/>
          </p:nvPr>
        </p:nvSpPr>
        <p:spPr bwMode="gray">
          <a:xfrm>
            <a:off x="4695632" y="1718873"/>
            <a:ext cx="1509244" cy="1556665"/>
          </a:xfrm>
          <a:prstGeom prst="ellipse">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pPr lvl="0" algn="ctr"/>
            <a:r>
              <a:rPr lang="en-GB"/>
              <a:t>Photo</a:t>
            </a:r>
          </a:p>
        </p:txBody>
      </p:sp>
      <p:sp>
        <p:nvSpPr>
          <p:cNvPr id="58" name="Titel 1">
            <a:extLst>
              <a:ext uri="{FF2B5EF4-FFF2-40B4-BE49-F238E27FC236}">
                <a16:creationId xmlns:a16="http://schemas.microsoft.com/office/drawing/2014/main" id="{2DD72F4F-E3F2-49DC-BBAE-681D615ED495}"/>
              </a:ext>
            </a:extLst>
          </p:cNvPr>
          <p:cNvSpPr>
            <a:spLocks noGrp="1"/>
          </p:cNvSpPr>
          <p:nvPr>
            <p:ph type="title" hasCustomPrompt="1"/>
          </p:nvPr>
        </p:nvSpPr>
        <p:spPr bwMode="gray">
          <a:xfrm>
            <a:off x="449816" y="576000"/>
            <a:ext cx="8464411" cy="540544"/>
          </a:xfrm>
          <a:prstGeom prst="rect">
            <a:avLst/>
          </a:prstGeom>
        </p:spPr>
        <p:txBody>
          <a:bodyPr/>
          <a:lstStyle>
            <a:lvl1pPr>
              <a:defRPr>
                <a:solidFill>
                  <a:srgbClr val="004C82"/>
                </a:solidFill>
              </a:defRPr>
            </a:lvl1pPr>
          </a:lstStyle>
          <a:p>
            <a:r>
              <a:rPr lang="en-GB"/>
              <a:t>Contact</a:t>
            </a:r>
          </a:p>
        </p:txBody>
      </p:sp>
      <p:sp>
        <p:nvSpPr>
          <p:cNvPr id="47" name="TextBox 7">
            <a:extLst>
              <a:ext uri="{FF2B5EF4-FFF2-40B4-BE49-F238E27FC236}">
                <a16:creationId xmlns:a16="http://schemas.microsoft.com/office/drawing/2014/main" id="{4899A5D0-81AF-4821-AC3F-0709DF7546D8}"/>
              </a:ext>
            </a:extLst>
          </p:cNvPr>
          <p:cNvSpPr txBox="1"/>
          <p:nvPr userDrawn="1"/>
        </p:nvSpPr>
        <p:spPr bwMode="gray">
          <a:xfrm>
            <a:off x="758811" y="3856523"/>
            <a:ext cx="1475084"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water-energy-food.org</a:t>
            </a:r>
          </a:p>
        </p:txBody>
      </p:sp>
      <p:pic>
        <p:nvPicPr>
          <p:cNvPr id="48" name="Grafik 42" descr="Ein Bild, das Axt, Werkzeug enthält.&#10;&#10;Mit sehr hoher Zuverlässigkeit generierte Beschreibung">
            <a:extLst>
              <a:ext uri="{FF2B5EF4-FFF2-40B4-BE49-F238E27FC236}">
                <a16:creationId xmlns:a16="http://schemas.microsoft.com/office/drawing/2014/main" id="{BF6C446C-DCB9-4E37-94C3-E0C2930D49B1}"/>
              </a:ext>
            </a:extLst>
          </p:cNvPr>
          <p:cNvPicPr>
            <a:picLocks noChangeAspect="1"/>
          </p:cNvPicPr>
          <p:nvPr userDrawn="1"/>
        </p:nvPicPr>
        <p:blipFill>
          <a:blip r:embed="rId2"/>
          <a:stretch>
            <a:fillRect/>
          </a:stretch>
        </p:blipFill>
        <p:spPr bwMode="gray">
          <a:xfrm>
            <a:off x="2619798" y="3897985"/>
            <a:ext cx="290728" cy="236458"/>
          </a:xfrm>
          <a:prstGeom prst="rect">
            <a:avLst/>
          </a:prstGeom>
        </p:spPr>
      </p:pic>
      <p:sp>
        <p:nvSpPr>
          <p:cNvPr id="64" name="TextBox 7">
            <a:extLst>
              <a:ext uri="{FF2B5EF4-FFF2-40B4-BE49-F238E27FC236}">
                <a16:creationId xmlns:a16="http://schemas.microsoft.com/office/drawing/2014/main" id="{CCB81C19-8130-4F0F-9C3C-A086924CF705}"/>
              </a:ext>
            </a:extLst>
          </p:cNvPr>
          <p:cNvSpPr txBox="1"/>
          <p:nvPr userDrawn="1"/>
        </p:nvSpPr>
        <p:spPr bwMode="gray">
          <a:xfrm>
            <a:off x="2922801" y="3868737"/>
            <a:ext cx="1231427"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@NEXUSPlatform</a:t>
            </a:r>
          </a:p>
        </p:txBody>
      </p:sp>
      <p:sp>
        <p:nvSpPr>
          <p:cNvPr id="65" name="TextBox 7">
            <a:extLst>
              <a:ext uri="{FF2B5EF4-FFF2-40B4-BE49-F238E27FC236}">
                <a16:creationId xmlns:a16="http://schemas.microsoft.com/office/drawing/2014/main" id="{C1046980-579B-4BB3-A86A-809B480E24DB}"/>
              </a:ext>
            </a:extLst>
          </p:cNvPr>
          <p:cNvSpPr txBox="1"/>
          <p:nvPr userDrawn="1"/>
        </p:nvSpPr>
        <p:spPr bwMode="gray">
          <a:xfrm>
            <a:off x="4876991" y="3868737"/>
            <a:ext cx="1612942" cy="246221"/>
          </a:xfrm>
          <a:prstGeom prst="rect">
            <a:avLst/>
          </a:prstGeom>
          <a:noFill/>
        </p:spPr>
        <p:txBody>
          <a:bodyPr wrap="none" rtlCol="0">
            <a:spAutoFit/>
          </a:bodyPr>
          <a:lstStyle/>
          <a:p>
            <a:pPr>
              <a:spcBef>
                <a:spcPts val="2400"/>
              </a:spcBef>
              <a:buClr>
                <a:srgbClr val="C00000"/>
              </a:buClr>
            </a:pPr>
            <a:r>
              <a:rPr lang="de-DE" sz="1000">
                <a:solidFill>
                  <a:schemeClr val="tx1">
                    <a:lumMod val="75000"/>
                    <a:lumOff val="25000"/>
                  </a:schemeClr>
                </a:solidFill>
              </a:rPr>
              <a:t>@nexusresourceplatform</a:t>
            </a:r>
          </a:p>
        </p:txBody>
      </p:sp>
      <p:pic>
        <p:nvPicPr>
          <p:cNvPr id="66" name="Grafik 2">
            <a:extLst>
              <a:ext uri="{FF2B5EF4-FFF2-40B4-BE49-F238E27FC236}">
                <a16:creationId xmlns:a16="http://schemas.microsoft.com/office/drawing/2014/main" id="{B2456A66-299A-448E-8F48-2554B2B5FE22}"/>
              </a:ext>
            </a:extLst>
          </p:cNvPr>
          <p:cNvPicPr>
            <a:picLocks noChangeAspect="1"/>
          </p:cNvPicPr>
          <p:nvPr userDrawn="1"/>
        </p:nvPicPr>
        <p:blipFill rotWithShape="1">
          <a:blip r:embed="rId3"/>
          <a:srcRect l="19375" t="7326" r="20003" b="6655"/>
          <a:stretch/>
        </p:blipFill>
        <p:spPr>
          <a:xfrm>
            <a:off x="4513243" y="3848838"/>
            <a:ext cx="363748" cy="322580"/>
          </a:xfrm>
          <a:prstGeom prst="rect">
            <a:avLst/>
          </a:prstGeom>
        </p:spPr>
      </p:pic>
      <p:pic>
        <p:nvPicPr>
          <p:cNvPr id="25" name="Picture 2">
            <a:extLst>
              <a:ext uri="{FF2B5EF4-FFF2-40B4-BE49-F238E27FC236}">
                <a16:creationId xmlns:a16="http://schemas.microsoft.com/office/drawing/2014/main" id="{FE821275-4732-47ED-A23B-E2DFF501EFE2}"/>
              </a:ext>
            </a:extLst>
          </p:cNvPr>
          <p:cNvPicPr>
            <a:picLocks noChangeAspect="1" noChangeArrowheads="1"/>
          </p:cNvPicPr>
          <p:nvPr userDrawn="1"/>
        </p:nvPicPr>
        <p:blipFill>
          <a:blip r:embed="rId4" cstate="screen">
            <a:extLst>
              <a:ext uri="{28A0092B-C50C-407E-A947-70E740481C1C}">
                <a14:useLocalDpi xmlns:a14="http://schemas.microsoft.com/office/drawing/2010/main" val="0"/>
              </a:ext>
            </a:extLst>
          </a:blip>
          <a:srcRect/>
          <a:stretch>
            <a:fillRect/>
          </a:stretch>
        </p:blipFill>
        <p:spPr bwMode="auto">
          <a:xfrm>
            <a:off x="427755" y="3846584"/>
            <a:ext cx="321117" cy="32003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6FAA3D92-C65E-43C9-9E2A-0CA671A47E5B}"/>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0" y="2128"/>
            <a:ext cx="9144000" cy="727245"/>
          </a:xfrm>
          <a:prstGeom prst="rect">
            <a:avLst/>
          </a:prstGeom>
        </p:spPr>
      </p:pic>
      <p:pic>
        <p:nvPicPr>
          <p:cNvPr id="7" name="Picture 6">
            <a:extLst>
              <a:ext uri="{FF2B5EF4-FFF2-40B4-BE49-F238E27FC236}">
                <a16:creationId xmlns:a16="http://schemas.microsoft.com/office/drawing/2014/main" id="{2C85BB4D-3DC9-4339-AA7B-BEC862C8BEB8}"/>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Tree>
    <p:extLst>
      <p:ext uri="{BB962C8B-B14F-4D97-AF65-F5344CB8AC3E}">
        <p14:creationId xmlns:p14="http://schemas.microsoft.com/office/powerpoint/2010/main" val="1419690712"/>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act 3">
    <p:spTree>
      <p:nvGrpSpPr>
        <p:cNvPr id="1" name=""/>
        <p:cNvGrpSpPr/>
        <p:nvPr/>
      </p:nvGrpSpPr>
      <p:grpSpPr>
        <a:xfrm>
          <a:off x="0" y="0"/>
          <a:ext cx="0" cy="0"/>
          <a:chOff x="0" y="0"/>
          <a:chExt cx="0" cy="0"/>
        </a:xfrm>
      </p:grpSpPr>
      <p:sp>
        <p:nvSpPr>
          <p:cNvPr id="16" name="Titel 1">
            <a:extLst>
              <a:ext uri="{FF2B5EF4-FFF2-40B4-BE49-F238E27FC236}">
                <a16:creationId xmlns:a16="http://schemas.microsoft.com/office/drawing/2014/main" id="{3B6C23A5-1B72-42F2-B92F-DC68B632F6B0}"/>
              </a:ext>
            </a:extLst>
          </p:cNvPr>
          <p:cNvSpPr>
            <a:spLocks noGrp="1"/>
          </p:cNvSpPr>
          <p:nvPr>
            <p:ph type="title" hasCustomPrompt="1"/>
          </p:nvPr>
        </p:nvSpPr>
        <p:spPr bwMode="gray">
          <a:xfrm>
            <a:off x="449816" y="576000"/>
            <a:ext cx="8560833" cy="540544"/>
          </a:xfrm>
          <a:prstGeom prst="rect">
            <a:avLst/>
          </a:prstGeom>
        </p:spPr>
        <p:txBody>
          <a:bodyPr/>
          <a:lstStyle>
            <a:lvl1pPr>
              <a:defRPr>
                <a:solidFill>
                  <a:srgbClr val="004C82"/>
                </a:solidFill>
              </a:defRPr>
            </a:lvl1pPr>
          </a:lstStyle>
          <a:p>
            <a:r>
              <a:rPr lang="en-GB"/>
              <a:t>Contact</a:t>
            </a:r>
          </a:p>
        </p:txBody>
      </p:sp>
      <p:sp>
        <p:nvSpPr>
          <p:cNvPr id="19" name="Textplatzhalter 16">
            <a:extLst>
              <a:ext uri="{FF2B5EF4-FFF2-40B4-BE49-F238E27FC236}">
                <a16:creationId xmlns:a16="http://schemas.microsoft.com/office/drawing/2014/main" id="{F0C65784-9410-409B-82EA-6584D4732CDD}"/>
              </a:ext>
            </a:extLst>
          </p:cNvPr>
          <p:cNvSpPr>
            <a:spLocks noGrp="1"/>
          </p:cNvSpPr>
          <p:nvPr>
            <p:ph type="body" sz="quarter" idx="15" hasCustomPrompt="1"/>
          </p:nvPr>
        </p:nvSpPr>
        <p:spPr bwMode="gray">
          <a:xfrm>
            <a:off x="449816" y="3149814"/>
            <a:ext cx="2608495" cy="635888"/>
          </a:xfrm>
          <a:prstGeom prst="rect">
            <a:avLst/>
          </a:prstGeom>
        </p:spPr>
        <p:txBody>
          <a:bodyPr>
            <a:noAutofit/>
          </a:bodyPr>
          <a:lstStyle>
            <a:lvl1pPr algn="l">
              <a:lnSpc>
                <a:spcPct val="100000"/>
              </a:lnSpc>
              <a:spcBef>
                <a:spcPts val="0"/>
              </a:spcBef>
              <a:defRPr sz="1200"/>
            </a:lvl1pPr>
          </a:lstStyle>
          <a:p>
            <a:r>
              <a:rPr lang="en-GB"/>
              <a:t>givenname.familyname@giz.de</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20" name="Textplatzhalter 29">
            <a:extLst>
              <a:ext uri="{FF2B5EF4-FFF2-40B4-BE49-F238E27FC236}">
                <a16:creationId xmlns:a16="http://schemas.microsoft.com/office/drawing/2014/main" id="{85761457-A63B-46F2-99C5-E217A1E0A705}"/>
              </a:ext>
            </a:extLst>
          </p:cNvPr>
          <p:cNvSpPr>
            <a:spLocks noGrp="1"/>
          </p:cNvSpPr>
          <p:nvPr>
            <p:ph type="body" sz="quarter" idx="22" hasCustomPrompt="1"/>
          </p:nvPr>
        </p:nvSpPr>
        <p:spPr bwMode="gray">
          <a:xfrm>
            <a:off x="449816" y="2684249"/>
            <a:ext cx="2608495" cy="218878"/>
          </a:xfrm>
          <a:prstGeom prst="rect">
            <a:avLst/>
          </a:prstGeom>
        </p:spPr>
        <p:txBody>
          <a:bodyPr>
            <a:noAutofit/>
          </a:bodyPr>
          <a:lstStyle>
            <a:lvl1pPr algn="l">
              <a:defRPr sz="1200" b="1">
                <a:solidFill>
                  <a:srgbClr val="004C82"/>
                </a:solidFill>
              </a:defRPr>
            </a:lvl1pPr>
          </a:lstStyle>
          <a:p>
            <a:r>
              <a:rPr lang="en-GB"/>
              <a:t>Given name Family name</a:t>
            </a:r>
          </a:p>
        </p:txBody>
      </p:sp>
      <p:sp>
        <p:nvSpPr>
          <p:cNvPr id="21" name="Textplatzhalter 30">
            <a:extLst>
              <a:ext uri="{FF2B5EF4-FFF2-40B4-BE49-F238E27FC236}">
                <a16:creationId xmlns:a16="http://schemas.microsoft.com/office/drawing/2014/main" id="{CB52D947-0416-4964-B28D-129580E47725}"/>
              </a:ext>
            </a:extLst>
          </p:cNvPr>
          <p:cNvSpPr>
            <a:spLocks noGrp="1"/>
          </p:cNvSpPr>
          <p:nvPr>
            <p:ph type="body" sz="quarter" idx="23" hasCustomPrompt="1"/>
          </p:nvPr>
        </p:nvSpPr>
        <p:spPr bwMode="gray">
          <a:xfrm>
            <a:off x="449816" y="2903127"/>
            <a:ext cx="2608495" cy="203868"/>
          </a:xfrm>
          <a:prstGeom prst="rect">
            <a:avLst/>
          </a:prstGeom>
        </p:spPr>
        <p:txBody>
          <a:bodyPr>
            <a:noAutofit/>
          </a:bodyPr>
          <a:lstStyle>
            <a:lvl1pPr algn="l">
              <a:defRPr sz="1200"/>
            </a:lvl1pPr>
          </a:lstStyle>
          <a:p>
            <a:r>
              <a:rPr lang="en-GB"/>
              <a:t>Function, place</a:t>
            </a:r>
          </a:p>
        </p:txBody>
      </p:sp>
      <p:sp>
        <p:nvSpPr>
          <p:cNvPr id="35" name="Bildplatzhalter 6">
            <a:extLst>
              <a:ext uri="{FF2B5EF4-FFF2-40B4-BE49-F238E27FC236}">
                <a16:creationId xmlns:a16="http://schemas.microsoft.com/office/drawing/2014/main" id="{FC763A8F-9E6C-4EEB-90DC-0F65B80379CA}"/>
              </a:ext>
            </a:extLst>
          </p:cNvPr>
          <p:cNvSpPr>
            <a:spLocks noGrp="1"/>
          </p:cNvSpPr>
          <p:nvPr>
            <p:ph type="pic" sz="quarter" idx="17" hasCustomPrompt="1"/>
          </p:nvPr>
        </p:nvSpPr>
        <p:spPr bwMode="gray">
          <a:xfrm>
            <a:off x="1079568" y="1333148"/>
            <a:ext cx="1170260" cy="1179178"/>
          </a:xfrm>
          <a:prstGeom prst="ellipse">
            <a:avLst/>
          </a:prstGeom>
          <a:solidFill>
            <a:schemeClr val="bg2"/>
          </a:solidFill>
        </p:spPr>
        <p:txBody>
          <a:bodyPr vert="horz" lIns="36000" tIns="864000" rIns="36000" bIns="36000" rtlCol="0">
            <a:noAutofit/>
          </a:bodyPr>
          <a:lstStyle>
            <a:lvl1pPr algn="ctr">
              <a:defRPr lang="en-GB" sz="600" dirty="0">
                <a:solidFill>
                  <a:schemeClr val="tx2"/>
                </a:solidFill>
              </a:defRPr>
            </a:lvl1pPr>
          </a:lstStyle>
          <a:p>
            <a:pPr lvl="0" algn="ctr"/>
            <a:r>
              <a:rPr lang="en-GB"/>
              <a:t>Photo</a:t>
            </a:r>
          </a:p>
        </p:txBody>
      </p:sp>
      <p:sp>
        <p:nvSpPr>
          <p:cNvPr id="23" name="Textplatzhalter 16">
            <a:extLst>
              <a:ext uri="{FF2B5EF4-FFF2-40B4-BE49-F238E27FC236}">
                <a16:creationId xmlns:a16="http://schemas.microsoft.com/office/drawing/2014/main" id="{A3959264-4C48-474A-BB44-B8C103D1F20F}"/>
              </a:ext>
            </a:extLst>
          </p:cNvPr>
          <p:cNvSpPr>
            <a:spLocks noGrp="1"/>
          </p:cNvSpPr>
          <p:nvPr>
            <p:ph type="body" sz="quarter" idx="24" hasCustomPrompt="1"/>
          </p:nvPr>
        </p:nvSpPr>
        <p:spPr bwMode="gray">
          <a:xfrm>
            <a:off x="3348457" y="3149814"/>
            <a:ext cx="2608495" cy="635888"/>
          </a:xfrm>
          <a:prstGeom prst="rect">
            <a:avLst/>
          </a:prstGeom>
        </p:spPr>
        <p:txBody>
          <a:bodyPr>
            <a:noAutofit/>
          </a:bodyPr>
          <a:lstStyle>
            <a:lvl1pPr>
              <a:lnSpc>
                <a:spcPct val="100000"/>
              </a:lnSpc>
              <a:spcBef>
                <a:spcPts val="0"/>
              </a:spcBef>
              <a:defRPr sz="1200"/>
            </a:lvl1pPr>
          </a:lstStyle>
          <a:p>
            <a:r>
              <a:rPr lang="en-GB"/>
              <a:t>givenname.familyname@giz.de</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24" name="Textplatzhalter 29">
            <a:extLst>
              <a:ext uri="{FF2B5EF4-FFF2-40B4-BE49-F238E27FC236}">
                <a16:creationId xmlns:a16="http://schemas.microsoft.com/office/drawing/2014/main" id="{37C5BE72-A50D-4E1F-A698-7239B19ED5FF}"/>
              </a:ext>
            </a:extLst>
          </p:cNvPr>
          <p:cNvSpPr>
            <a:spLocks noGrp="1"/>
          </p:cNvSpPr>
          <p:nvPr>
            <p:ph type="body" sz="quarter" idx="25" hasCustomPrompt="1"/>
          </p:nvPr>
        </p:nvSpPr>
        <p:spPr bwMode="gray">
          <a:xfrm>
            <a:off x="3348457" y="2682594"/>
            <a:ext cx="2608495" cy="208098"/>
          </a:xfrm>
          <a:prstGeom prst="rect">
            <a:avLst/>
          </a:prstGeom>
        </p:spPr>
        <p:txBody>
          <a:bodyPr>
            <a:noAutofit/>
          </a:bodyPr>
          <a:lstStyle>
            <a:lvl1pPr>
              <a:defRPr sz="1200" b="1">
                <a:solidFill>
                  <a:srgbClr val="004C82"/>
                </a:solidFill>
              </a:defRPr>
            </a:lvl1pPr>
          </a:lstStyle>
          <a:p>
            <a:r>
              <a:rPr lang="en-GB"/>
              <a:t>Given name Family name</a:t>
            </a:r>
          </a:p>
        </p:txBody>
      </p:sp>
      <p:sp>
        <p:nvSpPr>
          <p:cNvPr id="25" name="Textplatzhalter 30">
            <a:extLst>
              <a:ext uri="{FF2B5EF4-FFF2-40B4-BE49-F238E27FC236}">
                <a16:creationId xmlns:a16="http://schemas.microsoft.com/office/drawing/2014/main" id="{BBC5F177-59CC-4E2C-8920-EF6014FA21D0}"/>
              </a:ext>
            </a:extLst>
          </p:cNvPr>
          <p:cNvSpPr>
            <a:spLocks noGrp="1"/>
          </p:cNvSpPr>
          <p:nvPr>
            <p:ph type="body" sz="quarter" idx="26" hasCustomPrompt="1"/>
          </p:nvPr>
        </p:nvSpPr>
        <p:spPr bwMode="gray">
          <a:xfrm>
            <a:off x="3348457" y="2916203"/>
            <a:ext cx="2608495" cy="190791"/>
          </a:xfrm>
          <a:prstGeom prst="rect">
            <a:avLst/>
          </a:prstGeom>
        </p:spPr>
        <p:txBody>
          <a:bodyPr>
            <a:noAutofit/>
          </a:bodyPr>
          <a:lstStyle>
            <a:lvl1pPr>
              <a:defRPr sz="1200"/>
            </a:lvl1pPr>
          </a:lstStyle>
          <a:p>
            <a:r>
              <a:rPr lang="en-GB"/>
              <a:t>Function, place</a:t>
            </a:r>
          </a:p>
        </p:txBody>
      </p:sp>
      <p:sp>
        <p:nvSpPr>
          <p:cNvPr id="36" name="Bildplatzhalter 6">
            <a:extLst>
              <a:ext uri="{FF2B5EF4-FFF2-40B4-BE49-F238E27FC236}">
                <a16:creationId xmlns:a16="http://schemas.microsoft.com/office/drawing/2014/main" id="{BB2B85DB-7C09-47DD-8B78-3BE26DF17326}"/>
              </a:ext>
            </a:extLst>
          </p:cNvPr>
          <p:cNvSpPr>
            <a:spLocks noGrp="1"/>
          </p:cNvSpPr>
          <p:nvPr>
            <p:ph type="pic" sz="quarter" idx="27" hasCustomPrompt="1"/>
          </p:nvPr>
        </p:nvSpPr>
        <p:spPr bwMode="gray">
          <a:xfrm>
            <a:off x="3978209" y="1333148"/>
            <a:ext cx="1170260" cy="1179178"/>
          </a:xfrm>
          <a:prstGeom prst="ellipse">
            <a:avLst/>
          </a:prstGeom>
          <a:solidFill>
            <a:schemeClr val="bg2"/>
          </a:solidFill>
        </p:spPr>
        <p:txBody>
          <a:bodyPr vert="horz" lIns="36000" tIns="864000" rIns="36000" bIns="36000" rtlCol="0">
            <a:noAutofit/>
          </a:bodyPr>
          <a:lstStyle>
            <a:lvl1pPr marL="0" marR="0" indent="0" algn="ctr" defTabSz="685800" rtl="0" eaLnBrk="1" fontAlgn="auto" latinLnBrk="0" hangingPunct="1">
              <a:lnSpc>
                <a:spcPct val="90000"/>
              </a:lnSpc>
              <a:spcBef>
                <a:spcPts val="600"/>
              </a:spcBef>
              <a:spcAft>
                <a:spcPts val="0"/>
              </a:spcAft>
              <a:buClrTx/>
              <a:buSzTx/>
              <a:buFont typeface="Arial" panose="020B0604020202020204" pitchFamily="34" charset="0"/>
              <a:buNone/>
              <a:tabLst/>
              <a:defRPr lang="en-GB" sz="600" dirty="0">
                <a:solidFill>
                  <a:schemeClr val="tx2"/>
                </a:solidFill>
              </a:defRPr>
            </a:lvl1pPr>
          </a:lstStyle>
          <a:p>
            <a:pPr marL="0" marR="0" lvl="0" indent="0" algn="ctr"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lang="en-GB"/>
              <a:t>Photo</a:t>
            </a:r>
          </a:p>
        </p:txBody>
      </p:sp>
      <p:sp>
        <p:nvSpPr>
          <p:cNvPr id="37" name="Textplatzhalter 16">
            <a:extLst>
              <a:ext uri="{FF2B5EF4-FFF2-40B4-BE49-F238E27FC236}">
                <a16:creationId xmlns:a16="http://schemas.microsoft.com/office/drawing/2014/main" id="{C376165A-CE76-4372-91C7-F6C54DEAFEF0}"/>
              </a:ext>
            </a:extLst>
          </p:cNvPr>
          <p:cNvSpPr>
            <a:spLocks noGrp="1"/>
          </p:cNvSpPr>
          <p:nvPr>
            <p:ph type="body" sz="quarter" idx="28" hasCustomPrompt="1"/>
          </p:nvPr>
        </p:nvSpPr>
        <p:spPr bwMode="gray">
          <a:xfrm>
            <a:off x="6247098" y="3149813"/>
            <a:ext cx="2608495" cy="635887"/>
          </a:xfrm>
          <a:prstGeom prst="rect">
            <a:avLst/>
          </a:prstGeom>
        </p:spPr>
        <p:txBody>
          <a:bodyPr>
            <a:noAutofit/>
          </a:bodyPr>
          <a:lstStyle>
            <a:lvl1pPr>
              <a:lnSpc>
                <a:spcPct val="100000"/>
              </a:lnSpc>
              <a:spcBef>
                <a:spcPts val="0"/>
              </a:spcBef>
              <a:defRPr sz="1200"/>
            </a:lvl1pPr>
          </a:lstStyle>
          <a:p>
            <a:r>
              <a:rPr lang="en-GB"/>
              <a:t>givenname.familyname@giz.de</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38" name="Textplatzhalter 29">
            <a:extLst>
              <a:ext uri="{FF2B5EF4-FFF2-40B4-BE49-F238E27FC236}">
                <a16:creationId xmlns:a16="http://schemas.microsoft.com/office/drawing/2014/main" id="{12DC0B08-9C2F-4A20-8D25-AB673DE13DB5}"/>
              </a:ext>
            </a:extLst>
          </p:cNvPr>
          <p:cNvSpPr>
            <a:spLocks noGrp="1"/>
          </p:cNvSpPr>
          <p:nvPr>
            <p:ph type="body" sz="quarter" idx="29" hasCustomPrompt="1"/>
          </p:nvPr>
        </p:nvSpPr>
        <p:spPr bwMode="gray">
          <a:xfrm>
            <a:off x="6247098" y="2682594"/>
            <a:ext cx="2608495" cy="208098"/>
          </a:xfrm>
          <a:prstGeom prst="rect">
            <a:avLst/>
          </a:prstGeom>
        </p:spPr>
        <p:txBody>
          <a:bodyPr>
            <a:noAutofit/>
          </a:bodyPr>
          <a:lstStyle>
            <a:lvl1pPr>
              <a:defRPr sz="1200" b="1">
                <a:solidFill>
                  <a:srgbClr val="004C82"/>
                </a:solidFill>
              </a:defRPr>
            </a:lvl1pPr>
          </a:lstStyle>
          <a:p>
            <a:r>
              <a:rPr lang="en-GB"/>
              <a:t>Given name Family name</a:t>
            </a:r>
          </a:p>
        </p:txBody>
      </p:sp>
      <p:sp>
        <p:nvSpPr>
          <p:cNvPr id="39" name="Textplatzhalter 30">
            <a:extLst>
              <a:ext uri="{FF2B5EF4-FFF2-40B4-BE49-F238E27FC236}">
                <a16:creationId xmlns:a16="http://schemas.microsoft.com/office/drawing/2014/main" id="{7DB1B252-5879-4206-BDF8-0A22178C0420}"/>
              </a:ext>
            </a:extLst>
          </p:cNvPr>
          <p:cNvSpPr>
            <a:spLocks noGrp="1"/>
          </p:cNvSpPr>
          <p:nvPr>
            <p:ph type="body" sz="quarter" idx="30" hasCustomPrompt="1"/>
          </p:nvPr>
        </p:nvSpPr>
        <p:spPr bwMode="gray">
          <a:xfrm>
            <a:off x="6247098" y="2930719"/>
            <a:ext cx="2608495" cy="176276"/>
          </a:xfrm>
          <a:prstGeom prst="rect">
            <a:avLst/>
          </a:prstGeom>
        </p:spPr>
        <p:txBody>
          <a:bodyPr>
            <a:noAutofit/>
          </a:bodyPr>
          <a:lstStyle>
            <a:lvl1pPr>
              <a:defRPr sz="1200"/>
            </a:lvl1pPr>
          </a:lstStyle>
          <a:p>
            <a:r>
              <a:rPr lang="en-GB"/>
              <a:t>Function, place</a:t>
            </a:r>
          </a:p>
        </p:txBody>
      </p:sp>
      <p:sp>
        <p:nvSpPr>
          <p:cNvPr id="40" name="Bildplatzhalter 6">
            <a:extLst>
              <a:ext uri="{FF2B5EF4-FFF2-40B4-BE49-F238E27FC236}">
                <a16:creationId xmlns:a16="http://schemas.microsoft.com/office/drawing/2014/main" id="{DD64FA03-A54F-412F-96FC-EE4E88E5DD5F}"/>
              </a:ext>
            </a:extLst>
          </p:cNvPr>
          <p:cNvSpPr>
            <a:spLocks noGrp="1"/>
          </p:cNvSpPr>
          <p:nvPr>
            <p:ph type="pic" sz="quarter" idx="31" hasCustomPrompt="1"/>
          </p:nvPr>
        </p:nvSpPr>
        <p:spPr bwMode="gray">
          <a:xfrm>
            <a:off x="6823569" y="1333148"/>
            <a:ext cx="1170260" cy="1179178"/>
          </a:xfrm>
          <a:prstGeom prst="ellipse">
            <a:avLst/>
          </a:prstGeom>
          <a:solidFill>
            <a:schemeClr val="bg2"/>
          </a:solidFill>
        </p:spPr>
        <p:txBody>
          <a:bodyPr vert="horz" lIns="36000" tIns="864000" rIns="36000" bIns="36000" rtlCol="0">
            <a:noAutofit/>
          </a:bodyPr>
          <a:lstStyle>
            <a:lvl1pPr algn="ctr">
              <a:defRPr lang="en-GB" sz="600" dirty="0">
                <a:solidFill>
                  <a:schemeClr val="tx2"/>
                </a:solidFill>
              </a:defRPr>
            </a:lvl1pPr>
          </a:lstStyle>
          <a:p>
            <a:pPr lvl="0" algn="ctr"/>
            <a:r>
              <a:rPr lang="en-GB"/>
              <a:t>Photo</a:t>
            </a:r>
          </a:p>
        </p:txBody>
      </p:sp>
      <p:sp>
        <p:nvSpPr>
          <p:cNvPr id="42" name="TextBox 7">
            <a:extLst>
              <a:ext uri="{FF2B5EF4-FFF2-40B4-BE49-F238E27FC236}">
                <a16:creationId xmlns:a16="http://schemas.microsoft.com/office/drawing/2014/main" id="{0ACBC6BD-AF1C-4AC3-B989-7C0851FD4A36}"/>
              </a:ext>
            </a:extLst>
          </p:cNvPr>
          <p:cNvSpPr txBox="1"/>
          <p:nvPr userDrawn="1"/>
        </p:nvSpPr>
        <p:spPr bwMode="gray">
          <a:xfrm>
            <a:off x="825637" y="4148962"/>
            <a:ext cx="1475084"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water-energy-food.org</a:t>
            </a:r>
          </a:p>
        </p:txBody>
      </p:sp>
      <p:pic>
        <p:nvPicPr>
          <p:cNvPr id="43" name="Grafik 42" descr="Ein Bild, das Axt, Werkzeug enthält.&#10;&#10;Mit sehr hoher Zuverlässigkeit generierte Beschreibung">
            <a:extLst>
              <a:ext uri="{FF2B5EF4-FFF2-40B4-BE49-F238E27FC236}">
                <a16:creationId xmlns:a16="http://schemas.microsoft.com/office/drawing/2014/main" id="{1409F6AC-26EC-4924-85C7-7C52829EA0B7}"/>
              </a:ext>
            </a:extLst>
          </p:cNvPr>
          <p:cNvPicPr>
            <a:picLocks noChangeAspect="1"/>
          </p:cNvPicPr>
          <p:nvPr userDrawn="1"/>
        </p:nvPicPr>
        <p:blipFill>
          <a:blip r:embed="rId2"/>
          <a:stretch>
            <a:fillRect/>
          </a:stretch>
        </p:blipFill>
        <p:spPr bwMode="gray">
          <a:xfrm>
            <a:off x="2686624" y="4190424"/>
            <a:ext cx="290728" cy="236458"/>
          </a:xfrm>
          <a:prstGeom prst="rect">
            <a:avLst/>
          </a:prstGeom>
        </p:spPr>
      </p:pic>
      <p:sp>
        <p:nvSpPr>
          <p:cNvPr id="51" name="TextBox 7">
            <a:extLst>
              <a:ext uri="{FF2B5EF4-FFF2-40B4-BE49-F238E27FC236}">
                <a16:creationId xmlns:a16="http://schemas.microsoft.com/office/drawing/2014/main" id="{D24B1108-EDD6-417B-A36D-F3867011F0AB}"/>
              </a:ext>
            </a:extLst>
          </p:cNvPr>
          <p:cNvSpPr txBox="1"/>
          <p:nvPr userDrawn="1"/>
        </p:nvSpPr>
        <p:spPr bwMode="gray">
          <a:xfrm>
            <a:off x="2989627" y="4161176"/>
            <a:ext cx="1231427"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@NEXUSPlatform</a:t>
            </a:r>
          </a:p>
        </p:txBody>
      </p:sp>
      <p:sp>
        <p:nvSpPr>
          <p:cNvPr id="2" name="TextBox 7">
            <a:extLst>
              <a:ext uri="{FF2B5EF4-FFF2-40B4-BE49-F238E27FC236}">
                <a16:creationId xmlns:a16="http://schemas.microsoft.com/office/drawing/2014/main" id="{79A890C9-84B5-4C33-9A46-7C2B8BFB01AE}"/>
              </a:ext>
            </a:extLst>
          </p:cNvPr>
          <p:cNvSpPr txBox="1"/>
          <p:nvPr userDrawn="1"/>
        </p:nvSpPr>
        <p:spPr bwMode="gray">
          <a:xfrm>
            <a:off x="4943817" y="4161176"/>
            <a:ext cx="1612942" cy="246221"/>
          </a:xfrm>
          <a:prstGeom prst="rect">
            <a:avLst/>
          </a:prstGeom>
          <a:noFill/>
        </p:spPr>
        <p:txBody>
          <a:bodyPr wrap="none" rtlCol="0">
            <a:spAutoFit/>
          </a:bodyPr>
          <a:lstStyle/>
          <a:p>
            <a:pPr>
              <a:spcBef>
                <a:spcPts val="2400"/>
              </a:spcBef>
              <a:buClr>
                <a:srgbClr val="C00000"/>
              </a:buClr>
            </a:pPr>
            <a:r>
              <a:rPr lang="de-DE" sz="1000">
                <a:solidFill>
                  <a:schemeClr val="tx1">
                    <a:lumMod val="75000"/>
                    <a:lumOff val="25000"/>
                  </a:schemeClr>
                </a:solidFill>
              </a:rPr>
              <a:t>@nexusresourceplatform</a:t>
            </a:r>
          </a:p>
        </p:txBody>
      </p:sp>
      <p:pic>
        <p:nvPicPr>
          <p:cNvPr id="3" name="Grafik 2">
            <a:extLst>
              <a:ext uri="{FF2B5EF4-FFF2-40B4-BE49-F238E27FC236}">
                <a16:creationId xmlns:a16="http://schemas.microsoft.com/office/drawing/2014/main" id="{44E36737-C8CB-4712-818E-9D4D38161964}"/>
              </a:ext>
            </a:extLst>
          </p:cNvPr>
          <p:cNvPicPr>
            <a:picLocks noChangeAspect="1"/>
          </p:cNvPicPr>
          <p:nvPr userDrawn="1"/>
        </p:nvPicPr>
        <p:blipFill rotWithShape="1">
          <a:blip r:embed="rId3"/>
          <a:srcRect l="19375" t="7326" r="20003" b="6655"/>
          <a:stretch/>
        </p:blipFill>
        <p:spPr>
          <a:xfrm>
            <a:off x="4580069" y="4141277"/>
            <a:ext cx="363748" cy="322580"/>
          </a:xfrm>
          <a:prstGeom prst="rect">
            <a:avLst/>
          </a:prstGeom>
        </p:spPr>
      </p:pic>
      <p:pic>
        <p:nvPicPr>
          <p:cNvPr id="28" name="Picture 2">
            <a:extLst>
              <a:ext uri="{FF2B5EF4-FFF2-40B4-BE49-F238E27FC236}">
                <a16:creationId xmlns:a16="http://schemas.microsoft.com/office/drawing/2014/main" id="{B2B54199-F203-4F80-B3FE-9562C48F36BE}"/>
              </a:ext>
            </a:extLst>
          </p:cNvPr>
          <p:cNvPicPr>
            <a:picLocks noChangeAspect="1" noChangeArrowheads="1"/>
          </p:cNvPicPr>
          <p:nvPr userDrawn="1"/>
        </p:nvPicPr>
        <p:blipFill>
          <a:blip r:embed="rId4" cstate="screen">
            <a:extLst>
              <a:ext uri="{28A0092B-C50C-407E-A947-70E740481C1C}">
                <a14:useLocalDpi xmlns:a14="http://schemas.microsoft.com/office/drawing/2010/main" val="0"/>
              </a:ext>
            </a:extLst>
          </a:blip>
          <a:srcRect/>
          <a:stretch>
            <a:fillRect/>
          </a:stretch>
        </p:blipFill>
        <p:spPr bwMode="auto">
          <a:xfrm>
            <a:off x="476561" y="4106852"/>
            <a:ext cx="321117" cy="32003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E4790799-50FF-4F4F-8BD2-B7D1AC0F86BD}"/>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0" y="4425911"/>
            <a:ext cx="9144000" cy="727245"/>
          </a:xfrm>
          <a:prstGeom prst="rect">
            <a:avLst/>
          </a:prstGeom>
        </p:spPr>
      </p:pic>
      <p:pic>
        <p:nvPicPr>
          <p:cNvPr id="9" name="Picture 8">
            <a:extLst>
              <a:ext uri="{FF2B5EF4-FFF2-40B4-BE49-F238E27FC236}">
                <a16:creationId xmlns:a16="http://schemas.microsoft.com/office/drawing/2014/main" id="{13E216FD-5CE3-42FC-BE7D-A720B2A1BE33}"/>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Tree>
    <p:extLst>
      <p:ext uri="{BB962C8B-B14F-4D97-AF65-F5344CB8AC3E}">
        <p14:creationId xmlns:p14="http://schemas.microsoft.com/office/powerpoint/2010/main" val="4060150698"/>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Contact 1">
    <p:spTree>
      <p:nvGrpSpPr>
        <p:cNvPr id="1" name=""/>
        <p:cNvGrpSpPr/>
        <p:nvPr/>
      </p:nvGrpSpPr>
      <p:grpSpPr>
        <a:xfrm>
          <a:off x="0" y="0"/>
          <a:ext cx="0" cy="0"/>
          <a:chOff x="0" y="0"/>
          <a:chExt cx="0" cy="0"/>
        </a:xfrm>
      </p:grpSpPr>
      <p:pic>
        <p:nvPicPr>
          <p:cNvPr id="58" name="Grafik 2">
            <a:extLst>
              <a:ext uri="{FF2B5EF4-FFF2-40B4-BE49-F238E27FC236}">
                <a16:creationId xmlns:a16="http://schemas.microsoft.com/office/drawing/2014/main" id="{02973A87-B137-42BA-9DE6-4DA2D6027B4A}"/>
              </a:ext>
            </a:extLst>
          </p:cNvPr>
          <p:cNvPicPr>
            <a:picLocks noChangeAspect="1"/>
          </p:cNvPicPr>
          <p:nvPr userDrawn="1"/>
        </p:nvPicPr>
        <p:blipFill rotWithShape="1">
          <a:blip r:embed="rId2"/>
          <a:srcRect l="19375" t="7326" r="20003" b="6655"/>
          <a:stretch/>
        </p:blipFill>
        <p:spPr>
          <a:xfrm>
            <a:off x="847007" y="3274639"/>
            <a:ext cx="741539" cy="657614"/>
          </a:xfrm>
          <a:prstGeom prst="rect">
            <a:avLst/>
          </a:prstGeom>
        </p:spPr>
      </p:pic>
      <p:pic>
        <p:nvPicPr>
          <p:cNvPr id="1026" name="Picture 2">
            <a:extLst>
              <a:ext uri="{FF2B5EF4-FFF2-40B4-BE49-F238E27FC236}">
                <a16:creationId xmlns:a16="http://schemas.microsoft.com/office/drawing/2014/main" id="{3C93489A-9956-48BF-8FE8-3DDEE22751AF}"/>
              </a:ext>
            </a:extLst>
          </p:cNvPr>
          <p:cNvPicPr>
            <a:picLocks noChangeAspect="1" noChangeArrowheads="1"/>
          </p:cNvPicPr>
          <p:nvPr userDrawn="1"/>
        </p:nvPicPr>
        <p:blipFill>
          <a:blip r:embed="rId3" cstate="screen">
            <a:extLst>
              <a:ext uri="{28A0092B-C50C-407E-A947-70E740481C1C}">
                <a14:useLocalDpi xmlns:a14="http://schemas.microsoft.com/office/drawing/2010/main" val="0"/>
              </a:ext>
            </a:extLst>
          </a:blip>
          <a:srcRect/>
          <a:stretch>
            <a:fillRect/>
          </a:stretch>
        </p:blipFill>
        <p:spPr bwMode="auto">
          <a:xfrm>
            <a:off x="908568" y="1004931"/>
            <a:ext cx="664604" cy="66235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18DABB9-5C21-46A2-B88A-DAD56B61611A}"/>
              </a:ext>
            </a:extLst>
          </p:cNvPr>
          <p:cNvSpPr txBox="1"/>
          <p:nvPr userDrawn="1"/>
        </p:nvSpPr>
        <p:spPr>
          <a:xfrm>
            <a:off x="1855652" y="985019"/>
            <a:ext cx="2477321" cy="661720"/>
          </a:xfrm>
          <a:prstGeom prst="rect">
            <a:avLst/>
          </a:prstGeom>
          <a:noFill/>
        </p:spPr>
        <p:txBody>
          <a:bodyPr wrap="square" rtlCol="0">
            <a:spAutoFit/>
          </a:bodyPr>
          <a:lstStyle/>
          <a:p>
            <a:pPr algn="l">
              <a:spcAft>
                <a:spcPts val="600"/>
              </a:spcAft>
            </a:pPr>
            <a:r>
              <a:rPr lang="en-GB" sz="1600" b="0">
                <a:solidFill>
                  <a:srgbClr val="004C82"/>
                </a:solidFill>
              </a:rPr>
              <a:t>VISIT US</a:t>
            </a:r>
          </a:p>
          <a:p>
            <a:pPr algn="l">
              <a:spcAft>
                <a:spcPts val="600"/>
              </a:spcAft>
            </a:pPr>
            <a:r>
              <a:rPr lang="en-GB" sz="1600" b="1">
                <a:solidFill>
                  <a:srgbClr val="004C82"/>
                </a:solidFill>
              </a:rPr>
              <a:t>water-energy-food.org</a:t>
            </a:r>
          </a:p>
        </p:txBody>
      </p:sp>
      <p:sp>
        <p:nvSpPr>
          <p:cNvPr id="33" name="TextBox 32">
            <a:extLst>
              <a:ext uri="{FF2B5EF4-FFF2-40B4-BE49-F238E27FC236}">
                <a16:creationId xmlns:a16="http://schemas.microsoft.com/office/drawing/2014/main" id="{048AD719-8D75-41A5-97C0-3DAB1E57749D}"/>
              </a:ext>
            </a:extLst>
          </p:cNvPr>
          <p:cNvSpPr txBox="1"/>
          <p:nvPr userDrawn="1"/>
        </p:nvSpPr>
        <p:spPr>
          <a:xfrm>
            <a:off x="1855652" y="2126890"/>
            <a:ext cx="2119490" cy="661720"/>
          </a:xfrm>
          <a:prstGeom prst="rect">
            <a:avLst/>
          </a:prstGeom>
          <a:noFill/>
        </p:spPr>
        <p:txBody>
          <a:bodyPr wrap="square" rtlCol="0">
            <a:spAutoFit/>
          </a:bodyPr>
          <a:lstStyle/>
          <a:p>
            <a:pPr algn="l">
              <a:spcAft>
                <a:spcPts val="600"/>
              </a:spcAft>
            </a:pPr>
            <a:r>
              <a:rPr lang="en-GB" sz="1600" b="0">
                <a:solidFill>
                  <a:srgbClr val="004C82"/>
                </a:solidFill>
              </a:rPr>
              <a:t>FOLLOW US</a:t>
            </a:r>
            <a:endParaRPr lang="en-GB" sz="1400" b="0">
              <a:solidFill>
                <a:srgbClr val="004C82"/>
              </a:solidFill>
            </a:endParaRPr>
          </a:p>
          <a:p>
            <a:pPr algn="l">
              <a:spcAft>
                <a:spcPts val="600"/>
              </a:spcAft>
            </a:pPr>
            <a:r>
              <a:rPr lang="en-GB" sz="1600" b="1">
                <a:solidFill>
                  <a:srgbClr val="004C82"/>
                </a:solidFill>
              </a:rPr>
              <a:t>@NEXUSPlatform</a:t>
            </a:r>
          </a:p>
        </p:txBody>
      </p:sp>
      <p:pic>
        <p:nvPicPr>
          <p:cNvPr id="8" name="Picture 7" descr="Logo, company name&#10;&#10;Description automatically generated">
            <a:extLst>
              <a:ext uri="{FF2B5EF4-FFF2-40B4-BE49-F238E27FC236}">
                <a16:creationId xmlns:a16="http://schemas.microsoft.com/office/drawing/2014/main" id="{085954B6-141A-40CE-B607-3DC81CA50703}"/>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848800" y="2096754"/>
            <a:ext cx="741539" cy="775167"/>
          </a:xfrm>
          <a:prstGeom prst="rect">
            <a:avLst/>
          </a:prstGeom>
        </p:spPr>
      </p:pic>
      <p:sp>
        <p:nvSpPr>
          <p:cNvPr id="37" name="TextBox 36">
            <a:extLst>
              <a:ext uri="{FF2B5EF4-FFF2-40B4-BE49-F238E27FC236}">
                <a16:creationId xmlns:a16="http://schemas.microsoft.com/office/drawing/2014/main" id="{59A1FABF-73EB-4D9F-B9A5-04C670EB763C}"/>
              </a:ext>
            </a:extLst>
          </p:cNvPr>
          <p:cNvSpPr txBox="1"/>
          <p:nvPr userDrawn="1"/>
        </p:nvSpPr>
        <p:spPr>
          <a:xfrm>
            <a:off x="1855652" y="3270533"/>
            <a:ext cx="2774772" cy="661720"/>
          </a:xfrm>
          <a:prstGeom prst="rect">
            <a:avLst/>
          </a:prstGeom>
          <a:noFill/>
        </p:spPr>
        <p:txBody>
          <a:bodyPr wrap="square" rtlCol="0">
            <a:spAutoFit/>
          </a:bodyPr>
          <a:lstStyle/>
          <a:p>
            <a:pPr algn="l">
              <a:spcAft>
                <a:spcPts val="600"/>
              </a:spcAft>
            </a:pPr>
            <a:r>
              <a:rPr lang="en-GB" sz="1600" b="0">
                <a:solidFill>
                  <a:srgbClr val="004C82"/>
                </a:solidFill>
              </a:rPr>
              <a:t>LIKE US</a:t>
            </a:r>
          </a:p>
          <a:p>
            <a:pPr algn="l">
              <a:spcAft>
                <a:spcPts val="600"/>
              </a:spcAft>
            </a:pPr>
            <a:r>
              <a:rPr lang="en-GB" sz="1600" b="1">
                <a:solidFill>
                  <a:srgbClr val="004C82"/>
                </a:solidFill>
              </a:rPr>
              <a:t>@nexusresourceplatform</a:t>
            </a:r>
          </a:p>
        </p:txBody>
      </p:sp>
      <p:cxnSp>
        <p:nvCxnSpPr>
          <p:cNvPr id="10" name="Straight Connector 9">
            <a:extLst>
              <a:ext uri="{FF2B5EF4-FFF2-40B4-BE49-F238E27FC236}">
                <a16:creationId xmlns:a16="http://schemas.microsoft.com/office/drawing/2014/main" id="{61D9AF16-A1DA-422D-873A-6788ED575F6E}"/>
              </a:ext>
            </a:extLst>
          </p:cNvPr>
          <p:cNvCxnSpPr>
            <a:cxnSpLocks/>
          </p:cNvCxnSpPr>
          <p:nvPr userDrawn="1"/>
        </p:nvCxnSpPr>
        <p:spPr>
          <a:xfrm>
            <a:off x="1930083" y="2438172"/>
            <a:ext cx="3146668" cy="0"/>
          </a:xfrm>
          <a:prstGeom prst="line">
            <a:avLst/>
          </a:prstGeom>
          <a:ln w="12700">
            <a:solidFill>
              <a:srgbClr val="F4971A"/>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CA9DA3E8-C089-419B-ACB6-F28D9329720E}"/>
              </a:ext>
            </a:extLst>
          </p:cNvPr>
          <p:cNvCxnSpPr>
            <a:cxnSpLocks/>
          </p:cNvCxnSpPr>
          <p:nvPr userDrawn="1"/>
        </p:nvCxnSpPr>
        <p:spPr>
          <a:xfrm>
            <a:off x="1930083" y="1293576"/>
            <a:ext cx="3146668" cy="0"/>
          </a:xfrm>
          <a:prstGeom prst="line">
            <a:avLst/>
          </a:prstGeom>
          <a:ln w="12700">
            <a:solidFill>
              <a:srgbClr val="F4971A"/>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9B2056FE-D351-4948-9E3D-42076AD10FD2}"/>
              </a:ext>
            </a:extLst>
          </p:cNvPr>
          <p:cNvCxnSpPr>
            <a:cxnSpLocks/>
          </p:cNvCxnSpPr>
          <p:nvPr userDrawn="1"/>
        </p:nvCxnSpPr>
        <p:spPr>
          <a:xfrm>
            <a:off x="1930083" y="3572630"/>
            <a:ext cx="3146668" cy="0"/>
          </a:xfrm>
          <a:prstGeom prst="line">
            <a:avLst/>
          </a:prstGeom>
          <a:ln w="12700">
            <a:solidFill>
              <a:srgbClr val="F4971A"/>
            </a:solidFill>
          </a:ln>
        </p:spPr>
        <p:style>
          <a:lnRef idx="1">
            <a:schemeClr val="accent1"/>
          </a:lnRef>
          <a:fillRef idx="0">
            <a:schemeClr val="accent1"/>
          </a:fillRef>
          <a:effectRef idx="0">
            <a:schemeClr val="accent1"/>
          </a:effectRef>
          <a:fontRef idx="minor">
            <a:schemeClr val="tx1"/>
          </a:fontRef>
        </p:style>
      </p:cxnSp>
      <p:pic>
        <p:nvPicPr>
          <p:cNvPr id="4" name="Picture 3" descr="Icon&#10;&#10;Description automatically generated">
            <a:extLst>
              <a:ext uri="{FF2B5EF4-FFF2-40B4-BE49-F238E27FC236}">
                <a16:creationId xmlns:a16="http://schemas.microsoft.com/office/drawing/2014/main" id="{0C7CE0D8-C31E-4898-BB3D-04D7B52D5DD9}"/>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5239086" y="815509"/>
            <a:ext cx="3790638" cy="3833519"/>
          </a:xfrm>
          <a:prstGeom prst="rect">
            <a:avLst/>
          </a:prstGeom>
        </p:spPr>
      </p:pic>
      <p:pic>
        <p:nvPicPr>
          <p:cNvPr id="7" name="Picture 6">
            <a:extLst>
              <a:ext uri="{FF2B5EF4-FFF2-40B4-BE49-F238E27FC236}">
                <a16:creationId xmlns:a16="http://schemas.microsoft.com/office/drawing/2014/main" id="{719469D2-D6B0-4411-909C-77A8110C4DAD}"/>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0" y="4421645"/>
            <a:ext cx="9144000" cy="727245"/>
          </a:xfrm>
          <a:prstGeom prst="rect">
            <a:avLst/>
          </a:prstGeom>
        </p:spPr>
      </p:pic>
      <p:pic>
        <p:nvPicPr>
          <p:cNvPr id="11" name="Picture 10">
            <a:extLst>
              <a:ext uri="{FF2B5EF4-FFF2-40B4-BE49-F238E27FC236}">
                <a16:creationId xmlns:a16="http://schemas.microsoft.com/office/drawing/2014/main" id="{9B0131BB-D4BF-4D94-B12C-F3EF3DDABC71}"/>
              </a:ext>
            </a:extLst>
          </p:cNvPr>
          <p:cNvPicPr>
            <a:picLocks noChangeAspect="1"/>
          </p:cNvPicPr>
          <p:nvPr userDrawn="1"/>
        </p:nvPicPr>
        <p:blipFill>
          <a:blip r:embed="rId7"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Tree>
    <p:extLst>
      <p:ext uri="{BB962C8B-B14F-4D97-AF65-F5344CB8AC3E}">
        <p14:creationId xmlns:p14="http://schemas.microsoft.com/office/powerpoint/2010/main" val="556484587"/>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Only headlin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F05C1D2-C557-49E6-84C2-8558705ACBDE}"/>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29938" y="576000"/>
            <a:ext cx="8567183" cy="540544"/>
          </a:xfrm>
          <a:prstGeom prst="rect">
            <a:avLst/>
          </a:prstGeom>
        </p:spPr>
        <p:txBody>
          <a:bodyPr/>
          <a:lstStyle>
            <a:lvl1pPr>
              <a:defRPr>
                <a:solidFill>
                  <a:srgbClr val="004C82"/>
                </a:solidFill>
              </a:defRPr>
            </a:lvl1pPr>
          </a:lstStyle>
          <a:p>
            <a:r>
              <a:rPr lang="en-GB"/>
              <a:t>Click to add headline</a:t>
            </a:r>
          </a:p>
        </p:txBody>
      </p:sp>
      <p:pic>
        <p:nvPicPr>
          <p:cNvPr id="10" name="Picture 9">
            <a:extLst>
              <a:ext uri="{FF2B5EF4-FFF2-40B4-BE49-F238E27FC236}">
                <a16:creationId xmlns:a16="http://schemas.microsoft.com/office/drawing/2014/main" id="{004EEAE9-8BAE-4C49-8429-8815F7C32B21}"/>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
        <p:nvSpPr>
          <p:cNvPr id="7" name="Slide Number Placeholder 3">
            <a:extLst>
              <a:ext uri="{FF2B5EF4-FFF2-40B4-BE49-F238E27FC236}">
                <a16:creationId xmlns:a16="http://schemas.microsoft.com/office/drawing/2014/main" id="{2F4229B9-678B-4C9F-BB41-7DFA251A8BA2}"/>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3023591118"/>
      </p:ext>
    </p:extLst>
  </p:cSld>
  <p:clrMapOvr>
    <a:masterClrMapping/>
  </p:clrMapOvr>
  <p:transition>
    <p:fade/>
  </p:transition>
  <p:extLst>
    <p:ext uri="{DCECCB84-F9BA-43D5-87BE-67443E8EF086}">
      <p15:sldGuideLst xmlns:p15="http://schemas.microsoft.com/office/powerpoint/2012/main">
        <p15:guide id="1" orient="horz" pos="2845">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Only headline, alternativ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A8D729-6BC8-45B1-98AF-ED698ACFA99A}"/>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4" name="Titel 1">
            <a:extLst>
              <a:ext uri="{FF2B5EF4-FFF2-40B4-BE49-F238E27FC236}">
                <a16:creationId xmlns:a16="http://schemas.microsoft.com/office/drawing/2014/main" id="{C37143A5-EA14-4D8F-A13A-EABEA8F41CD1}"/>
              </a:ext>
            </a:extLst>
          </p:cNvPr>
          <p:cNvSpPr>
            <a:spLocks noGrp="1"/>
          </p:cNvSpPr>
          <p:nvPr>
            <p:ph type="title" hasCustomPrompt="1"/>
          </p:nvPr>
        </p:nvSpPr>
        <p:spPr bwMode="gray">
          <a:xfrm>
            <a:off x="449816" y="576000"/>
            <a:ext cx="8555583" cy="540544"/>
          </a:xfrm>
          <a:prstGeom prst="rect">
            <a:avLst/>
          </a:prstGeom>
        </p:spPr>
        <p:txBody>
          <a:bodyPr/>
          <a:lstStyle>
            <a:lvl1pPr>
              <a:defRPr>
                <a:solidFill>
                  <a:srgbClr val="004C82"/>
                </a:solidFill>
              </a:defRPr>
            </a:lvl1pPr>
          </a:lstStyle>
          <a:p>
            <a:r>
              <a:rPr lang="en-GB"/>
              <a:t>Click to add headline</a:t>
            </a:r>
          </a:p>
        </p:txBody>
      </p:sp>
      <p:pic>
        <p:nvPicPr>
          <p:cNvPr id="7" name="Picture 6">
            <a:extLst>
              <a:ext uri="{FF2B5EF4-FFF2-40B4-BE49-F238E27FC236}">
                <a16:creationId xmlns:a16="http://schemas.microsoft.com/office/drawing/2014/main" id="{A9DC29F2-0335-4A25-83A3-184FA5C922C3}"/>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
        <p:nvSpPr>
          <p:cNvPr id="8" name="Slide Number Placeholder 3">
            <a:extLst>
              <a:ext uri="{FF2B5EF4-FFF2-40B4-BE49-F238E27FC236}">
                <a16:creationId xmlns:a16="http://schemas.microsoft.com/office/drawing/2014/main" id="{B861F698-00E7-4500-B423-E9EBF440B040}"/>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632759983"/>
      </p:ext>
    </p:extLst>
  </p:cSld>
  <p:clrMapOvr>
    <a:masterClrMapping/>
  </p:clrMapOvr>
  <p:transition>
    <p:fade/>
  </p:transition>
  <p:extLst>
    <p:ext uri="{DCECCB84-F9BA-43D5-87BE-67443E8EF086}">
      <p15:sldGuideLst xmlns:p15="http://schemas.microsoft.com/office/powerpoint/2012/main">
        <p15:guide id="1" orient="horz" pos="2845"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ublication details">
    <p:spTree>
      <p:nvGrpSpPr>
        <p:cNvPr id="1" name=""/>
        <p:cNvGrpSpPr/>
        <p:nvPr/>
      </p:nvGrpSpPr>
      <p:grpSpPr>
        <a:xfrm>
          <a:off x="0" y="0"/>
          <a:ext cx="0" cy="0"/>
          <a:chOff x="0" y="0"/>
          <a:chExt cx="0" cy="0"/>
        </a:xfrm>
      </p:grpSpPr>
      <p:sp>
        <p:nvSpPr>
          <p:cNvPr id="15" name="Textplatzhalter 14">
            <a:extLst>
              <a:ext uri="{FF2B5EF4-FFF2-40B4-BE49-F238E27FC236}">
                <a16:creationId xmlns:a16="http://schemas.microsoft.com/office/drawing/2014/main" id="{790F769E-F4C9-44EF-9773-070A28E48EFF}"/>
              </a:ext>
            </a:extLst>
          </p:cNvPr>
          <p:cNvSpPr>
            <a:spLocks noGrp="1"/>
          </p:cNvSpPr>
          <p:nvPr>
            <p:ph type="body" sz="quarter" idx="17" hasCustomPrompt="1"/>
          </p:nvPr>
        </p:nvSpPr>
        <p:spPr bwMode="gray">
          <a:xfrm>
            <a:off x="449817" y="39756"/>
            <a:ext cx="4324497" cy="523220"/>
          </a:xfrm>
          <a:prstGeom prst="rect">
            <a:avLst/>
          </a:prstGeom>
        </p:spPr>
        <p:txBody>
          <a:bodyPr wrap="square">
            <a:spAutoFit/>
          </a:bodyPr>
          <a:lstStyle>
            <a:lvl1pPr marL="0" marR="0" indent="0" algn="l" defTabSz="685800" rtl="0" eaLnBrk="1" fontAlgn="auto" latinLnBrk="0" hangingPunct="1">
              <a:lnSpc>
                <a:spcPct val="100000"/>
              </a:lnSpc>
              <a:spcBef>
                <a:spcPts val="0"/>
              </a:spcBef>
              <a:spcAft>
                <a:spcPts val="0"/>
              </a:spcAft>
              <a:buClrTx/>
              <a:buSzTx/>
              <a:buFontTx/>
              <a:buNone/>
              <a:tabLst/>
              <a:defRPr sz="700" b="1">
                <a:solidFill>
                  <a:srgbClr val="004C82"/>
                </a:solidFill>
                <a:latin typeface="Calibri" panose="020F0502020204030204" pitchFamily="34" charset="0"/>
                <a:cs typeface="Calibri" panose="020F0502020204030204" pitchFamily="34" charset="0"/>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rgbClr val="C80F0F"/>
                </a:solidFill>
                <a:effectLst/>
                <a:uLnTx/>
                <a:uFillTx/>
                <a:latin typeface="+mn-lt"/>
                <a:ea typeface="+mn-ea"/>
                <a:cs typeface="+mn-cs"/>
              </a:rPr>
              <a:t>Note for publication details:</a:t>
            </a:r>
            <a:br>
              <a:rPr kumimoji="0" lang="en-GB" sz="700" b="0" i="0" u="none" strike="noStrike" kern="1200" cap="none" spc="0" normalizeH="0" baseline="0" noProof="0">
                <a:ln>
                  <a:noFill/>
                </a:ln>
                <a:solidFill>
                  <a:srgbClr val="C80F0F"/>
                </a:solidFill>
                <a:effectLst/>
                <a:uLnTx/>
                <a:uFillTx/>
                <a:latin typeface="+mn-lt"/>
                <a:ea typeface="+mn-ea"/>
                <a:cs typeface="+mn-cs"/>
              </a:rPr>
            </a:br>
            <a:r>
              <a:rPr kumimoji="0" lang="en-GB" sz="700" b="0" i="0" u="none" strike="noStrike" kern="1200" cap="none" spc="0" normalizeH="0" baseline="0" noProof="0">
                <a:ln>
                  <a:noFill/>
                </a:ln>
                <a:solidFill>
                  <a:srgbClr val="C80F0F"/>
                </a:solidFill>
                <a:effectLst/>
                <a:uLnTx/>
                <a:uFillTx/>
                <a:latin typeface="+mn-lt"/>
                <a:ea typeface="+mn-ea"/>
                <a:cs typeface="+mn-cs"/>
              </a:rPr>
              <a:t>Please adapt/delete placeholder texts (project/programme name, address, email, etc.) as required.</a:t>
            </a:r>
            <a:br>
              <a:rPr kumimoji="0" lang="en-GB" sz="700" b="0" i="0" u="none" strike="noStrike" kern="1200" cap="none" spc="0" normalizeH="0" baseline="0" noProof="0">
                <a:ln>
                  <a:noFill/>
                </a:ln>
                <a:solidFill>
                  <a:srgbClr val="C80F0F"/>
                </a:solidFill>
                <a:effectLst/>
                <a:uLnTx/>
                <a:uFillTx/>
                <a:latin typeface="+mn-lt"/>
                <a:ea typeface="+mn-ea"/>
                <a:cs typeface="+mn-cs"/>
              </a:rPr>
            </a:br>
            <a:r>
              <a:rPr kumimoji="0" lang="en-GB" sz="700" b="0" i="0" u="none" strike="noStrike" kern="1200" cap="none" spc="0" normalizeH="0" baseline="0" noProof="0">
                <a:ln>
                  <a:noFill/>
                </a:ln>
                <a:solidFill>
                  <a:srgbClr val="C80F0F"/>
                </a:solidFill>
                <a:effectLst/>
                <a:uLnTx/>
                <a:uFillTx/>
                <a:latin typeface="+mn-lt"/>
                <a:ea typeface="+mn-ea"/>
                <a:cs typeface="+mn-cs"/>
              </a:rPr>
              <a:t>Delete the placeholder for the cooperation partner if it is not appropriate.</a:t>
            </a:r>
            <a:br>
              <a:rPr kumimoji="0" lang="en-GB" sz="700" b="0" i="0" u="none" strike="noStrike" kern="1200" cap="none" spc="0" normalizeH="0" baseline="0" noProof="0">
                <a:ln>
                  <a:noFill/>
                </a:ln>
                <a:solidFill>
                  <a:srgbClr val="C80F0F"/>
                </a:solidFill>
                <a:effectLst/>
                <a:uLnTx/>
                <a:uFillTx/>
                <a:latin typeface="+mn-lt"/>
                <a:ea typeface="+mn-ea"/>
                <a:cs typeface="+mn-cs"/>
              </a:rPr>
            </a:br>
            <a:r>
              <a:rPr kumimoji="0" lang="en-GB" sz="700" b="0" i="0" u="none" strike="noStrike" kern="1200" cap="none" spc="0" normalizeH="0" baseline="0" noProof="0">
                <a:ln>
                  <a:noFill/>
                </a:ln>
                <a:solidFill>
                  <a:srgbClr val="C80F0F"/>
                </a:solidFill>
                <a:effectLst/>
                <a:uLnTx/>
                <a:uFillTx/>
                <a:latin typeface="+mn-lt"/>
                <a:ea typeface="+mn-ea"/>
                <a:cs typeface="+mn-cs"/>
              </a:rPr>
              <a:t>(This note is not visible in presentation mode and will also not be printed.)</a:t>
            </a:r>
          </a:p>
        </p:txBody>
      </p:sp>
      <p:sp>
        <p:nvSpPr>
          <p:cNvPr id="10" name="Rechteck 9">
            <a:extLst>
              <a:ext uri="{FF2B5EF4-FFF2-40B4-BE49-F238E27FC236}">
                <a16:creationId xmlns:a16="http://schemas.microsoft.com/office/drawing/2014/main" id="{8EF3C373-F3E5-423E-B3C3-C5E1BD203F77}"/>
              </a:ext>
            </a:extLst>
          </p:cNvPr>
          <p:cNvSpPr/>
          <p:nvPr userDrawn="1"/>
        </p:nvSpPr>
        <p:spPr bwMode="gray">
          <a:xfrm>
            <a:off x="449817" y="818687"/>
            <a:ext cx="3214511" cy="2077492"/>
          </a:xfrm>
          <a:prstGeom prst="rect">
            <a:avLst/>
          </a:prstGeom>
        </p:spPr>
        <p:txBody>
          <a:bodyPr wrap="square" lIns="0" t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The Nexus Regional Dialogues Programme is funded by the European Union and the German Federal Ministry for Economic Cooperation and Development.</a:t>
            </a:r>
          </a:p>
          <a:p>
            <a:pPr marL="0" marR="0" lvl="0" indent="0" defTabSz="914400" eaLnBrk="1" fontAlgn="auto" latinLnBrk="0" hangingPunct="1">
              <a:lnSpc>
                <a:spcPct val="100000"/>
              </a:lnSpc>
              <a:spcBef>
                <a:spcPts val="0"/>
              </a:spcBef>
              <a:spcAft>
                <a:spcPts val="0"/>
              </a:spcAft>
              <a:buClrTx/>
              <a:buSzTx/>
              <a:buFontTx/>
              <a:buNone/>
              <a:tabLst/>
              <a:defRPr/>
            </a:pPr>
            <a:br>
              <a:rPr kumimoji="0" lang="en-US"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br>
            <a:r>
              <a:rPr kumimoji="0" lang="de-DE" sz="1100" b="1" i="0" u="none" strike="noStrike" kern="0" cap="none" spc="0" normalizeH="0" baseline="0" noProof="0">
                <a:ln>
                  <a:noFill/>
                </a:ln>
                <a:solidFill>
                  <a:srgbClr val="004C82"/>
                </a:solidFill>
                <a:effectLst/>
                <a:uLnTx/>
                <a:uFillTx/>
                <a:latin typeface="Calibri" panose="020F0502020204030204" pitchFamily="34" charset="0"/>
                <a:cs typeface="Calibri" panose="020F0502020204030204" pitchFamily="34" charset="0"/>
              </a:rPr>
              <a:t>Published by:</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Nexus Regional Dialogues Programme</a:t>
            </a:r>
          </a:p>
          <a:p>
            <a:pPr marL="0" marR="0" lvl="0" indent="0"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c/o Deutsche Gesellschaft für Internationale </a:t>
            </a:r>
          </a:p>
          <a:p>
            <a:pPr marL="0" marR="0" lvl="0" indent="0" defTabSz="914400" eaLnBrk="1" fontAlgn="auto" latinLnBrk="0" hangingPunct="1">
              <a:lnSpc>
                <a:spcPct val="100000"/>
              </a:lnSpc>
              <a:spcBef>
                <a:spcPts val="0"/>
              </a:spcBef>
              <a:spcAft>
                <a:spcPts val="0"/>
              </a:spcAft>
              <a:buClrTx/>
              <a:buSzTx/>
              <a:buFontTx/>
              <a:buNone/>
              <a:tabLst/>
              <a:defRPr/>
            </a:pPr>
            <a:r>
              <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Zusammenarbeit (GIZ) GmbH</a:t>
            </a:r>
          </a:p>
          <a:p>
            <a:pPr marL="0" marR="0" lvl="0" indent="0"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Registered offices</a:t>
            </a:r>
          </a:p>
          <a:p>
            <a:pPr marL="0" marR="0" lvl="0" indent="0" defTabSz="914400" eaLnBrk="1" fontAlgn="auto" latinLnBrk="0" hangingPunct="1">
              <a:lnSpc>
                <a:spcPct val="100000"/>
              </a:lnSpc>
              <a:spcBef>
                <a:spcPts val="0"/>
              </a:spcBef>
              <a:spcAft>
                <a:spcPts val="0"/>
              </a:spcAft>
              <a:buClrTx/>
              <a:buSzTx/>
              <a:buFontTx/>
              <a:buNone/>
              <a:tabLst/>
              <a:defRPr/>
            </a:pPr>
            <a:r>
              <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Bonn and Eschborn</a:t>
            </a:r>
            <a:endParaRPr kumimoji="0" lang="en-US"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7" name="Textplatzhalter 6">
            <a:extLst>
              <a:ext uri="{FF2B5EF4-FFF2-40B4-BE49-F238E27FC236}">
                <a16:creationId xmlns:a16="http://schemas.microsoft.com/office/drawing/2014/main" id="{24969EDD-4A06-4BE9-93A1-41E56B041198}"/>
              </a:ext>
            </a:extLst>
          </p:cNvPr>
          <p:cNvSpPr>
            <a:spLocks noGrp="1"/>
          </p:cNvSpPr>
          <p:nvPr>
            <p:ph type="body" sz="quarter" idx="14" hasCustomPrompt="1"/>
          </p:nvPr>
        </p:nvSpPr>
        <p:spPr bwMode="gray">
          <a:xfrm>
            <a:off x="449817" y="3038277"/>
            <a:ext cx="3464422" cy="1930106"/>
          </a:xfrm>
          <a:prstGeom prst="rect">
            <a:avLst/>
          </a:prstGeom>
        </p:spPr>
        <p:txBody>
          <a:bodyPr>
            <a:normAutofit/>
          </a:bodyPr>
          <a:lstStyle>
            <a:lvl1pPr>
              <a:lnSpc>
                <a:spcPct val="100000"/>
              </a:lnSpc>
              <a:defRPr kumimoji="0" lang="de-DE" sz="1000" b="0" i="0" u="none" strike="noStrike" kern="0" cap="none" spc="0" normalizeH="0" baseline="0" dirty="0" smtClean="0">
                <a:ln>
                  <a:noFill/>
                </a:ln>
                <a:solidFill>
                  <a:prstClr val="black"/>
                </a:solidFill>
                <a:effectLst/>
                <a:uLnTx/>
                <a:uFillTx/>
                <a:latin typeface="Calibri" panose="020F0502020204030204" pitchFamily="34" charset="0"/>
                <a:ea typeface="+mn-ea"/>
                <a:cs typeface="Calibri" panose="020F0502020204030204" pitchFamily="34" charset="0"/>
              </a:defRPr>
            </a:lvl1pPr>
            <a:lvl2pPr marL="0" indent="0">
              <a:buNone/>
              <a:defRPr kumimoji="0" lang="de-DE" sz="800" b="0" i="0" u="none" strike="noStrike" kern="0" cap="none" spc="0" normalizeH="0" baseline="0" dirty="0">
                <a:ln>
                  <a:noFill/>
                </a:ln>
                <a:solidFill>
                  <a:prstClr val="black"/>
                </a:solidFill>
                <a:effectLst/>
                <a:uLnTx/>
                <a:uFillTx/>
                <a:latin typeface="+mn-lt"/>
                <a:ea typeface="+mn-ea"/>
                <a:cs typeface="+mn-cs"/>
              </a:defRPr>
            </a:lvl2pPr>
            <a:lvl3pPr>
              <a:defRPr kumimoji="0" lang="de-DE" sz="1000" b="0" i="0" u="none" strike="noStrike" kern="0" cap="none" spc="0" normalizeH="0" baseline="0" dirty="0" smtClean="0">
                <a:ln>
                  <a:noFill/>
                </a:ln>
                <a:solidFill>
                  <a:prstClr val="black"/>
                </a:solidFill>
                <a:effectLst/>
                <a:uLnTx/>
                <a:uFillTx/>
                <a:latin typeface="+mn-lt"/>
                <a:ea typeface="+mn-ea"/>
                <a:cs typeface="+mn-cs"/>
              </a:defRPr>
            </a:lvl3pPr>
            <a:lvl4pPr>
              <a:defRPr kumimoji="0" lang="de-DE" sz="1000" b="0" i="0" u="none" strike="noStrike" kern="0" cap="none" spc="0" normalizeH="0" baseline="0" dirty="0" smtClean="0">
                <a:ln>
                  <a:noFill/>
                </a:ln>
                <a:solidFill>
                  <a:prstClr val="black"/>
                </a:solidFill>
                <a:effectLst/>
                <a:uLnTx/>
                <a:uFillTx/>
                <a:latin typeface="+mn-lt"/>
                <a:ea typeface="+mn-ea"/>
                <a:cs typeface="+mn-cs"/>
              </a:defRPr>
            </a:lvl4pPr>
            <a:lvl5pPr>
              <a:defRPr kumimoji="0" lang="de-DE" sz="1000" b="0" i="0" u="none" strike="noStrike" kern="0" cap="none" spc="0" normalizeH="0" baseline="0" dirty="0">
                <a:ln>
                  <a:noFill/>
                </a:ln>
                <a:solidFill>
                  <a:prstClr val="black"/>
                </a:solidFill>
                <a:effectLst/>
                <a:uLnTx/>
                <a:uFillTx/>
                <a:latin typeface="+mn-lt"/>
                <a:ea typeface="+mn-ea"/>
                <a:cs typeface="+mn-cs"/>
              </a:defRPr>
            </a:lvl5pPr>
          </a:lstStyle>
          <a:p>
            <a:pPr lvl="0"/>
            <a:r>
              <a:rPr lang="en-GB"/>
              <a:t>Click to add text</a:t>
            </a:r>
          </a:p>
        </p:txBody>
      </p:sp>
      <p:sp>
        <p:nvSpPr>
          <p:cNvPr id="13" name="Textplatzhalter 6">
            <a:extLst>
              <a:ext uri="{FF2B5EF4-FFF2-40B4-BE49-F238E27FC236}">
                <a16:creationId xmlns:a16="http://schemas.microsoft.com/office/drawing/2014/main" id="{CF011E25-18E3-408D-87A2-25C927E6CD34}"/>
              </a:ext>
            </a:extLst>
          </p:cNvPr>
          <p:cNvSpPr>
            <a:spLocks noGrp="1"/>
          </p:cNvSpPr>
          <p:nvPr>
            <p:ph type="body" sz="quarter" idx="15" hasCustomPrompt="1"/>
          </p:nvPr>
        </p:nvSpPr>
        <p:spPr bwMode="gray">
          <a:xfrm>
            <a:off x="4386263" y="818687"/>
            <a:ext cx="3428177" cy="2219590"/>
          </a:xfrm>
          <a:prstGeom prst="rect">
            <a:avLst/>
          </a:prstGeom>
        </p:spPr>
        <p:txBody>
          <a:bodyPr>
            <a:normAutofit/>
          </a:bodyPr>
          <a:lstStyle>
            <a:lvl1pPr>
              <a:lnSpc>
                <a:spcPct val="100000"/>
              </a:lnSpc>
              <a:defRPr kumimoji="0" lang="de-DE" sz="1100" b="0" i="0" u="none" strike="noStrike" kern="0" cap="none" spc="0" normalizeH="0" baseline="0" dirty="0" smtClean="0">
                <a:ln>
                  <a:noFill/>
                </a:ln>
                <a:solidFill>
                  <a:prstClr val="black"/>
                </a:solidFill>
                <a:effectLst/>
                <a:uLnTx/>
                <a:uFillTx/>
                <a:latin typeface="Calibri" panose="020F0502020204030204" pitchFamily="34" charset="0"/>
                <a:ea typeface="+mn-ea"/>
                <a:cs typeface="Calibri" panose="020F0502020204030204" pitchFamily="34" charset="0"/>
              </a:defRPr>
            </a:lvl1pPr>
            <a:lvl2pPr marL="0" indent="0">
              <a:lnSpc>
                <a:spcPct val="100000"/>
              </a:lnSpc>
              <a:buNone/>
              <a:defRPr kumimoji="0" lang="de-DE" sz="800" b="0" i="0" u="none" strike="noStrike" kern="0" cap="none" spc="0" normalizeH="0" baseline="0" dirty="0">
                <a:ln>
                  <a:noFill/>
                </a:ln>
                <a:solidFill>
                  <a:prstClr val="black"/>
                </a:solidFill>
                <a:effectLst/>
                <a:uLnTx/>
                <a:uFillTx/>
                <a:latin typeface="+mn-lt"/>
                <a:ea typeface="+mn-ea"/>
                <a:cs typeface="+mn-cs"/>
              </a:defRPr>
            </a:lvl2pPr>
            <a:lvl3pPr>
              <a:defRPr kumimoji="0" lang="de-DE" sz="1000" b="0" i="0" u="none" strike="noStrike" kern="0" cap="none" spc="0" normalizeH="0" baseline="0" dirty="0" smtClean="0">
                <a:ln>
                  <a:noFill/>
                </a:ln>
                <a:solidFill>
                  <a:prstClr val="black"/>
                </a:solidFill>
                <a:effectLst/>
                <a:uLnTx/>
                <a:uFillTx/>
                <a:latin typeface="+mn-lt"/>
                <a:ea typeface="+mn-ea"/>
                <a:cs typeface="+mn-cs"/>
              </a:defRPr>
            </a:lvl3pPr>
            <a:lvl4pPr>
              <a:defRPr kumimoji="0" lang="de-DE" sz="1000" b="0" i="0" u="none" strike="noStrike" kern="0" cap="none" spc="0" normalizeH="0" baseline="0" dirty="0" smtClean="0">
                <a:ln>
                  <a:noFill/>
                </a:ln>
                <a:solidFill>
                  <a:prstClr val="black"/>
                </a:solidFill>
                <a:effectLst/>
                <a:uLnTx/>
                <a:uFillTx/>
                <a:latin typeface="+mn-lt"/>
                <a:ea typeface="+mn-ea"/>
                <a:cs typeface="+mn-cs"/>
              </a:defRPr>
            </a:lvl4pPr>
            <a:lvl5pPr>
              <a:defRPr kumimoji="0" lang="de-DE" sz="1000" b="0" i="0" u="none" strike="noStrike" kern="0" cap="none" spc="0" normalizeH="0" baseline="0" dirty="0">
                <a:ln>
                  <a:noFill/>
                </a:ln>
                <a:solidFill>
                  <a:prstClr val="black"/>
                </a:solidFill>
                <a:effectLst/>
                <a:uLnTx/>
                <a:uFillTx/>
                <a:latin typeface="+mn-lt"/>
                <a:ea typeface="+mn-ea"/>
                <a:cs typeface="+mn-cs"/>
              </a:defRPr>
            </a:lvl5pPr>
          </a:lstStyle>
          <a:p>
            <a:pPr lvl="0"/>
            <a:r>
              <a:rPr lang="en-GB"/>
              <a:t>Click to add text</a:t>
            </a:r>
          </a:p>
        </p:txBody>
      </p:sp>
      <p:sp>
        <p:nvSpPr>
          <p:cNvPr id="3" name="Textplatzhalter 2">
            <a:extLst>
              <a:ext uri="{FF2B5EF4-FFF2-40B4-BE49-F238E27FC236}">
                <a16:creationId xmlns:a16="http://schemas.microsoft.com/office/drawing/2014/main" id="{912896FF-98FC-4945-B272-264E311FE7AC}"/>
              </a:ext>
            </a:extLst>
          </p:cNvPr>
          <p:cNvSpPr>
            <a:spLocks noGrp="1"/>
          </p:cNvSpPr>
          <p:nvPr>
            <p:ph type="body" sz="quarter" idx="21" hasCustomPrompt="1"/>
          </p:nvPr>
        </p:nvSpPr>
        <p:spPr>
          <a:xfrm>
            <a:off x="4386262" y="3207008"/>
            <a:ext cx="1547399" cy="244682"/>
          </a:xfrm>
          <a:prstGeom prst="rect">
            <a:avLst/>
          </a:prstGeom>
        </p:spPr>
        <p:txBody>
          <a:bodyPr wrap="square" lIns="0">
            <a:spAutoFit/>
          </a:bodyPr>
          <a:lstStyle>
            <a:lvl1pPr>
              <a:defRPr lang="de-DE" sz="1100" smtClean="0">
                <a:solidFill>
                  <a:prstClr val="black"/>
                </a:solidFill>
              </a:defRPr>
            </a:lvl1pPr>
            <a:lvl2pPr>
              <a:defRPr lang="de-DE" sz="1350" smtClean="0"/>
            </a:lvl2pPr>
            <a:lvl3pPr>
              <a:defRPr lang="de-DE" sz="1350" smtClean="0"/>
            </a:lvl3pPr>
            <a:lvl4pPr>
              <a:defRPr lang="de-DE" smtClean="0"/>
            </a:lvl4pPr>
            <a:lvl5pPr>
              <a:defRPr lang="fr-FR"/>
            </a:lvl5pPr>
          </a:lstStyle>
          <a:p>
            <a:pPr lvl="0"/>
            <a:r>
              <a:rPr lang="de-DE"/>
              <a:t>Click to add text</a:t>
            </a:r>
            <a:endParaRPr lang="fr-FR"/>
          </a:p>
        </p:txBody>
      </p:sp>
    </p:spTree>
    <p:extLst>
      <p:ext uri="{BB962C8B-B14F-4D97-AF65-F5344CB8AC3E}">
        <p14:creationId xmlns:p14="http://schemas.microsoft.com/office/powerpoint/2010/main" val="3435594303"/>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hoto credits and sources">
    <p:spTree>
      <p:nvGrpSpPr>
        <p:cNvPr id="1" name=""/>
        <p:cNvGrpSpPr/>
        <p:nvPr/>
      </p:nvGrpSpPr>
      <p:grpSpPr>
        <a:xfrm>
          <a:off x="0" y="0"/>
          <a:ext cx="0" cy="0"/>
          <a:chOff x="0" y="0"/>
          <a:chExt cx="0" cy="0"/>
        </a:xfrm>
      </p:grpSpPr>
      <p:sp>
        <p:nvSpPr>
          <p:cNvPr id="7" name="Textplatzhalter 6">
            <a:extLst>
              <a:ext uri="{FF2B5EF4-FFF2-40B4-BE49-F238E27FC236}">
                <a16:creationId xmlns:a16="http://schemas.microsoft.com/office/drawing/2014/main" id="{24969EDD-4A06-4BE9-93A1-41E56B041198}"/>
              </a:ext>
            </a:extLst>
          </p:cNvPr>
          <p:cNvSpPr>
            <a:spLocks noGrp="1"/>
          </p:cNvSpPr>
          <p:nvPr>
            <p:ph type="body" sz="quarter" idx="14"/>
          </p:nvPr>
        </p:nvSpPr>
        <p:spPr bwMode="gray">
          <a:xfrm>
            <a:off x="450495" y="1106921"/>
            <a:ext cx="7172684" cy="3470031"/>
          </a:xfrm>
          <a:prstGeom prst="rect">
            <a:avLst/>
          </a:prstGeom>
        </p:spPr>
        <p:txBody>
          <a:bodyPr numCol="2">
            <a:normAutofit/>
          </a:bodyPr>
          <a:lstStyle>
            <a:lvl1pPr marL="0" marR="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kumimoji="0" lang="de-DE" sz="1400" b="0" i="0" u="none" strike="noStrike" kern="0" cap="none" spc="0" normalizeH="0" baseline="0" dirty="0" smtClean="0">
                <a:ln>
                  <a:noFill/>
                </a:ln>
                <a:solidFill>
                  <a:prstClr val="black"/>
                </a:solidFill>
                <a:effectLst/>
                <a:uLnTx/>
                <a:uFillTx/>
                <a:latin typeface="Calibri" panose="020F0502020204030204" pitchFamily="34" charset="0"/>
                <a:ea typeface="+mn-ea"/>
                <a:cs typeface="Calibri" panose="020F0502020204030204" pitchFamily="34" charset="0"/>
              </a:defRPr>
            </a:lvl1pPr>
            <a:lvl2pPr marL="0" indent="0">
              <a:buNone/>
              <a:defRPr kumimoji="0" lang="de-DE" sz="800" b="0" i="0" u="none" strike="noStrike" kern="0" cap="none" spc="0" normalizeH="0" baseline="0" dirty="0">
                <a:ln>
                  <a:noFill/>
                </a:ln>
                <a:solidFill>
                  <a:prstClr val="black"/>
                </a:solidFill>
                <a:effectLst/>
                <a:uLnTx/>
                <a:uFillTx/>
                <a:latin typeface="+mn-lt"/>
                <a:ea typeface="+mn-ea"/>
                <a:cs typeface="+mn-cs"/>
              </a:defRPr>
            </a:lvl2pPr>
            <a:lvl3pPr>
              <a:defRPr kumimoji="0" lang="de-DE" sz="1000" b="0" i="0" u="none" strike="noStrike" kern="0" cap="none" spc="0" normalizeH="0" baseline="0" dirty="0" smtClean="0">
                <a:ln>
                  <a:noFill/>
                </a:ln>
                <a:solidFill>
                  <a:prstClr val="black"/>
                </a:solidFill>
                <a:effectLst/>
                <a:uLnTx/>
                <a:uFillTx/>
                <a:latin typeface="+mn-lt"/>
                <a:ea typeface="+mn-ea"/>
                <a:cs typeface="+mn-cs"/>
              </a:defRPr>
            </a:lvl3pPr>
            <a:lvl4pPr>
              <a:defRPr kumimoji="0" lang="de-DE" sz="1000" b="0" i="0" u="none" strike="noStrike" kern="0" cap="none" spc="0" normalizeH="0" baseline="0" dirty="0" smtClean="0">
                <a:ln>
                  <a:noFill/>
                </a:ln>
                <a:solidFill>
                  <a:prstClr val="black"/>
                </a:solidFill>
                <a:effectLst/>
                <a:uLnTx/>
                <a:uFillTx/>
                <a:latin typeface="+mn-lt"/>
                <a:ea typeface="+mn-ea"/>
                <a:cs typeface="+mn-cs"/>
              </a:defRPr>
            </a:lvl4pPr>
            <a:lvl5pPr>
              <a:defRPr kumimoji="0" lang="de-DE" sz="1000" b="0" i="0" u="none" strike="noStrike" kern="0" cap="none" spc="0" normalizeH="0" baseline="0" dirty="0">
                <a:ln>
                  <a:noFill/>
                </a:ln>
                <a:solidFill>
                  <a:prstClr val="black"/>
                </a:solidFill>
                <a:effectLst/>
                <a:uLnTx/>
                <a:uFillTx/>
                <a:latin typeface="+mn-lt"/>
                <a:ea typeface="+mn-ea"/>
                <a:cs typeface="+mn-cs"/>
              </a:defRPr>
            </a:lvl5pPr>
          </a:lstStyle>
          <a:p>
            <a:pPr lvl="0"/>
            <a:endParaRPr lang="en-GB"/>
          </a:p>
        </p:txBody>
      </p:sp>
      <p:sp>
        <p:nvSpPr>
          <p:cNvPr id="11" name="Rechteck 10">
            <a:extLst>
              <a:ext uri="{FF2B5EF4-FFF2-40B4-BE49-F238E27FC236}">
                <a16:creationId xmlns:a16="http://schemas.microsoft.com/office/drawing/2014/main" id="{1BCACD76-7CB8-457E-9434-C57DB9E23AA9}"/>
              </a:ext>
            </a:extLst>
          </p:cNvPr>
          <p:cNvSpPr/>
          <p:nvPr userDrawn="1"/>
        </p:nvSpPr>
        <p:spPr bwMode="gray">
          <a:xfrm>
            <a:off x="777711" y="4901938"/>
            <a:ext cx="1084083" cy="1602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p>
        </p:txBody>
      </p:sp>
      <p:sp>
        <p:nvSpPr>
          <p:cNvPr id="12" name="Titel 4">
            <a:extLst>
              <a:ext uri="{FF2B5EF4-FFF2-40B4-BE49-F238E27FC236}">
                <a16:creationId xmlns:a16="http://schemas.microsoft.com/office/drawing/2014/main" id="{7C271A97-CC1D-481E-9972-CE4AD69C28AD}"/>
              </a:ext>
            </a:extLst>
          </p:cNvPr>
          <p:cNvSpPr txBox="1">
            <a:spLocks/>
          </p:cNvSpPr>
          <p:nvPr userDrawn="1"/>
        </p:nvSpPr>
        <p:spPr bwMode="gray">
          <a:xfrm>
            <a:off x="449817" y="240212"/>
            <a:ext cx="6765371" cy="540544"/>
          </a:xfrm>
          <a:prstGeom prst="rect">
            <a:avLst/>
          </a:prstGeom>
        </p:spPr>
        <p:txBody>
          <a:bodyPr vert="horz" lIns="0" tIns="0" rIns="72000" bIns="0" rtlCol="0" anchor="b">
            <a:noAutofit/>
          </a:bodyPr>
          <a:lstStyle>
            <a:lvl1pPr algn="l" defTabSz="685800" rtl="0" eaLnBrk="1" latinLnBrk="0" hangingPunct="1">
              <a:lnSpc>
                <a:spcPct val="90000"/>
              </a:lnSpc>
              <a:spcBef>
                <a:spcPct val="0"/>
              </a:spcBef>
              <a:buNone/>
              <a:defRPr sz="1800" b="1" kern="1200" cap="none" baseline="0">
                <a:solidFill>
                  <a:schemeClr val="tx1"/>
                </a:solidFill>
                <a:latin typeface="+mj-lt"/>
                <a:ea typeface="+mj-ea"/>
                <a:cs typeface="+mj-cs"/>
              </a:defRPr>
            </a:lvl1pPr>
          </a:lstStyle>
          <a:p>
            <a:r>
              <a:rPr lang="en-GB" b="1">
                <a:solidFill>
                  <a:srgbClr val="004C82"/>
                </a:solidFill>
              </a:rPr>
              <a:t>Photo credits/sources</a:t>
            </a:r>
            <a:endParaRPr lang="en-GB">
              <a:solidFill>
                <a:srgbClr val="004C82"/>
              </a:solidFill>
            </a:endParaRPr>
          </a:p>
        </p:txBody>
      </p:sp>
    </p:spTree>
    <p:extLst>
      <p:ext uri="{BB962C8B-B14F-4D97-AF65-F5344CB8AC3E}">
        <p14:creationId xmlns:p14="http://schemas.microsoft.com/office/powerpoint/2010/main" val="439145365"/>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pic>
        <p:nvPicPr>
          <p:cNvPr id="3" name="Picture 2" descr="A picture containing background pattern&#10;&#10;Description automatically generated">
            <a:extLst>
              <a:ext uri="{FF2B5EF4-FFF2-40B4-BE49-F238E27FC236}">
                <a16:creationId xmlns:a16="http://schemas.microsoft.com/office/drawing/2014/main" id="{C2C6C0C0-6762-4D5E-B107-448D10D5D8BD}"/>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1" y="1008670"/>
            <a:ext cx="9143999" cy="3199083"/>
          </a:xfrm>
          <a:prstGeom prst="rect">
            <a:avLst/>
          </a:prstGeom>
        </p:spPr>
      </p:pic>
      <p:pic>
        <p:nvPicPr>
          <p:cNvPr id="12" name="Grafik 11">
            <a:extLst>
              <a:ext uri="{FF2B5EF4-FFF2-40B4-BE49-F238E27FC236}">
                <a16:creationId xmlns:a16="http://schemas.microsoft.com/office/drawing/2014/main" id="{D33A00EE-9ACF-4636-BD82-6CF5E7FCB98C}"/>
              </a:ext>
            </a:extLst>
          </p:cNvPr>
          <p:cNvPicPr>
            <a:picLocks noChangeAspect="1"/>
          </p:cNvPicPr>
          <p:nvPr userDrawn="1"/>
        </p:nvPicPr>
        <p:blipFill>
          <a:blip r:embed="rId3"/>
          <a:srcRect/>
          <a:stretch/>
        </p:blipFill>
        <p:spPr bwMode="gray">
          <a:xfrm>
            <a:off x="0" y="815009"/>
            <a:ext cx="9144000" cy="4192142"/>
          </a:xfrm>
          <a:prstGeom prst="rect">
            <a:avLst/>
          </a:prstGeom>
        </p:spPr>
      </p:pic>
      <p:pic>
        <p:nvPicPr>
          <p:cNvPr id="10" name="Picture 9">
            <a:extLst>
              <a:ext uri="{FF2B5EF4-FFF2-40B4-BE49-F238E27FC236}">
                <a16:creationId xmlns:a16="http://schemas.microsoft.com/office/drawing/2014/main" id="{27013EBA-F1CB-4943-BEBE-43BF78161B91}"/>
              </a:ext>
            </a:extLst>
          </p:cNvPr>
          <p:cNvPicPr>
            <a:picLocks noChangeAspect="1"/>
          </p:cNvPicPr>
          <p:nvPr userDrawn="1"/>
        </p:nvPicPr>
        <p:blipFill>
          <a:blip r:embed="rId4"/>
          <a:stretch>
            <a:fillRect/>
          </a:stretch>
        </p:blipFill>
        <p:spPr>
          <a:xfrm>
            <a:off x="178574" y="87675"/>
            <a:ext cx="2898117" cy="895128"/>
          </a:xfrm>
          <a:prstGeom prst="rect">
            <a:avLst/>
          </a:prstGeom>
        </p:spPr>
      </p:pic>
      <p:pic>
        <p:nvPicPr>
          <p:cNvPr id="11" name="Picture 10" descr="Logo, company name&#10;&#10;Description automatically generated">
            <a:extLst>
              <a:ext uri="{FF2B5EF4-FFF2-40B4-BE49-F238E27FC236}">
                <a16:creationId xmlns:a16="http://schemas.microsoft.com/office/drawing/2014/main" id="{2F9020F2-E4D0-4C01-AF58-4496DAA7C16E}"/>
              </a:ext>
            </a:extLst>
          </p:cNvPr>
          <p:cNvPicPr>
            <a:picLocks noChangeAspect="1"/>
          </p:cNvPicPr>
          <p:nvPr userDrawn="1"/>
        </p:nvPicPr>
        <p:blipFill>
          <a:blip r:embed="rId5"/>
          <a:stretch>
            <a:fillRect/>
          </a:stretch>
        </p:blipFill>
        <p:spPr>
          <a:xfrm>
            <a:off x="6746477" y="119141"/>
            <a:ext cx="2218949" cy="865634"/>
          </a:xfrm>
          <a:prstGeom prst="rect">
            <a:avLst/>
          </a:prstGeom>
        </p:spPr>
      </p:pic>
      <p:pic>
        <p:nvPicPr>
          <p:cNvPr id="13" name="Picture 12" descr="Text&#10;&#10;Description automatically generated">
            <a:extLst>
              <a:ext uri="{FF2B5EF4-FFF2-40B4-BE49-F238E27FC236}">
                <a16:creationId xmlns:a16="http://schemas.microsoft.com/office/drawing/2014/main" id="{02EB7D6A-C515-4906-BF41-41B0930D0416}"/>
              </a:ext>
            </a:extLst>
          </p:cNvPr>
          <p:cNvPicPr>
            <a:picLocks noChangeAspect="1"/>
          </p:cNvPicPr>
          <p:nvPr userDrawn="1"/>
        </p:nvPicPr>
        <p:blipFill>
          <a:blip r:embed="rId6"/>
          <a:stretch>
            <a:fillRect/>
          </a:stretch>
        </p:blipFill>
        <p:spPr>
          <a:xfrm>
            <a:off x="7046705" y="4370118"/>
            <a:ext cx="1618491" cy="637033"/>
          </a:xfrm>
          <a:prstGeom prst="rect">
            <a:avLst/>
          </a:prstGeom>
        </p:spPr>
      </p:pic>
      <p:pic>
        <p:nvPicPr>
          <p:cNvPr id="4" name="Graphic 3" descr="Receiver with solid fill">
            <a:extLst>
              <a:ext uri="{FF2B5EF4-FFF2-40B4-BE49-F238E27FC236}">
                <a16:creationId xmlns:a16="http://schemas.microsoft.com/office/drawing/2014/main" id="{A7D3DD09-09EF-4100-B135-E29CEBE75BF3}"/>
              </a:ext>
            </a:extLst>
          </p:cNvPr>
          <p:cNvPicPr>
            <a:picLocks noChangeAspect="1"/>
          </p:cNvPicPr>
          <p:nvPr userDrawn="1"/>
        </p:nvPicPr>
        <p:blipFill>
          <a:blip r:embed="rId7" cstate="screen">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042859" y="2832229"/>
            <a:ext cx="278296" cy="300659"/>
          </a:xfrm>
          <a:prstGeom prst="rect">
            <a:avLst/>
          </a:prstGeom>
        </p:spPr>
      </p:pic>
      <p:sp>
        <p:nvSpPr>
          <p:cNvPr id="16" name="Text Placeholder 15">
            <a:extLst>
              <a:ext uri="{FF2B5EF4-FFF2-40B4-BE49-F238E27FC236}">
                <a16:creationId xmlns:a16="http://schemas.microsoft.com/office/drawing/2014/main" id="{29D52B68-45BB-4FE9-BEC1-7AFB12A81463}"/>
              </a:ext>
            </a:extLst>
          </p:cNvPr>
          <p:cNvSpPr>
            <a:spLocks noGrp="1"/>
          </p:cNvSpPr>
          <p:nvPr>
            <p:ph type="body" sz="quarter" idx="11"/>
          </p:nvPr>
        </p:nvSpPr>
        <p:spPr>
          <a:xfrm>
            <a:off x="3960591" y="2801320"/>
            <a:ext cx="2908300" cy="1131701"/>
          </a:xfrm>
        </p:spPr>
        <p:txBody>
          <a:bodyPr/>
          <a:lstStyle/>
          <a:p>
            <a:pPr lvl="0"/>
            <a:endParaRPr lang="en-GB"/>
          </a:p>
        </p:txBody>
      </p:sp>
      <p:pic>
        <p:nvPicPr>
          <p:cNvPr id="6" name="Graphic 5" descr="Envelope with solid fill">
            <a:extLst>
              <a:ext uri="{FF2B5EF4-FFF2-40B4-BE49-F238E27FC236}">
                <a16:creationId xmlns:a16="http://schemas.microsoft.com/office/drawing/2014/main" id="{B6991430-429E-483C-BF34-26537E6D7F64}"/>
              </a:ext>
            </a:extLst>
          </p:cNvPr>
          <p:cNvPicPr>
            <a:picLocks noChangeAspect="1"/>
          </p:cNvPicPr>
          <p:nvPr userDrawn="1"/>
        </p:nvPicPr>
        <p:blipFill>
          <a:blip r:embed="rId9" cstate="screen">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25837" y="3241203"/>
            <a:ext cx="332217" cy="332217"/>
          </a:xfrm>
          <a:prstGeom prst="rect">
            <a:avLst/>
          </a:prstGeom>
        </p:spPr>
      </p:pic>
      <p:pic>
        <p:nvPicPr>
          <p:cNvPr id="8" name="Graphic 7" descr="Internet with solid fill">
            <a:extLst>
              <a:ext uri="{FF2B5EF4-FFF2-40B4-BE49-F238E27FC236}">
                <a16:creationId xmlns:a16="http://schemas.microsoft.com/office/drawing/2014/main" id="{24379FBC-D74C-4760-AD17-318C1677AF0B}"/>
              </a:ext>
            </a:extLst>
          </p:cNvPr>
          <p:cNvPicPr>
            <a:picLocks noChangeAspect="1"/>
          </p:cNvPicPr>
          <p:nvPr userDrawn="1"/>
        </p:nvPicPr>
        <p:blipFill>
          <a:blip r:embed="rId11" cstate="screen">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009352" y="3636009"/>
            <a:ext cx="365185" cy="365185"/>
          </a:xfrm>
          <a:prstGeom prst="rect">
            <a:avLst/>
          </a:prstGeom>
        </p:spPr>
      </p:pic>
      <p:sp>
        <p:nvSpPr>
          <p:cNvPr id="9" name="Text Placeholder 8">
            <a:extLst>
              <a:ext uri="{FF2B5EF4-FFF2-40B4-BE49-F238E27FC236}">
                <a16:creationId xmlns:a16="http://schemas.microsoft.com/office/drawing/2014/main" id="{082CF18B-7BA4-4A87-8E2B-8D4F09C4264B}"/>
              </a:ext>
            </a:extLst>
          </p:cNvPr>
          <p:cNvSpPr>
            <a:spLocks noGrp="1"/>
          </p:cNvSpPr>
          <p:nvPr>
            <p:ph type="body" sz="quarter" idx="10"/>
          </p:nvPr>
        </p:nvSpPr>
        <p:spPr>
          <a:xfrm>
            <a:off x="613636" y="2649632"/>
            <a:ext cx="3063875" cy="1493324"/>
          </a:xfrm>
        </p:spPr>
        <p:txBody>
          <a:bodyPr/>
          <a:lstStyle/>
          <a:p>
            <a:pPr lvl="0"/>
            <a:endParaRPr lang="en-GB"/>
          </a:p>
        </p:txBody>
      </p:sp>
    </p:spTree>
    <p:extLst>
      <p:ext uri="{BB962C8B-B14F-4D97-AF65-F5344CB8AC3E}">
        <p14:creationId xmlns:p14="http://schemas.microsoft.com/office/powerpoint/2010/main" val="4070059386"/>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2_Photo title">
    <p:bg>
      <p:bgRef idx="1001">
        <a:schemeClr val="bg1"/>
      </p:bgRef>
    </p:bg>
    <p:spTree>
      <p:nvGrpSpPr>
        <p:cNvPr id="1" name=""/>
        <p:cNvGrpSpPr/>
        <p:nvPr/>
      </p:nvGrpSpPr>
      <p:grpSpPr>
        <a:xfrm>
          <a:off x="0" y="0"/>
          <a:ext cx="0" cy="0"/>
          <a:chOff x="0" y="0"/>
          <a:chExt cx="0" cy="0"/>
        </a:xfrm>
      </p:grpSpPr>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2" y="1273248"/>
            <a:ext cx="9143998" cy="2607204"/>
          </a:xfrm>
          <a:prstGeom prst="rect">
            <a:avLst/>
          </a:prstGeo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a:t>.</a:t>
            </a:r>
          </a:p>
        </p:txBody>
      </p:sp>
      <p:sp>
        <p:nvSpPr>
          <p:cNvPr id="15" name="Headline">
            <a:extLst>
              <a:ext uri="{FF2B5EF4-FFF2-40B4-BE49-F238E27FC236}">
                <a16:creationId xmlns:a16="http://schemas.microsoft.com/office/drawing/2014/main" id="{F8646EF2-FE73-41DC-B654-C5012A3720DD}"/>
              </a:ext>
            </a:extLst>
          </p:cNvPr>
          <p:cNvSpPr>
            <a:spLocks noGrp="1"/>
          </p:cNvSpPr>
          <p:nvPr>
            <p:ph type="title" hasCustomPrompt="1"/>
          </p:nvPr>
        </p:nvSpPr>
        <p:spPr bwMode="gray">
          <a:xfrm>
            <a:off x="1" y="2571750"/>
            <a:ext cx="9143998" cy="1308702"/>
          </a:xfrm>
          <a:prstGeom prst="rect">
            <a:avLst/>
          </a:prstGeom>
          <a:solidFill>
            <a:srgbClr val="004C82">
              <a:alpha val="60000"/>
            </a:srgbClr>
          </a:solidFill>
        </p:spPr>
        <p:txBody>
          <a:bodyPr wrap="square" lIns="756000" bIns="504000" anchor="b">
            <a:noAutofit/>
          </a:bodyPr>
          <a:lstStyle>
            <a:lvl1pPr>
              <a:defRPr sz="2600" b="1">
                <a:solidFill>
                  <a:schemeClr val="bg1"/>
                </a:solidFill>
              </a:defRPr>
            </a:lvl1pPr>
          </a:lstStyle>
          <a:p>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r>
              <a:rPr lang="en-GB"/>
              <a:t>Title slide/headline</a:t>
            </a:r>
            <a:br>
              <a:rPr lang="en-GB"/>
            </a:br>
            <a:r>
              <a:rPr lang="en-GB"/>
              <a:t>with background photo (interchangeable)</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3380582"/>
            <a:ext cx="7970837" cy="384721"/>
          </a:xfrm>
          <a:prstGeom prst="rect">
            <a:avLst/>
          </a:prstGeom>
        </p:spPr>
        <p:txBody>
          <a:bodyPr>
            <a:spAutoFit/>
          </a:bodyPr>
          <a:lstStyle>
            <a:lvl1pPr marL="0" indent="0">
              <a:lnSpc>
                <a:spcPct val="95000"/>
              </a:lnSpc>
              <a:spcBef>
                <a:spcPts val="1200"/>
              </a:spcBef>
              <a:spcAft>
                <a:spcPts val="0"/>
              </a:spcAft>
              <a:buNone/>
              <a:defRPr sz="2000" b="0">
                <a:solidFill>
                  <a:schemeClr val="bg1"/>
                </a:solidFill>
                <a:latin typeface="+mj-lt"/>
                <a:cs typeface="Calibri" panose="020F0502020204030204" pitchFamily="34" charset="0"/>
              </a:defRPr>
            </a:lvl1pPr>
          </a:lstStyle>
          <a:p>
            <a:r>
              <a:rPr lang="en-GB"/>
              <a:t>This is the sub-line</a:t>
            </a:r>
          </a:p>
        </p:txBody>
      </p:sp>
      <p:sp>
        <p:nvSpPr>
          <p:cNvPr id="11" name="Date Placeholder 21">
            <a:extLst>
              <a:ext uri="{FF2B5EF4-FFF2-40B4-BE49-F238E27FC236}">
                <a16:creationId xmlns:a16="http://schemas.microsoft.com/office/drawing/2014/main" id="{ECE3B544-9A02-4F1A-B997-360311118A64}"/>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14 September 2022</a:t>
            </a:fld>
            <a:endParaRPr lang="en-GB"/>
          </a:p>
        </p:txBody>
      </p:sp>
      <p:pic>
        <p:nvPicPr>
          <p:cNvPr id="9" name="Picture 8">
            <a:extLst>
              <a:ext uri="{FF2B5EF4-FFF2-40B4-BE49-F238E27FC236}">
                <a16:creationId xmlns:a16="http://schemas.microsoft.com/office/drawing/2014/main" id="{61547A04-8D94-479E-9EE7-0D8391CCFA7E}"/>
              </a:ext>
            </a:extLst>
          </p:cNvPr>
          <p:cNvPicPr>
            <a:picLocks noChangeAspect="1"/>
          </p:cNvPicPr>
          <p:nvPr userDrawn="1"/>
        </p:nvPicPr>
        <p:blipFill>
          <a:blip r:embed="rId2"/>
          <a:stretch>
            <a:fillRect/>
          </a:stretch>
        </p:blipFill>
        <p:spPr>
          <a:xfrm>
            <a:off x="699848" y="179867"/>
            <a:ext cx="3197359" cy="987554"/>
          </a:xfrm>
          <a:prstGeom prst="rect">
            <a:avLst/>
          </a:prstGeom>
        </p:spPr>
      </p:pic>
      <p:pic>
        <p:nvPicPr>
          <p:cNvPr id="10" name="Picture 9" descr="Logo, company name&#10;&#10;Description automatically generated">
            <a:extLst>
              <a:ext uri="{FF2B5EF4-FFF2-40B4-BE49-F238E27FC236}">
                <a16:creationId xmlns:a16="http://schemas.microsoft.com/office/drawing/2014/main" id="{4CBD68C4-CAD2-4C03-89DF-75645311A0B3}"/>
              </a:ext>
            </a:extLst>
          </p:cNvPr>
          <p:cNvPicPr>
            <a:picLocks noChangeAspect="1"/>
          </p:cNvPicPr>
          <p:nvPr userDrawn="1"/>
        </p:nvPicPr>
        <p:blipFill>
          <a:blip r:embed="rId3"/>
          <a:stretch>
            <a:fillRect/>
          </a:stretch>
        </p:blipFill>
        <p:spPr>
          <a:xfrm>
            <a:off x="6451736" y="247685"/>
            <a:ext cx="2218949" cy="865634"/>
          </a:xfrm>
          <a:prstGeom prst="rect">
            <a:avLst/>
          </a:prstGeom>
        </p:spPr>
      </p:pic>
      <p:pic>
        <p:nvPicPr>
          <p:cNvPr id="12" name="Picture 11" descr="Text&#10;&#10;Description automatically generated">
            <a:extLst>
              <a:ext uri="{FF2B5EF4-FFF2-40B4-BE49-F238E27FC236}">
                <a16:creationId xmlns:a16="http://schemas.microsoft.com/office/drawing/2014/main" id="{B65978F4-ED37-48EB-AF5B-F94D713F68CE}"/>
              </a:ext>
            </a:extLst>
          </p:cNvPr>
          <p:cNvPicPr>
            <a:picLocks noChangeAspect="1"/>
          </p:cNvPicPr>
          <p:nvPr userDrawn="1"/>
        </p:nvPicPr>
        <p:blipFill>
          <a:blip r:embed="rId4"/>
          <a:stretch>
            <a:fillRect/>
          </a:stretch>
        </p:blipFill>
        <p:spPr>
          <a:xfrm>
            <a:off x="6693474" y="4124658"/>
            <a:ext cx="1390256" cy="547200"/>
          </a:xfrm>
          <a:prstGeom prst="rect">
            <a:avLst/>
          </a:prstGeom>
        </p:spPr>
      </p:pic>
    </p:spTree>
    <p:extLst>
      <p:ext uri="{BB962C8B-B14F-4D97-AF65-F5344CB8AC3E}">
        <p14:creationId xmlns:p14="http://schemas.microsoft.com/office/powerpoint/2010/main" val="282012160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3_Photo title">
    <p:bg>
      <p:bgRef idx="1001">
        <a:schemeClr val="bg1"/>
      </p:bgRef>
    </p:bg>
    <p:spTree>
      <p:nvGrpSpPr>
        <p:cNvPr id="1" name=""/>
        <p:cNvGrpSpPr/>
        <p:nvPr/>
      </p:nvGrpSpPr>
      <p:grpSpPr>
        <a:xfrm>
          <a:off x="0" y="0"/>
          <a:ext cx="0" cy="0"/>
          <a:chOff x="0" y="0"/>
          <a:chExt cx="0" cy="0"/>
        </a:xfrm>
      </p:grpSpPr>
      <p:sp>
        <p:nvSpPr>
          <p:cNvPr id="17" name="Bildplatzhalter">
            <a:extLst>
              <a:ext uri="{FF2B5EF4-FFF2-40B4-BE49-F238E27FC236}">
                <a16:creationId xmlns:a16="http://schemas.microsoft.com/office/drawing/2014/main" id="{9F398AC7-A0A3-4130-9EF4-3D016BC9879B}"/>
              </a:ext>
            </a:extLst>
          </p:cNvPr>
          <p:cNvSpPr>
            <a:spLocks noGrp="1"/>
          </p:cNvSpPr>
          <p:nvPr>
            <p:ph type="pic" sz="quarter" idx="11" hasCustomPrompt="1"/>
          </p:nvPr>
        </p:nvSpPr>
        <p:spPr bwMode="gray">
          <a:xfrm>
            <a:off x="2" y="1273248"/>
            <a:ext cx="9143998" cy="2607204"/>
          </a:xfrm>
          <a:prstGeom prst="rect">
            <a:avLst/>
          </a:prstGeo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a:t>.</a:t>
            </a:r>
          </a:p>
        </p:txBody>
      </p:sp>
      <p:sp>
        <p:nvSpPr>
          <p:cNvPr id="20" name="Headline">
            <a:extLst>
              <a:ext uri="{FF2B5EF4-FFF2-40B4-BE49-F238E27FC236}">
                <a16:creationId xmlns:a16="http://schemas.microsoft.com/office/drawing/2014/main" id="{B2ADC1B7-7FF9-44B8-ABF4-B7E1AF699F08}"/>
              </a:ext>
            </a:extLst>
          </p:cNvPr>
          <p:cNvSpPr>
            <a:spLocks noGrp="1"/>
          </p:cNvSpPr>
          <p:nvPr>
            <p:ph type="title" hasCustomPrompt="1"/>
          </p:nvPr>
        </p:nvSpPr>
        <p:spPr bwMode="gray">
          <a:xfrm>
            <a:off x="1" y="2571750"/>
            <a:ext cx="9143998" cy="1308702"/>
          </a:xfrm>
          <a:prstGeom prst="rect">
            <a:avLst/>
          </a:prstGeom>
          <a:solidFill>
            <a:srgbClr val="004C82">
              <a:alpha val="60000"/>
            </a:srgbClr>
          </a:solidFill>
        </p:spPr>
        <p:txBody>
          <a:bodyPr wrap="square" lIns="756000" bIns="504000" anchor="b">
            <a:noAutofit/>
          </a:bodyPr>
          <a:lstStyle>
            <a:lvl1pPr>
              <a:defRPr sz="2600" b="1">
                <a:solidFill>
                  <a:schemeClr val="bg1"/>
                </a:solidFill>
              </a:defRPr>
            </a:lvl1pPr>
          </a:lstStyle>
          <a:p>
            <a:br>
              <a:rPr lang="en-GB"/>
            </a:br>
            <a:r>
              <a:rPr lang="en-GB"/>
              <a:t>Title slide/headline</a:t>
            </a:r>
            <a:br>
              <a:rPr lang="en-GB"/>
            </a:br>
            <a:r>
              <a:rPr lang="en-GB"/>
              <a:t>with background photo (interchangeable)</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3380582"/>
            <a:ext cx="7970837" cy="384721"/>
          </a:xfrm>
          <a:prstGeom prst="rect">
            <a:avLst/>
          </a:prstGeom>
        </p:spPr>
        <p:txBody>
          <a:bodyPr>
            <a:spAutoFit/>
          </a:bodyPr>
          <a:lstStyle>
            <a:lvl1pPr marL="0" indent="0">
              <a:lnSpc>
                <a:spcPct val="95000"/>
              </a:lnSpc>
              <a:spcBef>
                <a:spcPts val="1200"/>
              </a:spcBef>
              <a:spcAft>
                <a:spcPts val="0"/>
              </a:spcAft>
              <a:buNone/>
              <a:defRPr sz="2000" b="0">
                <a:solidFill>
                  <a:schemeClr val="bg1"/>
                </a:solidFill>
                <a:latin typeface="+mj-lt"/>
                <a:cs typeface="Calibri" panose="020F0502020204030204" pitchFamily="34" charset="0"/>
              </a:defRPr>
            </a:lvl1pPr>
          </a:lstStyle>
          <a:p>
            <a:r>
              <a:rPr lang="en-GB"/>
              <a:t>This is the sub-line</a:t>
            </a:r>
          </a:p>
        </p:txBody>
      </p:sp>
      <p:pic>
        <p:nvPicPr>
          <p:cNvPr id="25" name="Picture 24">
            <a:extLst>
              <a:ext uri="{FF2B5EF4-FFF2-40B4-BE49-F238E27FC236}">
                <a16:creationId xmlns:a16="http://schemas.microsoft.com/office/drawing/2014/main" id="{0E7F65D3-57F4-497C-BA91-096CE6F211CB}"/>
              </a:ext>
            </a:extLst>
          </p:cNvPr>
          <p:cNvPicPr>
            <a:picLocks noChangeAspect="1"/>
          </p:cNvPicPr>
          <p:nvPr userDrawn="1"/>
        </p:nvPicPr>
        <p:blipFill>
          <a:blip r:embed="rId2"/>
          <a:stretch>
            <a:fillRect/>
          </a:stretch>
        </p:blipFill>
        <p:spPr>
          <a:xfrm>
            <a:off x="300488" y="285338"/>
            <a:ext cx="2340383" cy="722864"/>
          </a:xfrm>
          <a:prstGeom prst="rect">
            <a:avLst/>
          </a:prstGeom>
        </p:spPr>
      </p:pic>
      <p:pic>
        <p:nvPicPr>
          <p:cNvPr id="26" name="Picture 25" descr="Logo, company name&#10;&#10;Description automatically generated">
            <a:extLst>
              <a:ext uri="{FF2B5EF4-FFF2-40B4-BE49-F238E27FC236}">
                <a16:creationId xmlns:a16="http://schemas.microsoft.com/office/drawing/2014/main" id="{54BD9589-180D-4538-863F-566DB10638B1}"/>
              </a:ext>
            </a:extLst>
          </p:cNvPr>
          <p:cNvPicPr>
            <a:picLocks noChangeAspect="1"/>
          </p:cNvPicPr>
          <p:nvPr userDrawn="1"/>
        </p:nvPicPr>
        <p:blipFill>
          <a:blip r:embed="rId3"/>
          <a:stretch>
            <a:fillRect/>
          </a:stretch>
        </p:blipFill>
        <p:spPr>
          <a:xfrm>
            <a:off x="6920193" y="227045"/>
            <a:ext cx="2040781" cy="796129"/>
          </a:xfrm>
          <a:prstGeom prst="rect">
            <a:avLst/>
          </a:prstGeom>
        </p:spPr>
      </p:pic>
      <p:sp>
        <p:nvSpPr>
          <p:cNvPr id="23" name="Date Placeholder 21">
            <a:extLst>
              <a:ext uri="{FF2B5EF4-FFF2-40B4-BE49-F238E27FC236}">
                <a16:creationId xmlns:a16="http://schemas.microsoft.com/office/drawing/2014/main" id="{3962C255-599D-449F-9CAC-D138AD28B97C}"/>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14 September 2022</a:t>
            </a:fld>
            <a:endParaRPr lang="en-GB"/>
          </a:p>
        </p:txBody>
      </p:sp>
      <p:sp>
        <p:nvSpPr>
          <p:cNvPr id="30" name="Picture Placeholder 2">
            <a:extLst>
              <a:ext uri="{FF2B5EF4-FFF2-40B4-BE49-F238E27FC236}">
                <a16:creationId xmlns:a16="http://schemas.microsoft.com/office/drawing/2014/main" id="{E756D898-8DF1-450B-A176-A2FA287E57E5}"/>
              </a:ext>
            </a:extLst>
          </p:cNvPr>
          <p:cNvSpPr>
            <a:spLocks noGrp="1"/>
          </p:cNvSpPr>
          <p:nvPr>
            <p:ph type="pic" sz="quarter" idx="14"/>
          </p:nvPr>
        </p:nvSpPr>
        <p:spPr>
          <a:xfrm>
            <a:off x="2805657" y="295848"/>
            <a:ext cx="705014" cy="667137"/>
          </a:xfrm>
        </p:spPr>
        <p:txBody>
          <a:bodyPr/>
          <a:lstStyle/>
          <a:p>
            <a:endParaRPr lang="en-GB"/>
          </a:p>
        </p:txBody>
      </p:sp>
      <p:sp>
        <p:nvSpPr>
          <p:cNvPr id="32" name="Picture Placeholder 2">
            <a:extLst>
              <a:ext uri="{FF2B5EF4-FFF2-40B4-BE49-F238E27FC236}">
                <a16:creationId xmlns:a16="http://schemas.microsoft.com/office/drawing/2014/main" id="{4C33DA34-55CD-434E-BF6D-CDFEEE3DE90F}"/>
              </a:ext>
            </a:extLst>
          </p:cNvPr>
          <p:cNvSpPr>
            <a:spLocks noGrp="1"/>
          </p:cNvSpPr>
          <p:nvPr>
            <p:ph type="pic" sz="quarter" idx="15"/>
          </p:nvPr>
        </p:nvSpPr>
        <p:spPr>
          <a:xfrm>
            <a:off x="3783559" y="298701"/>
            <a:ext cx="705014" cy="667137"/>
          </a:xfrm>
        </p:spPr>
        <p:txBody>
          <a:bodyPr/>
          <a:lstStyle/>
          <a:p>
            <a:endParaRPr lang="en-GB"/>
          </a:p>
        </p:txBody>
      </p:sp>
      <p:sp>
        <p:nvSpPr>
          <p:cNvPr id="33" name="Picture Placeholder 2">
            <a:extLst>
              <a:ext uri="{FF2B5EF4-FFF2-40B4-BE49-F238E27FC236}">
                <a16:creationId xmlns:a16="http://schemas.microsoft.com/office/drawing/2014/main" id="{B8B23B63-B2D2-4CEB-9450-C9811F718D70}"/>
              </a:ext>
            </a:extLst>
          </p:cNvPr>
          <p:cNvSpPr>
            <a:spLocks noGrp="1"/>
          </p:cNvSpPr>
          <p:nvPr>
            <p:ph type="pic" sz="quarter" idx="16"/>
          </p:nvPr>
        </p:nvSpPr>
        <p:spPr>
          <a:xfrm>
            <a:off x="4761461" y="295848"/>
            <a:ext cx="705014" cy="667137"/>
          </a:xfrm>
        </p:spPr>
        <p:txBody>
          <a:bodyPr/>
          <a:lstStyle/>
          <a:p>
            <a:endParaRPr lang="en-GB"/>
          </a:p>
        </p:txBody>
      </p:sp>
      <p:sp>
        <p:nvSpPr>
          <p:cNvPr id="34" name="Picture Placeholder 2">
            <a:extLst>
              <a:ext uri="{FF2B5EF4-FFF2-40B4-BE49-F238E27FC236}">
                <a16:creationId xmlns:a16="http://schemas.microsoft.com/office/drawing/2014/main" id="{35891ADA-7640-462B-91FE-F2D3CC55DA73}"/>
              </a:ext>
            </a:extLst>
          </p:cNvPr>
          <p:cNvSpPr>
            <a:spLocks noGrp="1"/>
          </p:cNvSpPr>
          <p:nvPr>
            <p:ph type="pic" sz="quarter" idx="17"/>
          </p:nvPr>
        </p:nvSpPr>
        <p:spPr>
          <a:xfrm>
            <a:off x="5739227" y="298700"/>
            <a:ext cx="705014" cy="667137"/>
          </a:xfrm>
        </p:spPr>
        <p:txBody>
          <a:bodyPr/>
          <a:lstStyle/>
          <a:p>
            <a:endParaRPr lang="en-GB"/>
          </a:p>
        </p:txBody>
      </p:sp>
      <p:sp>
        <p:nvSpPr>
          <p:cNvPr id="15" name="Picture Placeholder 2">
            <a:extLst>
              <a:ext uri="{FF2B5EF4-FFF2-40B4-BE49-F238E27FC236}">
                <a16:creationId xmlns:a16="http://schemas.microsoft.com/office/drawing/2014/main" id="{2C246BA6-18B8-459E-A42C-FE44FDE95E4B}"/>
              </a:ext>
            </a:extLst>
          </p:cNvPr>
          <p:cNvSpPr>
            <a:spLocks noGrp="1"/>
          </p:cNvSpPr>
          <p:nvPr>
            <p:ph type="pic" sz="quarter" idx="18"/>
          </p:nvPr>
        </p:nvSpPr>
        <p:spPr>
          <a:xfrm>
            <a:off x="4224512" y="4120327"/>
            <a:ext cx="704840" cy="628843"/>
          </a:xfrm>
        </p:spPr>
        <p:txBody>
          <a:bodyPr/>
          <a:lstStyle/>
          <a:p>
            <a:endParaRPr lang="en-GB"/>
          </a:p>
        </p:txBody>
      </p:sp>
      <p:sp>
        <p:nvSpPr>
          <p:cNvPr id="16" name="Picture Placeholder 2">
            <a:extLst>
              <a:ext uri="{FF2B5EF4-FFF2-40B4-BE49-F238E27FC236}">
                <a16:creationId xmlns:a16="http://schemas.microsoft.com/office/drawing/2014/main" id="{0EEC9818-2697-4224-9C47-84DCC11A0EAB}"/>
              </a:ext>
            </a:extLst>
          </p:cNvPr>
          <p:cNvSpPr>
            <a:spLocks noGrp="1"/>
          </p:cNvSpPr>
          <p:nvPr>
            <p:ph type="pic" sz="quarter" idx="19"/>
          </p:nvPr>
        </p:nvSpPr>
        <p:spPr>
          <a:xfrm>
            <a:off x="5369940" y="4129808"/>
            <a:ext cx="1386193" cy="619362"/>
          </a:xfrm>
        </p:spPr>
        <p:txBody>
          <a:bodyPr/>
          <a:lstStyle/>
          <a:p>
            <a:endParaRPr lang="en-GB"/>
          </a:p>
        </p:txBody>
      </p:sp>
      <p:pic>
        <p:nvPicPr>
          <p:cNvPr id="18" name="Picture 17" descr="Text&#10;&#10;Description automatically generated">
            <a:extLst>
              <a:ext uri="{FF2B5EF4-FFF2-40B4-BE49-F238E27FC236}">
                <a16:creationId xmlns:a16="http://schemas.microsoft.com/office/drawing/2014/main" id="{C9A7CB74-6455-48E5-8A01-E7A0C2D9DC1A}"/>
              </a:ext>
            </a:extLst>
          </p:cNvPr>
          <p:cNvPicPr>
            <a:picLocks noChangeAspect="1"/>
          </p:cNvPicPr>
          <p:nvPr userDrawn="1"/>
        </p:nvPicPr>
        <p:blipFill>
          <a:blip r:embed="rId4"/>
          <a:stretch>
            <a:fillRect/>
          </a:stretch>
        </p:blipFill>
        <p:spPr>
          <a:xfrm>
            <a:off x="7391798" y="4186040"/>
            <a:ext cx="1097570" cy="432000"/>
          </a:xfrm>
          <a:prstGeom prst="rect">
            <a:avLst/>
          </a:prstGeom>
        </p:spPr>
      </p:pic>
    </p:spTree>
    <p:extLst>
      <p:ext uri="{BB962C8B-B14F-4D97-AF65-F5344CB8AC3E}">
        <p14:creationId xmlns:p14="http://schemas.microsoft.com/office/powerpoint/2010/main" val="7319230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4_Photo title">
    <p:bg>
      <p:bgRef idx="1001">
        <a:schemeClr val="bg1"/>
      </p:bgRef>
    </p:bg>
    <p:spTree>
      <p:nvGrpSpPr>
        <p:cNvPr id="1" name=""/>
        <p:cNvGrpSpPr/>
        <p:nvPr/>
      </p:nvGrpSpPr>
      <p:grpSpPr>
        <a:xfrm>
          <a:off x="0" y="0"/>
          <a:ext cx="0" cy="0"/>
          <a:chOff x="0" y="0"/>
          <a:chExt cx="0" cy="0"/>
        </a:xfrm>
      </p:grpSpPr>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2" y="1273248"/>
            <a:ext cx="9143998" cy="2607204"/>
          </a:xfrm>
          <a:prstGeom prst="rect">
            <a:avLst/>
          </a:prstGeo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a:t>.</a:t>
            </a:r>
          </a:p>
        </p:txBody>
      </p:sp>
      <p:sp>
        <p:nvSpPr>
          <p:cNvPr id="15" name="Headline">
            <a:extLst>
              <a:ext uri="{FF2B5EF4-FFF2-40B4-BE49-F238E27FC236}">
                <a16:creationId xmlns:a16="http://schemas.microsoft.com/office/drawing/2014/main" id="{F8646EF2-FE73-41DC-B654-C5012A3720DD}"/>
              </a:ext>
            </a:extLst>
          </p:cNvPr>
          <p:cNvSpPr>
            <a:spLocks noGrp="1"/>
          </p:cNvSpPr>
          <p:nvPr>
            <p:ph type="title" hasCustomPrompt="1"/>
          </p:nvPr>
        </p:nvSpPr>
        <p:spPr bwMode="gray">
          <a:xfrm>
            <a:off x="1" y="2571750"/>
            <a:ext cx="9143998" cy="1308702"/>
          </a:xfrm>
          <a:prstGeom prst="rect">
            <a:avLst/>
          </a:prstGeom>
          <a:solidFill>
            <a:srgbClr val="004C82">
              <a:alpha val="60000"/>
            </a:srgbClr>
          </a:solidFill>
        </p:spPr>
        <p:txBody>
          <a:bodyPr wrap="square" lIns="756000" bIns="504000" anchor="b">
            <a:noAutofit/>
          </a:bodyPr>
          <a:lstStyle>
            <a:lvl1pPr>
              <a:defRPr sz="2600" b="1">
                <a:solidFill>
                  <a:schemeClr val="bg1"/>
                </a:solidFill>
              </a:defRPr>
            </a:lvl1pPr>
          </a:lstStyle>
          <a:p>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r>
              <a:rPr lang="en-GB"/>
              <a:t>Title slide/headline</a:t>
            </a:r>
            <a:br>
              <a:rPr lang="en-GB"/>
            </a:br>
            <a:r>
              <a:rPr lang="en-GB"/>
              <a:t>with background photo (interchangeable)</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3380582"/>
            <a:ext cx="7970837" cy="384721"/>
          </a:xfrm>
          <a:prstGeom prst="rect">
            <a:avLst/>
          </a:prstGeom>
        </p:spPr>
        <p:txBody>
          <a:bodyPr>
            <a:spAutoFit/>
          </a:bodyPr>
          <a:lstStyle>
            <a:lvl1pPr marL="0" indent="0">
              <a:lnSpc>
                <a:spcPct val="95000"/>
              </a:lnSpc>
              <a:spcBef>
                <a:spcPts val="1200"/>
              </a:spcBef>
              <a:spcAft>
                <a:spcPts val="0"/>
              </a:spcAft>
              <a:buNone/>
              <a:defRPr sz="2000" b="0">
                <a:solidFill>
                  <a:schemeClr val="bg1"/>
                </a:solidFill>
                <a:latin typeface="+mj-lt"/>
                <a:cs typeface="Calibri" panose="020F0502020204030204" pitchFamily="34" charset="0"/>
              </a:defRPr>
            </a:lvl1pPr>
          </a:lstStyle>
          <a:p>
            <a:r>
              <a:rPr lang="en-GB"/>
              <a:t>This is the sub-line</a:t>
            </a:r>
          </a:p>
        </p:txBody>
      </p:sp>
      <p:sp>
        <p:nvSpPr>
          <p:cNvPr id="11" name="Date Placeholder 21">
            <a:extLst>
              <a:ext uri="{FF2B5EF4-FFF2-40B4-BE49-F238E27FC236}">
                <a16:creationId xmlns:a16="http://schemas.microsoft.com/office/drawing/2014/main" id="{ECE3B544-9A02-4F1A-B997-360311118A64}"/>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14 September 2022</a:t>
            </a:fld>
            <a:endParaRPr lang="en-GB"/>
          </a:p>
        </p:txBody>
      </p:sp>
      <p:pic>
        <p:nvPicPr>
          <p:cNvPr id="10" name="Picture 9" descr="Logo, company name&#10;&#10;Description automatically generated">
            <a:extLst>
              <a:ext uri="{FF2B5EF4-FFF2-40B4-BE49-F238E27FC236}">
                <a16:creationId xmlns:a16="http://schemas.microsoft.com/office/drawing/2014/main" id="{4CBD68C4-CAD2-4C03-89DF-75645311A0B3}"/>
              </a:ext>
            </a:extLst>
          </p:cNvPr>
          <p:cNvPicPr>
            <a:picLocks noChangeAspect="1"/>
          </p:cNvPicPr>
          <p:nvPr userDrawn="1"/>
        </p:nvPicPr>
        <p:blipFill>
          <a:blip r:embed="rId2"/>
          <a:stretch>
            <a:fillRect/>
          </a:stretch>
        </p:blipFill>
        <p:spPr>
          <a:xfrm>
            <a:off x="6451736" y="247685"/>
            <a:ext cx="2218949" cy="865634"/>
          </a:xfrm>
          <a:prstGeom prst="rect">
            <a:avLst/>
          </a:prstGeom>
        </p:spPr>
      </p:pic>
      <p:pic>
        <p:nvPicPr>
          <p:cNvPr id="3" name="Picture 2" descr="A picture containing shape&#10;&#10;Description automatically generated">
            <a:extLst>
              <a:ext uri="{FF2B5EF4-FFF2-40B4-BE49-F238E27FC236}">
                <a16:creationId xmlns:a16="http://schemas.microsoft.com/office/drawing/2014/main" id="{FCE2FB95-C27E-413B-B646-BAE5E7D4A7DE}"/>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637555" y="123567"/>
            <a:ext cx="1102097" cy="1116630"/>
          </a:xfrm>
          <a:prstGeom prst="rect">
            <a:avLst/>
          </a:prstGeom>
        </p:spPr>
      </p:pic>
      <p:sp>
        <p:nvSpPr>
          <p:cNvPr id="21" name="Picture Placeholder 2">
            <a:extLst>
              <a:ext uri="{FF2B5EF4-FFF2-40B4-BE49-F238E27FC236}">
                <a16:creationId xmlns:a16="http://schemas.microsoft.com/office/drawing/2014/main" id="{055EA82F-F92B-46C0-98BA-45D20BC02141}"/>
              </a:ext>
            </a:extLst>
          </p:cNvPr>
          <p:cNvSpPr>
            <a:spLocks noGrp="1"/>
          </p:cNvSpPr>
          <p:nvPr>
            <p:ph type="pic" sz="quarter" idx="14"/>
          </p:nvPr>
        </p:nvSpPr>
        <p:spPr>
          <a:xfrm>
            <a:off x="2034628" y="237175"/>
            <a:ext cx="891654" cy="876144"/>
          </a:xfrm>
        </p:spPr>
        <p:txBody>
          <a:bodyPr/>
          <a:lstStyle/>
          <a:p>
            <a:endParaRPr lang="en-GB"/>
          </a:p>
        </p:txBody>
      </p:sp>
      <p:sp>
        <p:nvSpPr>
          <p:cNvPr id="14" name="Picture Placeholder 2">
            <a:extLst>
              <a:ext uri="{FF2B5EF4-FFF2-40B4-BE49-F238E27FC236}">
                <a16:creationId xmlns:a16="http://schemas.microsoft.com/office/drawing/2014/main" id="{F5A83560-F20D-4533-94B8-68CB87DDDC34}"/>
              </a:ext>
            </a:extLst>
          </p:cNvPr>
          <p:cNvSpPr>
            <a:spLocks noGrp="1"/>
          </p:cNvSpPr>
          <p:nvPr>
            <p:ph type="pic" sz="quarter" idx="20"/>
          </p:nvPr>
        </p:nvSpPr>
        <p:spPr>
          <a:xfrm>
            <a:off x="3099073" y="243810"/>
            <a:ext cx="891654" cy="876144"/>
          </a:xfrm>
        </p:spPr>
        <p:txBody>
          <a:bodyPr/>
          <a:lstStyle/>
          <a:p>
            <a:endParaRPr lang="en-GB"/>
          </a:p>
        </p:txBody>
      </p:sp>
      <p:sp>
        <p:nvSpPr>
          <p:cNvPr id="16" name="Picture Placeholder 2">
            <a:extLst>
              <a:ext uri="{FF2B5EF4-FFF2-40B4-BE49-F238E27FC236}">
                <a16:creationId xmlns:a16="http://schemas.microsoft.com/office/drawing/2014/main" id="{033C8B98-A23B-44FD-B595-9F2A7BCEF858}"/>
              </a:ext>
            </a:extLst>
          </p:cNvPr>
          <p:cNvSpPr>
            <a:spLocks noGrp="1"/>
          </p:cNvSpPr>
          <p:nvPr>
            <p:ph type="pic" sz="quarter" idx="21"/>
          </p:nvPr>
        </p:nvSpPr>
        <p:spPr>
          <a:xfrm>
            <a:off x="4163518" y="243810"/>
            <a:ext cx="891654" cy="876144"/>
          </a:xfrm>
        </p:spPr>
        <p:txBody>
          <a:bodyPr/>
          <a:lstStyle/>
          <a:p>
            <a:endParaRPr lang="en-GB"/>
          </a:p>
        </p:txBody>
      </p:sp>
      <p:sp>
        <p:nvSpPr>
          <p:cNvPr id="18" name="Picture Placeholder 2">
            <a:extLst>
              <a:ext uri="{FF2B5EF4-FFF2-40B4-BE49-F238E27FC236}">
                <a16:creationId xmlns:a16="http://schemas.microsoft.com/office/drawing/2014/main" id="{3CDB68DB-F494-4B32-BC63-7248473B3AAF}"/>
              </a:ext>
            </a:extLst>
          </p:cNvPr>
          <p:cNvSpPr>
            <a:spLocks noGrp="1"/>
          </p:cNvSpPr>
          <p:nvPr>
            <p:ph type="pic" sz="quarter" idx="22"/>
          </p:nvPr>
        </p:nvSpPr>
        <p:spPr>
          <a:xfrm>
            <a:off x="5227963" y="231767"/>
            <a:ext cx="891654" cy="876144"/>
          </a:xfrm>
        </p:spPr>
        <p:txBody>
          <a:bodyPr/>
          <a:lstStyle/>
          <a:p>
            <a:endParaRPr lang="en-GB"/>
          </a:p>
        </p:txBody>
      </p:sp>
      <p:sp>
        <p:nvSpPr>
          <p:cNvPr id="17" name="Picture Placeholder 2">
            <a:extLst>
              <a:ext uri="{FF2B5EF4-FFF2-40B4-BE49-F238E27FC236}">
                <a16:creationId xmlns:a16="http://schemas.microsoft.com/office/drawing/2014/main" id="{85D868E5-4111-4DEB-8100-BFA14269CB9F}"/>
              </a:ext>
            </a:extLst>
          </p:cNvPr>
          <p:cNvSpPr>
            <a:spLocks noGrp="1"/>
          </p:cNvSpPr>
          <p:nvPr>
            <p:ph type="pic" sz="quarter" idx="19"/>
          </p:nvPr>
        </p:nvSpPr>
        <p:spPr>
          <a:xfrm>
            <a:off x="6579357" y="4023546"/>
            <a:ext cx="1880643" cy="764866"/>
          </a:xfrm>
        </p:spPr>
        <p:txBody>
          <a:bodyPr/>
          <a:lstStyle/>
          <a:p>
            <a:endParaRPr lang="en-GB"/>
          </a:p>
        </p:txBody>
      </p:sp>
      <p:sp>
        <p:nvSpPr>
          <p:cNvPr id="23" name="Picture Placeholder 2">
            <a:extLst>
              <a:ext uri="{FF2B5EF4-FFF2-40B4-BE49-F238E27FC236}">
                <a16:creationId xmlns:a16="http://schemas.microsoft.com/office/drawing/2014/main" id="{A3B78EA2-B1C4-47D0-8F79-8453DEAD8A38}"/>
              </a:ext>
            </a:extLst>
          </p:cNvPr>
          <p:cNvSpPr>
            <a:spLocks noGrp="1"/>
          </p:cNvSpPr>
          <p:nvPr>
            <p:ph type="pic" sz="quarter" idx="23"/>
          </p:nvPr>
        </p:nvSpPr>
        <p:spPr>
          <a:xfrm>
            <a:off x="5381296" y="4023546"/>
            <a:ext cx="863899" cy="780622"/>
          </a:xfrm>
        </p:spPr>
        <p:txBody>
          <a:bodyPr/>
          <a:lstStyle/>
          <a:p>
            <a:endParaRPr lang="en-GB"/>
          </a:p>
        </p:txBody>
      </p:sp>
    </p:spTree>
    <p:extLst>
      <p:ext uri="{BB962C8B-B14F-4D97-AF65-F5344CB8AC3E}">
        <p14:creationId xmlns:p14="http://schemas.microsoft.com/office/powerpoint/2010/main" val="64699782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B9F84F2-F2D7-49E8-91D0-52E45349D15D}"/>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val="0"/>
              </a:ext>
            </a:extLst>
          </a:blip>
          <a:srcRect/>
          <a:stretch/>
        </p:blipFill>
        <p:spPr>
          <a:xfrm>
            <a:off x="750398" y="-10632"/>
            <a:ext cx="7634859" cy="5143500"/>
          </a:xfrm>
          <a:prstGeom prst="rect">
            <a:avLst/>
          </a:prstGeom>
        </p:spPr>
      </p:pic>
      <p:sp>
        <p:nvSpPr>
          <p:cNvPr id="5" name="Rectangle 4">
            <a:extLst>
              <a:ext uri="{FF2B5EF4-FFF2-40B4-BE49-F238E27FC236}">
                <a16:creationId xmlns:a16="http://schemas.microsoft.com/office/drawing/2014/main" id="{3EFBECF5-577C-40AE-97B4-69149F4DAFD0}"/>
              </a:ext>
            </a:extLst>
          </p:cNvPr>
          <p:cNvSpPr/>
          <p:nvPr userDrawn="1"/>
        </p:nvSpPr>
        <p:spPr>
          <a:xfrm>
            <a:off x="-12031" y="-10632"/>
            <a:ext cx="9159719" cy="5154133"/>
          </a:xfrm>
          <a:prstGeom prst="rect">
            <a:avLst/>
          </a:prstGeom>
          <a:solidFill>
            <a:srgbClr val="004C82">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itel 1">
            <a:extLst>
              <a:ext uri="{FF2B5EF4-FFF2-40B4-BE49-F238E27FC236}">
                <a16:creationId xmlns:a16="http://schemas.microsoft.com/office/drawing/2014/main" id="{D1E5E39B-A158-46CD-B33D-74543E280C8B}"/>
              </a:ext>
            </a:extLst>
          </p:cNvPr>
          <p:cNvSpPr>
            <a:spLocks noGrp="1"/>
          </p:cNvSpPr>
          <p:nvPr>
            <p:ph type="title" hasCustomPrompt="1"/>
          </p:nvPr>
        </p:nvSpPr>
        <p:spPr bwMode="gray">
          <a:xfrm>
            <a:off x="450000" y="576000"/>
            <a:ext cx="8567183" cy="540544"/>
          </a:xfrm>
          <a:prstGeom prst="rect">
            <a:avLst/>
          </a:prstGeom>
        </p:spPr>
        <p:txBody>
          <a:bodyPr>
            <a:normAutofit/>
          </a:bodyPr>
          <a:lstStyle>
            <a:lvl1pPr algn="ctr">
              <a:defRPr sz="3200">
                <a:solidFill>
                  <a:schemeClr val="bg1"/>
                </a:solidFill>
              </a:defRPr>
            </a:lvl1pPr>
          </a:lstStyle>
          <a:p>
            <a:r>
              <a:rPr lang="en-GB"/>
              <a:t>Agenda</a:t>
            </a:r>
          </a:p>
        </p:txBody>
      </p:sp>
      <p:pic>
        <p:nvPicPr>
          <p:cNvPr id="3" name="Picture 2" descr="A picture containing text&#10;&#10;Description automatically generated">
            <a:extLst>
              <a:ext uri="{FF2B5EF4-FFF2-40B4-BE49-F238E27FC236}">
                <a16:creationId xmlns:a16="http://schemas.microsoft.com/office/drawing/2014/main" id="{7FBAAF6B-3854-4750-B97E-11B23B92E96E}"/>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5719" y="0"/>
            <a:ext cx="9159719" cy="5143500"/>
          </a:xfrm>
          <a:prstGeom prst="rect">
            <a:avLst/>
          </a:prstGeom>
        </p:spPr>
      </p:pic>
    </p:spTree>
    <p:extLst>
      <p:ext uri="{BB962C8B-B14F-4D97-AF65-F5344CB8AC3E}">
        <p14:creationId xmlns:p14="http://schemas.microsoft.com/office/powerpoint/2010/main" val="1116619068"/>
      </p:ext>
    </p:extLst>
  </p:cSld>
  <p:clrMapOvr>
    <a:masterClrMapping/>
  </p:clrMapOvr>
  <p:transition>
    <p:fade/>
  </p:transition>
  <p:extLst>
    <p:ext uri="{DCECCB84-F9BA-43D5-87BE-67443E8EF086}">
      <p15:sldGuideLst xmlns:p15="http://schemas.microsoft.com/office/powerpoint/2012/main">
        <p15:guide id="1" orient="horz" pos="2845">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pter start slide, b/w  ">
    <p:spTree>
      <p:nvGrpSpPr>
        <p:cNvPr id="1" name=""/>
        <p:cNvGrpSpPr/>
        <p:nvPr/>
      </p:nvGrpSpPr>
      <p:grpSpPr>
        <a:xfrm>
          <a:off x="0" y="0"/>
          <a:ext cx="0" cy="0"/>
          <a:chOff x="0" y="0"/>
          <a:chExt cx="0" cy="0"/>
        </a:xfrm>
      </p:grpSpPr>
      <p:pic>
        <p:nvPicPr>
          <p:cNvPr id="6" name="Picture 5" descr="A picture containing background pattern&#10;&#10;Description automatically generated">
            <a:extLst>
              <a:ext uri="{FF2B5EF4-FFF2-40B4-BE49-F238E27FC236}">
                <a16:creationId xmlns:a16="http://schemas.microsoft.com/office/drawing/2014/main" id="{27EE17DC-BD21-4A93-9C39-8B2E44C11CC2}"/>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r="12568"/>
          <a:stretch/>
        </p:blipFill>
        <p:spPr>
          <a:xfrm>
            <a:off x="0" y="0"/>
            <a:ext cx="9144000" cy="5143500"/>
          </a:xfrm>
          <a:prstGeom prst="rect">
            <a:avLst/>
          </a:prstGeom>
        </p:spPr>
      </p:pic>
      <p:sp>
        <p:nvSpPr>
          <p:cNvPr id="2" name="Rectangle 1">
            <a:extLst>
              <a:ext uri="{FF2B5EF4-FFF2-40B4-BE49-F238E27FC236}">
                <a16:creationId xmlns:a16="http://schemas.microsoft.com/office/drawing/2014/main" id="{03C38BF2-A88B-4656-BF5A-4CCDF6E96E07}"/>
              </a:ext>
            </a:extLst>
          </p:cNvPr>
          <p:cNvSpPr/>
          <p:nvPr userDrawn="1"/>
        </p:nvSpPr>
        <p:spPr>
          <a:xfrm>
            <a:off x="0" y="3268981"/>
            <a:ext cx="9144000" cy="187452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581130" y="4489385"/>
            <a:ext cx="6515961" cy="384721"/>
          </a:xfrm>
          <a:prstGeom prst="rect">
            <a:avLst/>
          </a:prstGeom>
        </p:spPr>
        <p:txBody>
          <a:bodyPr wrap="square">
            <a:spAutoFit/>
          </a:bodyPr>
          <a:lstStyle>
            <a:lvl1pPr marL="0" indent="0">
              <a:lnSpc>
                <a:spcPct val="95000"/>
              </a:lnSpc>
              <a:spcBef>
                <a:spcPts val="1200"/>
              </a:spcBef>
              <a:spcAft>
                <a:spcPts val="0"/>
              </a:spcAft>
              <a:buNone/>
              <a:defRPr sz="2000">
                <a:solidFill>
                  <a:srgbClr val="004C82"/>
                </a:solidFill>
                <a:latin typeface="+mj-lt"/>
              </a:defRPr>
            </a:lvl1pPr>
          </a:lstStyle>
          <a:p>
            <a:r>
              <a:rPr lang="en-GB"/>
              <a:t>This is the sub-line</a:t>
            </a:r>
          </a:p>
        </p:txBody>
      </p:sp>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581130" y="3520154"/>
            <a:ext cx="6515961" cy="812530"/>
          </a:xfrm>
          <a:prstGeom prst="rect">
            <a:avLst/>
          </a:prstGeom>
        </p:spPr>
        <p:txBody>
          <a:bodyPr wrap="square">
            <a:spAutoFit/>
          </a:bodyPr>
          <a:lstStyle>
            <a:lvl1pPr>
              <a:defRPr sz="2600" b="1">
                <a:solidFill>
                  <a:srgbClr val="004C82"/>
                </a:solidFill>
              </a:defRPr>
            </a:lvl1pPr>
          </a:lstStyle>
          <a:p>
            <a:r>
              <a:rPr lang="en-GB"/>
              <a:t>Section start slide with Nexus key visual</a:t>
            </a:r>
          </a:p>
        </p:txBody>
      </p:sp>
    </p:spTree>
    <p:extLst>
      <p:ext uri="{BB962C8B-B14F-4D97-AF65-F5344CB8AC3E}">
        <p14:creationId xmlns:p14="http://schemas.microsoft.com/office/powerpoint/2010/main" val="493775239"/>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pter start slide, photo">
    <p:spTree>
      <p:nvGrpSpPr>
        <p:cNvPr id="1" name=""/>
        <p:cNvGrpSpPr/>
        <p:nvPr/>
      </p:nvGrpSpPr>
      <p:grpSpPr>
        <a:xfrm>
          <a:off x="0" y="0"/>
          <a:ext cx="0" cy="0"/>
          <a:chOff x="0" y="0"/>
          <a:chExt cx="0" cy="0"/>
        </a:xfrm>
      </p:grpSpPr>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1" y="0"/>
            <a:ext cx="9144000" cy="5143500"/>
          </a:xfrm>
          <a:prstGeom prst="rect">
            <a:avLst/>
          </a:prstGeo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a:t>.</a:t>
            </a:r>
          </a:p>
        </p:txBody>
      </p:sp>
      <p:cxnSp>
        <p:nvCxnSpPr>
          <p:cNvPr id="6" name="Gerade Verbindung mit Pfeil 5">
            <a:extLst>
              <a:ext uri="{FF2B5EF4-FFF2-40B4-BE49-F238E27FC236}">
                <a16:creationId xmlns:a16="http://schemas.microsoft.com/office/drawing/2014/main" id="{FE685868-EA5A-4891-A28F-04F16BEAED38}"/>
              </a:ext>
            </a:extLst>
          </p:cNvPr>
          <p:cNvCxnSpPr/>
          <p:nvPr userDrawn="1"/>
        </p:nvCxnSpPr>
        <p:spPr bwMode="gray">
          <a:xfrm>
            <a:off x="4572000" y="933450"/>
            <a:ext cx="0" cy="685800"/>
          </a:xfrm>
          <a:prstGeom prst="straightConnector1">
            <a:avLst/>
          </a:prstGeom>
          <a:ln w="12700">
            <a:prstDash val="sysDash"/>
            <a:tailEnd type="triangle" w="lg" len="lg"/>
          </a:ln>
        </p:spPr>
        <p:style>
          <a:lnRef idx="1">
            <a:schemeClr val="accent1"/>
          </a:lnRef>
          <a:fillRef idx="0">
            <a:schemeClr val="accent1"/>
          </a:fillRef>
          <a:effectRef idx="0">
            <a:schemeClr val="accent1"/>
          </a:effectRef>
          <a:fontRef idx="minor">
            <a:schemeClr val="tx1"/>
          </a:fontRef>
        </p:style>
      </p:cxnSp>
      <p:sp>
        <p:nvSpPr>
          <p:cNvPr id="10" name="Dreieck">
            <a:extLst>
              <a:ext uri="{FF2B5EF4-FFF2-40B4-BE49-F238E27FC236}">
                <a16:creationId xmlns:a16="http://schemas.microsoft.com/office/drawing/2014/main" id="{22DB09A9-BCD0-4F35-8DC4-DDFE9DE6C2F9}"/>
              </a:ext>
            </a:extLst>
          </p:cNvPr>
          <p:cNvSpPr/>
          <p:nvPr userDrawn="1"/>
        </p:nvSpPr>
        <p:spPr bwMode="gray">
          <a:xfrm rot="5400000">
            <a:off x="-166847" y="421640"/>
            <a:ext cx="211456" cy="4572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1.">
            <a:extLst>
              <a:ext uri="{FF2B5EF4-FFF2-40B4-BE49-F238E27FC236}">
                <a16:creationId xmlns:a16="http://schemas.microsoft.com/office/drawing/2014/main" id="{DF731E94-BC4E-4147-8280-79F13CCEF08B}"/>
              </a:ext>
            </a:extLst>
          </p:cNvPr>
          <p:cNvSpPr/>
          <p:nvPr userDrawn="1"/>
        </p:nvSpPr>
        <p:spPr bwMode="gray">
          <a:xfrm>
            <a:off x="4092742" y="128165"/>
            <a:ext cx="1476375" cy="5909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1. Click on this icon to insert a new photo.</a:t>
            </a:r>
          </a:p>
        </p:txBody>
      </p:sp>
      <p:sp>
        <p:nvSpPr>
          <p:cNvPr id="30" name="2.">
            <a:extLst>
              <a:ext uri="{FF2B5EF4-FFF2-40B4-BE49-F238E27FC236}">
                <a16:creationId xmlns:a16="http://schemas.microsoft.com/office/drawing/2014/main" id="{6B919EA4-50E9-46C9-AC5A-76AC20E25106}"/>
              </a:ext>
            </a:extLst>
          </p:cNvPr>
          <p:cNvSpPr/>
          <p:nvPr userDrawn="1"/>
        </p:nvSpPr>
        <p:spPr bwMode="gray">
          <a:xfrm>
            <a:off x="5501862" y="128165"/>
            <a:ext cx="1476375" cy="258532"/>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2. Reset the slide.</a:t>
            </a:r>
          </a:p>
        </p:txBody>
      </p:sp>
      <p:sp>
        <p:nvSpPr>
          <p:cNvPr id="31" name="3.">
            <a:extLst>
              <a:ext uri="{FF2B5EF4-FFF2-40B4-BE49-F238E27FC236}">
                <a16:creationId xmlns:a16="http://schemas.microsoft.com/office/drawing/2014/main" id="{36FCB48E-A225-433E-9552-1EC05D2E90CB}"/>
              </a:ext>
            </a:extLst>
          </p:cNvPr>
          <p:cNvSpPr/>
          <p:nvPr userDrawn="1"/>
        </p:nvSpPr>
        <p:spPr bwMode="gray">
          <a:xfrm>
            <a:off x="7261861" y="128165"/>
            <a:ext cx="1863194" cy="5909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3. Where necessary, change the section using the ‘Crop’ function.</a:t>
            </a:r>
          </a:p>
        </p:txBody>
      </p:sp>
      <p:sp>
        <p:nvSpPr>
          <p:cNvPr id="32" name="how">
            <a:extLst>
              <a:ext uri="{FF2B5EF4-FFF2-40B4-BE49-F238E27FC236}">
                <a16:creationId xmlns:a16="http://schemas.microsoft.com/office/drawing/2014/main" id="{308DC210-80AE-4E96-8C9E-08E1D0F3C4B1}"/>
              </a:ext>
            </a:extLst>
          </p:cNvPr>
          <p:cNvSpPr txBox="1"/>
          <p:nvPr userDrawn="1"/>
        </p:nvSpPr>
        <p:spPr bwMode="gray">
          <a:xfrm>
            <a:off x="-2857397" y="177800"/>
            <a:ext cx="2796278" cy="923330"/>
          </a:xfrm>
          <a:prstGeom prst="rect">
            <a:avLst/>
          </a:prstGeom>
          <a:noFill/>
        </p:spPr>
        <p:txBody>
          <a:bodyPr wrap="none" rtlCol="0">
            <a:spAutoFit/>
          </a:bodyPr>
          <a:lstStyle/>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Click on image above transparent section.</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Delete image by pressing the DEL key.</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Click on small icon in centre of page.</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Select photo.</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Select ‘Home / Reset ’.</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If required, edit the section under ‘Format/Crop ’.</a:t>
            </a:r>
          </a:p>
        </p:txBody>
      </p:sp>
      <p:pic>
        <p:nvPicPr>
          <p:cNvPr id="23" name="Grafik 22" descr="Ein Bild, das Screenshot enthält.&#10;&#10;Automatisch generierte Beschreibung">
            <a:extLst>
              <a:ext uri="{FF2B5EF4-FFF2-40B4-BE49-F238E27FC236}">
                <a16:creationId xmlns:a16="http://schemas.microsoft.com/office/drawing/2014/main" id="{AFC53F5D-C099-4AB8-BEA0-0C0599C54F28}"/>
              </a:ext>
            </a:extLst>
          </p:cNvPr>
          <p:cNvPicPr>
            <a:picLocks noChangeAspect="1"/>
          </p:cNvPicPr>
          <p:nvPr userDrawn="1"/>
        </p:nvPicPr>
        <p:blipFill rotWithShape="1">
          <a:blip r:embed="rId2"/>
          <a:srcRect l="50418" r="36621"/>
          <a:stretch/>
        </p:blipFill>
        <p:spPr>
          <a:xfrm>
            <a:off x="7497546" y="772118"/>
            <a:ext cx="387893" cy="590931"/>
          </a:xfrm>
          <a:prstGeom prst="rect">
            <a:avLst/>
          </a:prstGeom>
        </p:spPr>
      </p:pic>
      <p:grpSp>
        <p:nvGrpSpPr>
          <p:cNvPr id="33" name="Gruppieren 32">
            <a:extLst>
              <a:ext uri="{FF2B5EF4-FFF2-40B4-BE49-F238E27FC236}">
                <a16:creationId xmlns:a16="http://schemas.microsoft.com/office/drawing/2014/main" id="{71BF95A1-C507-454F-AD5B-C1AE17A76F07}"/>
              </a:ext>
            </a:extLst>
          </p:cNvPr>
          <p:cNvGrpSpPr/>
          <p:nvPr userDrawn="1"/>
        </p:nvGrpSpPr>
        <p:grpSpPr>
          <a:xfrm>
            <a:off x="5604594" y="776007"/>
            <a:ext cx="1588101" cy="650246"/>
            <a:chOff x="5604594" y="1459908"/>
            <a:chExt cx="1588101" cy="650246"/>
          </a:xfrm>
        </p:grpSpPr>
        <p:pic>
          <p:nvPicPr>
            <p:cNvPr id="34" name="Grafik 33" descr="Ein Bild, das Screenshot enthält.&#10;&#10;Automatisch generierte Beschreibung">
              <a:extLst>
                <a:ext uri="{FF2B5EF4-FFF2-40B4-BE49-F238E27FC236}">
                  <a16:creationId xmlns:a16="http://schemas.microsoft.com/office/drawing/2014/main" id="{355A07BF-0F32-412A-AAD2-48911D07B2F8}"/>
                </a:ext>
              </a:extLst>
            </p:cNvPr>
            <p:cNvPicPr>
              <a:picLocks noChangeAspect="1"/>
            </p:cNvPicPr>
            <p:nvPr userDrawn="1"/>
          </p:nvPicPr>
          <p:blipFill>
            <a:blip r:embed="rId3"/>
            <a:stretch>
              <a:fillRect/>
            </a:stretch>
          </p:blipFill>
          <p:spPr>
            <a:xfrm>
              <a:off x="5604594" y="1459908"/>
              <a:ext cx="1588101" cy="650246"/>
            </a:xfrm>
            <a:prstGeom prst="rect">
              <a:avLst/>
            </a:prstGeom>
          </p:spPr>
        </p:pic>
        <p:sp>
          <p:nvSpPr>
            <p:cNvPr id="35" name="Rechteck 34">
              <a:extLst>
                <a:ext uri="{FF2B5EF4-FFF2-40B4-BE49-F238E27FC236}">
                  <a16:creationId xmlns:a16="http://schemas.microsoft.com/office/drawing/2014/main" id="{B2564D52-B4AC-4D61-B46E-BE3CE7851C95}"/>
                </a:ext>
              </a:extLst>
            </p:cNvPr>
            <p:cNvSpPr/>
            <p:nvPr userDrawn="1"/>
          </p:nvSpPr>
          <p:spPr bwMode="gray">
            <a:xfrm>
              <a:off x="6631396" y="1739890"/>
              <a:ext cx="482357" cy="179961"/>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36" name="Rechteck">
            <a:extLst>
              <a:ext uri="{FF2B5EF4-FFF2-40B4-BE49-F238E27FC236}">
                <a16:creationId xmlns:a16="http://schemas.microsoft.com/office/drawing/2014/main" id="{9A38222B-6179-4D47-87DD-F77D00C82A5F}"/>
              </a:ext>
            </a:extLst>
          </p:cNvPr>
          <p:cNvSpPr/>
          <p:nvPr userDrawn="1"/>
        </p:nvSpPr>
        <p:spPr bwMode="gray">
          <a:xfrm>
            <a:off x="7530036" y="959758"/>
            <a:ext cx="334720" cy="338137"/>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Headline">
            <a:extLst>
              <a:ext uri="{FF2B5EF4-FFF2-40B4-BE49-F238E27FC236}">
                <a16:creationId xmlns:a16="http://schemas.microsoft.com/office/drawing/2014/main" id="{0B1E95B5-1D3A-4023-88C5-8FAF0899971E}"/>
              </a:ext>
            </a:extLst>
          </p:cNvPr>
          <p:cNvSpPr>
            <a:spLocks noGrp="1"/>
          </p:cNvSpPr>
          <p:nvPr>
            <p:ph type="title" hasCustomPrompt="1"/>
          </p:nvPr>
        </p:nvSpPr>
        <p:spPr bwMode="gray">
          <a:xfrm>
            <a:off x="0" y="3187350"/>
            <a:ext cx="9144000" cy="1956150"/>
          </a:xfrm>
          <a:prstGeom prst="rect">
            <a:avLst/>
          </a:prstGeom>
          <a:solidFill>
            <a:schemeClr val="bg1">
              <a:alpha val="60000"/>
            </a:schemeClr>
          </a:solidFill>
        </p:spPr>
        <p:txBody>
          <a:bodyPr wrap="square" lIns="684000" tIns="432000" rIns="2124000" bIns="792000">
            <a:spAutoFit/>
          </a:bodyPr>
          <a:lstStyle>
            <a:lvl1pPr>
              <a:defRPr sz="2600" b="1">
                <a:solidFill>
                  <a:srgbClr val="004C82"/>
                </a:solidFill>
              </a:defRPr>
            </a:lvl1pPr>
          </a:lstStyle>
          <a:p>
            <a:r>
              <a:rPr lang="en-GB"/>
              <a:t>Section start slide with Nexus key visual </a:t>
            </a:r>
          </a:p>
        </p:txBody>
      </p:sp>
      <p:sp>
        <p:nvSpPr>
          <p:cNvPr id="28" name="Subline">
            <a:extLst>
              <a:ext uri="{FF2B5EF4-FFF2-40B4-BE49-F238E27FC236}">
                <a16:creationId xmlns:a16="http://schemas.microsoft.com/office/drawing/2014/main" id="{6699B1E5-C447-4674-92BB-C2A1F3ADCF99}"/>
              </a:ext>
            </a:extLst>
          </p:cNvPr>
          <p:cNvSpPr>
            <a:spLocks noGrp="1"/>
          </p:cNvSpPr>
          <p:nvPr>
            <p:ph type="body" sz="quarter" idx="10" hasCustomPrompt="1"/>
          </p:nvPr>
        </p:nvSpPr>
        <p:spPr bwMode="gray">
          <a:xfrm>
            <a:off x="579600" y="4489200"/>
            <a:ext cx="6437019" cy="384721"/>
          </a:xfrm>
          <a:prstGeom prst="rect">
            <a:avLst/>
          </a:prstGeom>
        </p:spPr>
        <p:txBody>
          <a:bodyPr wrap="square">
            <a:spAutoFit/>
          </a:bodyPr>
          <a:lstStyle>
            <a:lvl1pPr marL="0" indent="0">
              <a:lnSpc>
                <a:spcPct val="95000"/>
              </a:lnSpc>
              <a:spcBef>
                <a:spcPts val="0"/>
              </a:spcBef>
              <a:spcAft>
                <a:spcPts val="0"/>
              </a:spcAft>
              <a:buNone/>
              <a:defRPr sz="2000">
                <a:solidFill>
                  <a:srgbClr val="004C82"/>
                </a:solidFill>
                <a:latin typeface="+mj-lt"/>
              </a:defRPr>
            </a:lvl1pPr>
          </a:lstStyle>
          <a:p>
            <a:r>
              <a:rPr lang="en-GB"/>
              <a:t>This is the sub-line</a:t>
            </a:r>
          </a:p>
        </p:txBody>
      </p:sp>
    </p:spTree>
    <p:extLst>
      <p:ext uri="{BB962C8B-B14F-4D97-AF65-F5344CB8AC3E}">
        <p14:creationId xmlns:p14="http://schemas.microsoft.com/office/powerpoint/2010/main" val="2628188471"/>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5CF16B-A69D-4E35-99F3-11BCC87AFA5B}"/>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4" name="Text Placeholder 3">
            <a:extLst>
              <a:ext uri="{FF2B5EF4-FFF2-40B4-BE49-F238E27FC236}">
                <a16:creationId xmlns:a16="http://schemas.microsoft.com/office/drawing/2014/main" id="{F221E858-4C1D-4E64-8CA3-0FAA3F59D821}"/>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316ACBA7-BA23-4C72-BC45-DF3866FFCB02}"/>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000" b="1">
                <a:solidFill>
                  <a:srgbClr val="575756"/>
                </a:solidFill>
              </a:defRPr>
            </a:lvl1pPr>
          </a:lstStyle>
          <a:p>
            <a:fld id="{CF23C0C3-F0EC-4AF0-84C8-08554CFEDD03}" type="slidenum">
              <a:rPr lang="en-GB" smtClean="0"/>
              <a:pPr/>
              <a:t>‹Nr.›</a:t>
            </a:fld>
            <a:endParaRPr lang="en-GB"/>
          </a:p>
        </p:txBody>
      </p:sp>
      <p:sp>
        <p:nvSpPr>
          <p:cNvPr id="5" name="Date Placeholder 4">
            <a:extLst>
              <a:ext uri="{FF2B5EF4-FFF2-40B4-BE49-F238E27FC236}">
                <a16:creationId xmlns:a16="http://schemas.microsoft.com/office/drawing/2014/main" id="{96949F47-D9FE-4246-AB38-C646A5143052}"/>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rgbClr val="575756"/>
                </a:solidFill>
                <a:latin typeface="+mj-lt"/>
              </a:defRPr>
            </a:lvl1pPr>
          </a:lstStyle>
          <a:p>
            <a:fld id="{B48E1DEE-0CFD-418B-A6C1-CBB3CC1B5558}" type="datetime4">
              <a:rPr lang="en-GB" smtClean="0"/>
              <a:pPr/>
              <a:t>14 September 2022</a:t>
            </a:fld>
            <a:endParaRPr lang="en-GB"/>
          </a:p>
        </p:txBody>
      </p:sp>
    </p:spTree>
    <p:extLst>
      <p:ext uri="{BB962C8B-B14F-4D97-AF65-F5344CB8AC3E}">
        <p14:creationId xmlns:p14="http://schemas.microsoft.com/office/powerpoint/2010/main" val="4039776046"/>
      </p:ext>
    </p:extLst>
  </p:cSld>
  <p:clrMap bg1="lt1" tx1="dk1" bg2="lt2" tx2="dk2" accent1="accent1" accent2="accent2" accent3="accent3" accent4="accent4" accent5="accent5" accent6="accent6" hlink="hlink" folHlink="folHlink"/>
  <p:sldLayoutIdLst>
    <p:sldLayoutId id="2147483674" r:id="rId1"/>
    <p:sldLayoutId id="2147483861" r:id="rId2"/>
    <p:sldLayoutId id="2147483875" r:id="rId3"/>
    <p:sldLayoutId id="2147483862" r:id="rId4"/>
    <p:sldLayoutId id="2147483873" r:id="rId5"/>
    <p:sldLayoutId id="2147483874" r:id="rId6"/>
    <p:sldLayoutId id="2147483858" r:id="rId7"/>
    <p:sldLayoutId id="2147483824" r:id="rId8"/>
    <p:sldLayoutId id="2147483822" r:id="rId9"/>
    <p:sldLayoutId id="2147483823" r:id="rId10"/>
    <p:sldLayoutId id="2147483865" r:id="rId11"/>
    <p:sldLayoutId id="2147483867" r:id="rId12"/>
    <p:sldLayoutId id="2147483821" r:id="rId13"/>
    <p:sldLayoutId id="2147483825" r:id="rId14"/>
    <p:sldLayoutId id="2147483832" r:id="rId15"/>
    <p:sldLayoutId id="2147483838" r:id="rId16"/>
    <p:sldLayoutId id="2147483828" r:id="rId17"/>
    <p:sldLayoutId id="2147483870" r:id="rId18"/>
    <p:sldLayoutId id="2147483830" r:id="rId19"/>
    <p:sldLayoutId id="2147483831" r:id="rId20"/>
    <p:sldLayoutId id="2147483866" r:id="rId21"/>
    <p:sldLayoutId id="2147483836" r:id="rId22"/>
    <p:sldLayoutId id="2147483868" r:id="rId23"/>
    <p:sldLayoutId id="2147483837" r:id="rId24"/>
    <p:sldLayoutId id="2147483839" r:id="rId25"/>
    <p:sldLayoutId id="2147483871" r:id="rId26"/>
    <p:sldLayoutId id="2147483852" r:id="rId27"/>
    <p:sldLayoutId id="2147483872" r:id="rId28"/>
    <p:sldLayoutId id="2147483843" r:id="rId29"/>
    <p:sldLayoutId id="2147483847" r:id="rId30"/>
    <p:sldLayoutId id="2147483846" r:id="rId31"/>
    <p:sldLayoutId id="2147483863" r:id="rId32"/>
    <p:sldLayoutId id="2147483841" r:id="rId33"/>
    <p:sldLayoutId id="2147483842" r:id="rId34"/>
    <p:sldLayoutId id="2147483857" r:id="rId35"/>
    <p:sldLayoutId id="2147483856" r:id="rId36"/>
    <p:sldLayoutId id="2147483840" r:id="rId37"/>
  </p:sldLayoutIdLst>
  <p:transition>
    <p:fade/>
  </p:transition>
  <p:hf hdr="0" ftr="0"/>
  <p:txStyles>
    <p:titleStyle>
      <a:lvl1pPr algn="l" defTabSz="685800" rtl="0" eaLnBrk="1" latinLnBrk="0" hangingPunct="1">
        <a:lnSpc>
          <a:spcPct val="90000"/>
        </a:lnSpc>
        <a:spcBef>
          <a:spcPct val="0"/>
        </a:spcBef>
        <a:buNone/>
        <a:defRPr sz="2600" b="1" kern="1200" cap="none" baseline="0">
          <a:solidFill>
            <a:schemeClr val="tx1"/>
          </a:solidFill>
          <a:latin typeface="+mj-lt"/>
          <a:ea typeface="+mj-ea"/>
          <a:cs typeface="+mj-cs"/>
        </a:defRPr>
      </a:lvl1pPr>
    </p:titleStyle>
    <p:bodyStyle>
      <a:lvl1pPr marL="0" indent="0" algn="l" defTabSz="685800" rtl="0" eaLnBrk="1" latinLnBrk="0" hangingPunct="1">
        <a:lnSpc>
          <a:spcPct val="90000"/>
        </a:lnSpc>
        <a:spcBef>
          <a:spcPts val="600"/>
        </a:spcBef>
        <a:buFont typeface="Arial" panose="020B0604020202020204" pitchFamily="34" charset="0"/>
        <a:buNone/>
        <a:defRPr lang="de-DE" sz="2000" kern="1200" dirty="0" smtClean="0">
          <a:solidFill>
            <a:schemeClr val="tx1"/>
          </a:solidFill>
          <a:latin typeface="Calibri" panose="020F0502020204030204" pitchFamily="34" charset="0"/>
          <a:ea typeface="+mn-ea"/>
          <a:cs typeface="Calibri" panose="020F0502020204030204" pitchFamily="34" charset="0"/>
        </a:defRPr>
      </a:lvl1pPr>
      <a:lvl2pPr marL="273050" indent="-273050" algn="l" defTabSz="685800" rtl="0" eaLnBrk="1" latinLnBrk="0" hangingPunct="1">
        <a:lnSpc>
          <a:spcPct val="90000"/>
        </a:lnSpc>
        <a:spcBef>
          <a:spcPts val="600"/>
        </a:spcBef>
        <a:spcAft>
          <a:spcPts val="0"/>
        </a:spcAft>
        <a:buClr>
          <a:srgbClr val="F4971A"/>
        </a:buClr>
        <a:buSzPct val="125000"/>
        <a:buFont typeface="Wingdings" panose="05000000000000000000" pitchFamily="2" charset="2"/>
        <a:buChar char="§"/>
        <a:defRPr lang="de-DE" sz="2000" kern="1200" dirty="0" smtClean="0">
          <a:solidFill>
            <a:schemeClr val="tx1"/>
          </a:solidFill>
          <a:latin typeface="Calibri" panose="020F0502020204030204" pitchFamily="34" charset="0"/>
          <a:ea typeface="+mn-ea"/>
          <a:cs typeface="Calibri" panose="020F0502020204030204" pitchFamily="34" charset="0"/>
        </a:defRPr>
      </a:lvl2pPr>
      <a:lvl3pPr marL="536575" indent="-263525" algn="l" defTabSz="685800" rtl="0" eaLnBrk="1" latinLnBrk="0" hangingPunct="1">
        <a:lnSpc>
          <a:spcPct val="90000"/>
        </a:lnSpc>
        <a:spcBef>
          <a:spcPts val="600"/>
        </a:spcBef>
        <a:spcAft>
          <a:spcPts val="0"/>
        </a:spcAft>
        <a:buClr>
          <a:srgbClr val="F4971A"/>
        </a:buClr>
        <a:buSzPct val="125000"/>
        <a:buFont typeface="Symbol" panose="05050102010706020507" pitchFamily="18" charset="2"/>
        <a:buChar char="-"/>
        <a:defRPr lang="de-DE" sz="1800" kern="1200" dirty="0">
          <a:solidFill>
            <a:schemeClr val="tx1"/>
          </a:solidFill>
          <a:latin typeface="Calibri" panose="020F0502020204030204" pitchFamily="34" charset="0"/>
          <a:ea typeface="+mn-ea"/>
          <a:cs typeface="Calibri" panose="020F050202020403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78" userDrawn="1">
          <p15:clr>
            <a:srgbClr val="F26B43"/>
          </p15:clr>
        </p15:guide>
        <p15:guide id="5" orient="horz" pos="3162" userDrawn="1">
          <p15:clr>
            <a:srgbClr val="F26B43"/>
          </p15:clr>
        </p15:guide>
        <p15:guide id="7" pos="5680" userDrawn="1">
          <p15:clr>
            <a:srgbClr val="F26B43"/>
          </p15:clr>
        </p15:guide>
        <p15:guide id="8" pos="77"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jpeg"/><Relationship Id="rId9" Type="http://schemas.openxmlformats.org/officeDocument/2006/relationships/image" Target="../media/image35.png"/></Relationships>
</file>

<file path=ppt/slides/_rels/slide10.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jpeg"/><Relationship Id="rId9" Type="http://schemas.openxmlformats.org/officeDocument/2006/relationships/image" Target="../media/image35.png"/></Relationships>
</file>

<file path=ppt/slides/_rels/slide2.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svg"/><Relationship Id="rId18" Type="http://schemas.openxmlformats.org/officeDocument/2006/relationships/image" Target="../media/image51.png"/><Relationship Id="rId3" Type="http://schemas.openxmlformats.org/officeDocument/2006/relationships/image" Target="../media/image36.png"/><Relationship Id="rId7" Type="http://schemas.openxmlformats.org/officeDocument/2006/relationships/image" Target="../media/image40.png"/><Relationship Id="rId12" Type="http://schemas.openxmlformats.org/officeDocument/2006/relationships/image" Target="../media/image45.png"/><Relationship Id="rId17" Type="http://schemas.openxmlformats.org/officeDocument/2006/relationships/image" Target="../media/image50.svg"/><Relationship Id="rId2" Type="http://schemas.openxmlformats.org/officeDocument/2006/relationships/notesSlide" Target="../notesSlides/notesSlide2.xml"/><Relationship Id="rId16" Type="http://schemas.openxmlformats.org/officeDocument/2006/relationships/image" Target="../media/image49.png"/><Relationship Id="rId1" Type="http://schemas.openxmlformats.org/officeDocument/2006/relationships/slideLayout" Target="../slideLayouts/slideLayout33.xml"/><Relationship Id="rId6" Type="http://schemas.openxmlformats.org/officeDocument/2006/relationships/image" Target="../media/image39.png"/><Relationship Id="rId11" Type="http://schemas.openxmlformats.org/officeDocument/2006/relationships/image" Target="../media/image44.svg"/><Relationship Id="rId5" Type="http://schemas.openxmlformats.org/officeDocument/2006/relationships/image" Target="../media/image38.png"/><Relationship Id="rId15" Type="http://schemas.openxmlformats.org/officeDocument/2006/relationships/image" Target="../media/image48.svg"/><Relationship Id="rId10" Type="http://schemas.openxmlformats.org/officeDocument/2006/relationships/image" Target="../media/image43.png"/><Relationship Id="rId4" Type="http://schemas.openxmlformats.org/officeDocument/2006/relationships/image" Target="../media/image37.svg"/><Relationship Id="rId9" Type="http://schemas.openxmlformats.org/officeDocument/2006/relationships/image" Target="../media/image42.png"/><Relationship Id="rId14" Type="http://schemas.openxmlformats.org/officeDocument/2006/relationships/image" Target="../media/image4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36.png"/><Relationship Id="rId7" Type="http://schemas.openxmlformats.org/officeDocument/2006/relationships/image" Target="../media/image56.pn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55.svg"/><Relationship Id="rId11" Type="http://schemas.openxmlformats.org/officeDocument/2006/relationships/image" Target="../media/image60.svg"/><Relationship Id="rId5" Type="http://schemas.openxmlformats.org/officeDocument/2006/relationships/image" Target="../media/image54.png"/><Relationship Id="rId10" Type="http://schemas.openxmlformats.org/officeDocument/2006/relationships/image" Target="../media/image59.png"/><Relationship Id="rId4" Type="http://schemas.openxmlformats.org/officeDocument/2006/relationships/image" Target="../media/image37.svg"/><Relationship Id="rId9" Type="http://schemas.openxmlformats.org/officeDocument/2006/relationships/image" Target="../media/image58.png"/></Relationships>
</file>

<file path=ppt/slides/_rels/slide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8.xml"/><Relationship Id="rId1" Type="http://schemas.openxmlformats.org/officeDocument/2006/relationships/slideLayout" Target="../slideLayouts/slideLayout16.xml"/><Relationship Id="rId5" Type="http://schemas.openxmlformats.org/officeDocument/2006/relationships/image" Target="../media/image63.png"/><Relationship Id="rId4" Type="http://schemas.openxmlformats.org/officeDocument/2006/relationships/image" Target="../media/image62.png"/></Relationships>
</file>

<file path=ppt/slides/_rels/slide9.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9.xml"/><Relationship Id="rId1" Type="http://schemas.openxmlformats.org/officeDocument/2006/relationships/slideLayout" Target="../slideLayouts/slideLayout22.xml"/><Relationship Id="rId4" Type="http://schemas.openxmlformats.org/officeDocument/2006/relationships/image" Target="../media/image6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73B6E45-0892-42BC-BE6B-663CEDF24A29}"/>
              </a:ext>
            </a:extLst>
          </p:cNvPr>
          <p:cNvSpPr>
            <a:spLocks noGrp="1"/>
          </p:cNvSpPr>
          <p:nvPr>
            <p:ph type="dt" sz="half" idx="13"/>
          </p:nvPr>
        </p:nvSpPr>
        <p:spPr>
          <a:xfrm>
            <a:off x="457200" y="4124658"/>
            <a:ext cx="1845290" cy="213058"/>
          </a:xfr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6FE78462-EC25-4D6F-859E-EAAB761FF960}" type="datetime4">
              <a:rPr kumimoji="0" lang="en-GB" sz="1400" b="0" i="0" u="none" strike="noStrike" kern="1200" cap="none" spc="0" normalizeH="0" baseline="0" noProof="0" smtClean="0">
                <a:ln>
                  <a:noFill/>
                </a:ln>
                <a:solidFill>
                  <a:srgbClr val="6F6F6F"/>
                </a:solidFill>
                <a:effectLst/>
                <a:uLnTx/>
                <a:uFillTx/>
                <a:latin typeface="Arial"/>
                <a:ea typeface="+mn-ea"/>
                <a:cs typeface="Calibri" panose="020F0502020204030204" pitchFamily="34" charset="0"/>
              </a:rPr>
              <a:pPr marL="0" marR="0" lvl="0" indent="0" algn="l" defTabSz="685800" rtl="0" eaLnBrk="1" fontAlgn="auto" latinLnBrk="0" hangingPunct="1">
                <a:lnSpc>
                  <a:spcPct val="100000"/>
                </a:lnSpc>
                <a:spcBef>
                  <a:spcPts val="0"/>
                </a:spcBef>
                <a:spcAft>
                  <a:spcPts val="0"/>
                </a:spcAft>
                <a:buClrTx/>
                <a:buSzTx/>
                <a:buFontTx/>
                <a:buNone/>
                <a:tabLst/>
                <a:defRPr/>
              </a:pPr>
              <a:t>14 September 2022</a:t>
            </a:fld>
            <a:endParaRPr kumimoji="0" lang="en-GB" sz="1400" b="0" i="0" u="none" strike="noStrike" kern="1200" cap="none" spc="0" normalizeH="0" baseline="0" noProof="0" dirty="0">
              <a:ln>
                <a:noFill/>
              </a:ln>
              <a:solidFill>
                <a:srgbClr val="6F6F6F"/>
              </a:solidFill>
              <a:effectLst/>
              <a:uLnTx/>
              <a:uFillTx/>
              <a:latin typeface="Arial"/>
              <a:ea typeface="+mn-ea"/>
              <a:cs typeface="Calibri" panose="020F0502020204030204" pitchFamily="34" charset="0"/>
            </a:endParaRPr>
          </a:p>
        </p:txBody>
      </p:sp>
      <p:pic>
        <p:nvPicPr>
          <p:cNvPr id="13" name="Picture Placeholder 12" descr="Logo&#10;&#10;Description automatically generated">
            <a:extLst>
              <a:ext uri="{FF2B5EF4-FFF2-40B4-BE49-F238E27FC236}">
                <a16:creationId xmlns:a16="http://schemas.microsoft.com/office/drawing/2014/main" id="{E572B4E6-3A5A-4238-898E-7C3B5CB334DB}"/>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val="0"/>
              </a:ext>
            </a:extLst>
          </a:blip>
          <a:srcRect/>
          <a:stretch/>
        </p:blipFill>
        <p:spPr>
          <a:xfrm>
            <a:off x="2805657" y="295848"/>
            <a:ext cx="705014" cy="667137"/>
          </a:xfrm>
        </p:spPr>
      </p:pic>
      <p:pic>
        <p:nvPicPr>
          <p:cNvPr id="15" name="Picture Placeholder 14" descr="Logo, company name&#10;&#10;Description automatically generated">
            <a:extLst>
              <a:ext uri="{FF2B5EF4-FFF2-40B4-BE49-F238E27FC236}">
                <a16:creationId xmlns:a16="http://schemas.microsoft.com/office/drawing/2014/main" id="{E1FBD9C7-F063-47CD-95BE-CB9534A3B268}"/>
              </a:ext>
            </a:extLst>
          </p:cNvPr>
          <p:cNvPicPr>
            <a:picLocks noGrp="1" noChangeAspect="1"/>
          </p:cNvPicPr>
          <p:nvPr>
            <p:ph type="pic" sz="quarter" idx="15"/>
          </p:nvPr>
        </p:nvPicPr>
        <p:blipFill rotWithShape="1">
          <a:blip r:embed="rId4" cstate="screen">
            <a:extLst>
              <a:ext uri="{28A0092B-C50C-407E-A947-70E740481C1C}">
                <a14:useLocalDpi xmlns:a14="http://schemas.microsoft.com/office/drawing/2010/main" val="0"/>
              </a:ext>
            </a:extLst>
          </a:blip>
          <a:srcRect l="-3115" r="-3115"/>
          <a:stretch/>
        </p:blipFill>
        <p:spPr>
          <a:xfrm>
            <a:off x="3783559" y="298701"/>
            <a:ext cx="705014" cy="667137"/>
          </a:xfrm>
        </p:spPr>
      </p:pic>
      <p:pic>
        <p:nvPicPr>
          <p:cNvPr id="17" name="Picture Placeholder 16" descr="Logo&#10;&#10;Description automatically generated">
            <a:extLst>
              <a:ext uri="{FF2B5EF4-FFF2-40B4-BE49-F238E27FC236}">
                <a16:creationId xmlns:a16="http://schemas.microsoft.com/office/drawing/2014/main" id="{09F2D90E-9EE8-460F-9EBC-6026AE8E02D5}"/>
              </a:ext>
            </a:extLst>
          </p:cNvPr>
          <p:cNvPicPr>
            <a:picLocks noGrp="1" noChangeAspect="1"/>
          </p:cNvPicPr>
          <p:nvPr>
            <p:ph type="pic" sz="quarter" idx="16"/>
          </p:nvPr>
        </p:nvPicPr>
        <p:blipFill rotWithShape="1">
          <a:blip r:embed="rId5" cstate="screen">
            <a:extLst>
              <a:ext uri="{28A0092B-C50C-407E-A947-70E740481C1C}">
                <a14:useLocalDpi xmlns:a14="http://schemas.microsoft.com/office/drawing/2010/main" val="0"/>
              </a:ext>
            </a:extLst>
          </a:blip>
          <a:srcRect/>
          <a:stretch/>
        </p:blipFill>
        <p:spPr>
          <a:xfrm>
            <a:off x="4761461" y="295848"/>
            <a:ext cx="705014" cy="667137"/>
          </a:xfrm>
        </p:spPr>
      </p:pic>
      <p:pic>
        <p:nvPicPr>
          <p:cNvPr id="19" name="Picture Placeholder 18" descr="Logo&#10;&#10;Description automatically generated">
            <a:extLst>
              <a:ext uri="{FF2B5EF4-FFF2-40B4-BE49-F238E27FC236}">
                <a16:creationId xmlns:a16="http://schemas.microsoft.com/office/drawing/2014/main" id="{8ABA32F2-2450-4F60-8651-AFEF19DBA264}"/>
              </a:ext>
            </a:extLst>
          </p:cNvPr>
          <p:cNvPicPr>
            <a:picLocks noGrp="1" noChangeAspect="1"/>
          </p:cNvPicPr>
          <p:nvPr>
            <p:ph type="pic" sz="quarter" idx="17"/>
          </p:nvPr>
        </p:nvPicPr>
        <p:blipFill rotWithShape="1">
          <a:blip r:embed="rId6" cstate="screen">
            <a:extLst>
              <a:ext uri="{28A0092B-C50C-407E-A947-70E740481C1C}">
                <a14:useLocalDpi xmlns:a14="http://schemas.microsoft.com/office/drawing/2010/main" val="0"/>
              </a:ext>
            </a:extLst>
          </a:blip>
          <a:srcRect/>
          <a:stretch/>
        </p:blipFill>
        <p:spPr>
          <a:xfrm>
            <a:off x="5739227" y="298700"/>
            <a:ext cx="705014" cy="667137"/>
          </a:xfrm>
        </p:spPr>
      </p:pic>
      <p:pic>
        <p:nvPicPr>
          <p:cNvPr id="30" name="Picture Placeholder 29" descr="Icon&#10;&#10;Description automatically generated">
            <a:extLst>
              <a:ext uri="{FF2B5EF4-FFF2-40B4-BE49-F238E27FC236}">
                <a16:creationId xmlns:a16="http://schemas.microsoft.com/office/drawing/2014/main" id="{5E38E7FB-14C1-4397-ADFB-800EABBA639A}"/>
              </a:ext>
            </a:extLst>
          </p:cNvPr>
          <p:cNvPicPr>
            <a:picLocks noGrp="1" noChangeAspect="1"/>
          </p:cNvPicPr>
          <p:nvPr>
            <p:ph type="pic" sz="quarter" idx="18"/>
          </p:nvPr>
        </p:nvPicPr>
        <p:blipFill rotWithShape="1">
          <a:blip r:embed="rId7" cstate="screen">
            <a:extLst>
              <a:ext uri="{28A0092B-C50C-407E-A947-70E740481C1C}">
                <a14:useLocalDpi xmlns:a14="http://schemas.microsoft.com/office/drawing/2010/main" val="0"/>
              </a:ext>
            </a:extLst>
          </a:blip>
          <a:srcRect/>
          <a:stretch/>
        </p:blipFill>
        <p:spPr>
          <a:xfrm>
            <a:off x="3129363" y="4120327"/>
            <a:ext cx="704840" cy="628843"/>
          </a:xfrm>
        </p:spPr>
      </p:pic>
      <p:pic>
        <p:nvPicPr>
          <p:cNvPr id="36" name="Picture Placeholder 35" descr="A screenshot of a video game&#10;&#10;Description automatically generated with medium confidence">
            <a:extLst>
              <a:ext uri="{FF2B5EF4-FFF2-40B4-BE49-F238E27FC236}">
                <a16:creationId xmlns:a16="http://schemas.microsoft.com/office/drawing/2014/main" id="{14CDB087-49CA-42A1-8E0D-84D9B22E54B2}"/>
              </a:ext>
            </a:extLst>
          </p:cNvPr>
          <p:cNvPicPr>
            <a:picLocks noGrp="1" noChangeAspect="1"/>
          </p:cNvPicPr>
          <p:nvPr>
            <p:ph type="pic" sz="quarter" idx="19"/>
          </p:nvPr>
        </p:nvPicPr>
        <p:blipFill rotWithShape="1">
          <a:blip r:embed="rId8" cstate="screen">
            <a:extLst>
              <a:ext uri="{28A0092B-C50C-407E-A947-70E740481C1C}">
                <a14:useLocalDpi xmlns:a14="http://schemas.microsoft.com/office/drawing/2010/main" val="0"/>
              </a:ext>
            </a:extLst>
          </a:blip>
          <a:srcRect t="-32334" b="-32334"/>
          <a:stretch/>
        </p:blipFill>
        <p:spPr>
          <a:xfrm>
            <a:off x="4163922" y="4125067"/>
            <a:ext cx="1386193" cy="619362"/>
          </a:xfrm>
        </p:spPr>
      </p:pic>
      <p:grpSp>
        <p:nvGrpSpPr>
          <p:cNvPr id="3" name="Gruppieren 2">
            <a:extLst>
              <a:ext uri="{FF2B5EF4-FFF2-40B4-BE49-F238E27FC236}">
                <a16:creationId xmlns:a16="http://schemas.microsoft.com/office/drawing/2014/main" id="{B23C5F83-05A9-4EA5-AF77-AF904044BDBC}"/>
              </a:ext>
            </a:extLst>
          </p:cNvPr>
          <p:cNvGrpSpPr/>
          <p:nvPr/>
        </p:nvGrpSpPr>
        <p:grpSpPr>
          <a:xfrm>
            <a:off x="5879834" y="4137661"/>
            <a:ext cx="1163676" cy="594174"/>
            <a:chOff x="5879834" y="4120327"/>
            <a:chExt cx="1163676" cy="594174"/>
          </a:xfrm>
        </p:grpSpPr>
        <p:pic>
          <p:nvPicPr>
            <p:cNvPr id="1026" name="Picture 2">
              <a:extLst>
                <a:ext uri="{FF2B5EF4-FFF2-40B4-BE49-F238E27FC236}">
                  <a16:creationId xmlns:a16="http://schemas.microsoft.com/office/drawing/2014/main" id="{B5664FC2-8556-40AC-A831-713217D4B4A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79834" y="4246501"/>
              <a:ext cx="1163676" cy="46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feld 1">
              <a:extLst>
                <a:ext uri="{FF2B5EF4-FFF2-40B4-BE49-F238E27FC236}">
                  <a16:creationId xmlns:a16="http://schemas.microsoft.com/office/drawing/2014/main" id="{75FE620F-B4DD-4C23-9644-156D14E8AB41}"/>
                </a:ext>
              </a:extLst>
            </p:cNvPr>
            <p:cNvSpPr txBox="1"/>
            <p:nvPr/>
          </p:nvSpPr>
          <p:spPr>
            <a:xfrm>
              <a:off x="5879834" y="4120327"/>
              <a:ext cx="904415" cy="200055"/>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de-DE" sz="700" b="0" i="0" u="none" strike="noStrike" kern="1200" cap="none" spc="0" normalizeH="0" baseline="0" noProof="0">
                  <a:ln>
                    <a:noFill/>
                  </a:ln>
                  <a:solidFill>
                    <a:srgbClr val="2C2B2A"/>
                  </a:solidFill>
                  <a:effectLst/>
                  <a:uLnTx/>
                  <a:uFillTx/>
                  <a:latin typeface="Calibri" panose="020F0502020204030204" pitchFamily="34" charset="0"/>
                  <a:ea typeface="+mn-ea"/>
                  <a:cs typeface="Calibri" panose="020F0502020204030204" pitchFamily="34" charset="0"/>
                </a:rPr>
                <a:t>In cooperation with</a:t>
              </a:r>
            </a:p>
          </p:txBody>
        </p:sp>
      </p:grpSp>
      <p:sp>
        <p:nvSpPr>
          <p:cNvPr id="12" name="Title 1">
            <a:extLst>
              <a:ext uri="{FF2B5EF4-FFF2-40B4-BE49-F238E27FC236}">
                <a16:creationId xmlns:a16="http://schemas.microsoft.com/office/drawing/2014/main" id="{713CD703-5434-4E34-81A7-C93F2D5A77D1}"/>
              </a:ext>
            </a:extLst>
          </p:cNvPr>
          <p:cNvSpPr>
            <a:spLocks noGrp="1"/>
          </p:cNvSpPr>
          <p:nvPr>
            <p:ph type="title"/>
          </p:nvPr>
        </p:nvSpPr>
        <p:spPr>
          <a:xfrm>
            <a:off x="684000" y="2220580"/>
            <a:ext cx="7971711" cy="452432"/>
          </a:xfrm>
        </p:spPr>
        <p:txBody>
          <a:bodyPr/>
          <a:lstStyle/>
          <a:p>
            <a:r>
              <a:rPr lang="en-US" dirty="0"/>
              <a:t>Module III - Case Studies</a:t>
            </a:r>
            <a:endParaRPr lang="en-GB" dirty="0"/>
          </a:p>
        </p:txBody>
      </p:sp>
      <p:sp>
        <p:nvSpPr>
          <p:cNvPr id="14" name="Text Placeholder 11">
            <a:extLst>
              <a:ext uri="{FF2B5EF4-FFF2-40B4-BE49-F238E27FC236}">
                <a16:creationId xmlns:a16="http://schemas.microsoft.com/office/drawing/2014/main" id="{02ABCC35-98ED-40CE-B7AB-AB12B0398D3A}"/>
              </a:ext>
            </a:extLst>
          </p:cNvPr>
          <p:cNvSpPr>
            <a:spLocks noGrp="1"/>
          </p:cNvSpPr>
          <p:nvPr>
            <p:ph type="body" sz="quarter" idx="10"/>
          </p:nvPr>
        </p:nvSpPr>
        <p:spPr>
          <a:xfrm>
            <a:off x="684000" y="2786091"/>
            <a:ext cx="7970837" cy="384721"/>
          </a:xfrm>
        </p:spPr>
        <p:txBody>
          <a:bodyPr/>
          <a:lstStyle/>
          <a:p>
            <a:r>
              <a:rPr lang="en-US"/>
              <a:t>For cross-policy making and related project design and planning</a:t>
            </a:r>
            <a:endParaRPr lang="en-GB"/>
          </a:p>
        </p:txBody>
      </p:sp>
    </p:spTree>
    <p:extLst>
      <p:ext uri="{BB962C8B-B14F-4D97-AF65-F5344CB8AC3E}">
        <p14:creationId xmlns:p14="http://schemas.microsoft.com/office/powerpoint/2010/main" val="2504034054"/>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73B6E45-0892-42BC-BE6B-663CEDF24A29}"/>
              </a:ext>
            </a:extLst>
          </p:cNvPr>
          <p:cNvSpPr>
            <a:spLocks noGrp="1"/>
          </p:cNvSpPr>
          <p:nvPr>
            <p:ph type="dt" sz="half" idx="13"/>
          </p:nvPr>
        </p:nvSpPr>
        <p:spPr>
          <a:xfrm>
            <a:off x="496800" y="4124658"/>
            <a:ext cx="1805690" cy="213058"/>
          </a:xfrm>
        </p:spPr>
        <p:txBody>
          <a:bodyPr/>
          <a:lstStyle/>
          <a:p>
            <a:fld id="{6FE78462-EC25-4D6F-859E-EAAB761FF960}" type="datetime4">
              <a:rPr lang="en-GB" smtClean="0"/>
              <a:pPr/>
              <a:t>14 September 2022</a:t>
            </a:fld>
            <a:endParaRPr lang="en-GB" dirty="0"/>
          </a:p>
        </p:txBody>
      </p:sp>
      <p:pic>
        <p:nvPicPr>
          <p:cNvPr id="13" name="Picture Placeholder 12" descr="Logo&#10;&#10;Description automatically generated">
            <a:extLst>
              <a:ext uri="{FF2B5EF4-FFF2-40B4-BE49-F238E27FC236}">
                <a16:creationId xmlns:a16="http://schemas.microsoft.com/office/drawing/2014/main" id="{E572B4E6-3A5A-4238-898E-7C3B5CB334DB}"/>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val="0"/>
              </a:ext>
            </a:extLst>
          </a:blip>
          <a:srcRect/>
          <a:stretch/>
        </p:blipFill>
        <p:spPr>
          <a:xfrm>
            <a:off x="2805657" y="295848"/>
            <a:ext cx="705014" cy="667137"/>
          </a:xfrm>
        </p:spPr>
      </p:pic>
      <p:pic>
        <p:nvPicPr>
          <p:cNvPr id="15" name="Picture Placeholder 14" descr="Logo, company name&#10;&#10;Description automatically generated">
            <a:extLst>
              <a:ext uri="{FF2B5EF4-FFF2-40B4-BE49-F238E27FC236}">
                <a16:creationId xmlns:a16="http://schemas.microsoft.com/office/drawing/2014/main" id="{E1FBD9C7-F063-47CD-95BE-CB9534A3B268}"/>
              </a:ext>
            </a:extLst>
          </p:cNvPr>
          <p:cNvPicPr>
            <a:picLocks noGrp="1" noChangeAspect="1"/>
          </p:cNvPicPr>
          <p:nvPr>
            <p:ph type="pic" sz="quarter" idx="15"/>
          </p:nvPr>
        </p:nvPicPr>
        <p:blipFill rotWithShape="1">
          <a:blip r:embed="rId4" cstate="screen">
            <a:extLst>
              <a:ext uri="{28A0092B-C50C-407E-A947-70E740481C1C}">
                <a14:useLocalDpi xmlns:a14="http://schemas.microsoft.com/office/drawing/2010/main" val="0"/>
              </a:ext>
            </a:extLst>
          </a:blip>
          <a:srcRect l="-3115" r="-3115"/>
          <a:stretch/>
        </p:blipFill>
        <p:spPr>
          <a:xfrm>
            <a:off x="3783559" y="298701"/>
            <a:ext cx="705014" cy="667137"/>
          </a:xfrm>
        </p:spPr>
      </p:pic>
      <p:pic>
        <p:nvPicPr>
          <p:cNvPr id="17" name="Picture Placeholder 16" descr="Logo&#10;&#10;Description automatically generated">
            <a:extLst>
              <a:ext uri="{FF2B5EF4-FFF2-40B4-BE49-F238E27FC236}">
                <a16:creationId xmlns:a16="http://schemas.microsoft.com/office/drawing/2014/main" id="{09F2D90E-9EE8-460F-9EBC-6026AE8E02D5}"/>
              </a:ext>
            </a:extLst>
          </p:cNvPr>
          <p:cNvPicPr>
            <a:picLocks noGrp="1" noChangeAspect="1"/>
          </p:cNvPicPr>
          <p:nvPr>
            <p:ph type="pic" sz="quarter" idx="16"/>
          </p:nvPr>
        </p:nvPicPr>
        <p:blipFill rotWithShape="1">
          <a:blip r:embed="rId5" cstate="screen">
            <a:extLst>
              <a:ext uri="{28A0092B-C50C-407E-A947-70E740481C1C}">
                <a14:useLocalDpi xmlns:a14="http://schemas.microsoft.com/office/drawing/2010/main" val="0"/>
              </a:ext>
            </a:extLst>
          </a:blip>
          <a:srcRect/>
          <a:stretch/>
        </p:blipFill>
        <p:spPr>
          <a:xfrm>
            <a:off x="4761461" y="295848"/>
            <a:ext cx="705014" cy="667137"/>
          </a:xfrm>
        </p:spPr>
      </p:pic>
      <p:pic>
        <p:nvPicPr>
          <p:cNvPr id="19" name="Picture Placeholder 18" descr="Logo&#10;&#10;Description automatically generated">
            <a:extLst>
              <a:ext uri="{FF2B5EF4-FFF2-40B4-BE49-F238E27FC236}">
                <a16:creationId xmlns:a16="http://schemas.microsoft.com/office/drawing/2014/main" id="{8ABA32F2-2450-4F60-8651-AFEF19DBA264}"/>
              </a:ext>
            </a:extLst>
          </p:cNvPr>
          <p:cNvPicPr>
            <a:picLocks noGrp="1" noChangeAspect="1"/>
          </p:cNvPicPr>
          <p:nvPr>
            <p:ph type="pic" sz="quarter" idx="17"/>
          </p:nvPr>
        </p:nvPicPr>
        <p:blipFill rotWithShape="1">
          <a:blip r:embed="rId6" cstate="screen">
            <a:extLst>
              <a:ext uri="{28A0092B-C50C-407E-A947-70E740481C1C}">
                <a14:useLocalDpi xmlns:a14="http://schemas.microsoft.com/office/drawing/2010/main" val="0"/>
              </a:ext>
            </a:extLst>
          </a:blip>
          <a:srcRect/>
          <a:stretch/>
        </p:blipFill>
        <p:spPr>
          <a:xfrm>
            <a:off x="5739227" y="298700"/>
            <a:ext cx="705014" cy="667137"/>
          </a:xfrm>
        </p:spPr>
      </p:pic>
      <p:sp>
        <p:nvSpPr>
          <p:cNvPr id="5" name="Titel 4">
            <a:extLst>
              <a:ext uri="{FF2B5EF4-FFF2-40B4-BE49-F238E27FC236}">
                <a16:creationId xmlns:a16="http://schemas.microsoft.com/office/drawing/2014/main" id="{DA4B6E36-91F3-4E87-8523-5E8819651E12}"/>
              </a:ext>
            </a:extLst>
          </p:cNvPr>
          <p:cNvSpPr>
            <a:spLocks noGrp="1"/>
          </p:cNvSpPr>
          <p:nvPr>
            <p:ph type="title"/>
          </p:nvPr>
        </p:nvSpPr>
        <p:spPr>
          <a:xfrm>
            <a:off x="684000" y="2220580"/>
            <a:ext cx="7971711" cy="452432"/>
          </a:xfrm>
        </p:spPr>
        <p:txBody>
          <a:bodyPr/>
          <a:lstStyle/>
          <a:p>
            <a:r>
              <a:rPr lang="en-US"/>
              <a:t>Thank you for your time!</a:t>
            </a:r>
            <a:endParaRPr lang="de-DE"/>
          </a:p>
        </p:txBody>
      </p:sp>
      <p:pic>
        <p:nvPicPr>
          <p:cNvPr id="20" name="Picture Placeholder 29" descr="Icon&#10;&#10;Description automatically generated">
            <a:extLst>
              <a:ext uri="{FF2B5EF4-FFF2-40B4-BE49-F238E27FC236}">
                <a16:creationId xmlns:a16="http://schemas.microsoft.com/office/drawing/2014/main" id="{6D9BBEA5-4CC2-4B7B-8777-B4594F6215E4}"/>
              </a:ext>
            </a:extLst>
          </p:cNvPr>
          <p:cNvPicPr>
            <a:picLocks noGrp="1" noChangeAspect="1"/>
          </p:cNvPicPr>
          <p:nvPr>
            <p:ph type="pic" sz="quarter" idx="18"/>
          </p:nvPr>
        </p:nvPicPr>
        <p:blipFill rotWithShape="1">
          <a:blip r:embed="rId7" cstate="screen">
            <a:extLst>
              <a:ext uri="{28A0092B-C50C-407E-A947-70E740481C1C}">
                <a14:useLocalDpi xmlns:a14="http://schemas.microsoft.com/office/drawing/2010/main" val="0"/>
              </a:ext>
            </a:extLst>
          </a:blip>
          <a:srcRect/>
          <a:stretch/>
        </p:blipFill>
        <p:spPr>
          <a:xfrm>
            <a:off x="3129363" y="4120327"/>
            <a:ext cx="704840" cy="628843"/>
          </a:xfrm>
        </p:spPr>
      </p:pic>
      <p:pic>
        <p:nvPicPr>
          <p:cNvPr id="21" name="Picture Placeholder 35" descr="A screenshot of a video game&#10;&#10;Description automatically generated with medium confidence">
            <a:extLst>
              <a:ext uri="{FF2B5EF4-FFF2-40B4-BE49-F238E27FC236}">
                <a16:creationId xmlns:a16="http://schemas.microsoft.com/office/drawing/2014/main" id="{F054A0ED-6BB3-4033-9BAD-28B7E1838262}"/>
              </a:ext>
            </a:extLst>
          </p:cNvPr>
          <p:cNvPicPr>
            <a:picLocks noGrp="1" noChangeAspect="1"/>
          </p:cNvPicPr>
          <p:nvPr>
            <p:ph type="pic" sz="quarter" idx="19"/>
          </p:nvPr>
        </p:nvPicPr>
        <p:blipFill rotWithShape="1">
          <a:blip r:embed="rId8" cstate="screen">
            <a:extLst>
              <a:ext uri="{28A0092B-C50C-407E-A947-70E740481C1C}">
                <a14:useLocalDpi xmlns:a14="http://schemas.microsoft.com/office/drawing/2010/main" val="0"/>
              </a:ext>
            </a:extLst>
          </a:blip>
          <a:srcRect t="-32334" b="-32334"/>
          <a:stretch/>
        </p:blipFill>
        <p:spPr>
          <a:xfrm>
            <a:off x="4163922" y="4125067"/>
            <a:ext cx="1386193" cy="619362"/>
          </a:xfrm>
        </p:spPr>
      </p:pic>
      <p:grpSp>
        <p:nvGrpSpPr>
          <p:cNvPr id="22" name="Gruppieren 21">
            <a:extLst>
              <a:ext uri="{FF2B5EF4-FFF2-40B4-BE49-F238E27FC236}">
                <a16:creationId xmlns:a16="http://schemas.microsoft.com/office/drawing/2014/main" id="{D9032182-497F-44D8-A7E4-A462FDF1C9E4}"/>
              </a:ext>
            </a:extLst>
          </p:cNvPr>
          <p:cNvGrpSpPr/>
          <p:nvPr/>
        </p:nvGrpSpPr>
        <p:grpSpPr>
          <a:xfrm>
            <a:off x="5879834" y="4137661"/>
            <a:ext cx="1163676" cy="594174"/>
            <a:chOff x="5879834" y="4120327"/>
            <a:chExt cx="1163676" cy="594174"/>
          </a:xfrm>
        </p:grpSpPr>
        <p:pic>
          <p:nvPicPr>
            <p:cNvPr id="23" name="Picture 2">
              <a:extLst>
                <a:ext uri="{FF2B5EF4-FFF2-40B4-BE49-F238E27FC236}">
                  <a16:creationId xmlns:a16="http://schemas.microsoft.com/office/drawing/2014/main" id="{C15055B0-5715-4A97-AABB-3DA85CED7C5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79834" y="4246501"/>
              <a:ext cx="1163676" cy="468000"/>
            </a:xfrm>
            <a:prstGeom prst="rect">
              <a:avLst/>
            </a:prstGeom>
            <a:noFill/>
            <a:extLst>
              <a:ext uri="{909E8E84-426E-40DD-AFC4-6F175D3DCCD1}">
                <a14:hiddenFill xmlns:a14="http://schemas.microsoft.com/office/drawing/2010/main">
                  <a:solidFill>
                    <a:srgbClr val="FFFFFF"/>
                  </a:solidFill>
                </a14:hiddenFill>
              </a:ext>
            </a:extLst>
          </p:spPr>
        </p:pic>
        <p:sp>
          <p:nvSpPr>
            <p:cNvPr id="24" name="Textfeld 23">
              <a:extLst>
                <a:ext uri="{FF2B5EF4-FFF2-40B4-BE49-F238E27FC236}">
                  <a16:creationId xmlns:a16="http://schemas.microsoft.com/office/drawing/2014/main" id="{A822E29F-9EE6-4643-94E1-63F92446E8AA}"/>
                </a:ext>
              </a:extLst>
            </p:cNvPr>
            <p:cNvSpPr txBox="1"/>
            <p:nvPr/>
          </p:nvSpPr>
          <p:spPr>
            <a:xfrm>
              <a:off x="5879834" y="4120327"/>
              <a:ext cx="904415" cy="200055"/>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de-DE" sz="700" b="0" i="0" u="none" strike="noStrike" kern="1200" cap="none" spc="0" normalizeH="0" baseline="0" noProof="0">
                  <a:ln>
                    <a:noFill/>
                  </a:ln>
                  <a:solidFill>
                    <a:srgbClr val="2C2B2A"/>
                  </a:solidFill>
                  <a:effectLst/>
                  <a:uLnTx/>
                  <a:uFillTx/>
                  <a:latin typeface="Calibri" panose="020F0502020204030204" pitchFamily="34" charset="0"/>
                  <a:ea typeface="+mn-ea"/>
                  <a:cs typeface="Calibri" panose="020F0502020204030204" pitchFamily="34" charset="0"/>
                </a:rPr>
                <a:t>In cooperation with</a:t>
              </a:r>
            </a:p>
          </p:txBody>
        </p:sp>
      </p:grpSp>
    </p:spTree>
    <p:extLst>
      <p:ext uri="{BB962C8B-B14F-4D97-AF65-F5344CB8AC3E}">
        <p14:creationId xmlns:p14="http://schemas.microsoft.com/office/powerpoint/2010/main" val="711336807"/>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Table 6">
            <a:extLst>
              <a:ext uri="{FF2B5EF4-FFF2-40B4-BE49-F238E27FC236}">
                <a16:creationId xmlns:a16="http://schemas.microsoft.com/office/drawing/2014/main" id="{ECDD2681-5186-4210-A132-E057BE1DD598}"/>
              </a:ext>
            </a:extLst>
          </p:cNvPr>
          <p:cNvGraphicFramePr>
            <a:graphicFrameLocks noGrp="1"/>
          </p:cNvGraphicFramePr>
          <p:nvPr/>
        </p:nvGraphicFramePr>
        <p:xfrm>
          <a:off x="3447422" y="441968"/>
          <a:ext cx="5567506" cy="4147002"/>
        </p:xfrm>
        <a:graphic>
          <a:graphicData uri="http://schemas.openxmlformats.org/drawingml/2006/table">
            <a:tbl>
              <a:tblPr firstRow="1">
                <a:tableStyleId>{5C22544A-7EE6-4342-B048-85BDC9FD1C3A}</a:tableStyleId>
              </a:tblPr>
              <a:tblGrid>
                <a:gridCol w="1279492">
                  <a:extLst>
                    <a:ext uri="{9D8B030D-6E8A-4147-A177-3AD203B41FA5}">
                      <a16:colId xmlns:a16="http://schemas.microsoft.com/office/drawing/2014/main" val="2525315008"/>
                    </a:ext>
                  </a:extLst>
                </a:gridCol>
                <a:gridCol w="1215482">
                  <a:extLst>
                    <a:ext uri="{9D8B030D-6E8A-4147-A177-3AD203B41FA5}">
                      <a16:colId xmlns:a16="http://schemas.microsoft.com/office/drawing/2014/main" val="3558327723"/>
                    </a:ext>
                  </a:extLst>
                </a:gridCol>
                <a:gridCol w="1483113">
                  <a:extLst>
                    <a:ext uri="{9D8B030D-6E8A-4147-A177-3AD203B41FA5}">
                      <a16:colId xmlns:a16="http://schemas.microsoft.com/office/drawing/2014/main" val="1982360440"/>
                    </a:ext>
                  </a:extLst>
                </a:gridCol>
                <a:gridCol w="1589419">
                  <a:extLst>
                    <a:ext uri="{9D8B030D-6E8A-4147-A177-3AD203B41FA5}">
                      <a16:colId xmlns:a16="http://schemas.microsoft.com/office/drawing/2014/main" val="775667852"/>
                    </a:ext>
                  </a:extLst>
                </a:gridCol>
              </a:tblGrid>
              <a:tr h="678966">
                <a:tc>
                  <a:txBody>
                    <a:bodyPr/>
                    <a:lstStyle/>
                    <a:p>
                      <a:pPr algn="ctr"/>
                      <a:r>
                        <a:rPr lang="en-GB" sz="1600" dirty="0">
                          <a:latin typeface="Calibri" panose="020F0502020204030204" pitchFamily="34" charset="0"/>
                          <a:cs typeface="Calibri" panose="020F0502020204030204" pitchFamily="34" charset="0"/>
                        </a:rPr>
                        <a:t>Region</a:t>
                      </a:r>
                    </a:p>
                  </a:txBody>
                  <a:tcPr marL="98504" marR="98504" marT="118111" marB="49251">
                    <a:lnR w="19050" cap="flat" cmpd="sng" algn="ctr">
                      <a:noFill/>
                      <a:prstDash val="solid"/>
                      <a:round/>
                      <a:headEnd type="none" w="med" len="med"/>
                      <a:tailEnd type="none" w="med" len="med"/>
                    </a:lnR>
                    <a:solidFill>
                      <a:srgbClr val="F4971A"/>
                    </a:solidFill>
                  </a:tcPr>
                </a:tc>
                <a:tc>
                  <a:txBody>
                    <a:bodyPr/>
                    <a:lstStyle/>
                    <a:p>
                      <a:pPr algn="ctr"/>
                      <a:r>
                        <a:rPr lang="en-GB" sz="1600" dirty="0">
                          <a:latin typeface="Calibri" panose="020F0502020204030204" pitchFamily="34" charset="0"/>
                          <a:cs typeface="Calibri" panose="020F0502020204030204" pitchFamily="34" charset="0"/>
                        </a:rPr>
                        <a:t>Scale </a:t>
                      </a:r>
                      <a:br>
                        <a:rPr lang="en-GB" sz="1600" dirty="0">
                          <a:latin typeface="Calibri" panose="020F0502020204030204" pitchFamily="34" charset="0"/>
                          <a:cs typeface="Calibri" panose="020F0502020204030204" pitchFamily="34" charset="0"/>
                        </a:rPr>
                      </a:br>
                      <a:r>
                        <a:rPr lang="en-GB" sz="900" dirty="0">
                          <a:latin typeface="Calibri" panose="020F0502020204030204" pitchFamily="34" charset="0"/>
                          <a:cs typeface="Calibri" panose="020F0502020204030204" pitchFamily="34" charset="0"/>
                        </a:rPr>
                        <a:t>(local, regional, national, transboundary)</a:t>
                      </a:r>
                      <a:endParaRPr lang="en-GB" sz="1600" dirty="0">
                        <a:latin typeface="Calibri" panose="020F0502020204030204" pitchFamily="34" charset="0"/>
                        <a:cs typeface="Calibri" panose="020F0502020204030204" pitchFamily="34" charset="0"/>
                      </a:endParaRPr>
                    </a:p>
                  </a:txBody>
                  <a:tcPr marL="98504" marR="98504" marT="118111" marB="49251">
                    <a:lnL w="19050" cap="flat" cmpd="sng" algn="ctr">
                      <a:noFill/>
                      <a:prstDash val="solid"/>
                      <a:round/>
                      <a:headEnd type="none" w="med" len="med"/>
                      <a:tailEnd type="none" w="med" len="med"/>
                    </a:lnL>
                    <a:lnR w="19050" cap="flat" cmpd="sng" algn="ctr">
                      <a:noFill/>
                      <a:prstDash val="solid"/>
                      <a:round/>
                      <a:headEnd type="none" w="med" len="med"/>
                      <a:tailEnd type="none" w="med" len="med"/>
                    </a:lnR>
                    <a:solidFill>
                      <a:srgbClr val="F4971A"/>
                    </a:solidFill>
                  </a:tcPr>
                </a:tc>
                <a:tc>
                  <a:txBody>
                    <a:bodyPr/>
                    <a:lstStyle/>
                    <a:p>
                      <a:pPr algn="ctr"/>
                      <a:r>
                        <a:rPr lang="en-GB" sz="1600" dirty="0">
                          <a:latin typeface="Calibri" panose="020F0502020204030204" pitchFamily="34" charset="0"/>
                          <a:cs typeface="Calibri" panose="020F0502020204030204" pitchFamily="34" charset="0"/>
                        </a:rPr>
                        <a:t>Sectors</a:t>
                      </a:r>
                    </a:p>
                    <a:p>
                      <a:pPr algn="ctr"/>
                      <a:r>
                        <a:rPr lang="en-GB" sz="900" dirty="0">
                          <a:latin typeface="Calibri" panose="020F0502020204030204" pitchFamily="34" charset="0"/>
                          <a:cs typeface="Calibri" panose="020F0502020204030204" pitchFamily="34" charset="0"/>
                        </a:rPr>
                        <a:t>(water, agriculture, energy)</a:t>
                      </a:r>
                    </a:p>
                  </a:txBody>
                  <a:tcPr marL="98504" marR="98504" marT="118111" marB="49251">
                    <a:lnL w="19050" cap="flat" cmpd="sng" algn="ctr">
                      <a:noFill/>
                      <a:prstDash val="solid"/>
                      <a:round/>
                      <a:headEnd type="none" w="med" len="med"/>
                      <a:tailEnd type="none" w="med" len="med"/>
                    </a:lnL>
                    <a:lnR w="19050" cap="flat" cmpd="sng" algn="ctr">
                      <a:noFill/>
                      <a:prstDash val="solid"/>
                      <a:round/>
                      <a:headEnd type="none" w="med" len="med"/>
                      <a:tailEnd type="none" w="med" len="med"/>
                    </a:lnR>
                    <a:solidFill>
                      <a:srgbClr val="F4971A"/>
                    </a:solidFill>
                  </a:tcPr>
                </a:tc>
                <a:tc>
                  <a:txBody>
                    <a:bodyPr/>
                    <a:lstStyle/>
                    <a:p>
                      <a:pPr algn="ctr"/>
                      <a:r>
                        <a:rPr lang="en-GB" sz="1600" dirty="0">
                          <a:latin typeface="Calibri" panose="020F0502020204030204" pitchFamily="34" charset="0"/>
                          <a:cs typeface="Calibri" panose="020F0502020204030204" pitchFamily="34" charset="0"/>
                        </a:rPr>
                        <a:t>Solutions</a:t>
                      </a:r>
                    </a:p>
                    <a:p>
                      <a:pPr algn="ctr"/>
                      <a:r>
                        <a:rPr lang="en-GB" sz="900" dirty="0">
                          <a:latin typeface="Calibri" panose="020F0502020204030204" pitchFamily="34" charset="0"/>
                          <a:cs typeface="Calibri" panose="020F0502020204030204" pitchFamily="34" charset="0"/>
                        </a:rPr>
                        <a:t>(technical, nature-based, governance, focus on challenges)</a:t>
                      </a:r>
                    </a:p>
                  </a:txBody>
                  <a:tcPr marL="98504" marR="98504" marT="118111" marB="49251">
                    <a:lnL w="19050" cap="flat" cmpd="sng" algn="ctr">
                      <a:noFill/>
                      <a:prstDash val="solid"/>
                      <a:round/>
                      <a:headEnd type="none" w="med" len="med"/>
                      <a:tailEnd type="none" w="med" len="med"/>
                    </a:lnL>
                    <a:solidFill>
                      <a:srgbClr val="F4971A"/>
                    </a:solidFill>
                  </a:tcPr>
                </a:tc>
                <a:extLst>
                  <a:ext uri="{0D108BD9-81ED-4DB2-BD59-A6C34878D82A}">
                    <a16:rowId xmlns:a16="http://schemas.microsoft.com/office/drawing/2014/main" val="4040303823"/>
                  </a:ext>
                </a:extLst>
              </a:tr>
              <a:tr h="53176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600" dirty="0">
                          <a:latin typeface="Calibri" panose="020F0502020204030204" pitchFamily="34" charset="0"/>
                          <a:cs typeface="Calibri" panose="020F0502020204030204" pitchFamily="34" charset="0"/>
                        </a:rPr>
                        <a:t>Europe</a:t>
                      </a:r>
                    </a:p>
                  </a:txBody>
                  <a:tcPr marL="98504" marR="98504" marT="49251" marB="49251" anchor="ctr">
                    <a:lnR w="19050" cap="flat" cmpd="sng" algn="ctr">
                      <a:noFill/>
                      <a:prstDash val="solid"/>
                      <a:round/>
                      <a:headEnd type="none" w="med" len="med"/>
                      <a:tailEnd type="none" w="med" len="med"/>
                    </a:lnR>
                    <a:lnB w="19050" cap="flat" cmpd="sng" algn="ctr">
                      <a:solidFill>
                        <a:srgbClr val="F4971A"/>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800" dirty="0">
                        <a:latin typeface="Calibri" panose="020F0502020204030204" pitchFamily="34" charset="0"/>
                        <a:cs typeface="Calibri" panose="020F0502020204030204" pitchFamily="34" charset="0"/>
                      </a:endParaRPr>
                    </a:p>
                  </a:txBody>
                  <a:tcPr marL="98504" marR="98504" marT="49251" marB="49251"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B w="19050" cap="flat" cmpd="sng" algn="ctr">
                      <a:solidFill>
                        <a:srgbClr val="F4971A"/>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800" dirty="0">
                        <a:latin typeface="Calibri" panose="020F0502020204030204" pitchFamily="34" charset="0"/>
                        <a:cs typeface="Calibri" panose="020F0502020204030204" pitchFamily="34" charset="0"/>
                      </a:endParaRPr>
                    </a:p>
                  </a:txBody>
                  <a:tcPr marL="98504" marR="98504" marT="49251" marB="49251"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B w="19050" cap="flat" cmpd="sng" algn="ctr">
                      <a:solidFill>
                        <a:srgbClr val="F4971A"/>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800" dirty="0">
                        <a:latin typeface="Calibri" panose="020F0502020204030204" pitchFamily="34" charset="0"/>
                        <a:cs typeface="Calibri" panose="020F0502020204030204" pitchFamily="34" charset="0"/>
                      </a:endParaRPr>
                    </a:p>
                  </a:txBody>
                  <a:tcPr marL="98504" marR="98504" marT="49251" marB="49251" anchor="ctr">
                    <a:lnL w="19050" cap="flat" cmpd="sng" algn="ctr">
                      <a:noFill/>
                      <a:prstDash val="solid"/>
                      <a:round/>
                      <a:headEnd type="none" w="med" len="med"/>
                      <a:tailEnd type="none" w="med" len="med"/>
                    </a:lnL>
                    <a:lnB w="19050" cap="flat" cmpd="sng" algn="ctr">
                      <a:solidFill>
                        <a:srgbClr val="F4971A"/>
                      </a:solidFill>
                      <a:prstDash val="solid"/>
                      <a:round/>
                      <a:headEnd type="none" w="med" len="med"/>
                      <a:tailEnd type="none" w="med" len="med"/>
                    </a:lnB>
                    <a:noFill/>
                  </a:tcPr>
                </a:tc>
                <a:extLst>
                  <a:ext uri="{0D108BD9-81ED-4DB2-BD59-A6C34878D82A}">
                    <a16:rowId xmlns:a16="http://schemas.microsoft.com/office/drawing/2014/main" val="3721546547"/>
                  </a:ext>
                </a:extLst>
              </a:tr>
              <a:tr h="52924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600" dirty="0">
                          <a:latin typeface="Calibri" panose="020F0502020204030204" pitchFamily="34" charset="0"/>
                          <a:cs typeface="Calibri" panose="020F0502020204030204" pitchFamily="34" charset="0"/>
                        </a:rPr>
                        <a:t>LAC</a:t>
                      </a:r>
                    </a:p>
                  </a:txBody>
                  <a:tcPr marL="98504" marR="98504" marT="49251" marB="49251" anchor="ctr">
                    <a:lnR w="19050" cap="flat" cmpd="sng" algn="ctr">
                      <a:noFill/>
                      <a:prstDash val="solid"/>
                      <a:round/>
                      <a:headEnd type="none" w="med" len="med"/>
                      <a:tailEnd type="none" w="med" len="med"/>
                    </a:lnR>
                    <a:lnT w="19050" cap="flat" cmpd="sng" algn="ctr">
                      <a:solidFill>
                        <a:srgbClr val="F4971A"/>
                      </a:solidFill>
                      <a:prstDash val="solid"/>
                      <a:round/>
                      <a:headEnd type="none" w="med" len="med"/>
                      <a:tailEnd type="none" w="med" len="med"/>
                    </a:lnT>
                    <a:lnB w="19050" cap="flat" cmpd="sng" algn="ctr">
                      <a:solidFill>
                        <a:srgbClr val="F4971A"/>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800" dirty="0">
                        <a:latin typeface="Calibri" panose="020F0502020204030204" pitchFamily="34" charset="0"/>
                        <a:cs typeface="Calibri" panose="020F0502020204030204" pitchFamily="34" charset="0"/>
                      </a:endParaRPr>
                    </a:p>
                  </a:txBody>
                  <a:tcPr marL="98504" marR="98504" marT="49251" marB="49251"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F4971A"/>
                      </a:solidFill>
                      <a:prstDash val="solid"/>
                      <a:round/>
                      <a:headEnd type="none" w="med" len="med"/>
                      <a:tailEnd type="none" w="med" len="med"/>
                    </a:lnT>
                    <a:lnB w="19050" cap="flat" cmpd="sng" algn="ctr">
                      <a:solidFill>
                        <a:srgbClr val="F4971A"/>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800" dirty="0">
                        <a:latin typeface="Calibri" panose="020F0502020204030204" pitchFamily="34" charset="0"/>
                        <a:cs typeface="Calibri" panose="020F0502020204030204" pitchFamily="34" charset="0"/>
                      </a:endParaRPr>
                    </a:p>
                  </a:txBody>
                  <a:tcPr marL="98504" marR="98504" marT="49251" marB="49251"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F4971A"/>
                      </a:solidFill>
                      <a:prstDash val="solid"/>
                      <a:round/>
                      <a:headEnd type="none" w="med" len="med"/>
                      <a:tailEnd type="none" w="med" len="med"/>
                    </a:lnT>
                    <a:lnB w="19050" cap="flat" cmpd="sng" algn="ctr">
                      <a:solidFill>
                        <a:srgbClr val="F4971A"/>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800" dirty="0">
                        <a:latin typeface="Calibri" panose="020F0502020204030204" pitchFamily="34" charset="0"/>
                        <a:cs typeface="Calibri" panose="020F0502020204030204" pitchFamily="34" charset="0"/>
                      </a:endParaRPr>
                    </a:p>
                  </a:txBody>
                  <a:tcPr marL="98504" marR="98504" marT="49251" marB="49251" anchor="ctr">
                    <a:lnL w="19050" cap="flat" cmpd="sng" algn="ctr">
                      <a:noFill/>
                      <a:prstDash val="solid"/>
                      <a:round/>
                      <a:headEnd type="none" w="med" len="med"/>
                      <a:tailEnd type="none" w="med" len="med"/>
                    </a:lnL>
                    <a:lnT w="19050" cap="flat" cmpd="sng" algn="ctr">
                      <a:solidFill>
                        <a:srgbClr val="F4971A"/>
                      </a:solidFill>
                      <a:prstDash val="solid"/>
                      <a:round/>
                      <a:headEnd type="none" w="med" len="med"/>
                      <a:tailEnd type="none" w="med" len="med"/>
                    </a:lnT>
                    <a:lnB w="19050" cap="flat" cmpd="sng" algn="ctr">
                      <a:solidFill>
                        <a:srgbClr val="F4971A"/>
                      </a:solidFill>
                      <a:prstDash val="solid"/>
                      <a:round/>
                      <a:headEnd type="none" w="med" len="med"/>
                      <a:tailEnd type="none" w="med" len="med"/>
                    </a:lnB>
                    <a:noFill/>
                  </a:tcPr>
                </a:tc>
                <a:extLst>
                  <a:ext uri="{0D108BD9-81ED-4DB2-BD59-A6C34878D82A}">
                    <a16:rowId xmlns:a16="http://schemas.microsoft.com/office/drawing/2014/main" val="3078441806"/>
                  </a:ext>
                </a:extLst>
              </a:tr>
              <a:tr h="59597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600" dirty="0">
                          <a:latin typeface="Calibri" panose="020F0502020204030204" pitchFamily="34" charset="0"/>
                          <a:cs typeface="Calibri" panose="020F0502020204030204" pitchFamily="34" charset="0"/>
                        </a:rPr>
                        <a:t>LAC</a:t>
                      </a:r>
                    </a:p>
                  </a:txBody>
                  <a:tcPr marL="98504" marR="98504" marT="49251" marB="49251" anchor="ctr">
                    <a:lnR w="19050" cap="flat" cmpd="sng" algn="ctr">
                      <a:noFill/>
                      <a:prstDash val="solid"/>
                      <a:round/>
                      <a:headEnd type="none" w="med" len="med"/>
                      <a:tailEnd type="none" w="med" len="med"/>
                    </a:lnR>
                    <a:lnT w="19050" cap="flat" cmpd="sng" algn="ctr">
                      <a:solidFill>
                        <a:srgbClr val="F4971A"/>
                      </a:solidFill>
                      <a:prstDash val="solid"/>
                      <a:round/>
                      <a:headEnd type="none" w="med" len="med"/>
                      <a:tailEnd type="none" w="med" len="med"/>
                    </a:lnT>
                    <a:lnB w="19050" cap="flat" cmpd="sng" algn="ctr">
                      <a:solidFill>
                        <a:srgbClr val="F4971A"/>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800" dirty="0">
                        <a:latin typeface="Calibri" panose="020F0502020204030204" pitchFamily="34" charset="0"/>
                        <a:cs typeface="Calibri" panose="020F0502020204030204" pitchFamily="34" charset="0"/>
                      </a:endParaRPr>
                    </a:p>
                  </a:txBody>
                  <a:tcPr marL="98504" marR="98504" marT="49251" marB="49251"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F4971A"/>
                      </a:solidFill>
                      <a:prstDash val="solid"/>
                      <a:round/>
                      <a:headEnd type="none" w="med" len="med"/>
                      <a:tailEnd type="none" w="med" len="med"/>
                    </a:lnT>
                    <a:lnB w="19050" cap="flat" cmpd="sng" algn="ctr">
                      <a:solidFill>
                        <a:srgbClr val="F4971A"/>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800" dirty="0">
                        <a:latin typeface="Calibri" panose="020F0502020204030204" pitchFamily="34" charset="0"/>
                        <a:cs typeface="Calibri" panose="020F0502020204030204" pitchFamily="34" charset="0"/>
                      </a:endParaRPr>
                    </a:p>
                  </a:txBody>
                  <a:tcPr marL="98504" marR="98504" marT="49251" marB="49251"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F4971A"/>
                      </a:solidFill>
                      <a:prstDash val="solid"/>
                      <a:round/>
                      <a:headEnd type="none" w="med" len="med"/>
                      <a:tailEnd type="none" w="med" len="med"/>
                    </a:lnT>
                    <a:lnB w="19050" cap="flat" cmpd="sng" algn="ctr">
                      <a:solidFill>
                        <a:srgbClr val="F4971A"/>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800" dirty="0">
                        <a:latin typeface="Calibri" panose="020F0502020204030204" pitchFamily="34" charset="0"/>
                        <a:cs typeface="Calibri" panose="020F0502020204030204" pitchFamily="34" charset="0"/>
                      </a:endParaRPr>
                    </a:p>
                  </a:txBody>
                  <a:tcPr marL="98504" marR="98504" marT="49251" marB="49251" anchor="ctr">
                    <a:lnL w="19050" cap="flat" cmpd="sng" algn="ctr">
                      <a:noFill/>
                      <a:prstDash val="solid"/>
                      <a:round/>
                      <a:headEnd type="none" w="med" len="med"/>
                      <a:tailEnd type="none" w="med" len="med"/>
                    </a:lnL>
                    <a:lnT w="19050" cap="flat" cmpd="sng" algn="ctr">
                      <a:solidFill>
                        <a:srgbClr val="F4971A"/>
                      </a:solidFill>
                      <a:prstDash val="solid"/>
                      <a:round/>
                      <a:headEnd type="none" w="med" len="med"/>
                      <a:tailEnd type="none" w="med" len="med"/>
                    </a:lnT>
                    <a:lnB w="19050" cap="flat" cmpd="sng" algn="ctr">
                      <a:solidFill>
                        <a:srgbClr val="F4971A"/>
                      </a:solidFill>
                      <a:prstDash val="solid"/>
                      <a:round/>
                      <a:headEnd type="none" w="med" len="med"/>
                      <a:tailEnd type="none" w="med" len="med"/>
                    </a:lnB>
                    <a:noFill/>
                  </a:tcPr>
                </a:tc>
                <a:extLst>
                  <a:ext uri="{0D108BD9-81ED-4DB2-BD59-A6C34878D82A}">
                    <a16:rowId xmlns:a16="http://schemas.microsoft.com/office/drawing/2014/main" val="2878791770"/>
                  </a:ext>
                </a:extLst>
              </a:tr>
              <a:tr h="591014">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600" dirty="0">
                          <a:latin typeface="Calibri" panose="020F0502020204030204" pitchFamily="34" charset="0"/>
                          <a:cs typeface="Calibri" panose="020F0502020204030204" pitchFamily="34" charset="0"/>
                        </a:rPr>
                        <a:t>MENA Region</a:t>
                      </a:r>
                    </a:p>
                  </a:txBody>
                  <a:tcPr marL="98504" marR="98504" marT="49251" marB="49251" anchor="ctr">
                    <a:lnR w="19050" cap="flat" cmpd="sng" algn="ctr">
                      <a:noFill/>
                      <a:prstDash val="solid"/>
                      <a:round/>
                      <a:headEnd type="none" w="med" len="med"/>
                      <a:tailEnd type="none" w="med" len="med"/>
                    </a:lnR>
                    <a:lnT w="19050" cap="flat" cmpd="sng" algn="ctr">
                      <a:solidFill>
                        <a:srgbClr val="F4971A"/>
                      </a:solidFill>
                      <a:prstDash val="solid"/>
                      <a:round/>
                      <a:headEnd type="none" w="med" len="med"/>
                      <a:tailEnd type="none" w="med" len="med"/>
                    </a:lnT>
                    <a:lnB w="19050" cap="flat" cmpd="sng" algn="ctr">
                      <a:solidFill>
                        <a:srgbClr val="F4971A"/>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800" dirty="0">
                        <a:latin typeface="Calibri" panose="020F0502020204030204" pitchFamily="34" charset="0"/>
                        <a:cs typeface="Calibri" panose="020F0502020204030204" pitchFamily="34" charset="0"/>
                      </a:endParaRPr>
                    </a:p>
                  </a:txBody>
                  <a:tcPr marL="98504" marR="98504" marT="49251" marB="49251"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F4971A"/>
                      </a:solidFill>
                      <a:prstDash val="solid"/>
                      <a:round/>
                      <a:headEnd type="none" w="med" len="med"/>
                      <a:tailEnd type="none" w="med" len="med"/>
                    </a:lnT>
                    <a:lnB w="19050" cap="flat" cmpd="sng" algn="ctr">
                      <a:solidFill>
                        <a:srgbClr val="F4971A"/>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800" dirty="0">
                        <a:latin typeface="Calibri" panose="020F0502020204030204" pitchFamily="34" charset="0"/>
                        <a:cs typeface="Calibri" panose="020F0502020204030204" pitchFamily="34" charset="0"/>
                      </a:endParaRPr>
                    </a:p>
                  </a:txBody>
                  <a:tcPr marL="98504" marR="98504" marT="49251" marB="49251"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F4971A"/>
                      </a:solidFill>
                      <a:prstDash val="solid"/>
                      <a:round/>
                      <a:headEnd type="none" w="med" len="med"/>
                      <a:tailEnd type="none" w="med" len="med"/>
                    </a:lnT>
                    <a:lnB w="19050" cap="flat" cmpd="sng" algn="ctr">
                      <a:solidFill>
                        <a:srgbClr val="F4971A"/>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800" dirty="0">
                        <a:latin typeface="Calibri" panose="020F0502020204030204" pitchFamily="34" charset="0"/>
                        <a:cs typeface="Calibri" panose="020F0502020204030204" pitchFamily="34" charset="0"/>
                      </a:endParaRPr>
                    </a:p>
                  </a:txBody>
                  <a:tcPr marL="98504" marR="98504" marT="49251" marB="49251" anchor="ctr">
                    <a:lnL w="19050" cap="flat" cmpd="sng" algn="ctr">
                      <a:noFill/>
                      <a:prstDash val="solid"/>
                      <a:round/>
                      <a:headEnd type="none" w="med" len="med"/>
                      <a:tailEnd type="none" w="med" len="med"/>
                    </a:lnL>
                    <a:lnT w="19050" cap="flat" cmpd="sng" algn="ctr">
                      <a:solidFill>
                        <a:srgbClr val="F4971A"/>
                      </a:solidFill>
                      <a:prstDash val="solid"/>
                      <a:round/>
                      <a:headEnd type="none" w="med" len="med"/>
                      <a:tailEnd type="none" w="med" len="med"/>
                    </a:lnT>
                    <a:lnB w="19050" cap="flat" cmpd="sng" algn="ctr">
                      <a:solidFill>
                        <a:srgbClr val="F4971A"/>
                      </a:solidFill>
                      <a:prstDash val="solid"/>
                      <a:round/>
                      <a:headEnd type="none" w="med" len="med"/>
                      <a:tailEnd type="none" w="med" len="med"/>
                    </a:lnB>
                    <a:noFill/>
                  </a:tcPr>
                </a:tc>
                <a:extLst>
                  <a:ext uri="{0D108BD9-81ED-4DB2-BD59-A6C34878D82A}">
                    <a16:rowId xmlns:a16="http://schemas.microsoft.com/office/drawing/2014/main" val="1009861977"/>
                  </a:ext>
                </a:extLst>
              </a:tr>
              <a:tr h="524107">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600" dirty="0">
                          <a:latin typeface="Calibri" panose="020F0502020204030204" pitchFamily="34" charset="0"/>
                          <a:cs typeface="Calibri" panose="020F0502020204030204" pitchFamily="34" charset="0"/>
                        </a:rPr>
                        <a:t>Niger Basin</a:t>
                      </a:r>
                    </a:p>
                  </a:txBody>
                  <a:tcPr marL="98504" marR="98504" marT="49251" marB="49251" anchor="ctr">
                    <a:lnR w="19050" cap="flat" cmpd="sng" algn="ctr">
                      <a:noFill/>
                      <a:prstDash val="solid"/>
                      <a:round/>
                      <a:headEnd type="none" w="med" len="med"/>
                      <a:tailEnd type="none" w="med" len="med"/>
                    </a:lnR>
                    <a:lnT w="19050" cap="flat" cmpd="sng" algn="ctr">
                      <a:solidFill>
                        <a:srgbClr val="F4971A"/>
                      </a:solidFill>
                      <a:prstDash val="solid"/>
                      <a:round/>
                      <a:headEnd type="none" w="med" len="med"/>
                      <a:tailEnd type="none" w="med" len="med"/>
                    </a:lnT>
                    <a:lnB w="19050" cap="flat" cmpd="sng" algn="ctr">
                      <a:solidFill>
                        <a:srgbClr val="F4971A"/>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800" dirty="0">
                        <a:latin typeface="Calibri" panose="020F0502020204030204" pitchFamily="34" charset="0"/>
                        <a:cs typeface="Calibri" panose="020F0502020204030204" pitchFamily="34" charset="0"/>
                      </a:endParaRPr>
                    </a:p>
                  </a:txBody>
                  <a:tcPr marL="98504" marR="98504" marT="49251" marB="49251"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F4971A"/>
                      </a:solidFill>
                      <a:prstDash val="solid"/>
                      <a:round/>
                      <a:headEnd type="none" w="med" len="med"/>
                      <a:tailEnd type="none" w="med" len="med"/>
                    </a:lnT>
                    <a:lnB w="19050" cap="flat" cmpd="sng" algn="ctr">
                      <a:solidFill>
                        <a:srgbClr val="F4971A"/>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800" dirty="0">
                        <a:latin typeface="Calibri" panose="020F0502020204030204" pitchFamily="34" charset="0"/>
                        <a:cs typeface="Calibri" panose="020F0502020204030204" pitchFamily="34" charset="0"/>
                      </a:endParaRPr>
                    </a:p>
                  </a:txBody>
                  <a:tcPr marL="98504" marR="98504" marT="49251" marB="49251"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F4971A"/>
                      </a:solidFill>
                      <a:prstDash val="solid"/>
                      <a:round/>
                      <a:headEnd type="none" w="med" len="med"/>
                      <a:tailEnd type="none" w="med" len="med"/>
                    </a:lnT>
                    <a:lnB w="19050" cap="flat" cmpd="sng" algn="ctr">
                      <a:solidFill>
                        <a:srgbClr val="F4971A"/>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800" dirty="0">
                        <a:latin typeface="Calibri" panose="020F0502020204030204" pitchFamily="34" charset="0"/>
                        <a:cs typeface="Calibri" panose="020F0502020204030204" pitchFamily="34" charset="0"/>
                      </a:endParaRPr>
                    </a:p>
                  </a:txBody>
                  <a:tcPr marL="98504" marR="98504" marT="49251" marB="49251" anchor="ctr">
                    <a:lnL w="19050" cap="flat" cmpd="sng" algn="ctr">
                      <a:noFill/>
                      <a:prstDash val="solid"/>
                      <a:round/>
                      <a:headEnd type="none" w="med" len="med"/>
                      <a:tailEnd type="none" w="med" len="med"/>
                    </a:lnL>
                    <a:lnT w="19050" cap="flat" cmpd="sng" algn="ctr">
                      <a:solidFill>
                        <a:srgbClr val="F4971A"/>
                      </a:solidFill>
                      <a:prstDash val="solid"/>
                      <a:round/>
                      <a:headEnd type="none" w="med" len="med"/>
                      <a:tailEnd type="none" w="med" len="med"/>
                    </a:lnT>
                    <a:lnB w="19050" cap="flat" cmpd="sng" algn="ctr">
                      <a:solidFill>
                        <a:srgbClr val="F4971A"/>
                      </a:solidFill>
                      <a:prstDash val="solid"/>
                      <a:round/>
                      <a:headEnd type="none" w="med" len="med"/>
                      <a:tailEnd type="none" w="med" len="med"/>
                    </a:lnB>
                    <a:noFill/>
                  </a:tcPr>
                </a:tc>
                <a:extLst>
                  <a:ext uri="{0D108BD9-81ED-4DB2-BD59-A6C34878D82A}">
                    <a16:rowId xmlns:a16="http://schemas.microsoft.com/office/drawing/2014/main" val="1777588224"/>
                  </a:ext>
                </a:extLst>
              </a:tr>
              <a:tr h="552229">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600" dirty="0">
                          <a:latin typeface="Calibri" panose="020F0502020204030204" pitchFamily="34" charset="0"/>
                          <a:cs typeface="Calibri" panose="020F0502020204030204" pitchFamily="34" charset="0"/>
                        </a:rPr>
                        <a:t>SADC</a:t>
                      </a:r>
                    </a:p>
                  </a:txBody>
                  <a:tcPr marL="98504" marR="98504" marT="49251" marB="49251" anchor="ctr">
                    <a:lnR w="19050" cap="flat" cmpd="sng" algn="ctr">
                      <a:noFill/>
                      <a:prstDash val="solid"/>
                      <a:round/>
                      <a:headEnd type="none" w="med" len="med"/>
                      <a:tailEnd type="none" w="med" len="med"/>
                    </a:lnR>
                    <a:lnT w="19050" cap="flat" cmpd="sng" algn="ctr">
                      <a:solidFill>
                        <a:srgbClr val="F4971A"/>
                      </a:solidFill>
                      <a:prstDash val="solid"/>
                      <a:round/>
                      <a:headEnd type="none" w="med" len="med"/>
                      <a:tailEnd type="none" w="med" len="med"/>
                    </a:lnT>
                    <a:lnB w="19050" cap="flat" cmpd="sng" algn="ctr">
                      <a:solidFill>
                        <a:srgbClr val="F4971A"/>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800" dirty="0">
                        <a:latin typeface="Calibri" panose="020F0502020204030204" pitchFamily="34" charset="0"/>
                        <a:cs typeface="Calibri" panose="020F0502020204030204" pitchFamily="34" charset="0"/>
                      </a:endParaRPr>
                    </a:p>
                  </a:txBody>
                  <a:tcPr marL="98504" marR="98504" marT="49251" marB="49251"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F4971A"/>
                      </a:solidFill>
                      <a:prstDash val="solid"/>
                      <a:round/>
                      <a:headEnd type="none" w="med" len="med"/>
                      <a:tailEnd type="none" w="med" len="med"/>
                    </a:lnT>
                    <a:lnB w="19050" cap="flat" cmpd="sng" algn="ctr">
                      <a:solidFill>
                        <a:srgbClr val="F4971A"/>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800" dirty="0">
                        <a:latin typeface="Calibri" panose="020F0502020204030204" pitchFamily="34" charset="0"/>
                        <a:cs typeface="Calibri" panose="020F0502020204030204" pitchFamily="34" charset="0"/>
                      </a:endParaRPr>
                    </a:p>
                  </a:txBody>
                  <a:tcPr marL="98504" marR="98504" marT="49251" marB="49251"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F4971A"/>
                      </a:solidFill>
                      <a:prstDash val="solid"/>
                      <a:round/>
                      <a:headEnd type="none" w="med" len="med"/>
                      <a:tailEnd type="none" w="med" len="med"/>
                    </a:lnT>
                    <a:lnB w="19050" cap="flat" cmpd="sng" algn="ctr">
                      <a:solidFill>
                        <a:srgbClr val="F4971A"/>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800" dirty="0">
                        <a:latin typeface="Calibri" panose="020F0502020204030204" pitchFamily="34" charset="0"/>
                        <a:cs typeface="Calibri" panose="020F0502020204030204" pitchFamily="34" charset="0"/>
                      </a:endParaRPr>
                    </a:p>
                  </a:txBody>
                  <a:tcPr marL="98504" marR="98504" marT="49251" marB="49251" anchor="ctr">
                    <a:lnL w="19050" cap="flat" cmpd="sng" algn="ctr">
                      <a:noFill/>
                      <a:prstDash val="solid"/>
                      <a:round/>
                      <a:headEnd type="none" w="med" len="med"/>
                      <a:tailEnd type="none" w="med" len="med"/>
                    </a:lnL>
                    <a:lnT w="19050" cap="flat" cmpd="sng" algn="ctr">
                      <a:solidFill>
                        <a:srgbClr val="F4971A"/>
                      </a:solidFill>
                      <a:prstDash val="solid"/>
                      <a:round/>
                      <a:headEnd type="none" w="med" len="med"/>
                      <a:tailEnd type="none" w="med" len="med"/>
                    </a:lnT>
                    <a:lnB w="19050" cap="flat" cmpd="sng" algn="ctr">
                      <a:solidFill>
                        <a:srgbClr val="F4971A"/>
                      </a:solidFill>
                      <a:prstDash val="solid"/>
                      <a:round/>
                      <a:headEnd type="none" w="med" len="med"/>
                      <a:tailEnd type="none" w="med" len="med"/>
                    </a:lnB>
                    <a:noFill/>
                  </a:tcPr>
                </a:tc>
                <a:extLst>
                  <a:ext uri="{0D108BD9-81ED-4DB2-BD59-A6C34878D82A}">
                    <a16:rowId xmlns:a16="http://schemas.microsoft.com/office/drawing/2014/main" val="2475012473"/>
                  </a:ext>
                </a:extLst>
              </a:tr>
            </a:tbl>
          </a:graphicData>
        </a:graphic>
      </p:graphicFrame>
      <p:sp>
        <p:nvSpPr>
          <p:cNvPr id="2" name="Title 1">
            <a:extLst>
              <a:ext uri="{FF2B5EF4-FFF2-40B4-BE49-F238E27FC236}">
                <a16:creationId xmlns:a16="http://schemas.microsoft.com/office/drawing/2014/main" id="{6A2F7AA4-29CC-44E0-8EB1-6F2672D35D0A}"/>
              </a:ext>
            </a:extLst>
          </p:cNvPr>
          <p:cNvSpPr>
            <a:spLocks noGrp="1"/>
          </p:cNvSpPr>
          <p:nvPr>
            <p:ph type="title"/>
          </p:nvPr>
        </p:nvSpPr>
        <p:spPr>
          <a:xfrm>
            <a:off x="449263" y="576397"/>
            <a:ext cx="8566150" cy="539750"/>
          </a:xfrm>
        </p:spPr>
        <p:txBody>
          <a:bodyPr>
            <a:normAutofit fontScale="90000"/>
          </a:bodyPr>
          <a:lstStyle/>
          <a:p>
            <a:r>
              <a:rPr lang="en-GB" dirty="0"/>
              <a:t>Overview of</a:t>
            </a:r>
            <a:br>
              <a:rPr lang="en-GB" dirty="0"/>
            </a:br>
            <a:r>
              <a:rPr lang="en-GB" dirty="0"/>
              <a:t>case studies</a:t>
            </a:r>
          </a:p>
        </p:txBody>
      </p:sp>
      <p:sp>
        <p:nvSpPr>
          <p:cNvPr id="3" name="Slide Number Placeholder 2">
            <a:extLst>
              <a:ext uri="{FF2B5EF4-FFF2-40B4-BE49-F238E27FC236}">
                <a16:creationId xmlns:a16="http://schemas.microsoft.com/office/drawing/2014/main" id="{1ACF0419-FF4B-4A80-B76A-D217BD0280FA}"/>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pPr/>
              <a:t>2</a:t>
            </a:fld>
            <a:endParaRPr lang="en-GB"/>
          </a:p>
        </p:txBody>
      </p:sp>
      <p:graphicFrame>
        <p:nvGraphicFramePr>
          <p:cNvPr id="4" name="Table 4">
            <a:extLst>
              <a:ext uri="{FF2B5EF4-FFF2-40B4-BE49-F238E27FC236}">
                <a16:creationId xmlns:a16="http://schemas.microsoft.com/office/drawing/2014/main" id="{A9803DD8-3FA0-4936-A293-510574E27D87}"/>
              </a:ext>
            </a:extLst>
          </p:cNvPr>
          <p:cNvGraphicFramePr>
            <a:graphicFrameLocks noGrp="1"/>
          </p:cNvGraphicFramePr>
          <p:nvPr/>
        </p:nvGraphicFramePr>
        <p:xfrm>
          <a:off x="562308" y="1234843"/>
          <a:ext cx="2908135" cy="3365420"/>
        </p:xfrm>
        <a:graphic>
          <a:graphicData uri="http://schemas.openxmlformats.org/drawingml/2006/table">
            <a:tbl>
              <a:tblPr firstRow="1" bandRow="1">
                <a:tableStyleId>{93296810-A885-4BE3-A3E7-6D5BEEA58F35}</a:tableStyleId>
              </a:tblPr>
              <a:tblGrid>
                <a:gridCol w="2908135">
                  <a:extLst>
                    <a:ext uri="{9D8B030D-6E8A-4147-A177-3AD203B41FA5}">
                      <a16:colId xmlns:a16="http://schemas.microsoft.com/office/drawing/2014/main" val="2010219613"/>
                    </a:ext>
                  </a:extLst>
                </a:gridCol>
              </a:tblGrid>
              <a:tr h="56715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b="1" dirty="0">
                          <a:solidFill>
                            <a:schemeClr val="bg1"/>
                          </a:solidFill>
                          <a:latin typeface="Calibri" panose="020F0502020204030204" pitchFamily="34" charset="0"/>
                          <a:cs typeface="Calibri" panose="020F0502020204030204" pitchFamily="34" charset="0"/>
                        </a:rPr>
                        <a:t>Policy framework for WEF coordination, Germany</a:t>
                      </a:r>
                      <a:endParaRPr lang="en-GB" sz="1400" b="1" dirty="0">
                        <a:solidFill>
                          <a:schemeClr val="bg1"/>
                        </a:solidFill>
                        <a:latin typeface="Calibri" panose="020F0502020204030204" pitchFamily="34" charset="0"/>
                        <a:cs typeface="Calibri" panose="020F0502020204030204" pitchFamily="34" charset="0"/>
                      </a:endParaRPr>
                    </a:p>
                  </a:txBody>
                  <a:tcPr marL="102939" marR="102939" marT="51470" marB="51470" anchor="ctr">
                    <a:blipFill dpi="0" rotWithShape="1">
                      <a:blip r:embed="rId3">
                        <a:extLst>
                          <a:ext uri="{96DAC541-7B7A-43D3-8B79-37D633B846F1}">
                            <asvg:svgBlip xmlns:asvg="http://schemas.microsoft.com/office/drawing/2016/SVG/main" r:embed="rId4"/>
                          </a:ext>
                        </a:extLst>
                      </a:blip>
                      <a:srcRect/>
                      <a:stretch>
                        <a:fillRect r="1000"/>
                      </a:stretch>
                    </a:blipFill>
                  </a:tcPr>
                </a:tc>
                <a:extLst>
                  <a:ext uri="{0D108BD9-81ED-4DB2-BD59-A6C34878D82A}">
                    <a16:rowId xmlns:a16="http://schemas.microsoft.com/office/drawing/2014/main" val="3444760809"/>
                  </a:ext>
                </a:extLst>
              </a:tr>
              <a:tr h="56715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b="1" dirty="0">
                          <a:solidFill>
                            <a:schemeClr val="bg1"/>
                          </a:solidFill>
                          <a:latin typeface="Calibri" panose="020F0502020204030204" pitchFamily="34" charset="0"/>
                          <a:cs typeface="Calibri" panose="020F0502020204030204" pitchFamily="34" charset="0"/>
                        </a:rPr>
                        <a:t>Hydropower in the Reventazón River, Costa Rica </a:t>
                      </a:r>
                      <a:endParaRPr lang="en-GB" sz="1400" b="1" dirty="0">
                        <a:solidFill>
                          <a:schemeClr val="bg1"/>
                        </a:solidFill>
                        <a:latin typeface="Calibri" panose="020F0502020204030204" pitchFamily="34" charset="0"/>
                        <a:cs typeface="Calibri" panose="020F0502020204030204" pitchFamily="34" charset="0"/>
                      </a:endParaRPr>
                    </a:p>
                  </a:txBody>
                  <a:tcPr marL="102939" marR="102939" marT="51470" marB="51470" anchor="ctr">
                    <a:blipFill dpi="0" rotWithShape="1">
                      <a:blip r:embed="rId3">
                        <a:extLst>
                          <a:ext uri="{96DAC541-7B7A-43D3-8B79-37D633B846F1}">
                            <asvg:svgBlip xmlns:asvg="http://schemas.microsoft.com/office/drawing/2016/SVG/main" r:embed="rId4"/>
                          </a:ext>
                        </a:extLst>
                      </a:blip>
                      <a:srcRect/>
                      <a:stretch>
                        <a:fillRect r="1000"/>
                      </a:stretch>
                    </a:blipFill>
                  </a:tcPr>
                </a:tc>
                <a:extLst>
                  <a:ext uri="{0D108BD9-81ED-4DB2-BD59-A6C34878D82A}">
                    <a16:rowId xmlns:a16="http://schemas.microsoft.com/office/drawing/2014/main" val="912223718"/>
                  </a:ext>
                </a:extLst>
              </a:tr>
              <a:tr h="51901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b="1" kern="1200" dirty="0">
                          <a:solidFill>
                            <a:schemeClr val="bg1"/>
                          </a:solidFill>
                          <a:latin typeface="Calibri" panose="020F0502020204030204" pitchFamily="34" charset="0"/>
                          <a:ea typeface="+mn-ea"/>
                          <a:cs typeface="Calibri" panose="020F0502020204030204" pitchFamily="34" charset="0"/>
                        </a:rPr>
                        <a:t>Mobile solar powered irrigation systems (SPIS), Bolivia</a:t>
                      </a:r>
                      <a:endParaRPr lang="en-GB" sz="1400" b="1" kern="1200" dirty="0">
                        <a:solidFill>
                          <a:schemeClr val="bg1"/>
                        </a:solidFill>
                        <a:latin typeface="Calibri" panose="020F0502020204030204" pitchFamily="34" charset="0"/>
                        <a:ea typeface="+mn-ea"/>
                        <a:cs typeface="Calibri" panose="020F0502020204030204" pitchFamily="34" charset="0"/>
                      </a:endParaRPr>
                    </a:p>
                  </a:txBody>
                  <a:tcPr marL="102939" marR="102939" marT="51470" marB="51470">
                    <a:blipFill dpi="0" rotWithShape="1">
                      <a:blip r:embed="rId3">
                        <a:extLst>
                          <a:ext uri="{96DAC541-7B7A-43D3-8B79-37D633B846F1}">
                            <asvg:svgBlip xmlns:asvg="http://schemas.microsoft.com/office/drawing/2016/SVG/main" r:embed="rId4"/>
                          </a:ext>
                        </a:extLst>
                      </a:blip>
                      <a:srcRect/>
                      <a:stretch>
                        <a:fillRect r="1000"/>
                      </a:stretch>
                    </a:blipFill>
                  </a:tcPr>
                </a:tc>
                <a:extLst>
                  <a:ext uri="{0D108BD9-81ED-4DB2-BD59-A6C34878D82A}">
                    <a16:rowId xmlns:a16="http://schemas.microsoft.com/office/drawing/2014/main" val="125622107"/>
                  </a:ext>
                </a:extLst>
              </a:tr>
              <a:tr h="56715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400" b="1" dirty="0">
                          <a:solidFill>
                            <a:schemeClr val="bg1"/>
                          </a:solidFill>
                          <a:latin typeface="Calibri" panose="020F0502020204030204" pitchFamily="34" charset="0"/>
                          <a:cs typeface="Calibri" panose="020F0502020204030204" pitchFamily="34" charset="0"/>
                        </a:rPr>
                        <a:t>The Sahara Forest Project, Jordan  </a:t>
                      </a:r>
                    </a:p>
                  </a:txBody>
                  <a:tcPr marL="102939" marR="102939" marT="51470" marB="51470" anchor="ctr">
                    <a:blipFill dpi="0" rotWithShape="1">
                      <a:blip r:embed="rId3">
                        <a:extLst>
                          <a:ext uri="{96DAC541-7B7A-43D3-8B79-37D633B846F1}">
                            <asvg:svgBlip xmlns:asvg="http://schemas.microsoft.com/office/drawing/2016/SVG/main" r:embed="rId4"/>
                          </a:ext>
                        </a:extLst>
                      </a:blip>
                      <a:srcRect/>
                      <a:stretch>
                        <a:fillRect r="1000"/>
                      </a:stretch>
                    </a:blipFill>
                  </a:tcPr>
                </a:tc>
                <a:extLst>
                  <a:ext uri="{0D108BD9-81ED-4DB2-BD59-A6C34878D82A}">
                    <a16:rowId xmlns:a16="http://schemas.microsoft.com/office/drawing/2014/main" val="566182293"/>
                  </a:ext>
                </a:extLst>
              </a:tr>
              <a:tr h="56715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b="1" dirty="0">
                          <a:solidFill>
                            <a:schemeClr val="bg1"/>
                          </a:solidFill>
                          <a:latin typeface="Calibri" panose="020F0502020204030204" pitchFamily="34" charset="0"/>
                          <a:cs typeface="Calibri" panose="020F0502020204030204" pitchFamily="34" charset="0"/>
                        </a:rPr>
                        <a:t>The Lagdo Dam in the valley of the Benue, Cameroon</a:t>
                      </a:r>
                      <a:endParaRPr lang="en-GB" sz="1400" b="1" dirty="0">
                        <a:solidFill>
                          <a:schemeClr val="bg1"/>
                        </a:solidFill>
                        <a:latin typeface="Calibri" panose="020F0502020204030204" pitchFamily="34" charset="0"/>
                        <a:cs typeface="Calibri" panose="020F0502020204030204" pitchFamily="34" charset="0"/>
                      </a:endParaRPr>
                    </a:p>
                  </a:txBody>
                  <a:tcPr marL="102939" marR="102939" marT="51470" marB="51470" anchor="ctr">
                    <a:blipFill dpi="0" rotWithShape="1">
                      <a:blip r:embed="rId3">
                        <a:extLst>
                          <a:ext uri="{96DAC541-7B7A-43D3-8B79-37D633B846F1}">
                            <asvg:svgBlip xmlns:asvg="http://schemas.microsoft.com/office/drawing/2016/SVG/main" r:embed="rId4"/>
                          </a:ext>
                        </a:extLst>
                      </a:blip>
                      <a:srcRect/>
                      <a:stretch>
                        <a:fillRect r="1000"/>
                      </a:stretch>
                    </a:blipFill>
                  </a:tcPr>
                </a:tc>
                <a:extLst>
                  <a:ext uri="{0D108BD9-81ED-4DB2-BD59-A6C34878D82A}">
                    <a16:rowId xmlns:a16="http://schemas.microsoft.com/office/drawing/2014/main" val="1103868161"/>
                  </a:ext>
                </a:extLst>
              </a:tr>
              <a:tr h="56715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400" b="1" dirty="0">
                          <a:solidFill>
                            <a:schemeClr val="bg1"/>
                          </a:solidFill>
                          <a:latin typeface="Calibri" panose="020F0502020204030204" pitchFamily="34" charset="0"/>
                          <a:cs typeface="Calibri" panose="020F0502020204030204" pitchFamily="34" charset="0"/>
                        </a:rPr>
                        <a:t>WEF-Nexus coordination in the lower Kafue basin, Zambia</a:t>
                      </a:r>
                    </a:p>
                  </a:txBody>
                  <a:tcPr marL="102939" marR="102939" marT="51470" marB="51470" anchor="ctr">
                    <a:blipFill dpi="0" rotWithShape="1">
                      <a:blip r:embed="rId3">
                        <a:extLst>
                          <a:ext uri="{96DAC541-7B7A-43D3-8B79-37D633B846F1}">
                            <asvg:svgBlip xmlns:asvg="http://schemas.microsoft.com/office/drawing/2016/SVG/main" r:embed="rId4"/>
                          </a:ext>
                        </a:extLst>
                      </a:blip>
                      <a:srcRect/>
                      <a:stretch>
                        <a:fillRect r="1000"/>
                      </a:stretch>
                    </a:blipFill>
                  </a:tcPr>
                </a:tc>
                <a:extLst>
                  <a:ext uri="{0D108BD9-81ED-4DB2-BD59-A6C34878D82A}">
                    <a16:rowId xmlns:a16="http://schemas.microsoft.com/office/drawing/2014/main" val="1134440306"/>
                  </a:ext>
                </a:extLst>
              </a:tr>
            </a:tbl>
          </a:graphicData>
        </a:graphic>
      </p:graphicFrame>
      <p:pic>
        <p:nvPicPr>
          <p:cNvPr id="8" name="Picture 14" descr="A picture containing icon&#10;&#10;Description automatically generated">
            <a:extLst>
              <a:ext uri="{FF2B5EF4-FFF2-40B4-BE49-F238E27FC236}">
                <a16:creationId xmlns:a16="http://schemas.microsoft.com/office/drawing/2014/main" id="{1E25C79E-4187-431C-9F68-8A5F2920991A}"/>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5126184" y="2449124"/>
            <a:ext cx="364673" cy="257345"/>
          </a:xfrm>
          <a:prstGeom prst="rect">
            <a:avLst/>
          </a:prstGeom>
        </p:spPr>
      </p:pic>
      <p:pic>
        <p:nvPicPr>
          <p:cNvPr id="11" name="Picture 14" descr="A picture containing icon&#10;&#10;Description automatically generated">
            <a:extLst>
              <a:ext uri="{FF2B5EF4-FFF2-40B4-BE49-F238E27FC236}">
                <a16:creationId xmlns:a16="http://schemas.microsoft.com/office/drawing/2014/main" id="{B9C8CD76-E6B9-4416-B250-29393AEAB884}"/>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5126184" y="2986046"/>
            <a:ext cx="364673" cy="257345"/>
          </a:xfrm>
          <a:prstGeom prst="rect">
            <a:avLst/>
          </a:prstGeom>
        </p:spPr>
      </p:pic>
      <p:pic>
        <p:nvPicPr>
          <p:cNvPr id="12" name="Picture 14" descr="A picture containing icon&#10;&#10;Description automatically generated">
            <a:extLst>
              <a:ext uri="{FF2B5EF4-FFF2-40B4-BE49-F238E27FC236}">
                <a16:creationId xmlns:a16="http://schemas.microsoft.com/office/drawing/2014/main" id="{B3E02B3E-C651-498B-900F-B8D67568EABE}"/>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4939212" y="3957454"/>
            <a:ext cx="863910" cy="609649"/>
          </a:xfrm>
          <a:prstGeom prst="rect">
            <a:avLst/>
          </a:prstGeom>
        </p:spPr>
      </p:pic>
      <p:pic>
        <p:nvPicPr>
          <p:cNvPr id="14" name="Picture 14" descr="A picture containing icon&#10;&#10;Description automatically generated">
            <a:extLst>
              <a:ext uri="{FF2B5EF4-FFF2-40B4-BE49-F238E27FC236}">
                <a16:creationId xmlns:a16="http://schemas.microsoft.com/office/drawing/2014/main" id="{1D14CB83-65DE-4682-85F0-A1187C583168}"/>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4958671" y="1259590"/>
            <a:ext cx="699695" cy="493766"/>
          </a:xfrm>
          <a:prstGeom prst="rect">
            <a:avLst/>
          </a:prstGeom>
        </p:spPr>
      </p:pic>
      <p:pic>
        <p:nvPicPr>
          <p:cNvPr id="15" name="Picture 14" descr="A picture containing icon&#10;&#10;Description automatically generated">
            <a:extLst>
              <a:ext uri="{FF2B5EF4-FFF2-40B4-BE49-F238E27FC236}">
                <a16:creationId xmlns:a16="http://schemas.microsoft.com/office/drawing/2014/main" id="{E717D2DD-96DC-4E93-8B80-444231949A32}"/>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5065915" y="1827141"/>
            <a:ext cx="485209" cy="342406"/>
          </a:xfrm>
          <a:prstGeom prst="rect">
            <a:avLst/>
          </a:prstGeom>
        </p:spPr>
      </p:pic>
      <p:pic>
        <p:nvPicPr>
          <p:cNvPr id="16" name="Picture 14" descr="A picture containing icon&#10;&#10;Description automatically generated">
            <a:extLst>
              <a:ext uri="{FF2B5EF4-FFF2-40B4-BE49-F238E27FC236}">
                <a16:creationId xmlns:a16="http://schemas.microsoft.com/office/drawing/2014/main" id="{7529F3E6-7FA6-4DD7-90A9-44CEBB1580AE}"/>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4938727" y="3347805"/>
            <a:ext cx="863910" cy="609649"/>
          </a:xfrm>
          <a:prstGeom prst="rect">
            <a:avLst/>
          </a:prstGeom>
        </p:spPr>
      </p:pic>
      <p:grpSp>
        <p:nvGrpSpPr>
          <p:cNvPr id="17" name="Gruppieren 4">
            <a:extLst>
              <a:ext uri="{FF2B5EF4-FFF2-40B4-BE49-F238E27FC236}">
                <a16:creationId xmlns:a16="http://schemas.microsoft.com/office/drawing/2014/main" id="{2FB59241-D7F7-4526-AD2A-C1F6C7174A2D}"/>
              </a:ext>
            </a:extLst>
          </p:cNvPr>
          <p:cNvGrpSpPr/>
          <p:nvPr/>
        </p:nvGrpSpPr>
        <p:grpSpPr>
          <a:xfrm>
            <a:off x="6135893" y="2371808"/>
            <a:ext cx="1334054" cy="412135"/>
            <a:chOff x="3985446" y="2562815"/>
            <a:chExt cx="1334054" cy="412135"/>
          </a:xfrm>
        </p:grpSpPr>
        <p:pic>
          <p:nvPicPr>
            <p:cNvPr id="18" name="Picture 52" descr="Icon&#10;&#10;Description automatically generated">
              <a:extLst>
                <a:ext uri="{FF2B5EF4-FFF2-40B4-BE49-F238E27FC236}">
                  <a16:creationId xmlns:a16="http://schemas.microsoft.com/office/drawing/2014/main" id="{6521E5C9-3402-4495-B779-CA0059F0D86F}"/>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3985446" y="2569133"/>
              <a:ext cx="403200" cy="403200"/>
            </a:xfrm>
            <a:prstGeom prst="rect">
              <a:avLst/>
            </a:prstGeom>
          </p:spPr>
        </p:pic>
        <p:pic>
          <p:nvPicPr>
            <p:cNvPr id="19" name="Picture 50" descr="Icon&#10;&#10;Description automatically generated">
              <a:extLst>
                <a:ext uri="{FF2B5EF4-FFF2-40B4-BE49-F238E27FC236}">
                  <a16:creationId xmlns:a16="http://schemas.microsoft.com/office/drawing/2014/main" id="{4CFA272F-E4B2-44D4-8FDD-98FFE500082E}"/>
                </a:ext>
              </a:extLst>
            </p:cNvPr>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4916300" y="2571750"/>
              <a:ext cx="403200" cy="403200"/>
            </a:xfrm>
            <a:prstGeom prst="rect">
              <a:avLst/>
            </a:prstGeom>
          </p:spPr>
        </p:pic>
        <p:pic>
          <p:nvPicPr>
            <p:cNvPr id="20" name="Picture 48" descr="Logo, icon&#10;&#10;Description automatically generated">
              <a:extLst>
                <a:ext uri="{FF2B5EF4-FFF2-40B4-BE49-F238E27FC236}">
                  <a16:creationId xmlns:a16="http://schemas.microsoft.com/office/drawing/2014/main" id="{A8F2B132-A1E3-4160-BAB2-C3DC8C9AC232}"/>
                </a:ext>
              </a:extLst>
            </p:cNvPr>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4450873" y="2562815"/>
              <a:ext cx="403200" cy="403200"/>
            </a:xfrm>
            <a:prstGeom prst="rect">
              <a:avLst/>
            </a:prstGeom>
          </p:spPr>
        </p:pic>
      </p:grpSp>
      <p:grpSp>
        <p:nvGrpSpPr>
          <p:cNvPr id="21" name="Gruppieren 4">
            <a:extLst>
              <a:ext uri="{FF2B5EF4-FFF2-40B4-BE49-F238E27FC236}">
                <a16:creationId xmlns:a16="http://schemas.microsoft.com/office/drawing/2014/main" id="{34DA2689-22E2-4DEB-9F79-50228B261C71}"/>
              </a:ext>
            </a:extLst>
          </p:cNvPr>
          <p:cNvGrpSpPr/>
          <p:nvPr/>
        </p:nvGrpSpPr>
        <p:grpSpPr>
          <a:xfrm>
            <a:off x="6135893" y="2986124"/>
            <a:ext cx="1334054" cy="412135"/>
            <a:chOff x="3985446" y="2562815"/>
            <a:chExt cx="1334054" cy="412135"/>
          </a:xfrm>
        </p:grpSpPr>
        <p:pic>
          <p:nvPicPr>
            <p:cNvPr id="22" name="Picture 52" descr="Icon&#10;&#10;Description automatically generated">
              <a:extLst>
                <a:ext uri="{FF2B5EF4-FFF2-40B4-BE49-F238E27FC236}">
                  <a16:creationId xmlns:a16="http://schemas.microsoft.com/office/drawing/2014/main" id="{4AFFA5AE-8818-4AFF-AD03-A4248E00DC55}"/>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3985446" y="2569133"/>
              <a:ext cx="403200" cy="403200"/>
            </a:xfrm>
            <a:prstGeom prst="rect">
              <a:avLst/>
            </a:prstGeom>
          </p:spPr>
        </p:pic>
        <p:pic>
          <p:nvPicPr>
            <p:cNvPr id="24" name="Picture 50" descr="Icon&#10;&#10;Description automatically generated">
              <a:extLst>
                <a:ext uri="{FF2B5EF4-FFF2-40B4-BE49-F238E27FC236}">
                  <a16:creationId xmlns:a16="http://schemas.microsoft.com/office/drawing/2014/main" id="{328DD1C9-DB33-4D58-B665-D943E12B29F8}"/>
                </a:ext>
              </a:extLst>
            </p:cNvPr>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4916300" y="2571750"/>
              <a:ext cx="403200" cy="403200"/>
            </a:xfrm>
            <a:prstGeom prst="rect">
              <a:avLst/>
            </a:prstGeom>
          </p:spPr>
        </p:pic>
        <p:pic>
          <p:nvPicPr>
            <p:cNvPr id="25" name="Picture 48" descr="Logo, icon&#10;&#10;Description automatically generated">
              <a:extLst>
                <a:ext uri="{FF2B5EF4-FFF2-40B4-BE49-F238E27FC236}">
                  <a16:creationId xmlns:a16="http://schemas.microsoft.com/office/drawing/2014/main" id="{D30FD89B-B152-495D-BC56-18E83157D6F2}"/>
                </a:ext>
              </a:extLst>
            </p:cNvPr>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4450873" y="2562815"/>
              <a:ext cx="403200" cy="403200"/>
            </a:xfrm>
            <a:prstGeom prst="rect">
              <a:avLst/>
            </a:prstGeom>
          </p:spPr>
        </p:pic>
      </p:grpSp>
      <p:grpSp>
        <p:nvGrpSpPr>
          <p:cNvPr id="26" name="Gruppieren 4">
            <a:extLst>
              <a:ext uri="{FF2B5EF4-FFF2-40B4-BE49-F238E27FC236}">
                <a16:creationId xmlns:a16="http://schemas.microsoft.com/office/drawing/2014/main" id="{E8201D7C-011F-4238-BB04-DCC1EE9891A8}"/>
              </a:ext>
            </a:extLst>
          </p:cNvPr>
          <p:cNvGrpSpPr/>
          <p:nvPr/>
        </p:nvGrpSpPr>
        <p:grpSpPr>
          <a:xfrm>
            <a:off x="6135893" y="3579926"/>
            <a:ext cx="1334054" cy="412135"/>
            <a:chOff x="3985446" y="2562815"/>
            <a:chExt cx="1334054" cy="412135"/>
          </a:xfrm>
        </p:grpSpPr>
        <p:pic>
          <p:nvPicPr>
            <p:cNvPr id="27" name="Picture 52" descr="Icon&#10;&#10;Description automatically generated">
              <a:extLst>
                <a:ext uri="{FF2B5EF4-FFF2-40B4-BE49-F238E27FC236}">
                  <a16:creationId xmlns:a16="http://schemas.microsoft.com/office/drawing/2014/main" id="{E80AC453-6962-441B-91E7-8218F45177F7}"/>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3985446" y="2569133"/>
              <a:ext cx="403200" cy="403200"/>
            </a:xfrm>
            <a:prstGeom prst="rect">
              <a:avLst/>
            </a:prstGeom>
          </p:spPr>
        </p:pic>
        <p:pic>
          <p:nvPicPr>
            <p:cNvPr id="28" name="Picture 50" descr="Icon&#10;&#10;Description automatically generated">
              <a:extLst>
                <a:ext uri="{FF2B5EF4-FFF2-40B4-BE49-F238E27FC236}">
                  <a16:creationId xmlns:a16="http://schemas.microsoft.com/office/drawing/2014/main" id="{EE091D4F-69C0-4F2C-912A-2943E273A5EA}"/>
                </a:ext>
              </a:extLst>
            </p:cNvPr>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4916300" y="2571750"/>
              <a:ext cx="403200" cy="403200"/>
            </a:xfrm>
            <a:prstGeom prst="rect">
              <a:avLst/>
            </a:prstGeom>
          </p:spPr>
        </p:pic>
        <p:pic>
          <p:nvPicPr>
            <p:cNvPr id="29" name="Picture 48" descr="Logo, icon&#10;&#10;Description automatically generated">
              <a:extLst>
                <a:ext uri="{FF2B5EF4-FFF2-40B4-BE49-F238E27FC236}">
                  <a16:creationId xmlns:a16="http://schemas.microsoft.com/office/drawing/2014/main" id="{60D79B9A-762F-47BA-967F-802C2F7131C4}"/>
                </a:ext>
              </a:extLst>
            </p:cNvPr>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4450873" y="2562815"/>
              <a:ext cx="403200" cy="403200"/>
            </a:xfrm>
            <a:prstGeom prst="rect">
              <a:avLst/>
            </a:prstGeom>
          </p:spPr>
        </p:pic>
      </p:grpSp>
      <p:grpSp>
        <p:nvGrpSpPr>
          <p:cNvPr id="30" name="Gruppieren 4">
            <a:extLst>
              <a:ext uri="{FF2B5EF4-FFF2-40B4-BE49-F238E27FC236}">
                <a16:creationId xmlns:a16="http://schemas.microsoft.com/office/drawing/2014/main" id="{80F26A7F-0DED-4AA2-BB73-F282DCC6BEB8}"/>
              </a:ext>
            </a:extLst>
          </p:cNvPr>
          <p:cNvGrpSpPr/>
          <p:nvPr/>
        </p:nvGrpSpPr>
        <p:grpSpPr>
          <a:xfrm>
            <a:off x="6135893" y="1839161"/>
            <a:ext cx="1334054" cy="412135"/>
            <a:chOff x="3985446" y="2562815"/>
            <a:chExt cx="1334054" cy="412135"/>
          </a:xfrm>
        </p:grpSpPr>
        <p:pic>
          <p:nvPicPr>
            <p:cNvPr id="31" name="Picture 52" descr="Icon&#10;&#10;Description automatically generated">
              <a:extLst>
                <a:ext uri="{FF2B5EF4-FFF2-40B4-BE49-F238E27FC236}">
                  <a16:creationId xmlns:a16="http://schemas.microsoft.com/office/drawing/2014/main" id="{B8AEDA73-E1A8-4ECB-8623-6806C4738583}"/>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3985446" y="2569133"/>
              <a:ext cx="403200" cy="403200"/>
            </a:xfrm>
            <a:prstGeom prst="rect">
              <a:avLst/>
            </a:prstGeom>
          </p:spPr>
        </p:pic>
        <p:pic>
          <p:nvPicPr>
            <p:cNvPr id="32" name="Picture 50" descr="Icon&#10;&#10;Description automatically generated">
              <a:extLst>
                <a:ext uri="{FF2B5EF4-FFF2-40B4-BE49-F238E27FC236}">
                  <a16:creationId xmlns:a16="http://schemas.microsoft.com/office/drawing/2014/main" id="{8B355970-823F-4C26-9E17-C89476B78D3A}"/>
                </a:ext>
              </a:extLst>
            </p:cNvPr>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4916300" y="2571750"/>
              <a:ext cx="403200" cy="403200"/>
            </a:xfrm>
            <a:prstGeom prst="rect">
              <a:avLst/>
            </a:prstGeom>
          </p:spPr>
        </p:pic>
        <p:pic>
          <p:nvPicPr>
            <p:cNvPr id="33" name="Picture 48" descr="Logo, icon&#10;&#10;Description automatically generated">
              <a:extLst>
                <a:ext uri="{FF2B5EF4-FFF2-40B4-BE49-F238E27FC236}">
                  <a16:creationId xmlns:a16="http://schemas.microsoft.com/office/drawing/2014/main" id="{F08CDAE1-50A7-4D20-B416-4A968941E424}"/>
                </a:ext>
              </a:extLst>
            </p:cNvPr>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4450873" y="2562815"/>
              <a:ext cx="403200" cy="403200"/>
            </a:xfrm>
            <a:prstGeom prst="rect">
              <a:avLst/>
            </a:prstGeom>
          </p:spPr>
        </p:pic>
      </p:grpSp>
      <p:grpSp>
        <p:nvGrpSpPr>
          <p:cNvPr id="34" name="Gruppieren 7">
            <a:extLst>
              <a:ext uri="{FF2B5EF4-FFF2-40B4-BE49-F238E27FC236}">
                <a16:creationId xmlns:a16="http://schemas.microsoft.com/office/drawing/2014/main" id="{588CDF0D-0B43-4F7F-B036-79D1A920FF6B}"/>
              </a:ext>
            </a:extLst>
          </p:cNvPr>
          <p:cNvGrpSpPr/>
          <p:nvPr/>
        </p:nvGrpSpPr>
        <p:grpSpPr>
          <a:xfrm>
            <a:off x="6147391" y="4163903"/>
            <a:ext cx="868627" cy="403200"/>
            <a:chOff x="3985446" y="3960562"/>
            <a:chExt cx="868627" cy="403200"/>
          </a:xfrm>
        </p:grpSpPr>
        <p:pic>
          <p:nvPicPr>
            <p:cNvPr id="35" name="Picture 52" descr="Icon&#10;&#10;Description automatically generated">
              <a:extLst>
                <a:ext uri="{FF2B5EF4-FFF2-40B4-BE49-F238E27FC236}">
                  <a16:creationId xmlns:a16="http://schemas.microsoft.com/office/drawing/2014/main" id="{1AAB2BA2-94E2-4CBD-9CFA-58E47882F18A}"/>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3985446" y="3960562"/>
              <a:ext cx="403200" cy="403200"/>
            </a:xfrm>
            <a:prstGeom prst="rect">
              <a:avLst/>
            </a:prstGeom>
          </p:spPr>
        </p:pic>
        <p:pic>
          <p:nvPicPr>
            <p:cNvPr id="36" name="Picture 48" descr="Logo, icon&#10;&#10;Description automatically generated">
              <a:extLst>
                <a:ext uri="{FF2B5EF4-FFF2-40B4-BE49-F238E27FC236}">
                  <a16:creationId xmlns:a16="http://schemas.microsoft.com/office/drawing/2014/main" id="{B19F105B-A8AA-45F0-BF49-57AA9369160E}"/>
                </a:ext>
              </a:extLst>
            </p:cNvPr>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4450873" y="3960562"/>
              <a:ext cx="403200" cy="403200"/>
            </a:xfrm>
            <a:prstGeom prst="rect">
              <a:avLst/>
            </a:prstGeom>
          </p:spPr>
        </p:pic>
      </p:grpSp>
      <p:grpSp>
        <p:nvGrpSpPr>
          <p:cNvPr id="37" name="Gruppieren 7">
            <a:extLst>
              <a:ext uri="{FF2B5EF4-FFF2-40B4-BE49-F238E27FC236}">
                <a16:creationId xmlns:a16="http://schemas.microsoft.com/office/drawing/2014/main" id="{4B9CA44E-47F1-4732-8D11-DC7DC9B10412}"/>
              </a:ext>
            </a:extLst>
          </p:cNvPr>
          <p:cNvGrpSpPr/>
          <p:nvPr/>
        </p:nvGrpSpPr>
        <p:grpSpPr>
          <a:xfrm>
            <a:off x="6147391" y="1326776"/>
            <a:ext cx="868627" cy="403200"/>
            <a:chOff x="3985446" y="3960562"/>
            <a:chExt cx="868627" cy="403200"/>
          </a:xfrm>
        </p:grpSpPr>
        <p:pic>
          <p:nvPicPr>
            <p:cNvPr id="38" name="Picture 52" descr="Icon&#10;&#10;Description automatically generated">
              <a:extLst>
                <a:ext uri="{FF2B5EF4-FFF2-40B4-BE49-F238E27FC236}">
                  <a16:creationId xmlns:a16="http://schemas.microsoft.com/office/drawing/2014/main" id="{F027A790-2B10-4F25-9E79-AD45EF075655}"/>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3985446" y="3960562"/>
              <a:ext cx="403200" cy="403200"/>
            </a:xfrm>
            <a:prstGeom prst="rect">
              <a:avLst/>
            </a:prstGeom>
          </p:spPr>
        </p:pic>
        <p:pic>
          <p:nvPicPr>
            <p:cNvPr id="39" name="Picture 48" descr="Logo, icon&#10;&#10;Description automatically generated">
              <a:extLst>
                <a:ext uri="{FF2B5EF4-FFF2-40B4-BE49-F238E27FC236}">
                  <a16:creationId xmlns:a16="http://schemas.microsoft.com/office/drawing/2014/main" id="{CECAEC4C-6F1D-48A3-B2E0-37718439687C}"/>
                </a:ext>
              </a:extLst>
            </p:cNvPr>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4450873" y="3960562"/>
              <a:ext cx="403200" cy="403200"/>
            </a:xfrm>
            <a:prstGeom prst="rect">
              <a:avLst/>
            </a:prstGeom>
          </p:spPr>
        </p:pic>
      </p:grpSp>
      <p:pic>
        <p:nvPicPr>
          <p:cNvPr id="44" name="Grafik 33" descr="Besprechung">
            <a:extLst>
              <a:ext uri="{FF2B5EF4-FFF2-40B4-BE49-F238E27FC236}">
                <a16:creationId xmlns:a16="http://schemas.microsoft.com/office/drawing/2014/main" id="{EB5E0735-C4E8-4095-9B24-07E691EE09CB}"/>
              </a:ext>
            </a:extLst>
          </p:cNvPr>
          <p:cNvPicPr>
            <a:picLocks noChangeAspect="1"/>
          </p:cNvPicPr>
          <p:nvPr/>
        </p:nvPicPr>
        <p:blipFill>
          <a:blip r:embed="rId10" cstate="screen">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31722" y="1307415"/>
            <a:ext cx="538698" cy="544552"/>
          </a:xfrm>
          <a:prstGeom prst="rect">
            <a:avLst/>
          </a:prstGeom>
        </p:spPr>
      </p:pic>
      <p:pic>
        <p:nvPicPr>
          <p:cNvPr id="49" name="Grafik 30" descr="Werkzeuge">
            <a:extLst>
              <a:ext uri="{FF2B5EF4-FFF2-40B4-BE49-F238E27FC236}">
                <a16:creationId xmlns:a16="http://schemas.microsoft.com/office/drawing/2014/main" id="{8CC12D3D-8F0F-4706-8A22-9C1C792A5CB0}"/>
              </a:ext>
            </a:extLst>
          </p:cNvPr>
          <p:cNvPicPr>
            <a:picLocks noChangeAspect="1"/>
          </p:cNvPicPr>
          <p:nvPr/>
        </p:nvPicPr>
        <p:blipFill>
          <a:blip r:embed="rId12" cstate="screen">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085741" y="2405446"/>
            <a:ext cx="468000" cy="468000"/>
          </a:xfrm>
          <a:prstGeom prst="rect">
            <a:avLst/>
          </a:prstGeom>
        </p:spPr>
      </p:pic>
      <p:pic>
        <p:nvPicPr>
          <p:cNvPr id="52" name="Grafik 30" descr="Werkzeuge">
            <a:extLst>
              <a:ext uri="{FF2B5EF4-FFF2-40B4-BE49-F238E27FC236}">
                <a16:creationId xmlns:a16="http://schemas.microsoft.com/office/drawing/2014/main" id="{17F11D37-1307-49C0-AF4B-58209CAC42EC}"/>
              </a:ext>
            </a:extLst>
          </p:cNvPr>
          <p:cNvPicPr>
            <a:picLocks noChangeAspect="1"/>
          </p:cNvPicPr>
          <p:nvPr/>
        </p:nvPicPr>
        <p:blipFill>
          <a:blip r:embed="rId12" cstate="screen">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959980" y="2977283"/>
            <a:ext cx="468000" cy="468000"/>
          </a:xfrm>
          <a:prstGeom prst="rect">
            <a:avLst/>
          </a:prstGeom>
        </p:spPr>
      </p:pic>
      <p:pic>
        <p:nvPicPr>
          <p:cNvPr id="54" name="Grafik 34" descr="Blatt">
            <a:extLst>
              <a:ext uri="{FF2B5EF4-FFF2-40B4-BE49-F238E27FC236}">
                <a16:creationId xmlns:a16="http://schemas.microsoft.com/office/drawing/2014/main" id="{68B1DDCA-B3D6-4D57-8377-A2424E66996A}"/>
              </a:ext>
            </a:extLst>
          </p:cNvPr>
          <p:cNvPicPr>
            <a:picLocks noChangeAspect="1"/>
          </p:cNvPicPr>
          <p:nvPr/>
        </p:nvPicPr>
        <p:blipFill>
          <a:blip r:embed="rId14" cstate="screen">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rot="18169042">
            <a:off x="8427105" y="3013298"/>
            <a:ext cx="413109" cy="408668"/>
          </a:xfrm>
          <a:prstGeom prst="rect">
            <a:avLst/>
          </a:prstGeom>
        </p:spPr>
      </p:pic>
      <p:pic>
        <p:nvPicPr>
          <p:cNvPr id="55" name="Grafik 30" descr="Werkzeuge">
            <a:extLst>
              <a:ext uri="{FF2B5EF4-FFF2-40B4-BE49-F238E27FC236}">
                <a16:creationId xmlns:a16="http://schemas.microsoft.com/office/drawing/2014/main" id="{C1A22301-3C70-4F0D-9E03-51A94B5D9BF0}"/>
              </a:ext>
            </a:extLst>
          </p:cNvPr>
          <p:cNvPicPr>
            <a:picLocks noChangeAspect="1"/>
          </p:cNvPicPr>
          <p:nvPr/>
        </p:nvPicPr>
        <p:blipFill>
          <a:blip r:embed="rId12" cstate="screen">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836606" y="3566725"/>
            <a:ext cx="468000" cy="468000"/>
          </a:xfrm>
          <a:prstGeom prst="rect">
            <a:avLst/>
          </a:prstGeom>
        </p:spPr>
      </p:pic>
      <p:pic>
        <p:nvPicPr>
          <p:cNvPr id="56" name="Grafik 33" descr="Besprechung">
            <a:extLst>
              <a:ext uri="{FF2B5EF4-FFF2-40B4-BE49-F238E27FC236}">
                <a16:creationId xmlns:a16="http://schemas.microsoft.com/office/drawing/2014/main" id="{65384D9D-0471-415E-AAFF-00D944394FDA}"/>
              </a:ext>
            </a:extLst>
          </p:cNvPr>
          <p:cNvPicPr>
            <a:picLocks noChangeAspect="1"/>
          </p:cNvPicPr>
          <p:nvPr/>
        </p:nvPicPr>
        <p:blipFill>
          <a:blip r:embed="rId10" cstate="screen">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364310" y="3551093"/>
            <a:ext cx="538698" cy="544552"/>
          </a:xfrm>
          <a:prstGeom prst="rect">
            <a:avLst/>
          </a:prstGeom>
        </p:spPr>
      </p:pic>
      <p:pic>
        <p:nvPicPr>
          <p:cNvPr id="59" name="Grafik 33" descr="Besprechung">
            <a:extLst>
              <a:ext uri="{FF2B5EF4-FFF2-40B4-BE49-F238E27FC236}">
                <a16:creationId xmlns:a16="http://schemas.microsoft.com/office/drawing/2014/main" id="{6BF4C2A9-A3C1-4B97-88F9-4E1E68F36C25}"/>
              </a:ext>
            </a:extLst>
          </p:cNvPr>
          <p:cNvPicPr>
            <a:picLocks noChangeAspect="1"/>
          </p:cNvPicPr>
          <p:nvPr/>
        </p:nvPicPr>
        <p:blipFill>
          <a:blip r:embed="rId10" cstate="screen">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158631" y="4105158"/>
            <a:ext cx="538698" cy="544552"/>
          </a:xfrm>
          <a:prstGeom prst="rect">
            <a:avLst/>
          </a:prstGeom>
        </p:spPr>
      </p:pic>
      <p:pic>
        <p:nvPicPr>
          <p:cNvPr id="6" name="Graphic 5" descr="Lightning bolt">
            <a:extLst>
              <a:ext uri="{FF2B5EF4-FFF2-40B4-BE49-F238E27FC236}">
                <a16:creationId xmlns:a16="http://schemas.microsoft.com/office/drawing/2014/main" id="{97D90316-4D8C-4490-8D4C-606DC45551F2}"/>
              </a:ext>
            </a:extLst>
          </p:cNvPr>
          <p:cNvPicPr>
            <a:picLocks noChangeAspect="1"/>
          </p:cNvPicPr>
          <p:nvPr/>
        </p:nvPicPr>
        <p:blipFill>
          <a:blip r:embed="rId16" cstate="screen">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8058607" y="1837304"/>
            <a:ext cx="534504" cy="534504"/>
          </a:xfrm>
          <a:prstGeom prst="rect">
            <a:avLst/>
          </a:prstGeom>
        </p:spPr>
      </p:pic>
      <p:pic>
        <p:nvPicPr>
          <p:cNvPr id="5" name="Grafik 6">
            <a:extLst>
              <a:ext uri="{FF2B5EF4-FFF2-40B4-BE49-F238E27FC236}">
                <a16:creationId xmlns:a16="http://schemas.microsoft.com/office/drawing/2014/main" id="{CADBB894-C53B-5B2D-E919-409ED0926A7D}"/>
              </a:ext>
            </a:extLst>
          </p:cNvPr>
          <p:cNvPicPr>
            <a:picLocks noChangeAspect="1"/>
          </p:cNvPicPr>
          <p:nvPr/>
        </p:nvPicPr>
        <p:blipFill>
          <a:blip r:embed="rId18"/>
          <a:stretch>
            <a:fillRect/>
          </a:stretch>
        </p:blipFill>
        <p:spPr>
          <a:xfrm>
            <a:off x="7100773" y="4157204"/>
            <a:ext cx="409575" cy="409575"/>
          </a:xfrm>
          <a:prstGeom prst="rect">
            <a:avLst/>
          </a:prstGeom>
        </p:spPr>
      </p:pic>
    </p:spTree>
    <p:extLst>
      <p:ext uri="{BB962C8B-B14F-4D97-AF65-F5344CB8AC3E}">
        <p14:creationId xmlns:p14="http://schemas.microsoft.com/office/powerpoint/2010/main" val="3683637011"/>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35ADD1C-6E51-4CDD-862D-4F0239596E11}"/>
              </a:ext>
            </a:extLst>
          </p:cNvPr>
          <p:cNvSpPr>
            <a:spLocks noGrp="1"/>
          </p:cNvSpPr>
          <p:nvPr>
            <p:ph type="body" sz="quarter" idx="10"/>
          </p:nvPr>
        </p:nvSpPr>
        <p:spPr/>
        <p:txBody>
          <a:bodyPr/>
          <a:lstStyle/>
          <a:p>
            <a:r>
              <a:rPr lang="en-GB" dirty="0"/>
              <a:t>Niger Basin</a:t>
            </a:r>
          </a:p>
        </p:txBody>
      </p:sp>
      <p:sp>
        <p:nvSpPr>
          <p:cNvPr id="3" name="Title 2">
            <a:extLst>
              <a:ext uri="{FF2B5EF4-FFF2-40B4-BE49-F238E27FC236}">
                <a16:creationId xmlns:a16="http://schemas.microsoft.com/office/drawing/2014/main" id="{BBD7D9A1-A5EE-443B-9337-2379369E59E9}"/>
              </a:ext>
            </a:extLst>
          </p:cNvPr>
          <p:cNvSpPr>
            <a:spLocks noGrp="1"/>
          </p:cNvSpPr>
          <p:nvPr>
            <p:ph type="title"/>
          </p:nvPr>
        </p:nvSpPr>
        <p:spPr>
          <a:xfrm>
            <a:off x="581130" y="3492454"/>
            <a:ext cx="6515961" cy="867930"/>
          </a:xfrm>
        </p:spPr>
        <p:txBody>
          <a:bodyPr/>
          <a:lstStyle/>
          <a:p>
            <a:r>
              <a:rPr lang="en-US" sz="2800" dirty="0"/>
              <a:t>The Lagdo Dam in the valley of the Benue, Cameroon</a:t>
            </a:r>
            <a:endParaRPr lang="en-GB" dirty="0"/>
          </a:p>
        </p:txBody>
      </p:sp>
    </p:spTree>
    <p:extLst>
      <p:ext uri="{BB962C8B-B14F-4D97-AF65-F5344CB8AC3E}">
        <p14:creationId xmlns:p14="http://schemas.microsoft.com/office/powerpoint/2010/main" val="695831732"/>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E871396-A926-42EF-B68A-6C9CCDFFE9CD}"/>
              </a:ext>
            </a:extLst>
          </p:cNvPr>
          <p:cNvSpPr>
            <a:spLocks noGrp="1"/>
          </p:cNvSpPr>
          <p:nvPr>
            <p:ph type="body" sz="quarter" idx="13"/>
          </p:nvPr>
        </p:nvSpPr>
        <p:spPr>
          <a:xfrm>
            <a:off x="449816" y="1188000"/>
            <a:ext cx="4558383" cy="3495469"/>
          </a:xfrm>
        </p:spPr>
        <p:txBody>
          <a:bodyPr>
            <a:normAutofit fontScale="85000" lnSpcReduction="20000"/>
          </a:bodyPr>
          <a:lstStyle/>
          <a:p>
            <a:r>
              <a:rPr lang="en-US" dirty="0"/>
              <a:t>About the Benue:</a:t>
            </a:r>
          </a:p>
          <a:p>
            <a:pPr marL="615950" lvl="1" indent="-342900"/>
            <a:r>
              <a:rPr lang="en-US" dirty="0"/>
              <a:t>Sub-basin of the Niger Basin in West Africa</a:t>
            </a:r>
          </a:p>
          <a:p>
            <a:pPr marL="615950" lvl="1" indent="-342900"/>
            <a:r>
              <a:rPr lang="en-US" dirty="0"/>
              <a:t>The Benue River is the main tributary of the Niger River originating in central Cameroon</a:t>
            </a:r>
          </a:p>
          <a:p>
            <a:pPr lvl="1" indent="0">
              <a:buNone/>
            </a:pPr>
            <a:endParaRPr lang="en-US" dirty="0"/>
          </a:p>
          <a:p>
            <a:r>
              <a:rPr lang="en-US" dirty="0"/>
              <a:t>About Cameroon’s northern region: </a:t>
            </a:r>
          </a:p>
          <a:p>
            <a:pPr marL="615950" lvl="1" indent="-342900"/>
            <a:r>
              <a:rPr lang="en-US" dirty="0"/>
              <a:t>Rainy season: May - September (800 mm/year)</a:t>
            </a:r>
          </a:p>
          <a:p>
            <a:pPr marL="615950" lvl="1" indent="-342900"/>
            <a:r>
              <a:rPr lang="en-US" dirty="0"/>
              <a:t>PET of 2,500 mm/year</a:t>
            </a:r>
          </a:p>
          <a:p>
            <a:pPr marL="615950" lvl="1" indent="-342900"/>
            <a:r>
              <a:rPr lang="en-US" dirty="0"/>
              <a:t>Deficit in PET causes water stress resulting in lower yields and greater climate risks </a:t>
            </a:r>
          </a:p>
          <a:p>
            <a:pPr marL="615950" lvl="1" indent="-342900"/>
            <a:r>
              <a:rPr lang="en-US" dirty="0"/>
              <a:t>Trend towards deterioration: poverty has increased from 56% in 2001 to 68% in 2014</a:t>
            </a:r>
          </a:p>
        </p:txBody>
      </p:sp>
      <p:sp>
        <p:nvSpPr>
          <p:cNvPr id="4" name="Title 3">
            <a:extLst>
              <a:ext uri="{FF2B5EF4-FFF2-40B4-BE49-F238E27FC236}">
                <a16:creationId xmlns:a16="http://schemas.microsoft.com/office/drawing/2014/main" id="{02B67A86-DC3A-421E-BFEE-5D908E70FCED}"/>
              </a:ext>
            </a:extLst>
          </p:cNvPr>
          <p:cNvSpPr>
            <a:spLocks noGrp="1"/>
          </p:cNvSpPr>
          <p:nvPr>
            <p:ph type="title"/>
          </p:nvPr>
        </p:nvSpPr>
        <p:spPr/>
        <p:txBody>
          <a:bodyPr>
            <a:normAutofit/>
          </a:bodyPr>
          <a:lstStyle/>
          <a:p>
            <a:r>
              <a:rPr lang="en-US" sz="2400" dirty="0"/>
              <a:t>The Valley of the Benue, Cameroon</a:t>
            </a:r>
          </a:p>
        </p:txBody>
      </p:sp>
      <p:sp>
        <p:nvSpPr>
          <p:cNvPr id="5" name="Slide Number Placeholder 4">
            <a:extLst>
              <a:ext uri="{FF2B5EF4-FFF2-40B4-BE49-F238E27FC236}">
                <a16:creationId xmlns:a16="http://schemas.microsoft.com/office/drawing/2014/main" id="{407B5C6B-BD4C-4283-B40E-A3A99753F7B3}"/>
              </a:ext>
            </a:extLst>
          </p:cNvPr>
          <p:cNvSpPr>
            <a:spLocks noGrp="1"/>
          </p:cNvSpPr>
          <p:nvPr>
            <p:ph type="sldNum" sz="quarter" idx="16"/>
          </p:nvPr>
        </p:nvSpPr>
        <p:spPr/>
        <p:txBody>
          <a:bodyPr/>
          <a:lstStyle/>
          <a:p>
            <a:fld id="{CF23C0C3-F0EC-4AF0-84C8-08554CFEDD03}" type="slidenum">
              <a:rPr lang="en-GB" smtClean="0"/>
              <a:t>4</a:t>
            </a:fld>
            <a:endParaRPr lang="en-GB"/>
          </a:p>
        </p:txBody>
      </p:sp>
      <p:sp>
        <p:nvSpPr>
          <p:cNvPr id="7" name="Textfeld 6">
            <a:extLst>
              <a:ext uri="{FF2B5EF4-FFF2-40B4-BE49-F238E27FC236}">
                <a16:creationId xmlns:a16="http://schemas.microsoft.com/office/drawing/2014/main" id="{D270AF79-4DC3-41AC-B6AA-733BE9A48F2E}"/>
              </a:ext>
            </a:extLst>
          </p:cNvPr>
          <p:cNvSpPr txBox="1"/>
          <p:nvPr/>
        </p:nvSpPr>
        <p:spPr>
          <a:xfrm>
            <a:off x="7435935" y="4220746"/>
            <a:ext cx="1515158" cy="276999"/>
          </a:xfrm>
          <a:prstGeom prst="rect">
            <a:avLst/>
          </a:prstGeom>
          <a:noFill/>
        </p:spPr>
        <p:txBody>
          <a:bodyPr wrap="none" rtlCol="0">
            <a:spAutoFit/>
          </a:bodyPr>
          <a:lstStyle/>
          <a:p>
            <a:pPr algn="l"/>
            <a:r>
              <a:rPr lang="de-DE" sz="1200" dirty="0"/>
              <a:t>Source: NRD, 2022</a:t>
            </a:r>
          </a:p>
        </p:txBody>
      </p:sp>
      <p:pic>
        <p:nvPicPr>
          <p:cNvPr id="8" name="Picture 7">
            <a:extLst>
              <a:ext uri="{FF2B5EF4-FFF2-40B4-BE49-F238E27FC236}">
                <a16:creationId xmlns:a16="http://schemas.microsoft.com/office/drawing/2014/main" id="{4A4706E7-3BC0-4FF9-B628-6CF9E2F4F5EE}"/>
              </a:ext>
            </a:extLst>
          </p:cNvPr>
          <p:cNvPicPr/>
          <p:nvPr/>
        </p:nvPicPr>
        <p:blipFill rotWithShape="1">
          <a:blip r:embed="rId3" cstate="screen">
            <a:extLst>
              <a:ext uri="{28A0092B-C50C-407E-A947-70E740481C1C}">
                <a14:useLocalDpi xmlns:a14="http://schemas.microsoft.com/office/drawing/2010/main" val="0"/>
              </a:ext>
            </a:extLst>
          </a:blip>
          <a:srcRect/>
          <a:stretch/>
        </p:blipFill>
        <p:spPr bwMode="auto">
          <a:xfrm>
            <a:off x="5059819" y="1521021"/>
            <a:ext cx="3891274" cy="2762608"/>
          </a:xfrm>
          <a:prstGeom prst="rect">
            <a:avLst/>
          </a:prstGeom>
          <a:ln>
            <a:noFill/>
          </a:ln>
          <a:extLst>
            <a:ext uri="{53640926-AAD7-44D8-BBD7-CCE9431645EC}">
              <a14:shadowObscured xmlns:a14="http://schemas.microsoft.com/office/drawing/2010/main"/>
            </a:ext>
          </a:extLst>
        </p:spPr>
      </p:pic>
      <p:sp>
        <p:nvSpPr>
          <p:cNvPr id="9" name="Oval 8">
            <a:extLst>
              <a:ext uri="{FF2B5EF4-FFF2-40B4-BE49-F238E27FC236}">
                <a16:creationId xmlns:a16="http://schemas.microsoft.com/office/drawing/2014/main" id="{41B8D5ED-482D-4329-88AA-493514FCF6B1}"/>
              </a:ext>
            </a:extLst>
          </p:cNvPr>
          <p:cNvSpPr/>
          <p:nvPr/>
        </p:nvSpPr>
        <p:spPr>
          <a:xfrm rot="21090610">
            <a:off x="7746482" y="3412208"/>
            <a:ext cx="1080678" cy="461582"/>
          </a:xfrm>
          <a:prstGeom prst="ellipse">
            <a:avLst/>
          </a:prstGeom>
          <a:solidFill>
            <a:srgbClr val="004C8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p>
        </p:txBody>
      </p:sp>
      <p:cxnSp>
        <p:nvCxnSpPr>
          <p:cNvPr id="14" name="Straight Arrow Connector 13">
            <a:extLst>
              <a:ext uri="{FF2B5EF4-FFF2-40B4-BE49-F238E27FC236}">
                <a16:creationId xmlns:a16="http://schemas.microsoft.com/office/drawing/2014/main" id="{F2778796-B621-47B3-A842-8E7B8DA17599}"/>
              </a:ext>
            </a:extLst>
          </p:cNvPr>
          <p:cNvCxnSpPr>
            <a:cxnSpLocks/>
            <a:endCxn id="9" idx="3"/>
          </p:cNvCxnSpPr>
          <p:nvPr/>
        </p:nvCxnSpPr>
        <p:spPr>
          <a:xfrm flipV="1">
            <a:off x="7159093" y="3860812"/>
            <a:ext cx="773931" cy="596082"/>
          </a:xfrm>
          <a:prstGeom prst="straightConnector1">
            <a:avLst/>
          </a:prstGeom>
          <a:ln>
            <a:solidFill>
              <a:srgbClr val="004C82"/>
            </a:solidFill>
            <a:tailEnd type="triangle"/>
          </a:ln>
        </p:spPr>
        <p:style>
          <a:lnRef idx="3">
            <a:schemeClr val="accent5"/>
          </a:lnRef>
          <a:fillRef idx="0">
            <a:schemeClr val="accent5"/>
          </a:fillRef>
          <a:effectRef idx="2">
            <a:schemeClr val="accent5"/>
          </a:effectRef>
          <a:fontRef idx="minor">
            <a:schemeClr val="tx1"/>
          </a:fontRef>
        </p:style>
      </p:cxnSp>
      <p:sp>
        <p:nvSpPr>
          <p:cNvPr id="19" name="Textfeld 6">
            <a:extLst>
              <a:ext uri="{FF2B5EF4-FFF2-40B4-BE49-F238E27FC236}">
                <a16:creationId xmlns:a16="http://schemas.microsoft.com/office/drawing/2014/main" id="{2CC14185-2B7D-4869-B9A6-082E89ACC3B4}"/>
              </a:ext>
            </a:extLst>
          </p:cNvPr>
          <p:cNvSpPr txBox="1"/>
          <p:nvPr/>
        </p:nvSpPr>
        <p:spPr>
          <a:xfrm>
            <a:off x="5796828" y="4332554"/>
            <a:ext cx="1407758" cy="261610"/>
          </a:xfrm>
          <a:prstGeom prst="rect">
            <a:avLst/>
          </a:prstGeom>
          <a:noFill/>
        </p:spPr>
        <p:txBody>
          <a:bodyPr wrap="none" rtlCol="0">
            <a:spAutoFit/>
          </a:bodyPr>
          <a:lstStyle/>
          <a:p>
            <a:pPr algn="l"/>
            <a:r>
              <a:rPr lang="de-DE" sz="1100" dirty="0">
                <a:solidFill>
                  <a:srgbClr val="004C82"/>
                </a:solidFill>
              </a:rPr>
              <a:t>Valley </a:t>
            </a:r>
            <a:r>
              <a:rPr lang="de-DE" sz="1100" dirty="0" err="1">
                <a:solidFill>
                  <a:srgbClr val="004C82"/>
                </a:solidFill>
              </a:rPr>
              <a:t>of</a:t>
            </a:r>
            <a:r>
              <a:rPr lang="de-DE" sz="1100" dirty="0">
                <a:solidFill>
                  <a:srgbClr val="004C82"/>
                </a:solidFill>
              </a:rPr>
              <a:t> </a:t>
            </a:r>
            <a:r>
              <a:rPr lang="de-DE" sz="1100" dirty="0" err="1">
                <a:solidFill>
                  <a:srgbClr val="004C82"/>
                </a:solidFill>
              </a:rPr>
              <a:t>the</a:t>
            </a:r>
            <a:r>
              <a:rPr lang="de-DE" sz="1100" dirty="0">
                <a:solidFill>
                  <a:srgbClr val="004C82"/>
                </a:solidFill>
              </a:rPr>
              <a:t> </a:t>
            </a:r>
            <a:r>
              <a:rPr lang="de-DE" sz="1100" dirty="0" err="1">
                <a:solidFill>
                  <a:srgbClr val="004C82"/>
                </a:solidFill>
              </a:rPr>
              <a:t>Benue</a:t>
            </a:r>
            <a:endParaRPr lang="de-DE" sz="1100" dirty="0">
              <a:solidFill>
                <a:srgbClr val="004C82"/>
              </a:solidFill>
            </a:endParaRPr>
          </a:p>
        </p:txBody>
      </p:sp>
      <p:sp>
        <p:nvSpPr>
          <p:cNvPr id="20" name="Textfeld 5">
            <a:extLst>
              <a:ext uri="{FF2B5EF4-FFF2-40B4-BE49-F238E27FC236}">
                <a16:creationId xmlns:a16="http://schemas.microsoft.com/office/drawing/2014/main" id="{550EB6AD-AB4D-4D06-B2BA-BB93E38D7F94}"/>
              </a:ext>
            </a:extLst>
          </p:cNvPr>
          <p:cNvSpPr txBox="1"/>
          <p:nvPr/>
        </p:nvSpPr>
        <p:spPr>
          <a:xfrm>
            <a:off x="5059818" y="1277304"/>
            <a:ext cx="3648756" cy="276999"/>
          </a:xfrm>
          <a:prstGeom prst="rect">
            <a:avLst/>
          </a:prstGeom>
          <a:noFill/>
        </p:spPr>
        <p:txBody>
          <a:bodyPr wrap="none" rtlCol="0">
            <a:spAutoFit/>
          </a:bodyPr>
          <a:lstStyle/>
          <a:p>
            <a:r>
              <a:rPr lang="en-US" sz="1200" dirty="0">
                <a:solidFill>
                  <a:srgbClr val="004C82"/>
                </a:solidFill>
                <a:latin typeface="+mj-lt"/>
                <a:ea typeface="+mj-ea"/>
                <a:cs typeface="Calibri" panose="020F0502020204030204" pitchFamily="34" charset="0"/>
              </a:rPr>
              <a:t>Map of the Niger Basin and the valley of the Benue</a:t>
            </a:r>
            <a:endParaRPr lang="de-DE" sz="1200" dirty="0">
              <a:solidFill>
                <a:srgbClr val="004C82"/>
              </a:solidFill>
              <a:latin typeface="+mj-lt"/>
              <a:ea typeface="+mj-ea"/>
              <a:cs typeface="Calibri" panose="020F0502020204030204" pitchFamily="34" charset="0"/>
            </a:endParaRPr>
          </a:p>
        </p:txBody>
      </p:sp>
    </p:spTree>
    <p:extLst>
      <p:ext uri="{BB962C8B-B14F-4D97-AF65-F5344CB8AC3E}">
        <p14:creationId xmlns:p14="http://schemas.microsoft.com/office/powerpoint/2010/main" val="1875147619"/>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25E9E45-48BE-45D6-A37B-CB36E28CC374}"/>
              </a:ext>
            </a:extLst>
          </p:cNvPr>
          <p:cNvSpPr>
            <a:spLocks noGrp="1"/>
          </p:cNvSpPr>
          <p:nvPr>
            <p:ph type="body" sz="quarter" idx="13"/>
          </p:nvPr>
        </p:nvSpPr>
        <p:spPr>
          <a:xfrm>
            <a:off x="478601" y="1714231"/>
            <a:ext cx="4122182" cy="3495469"/>
          </a:xfrm>
        </p:spPr>
        <p:txBody>
          <a:bodyPr>
            <a:normAutofit fontScale="92500" lnSpcReduction="10000"/>
          </a:bodyPr>
          <a:lstStyle/>
          <a:p>
            <a:pPr marL="615950" lvl="1" indent="-342900"/>
            <a:r>
              <a:rPr lang="en-US" dirty="0"/>
              <a:t>1978-1982: Construction of the multifunctional dam</a:t>
            </a:r>
          </a:p>
          <a:p>
            <a:pPr marL="615950" lvl="1" indent="-342900"/>
            <a:r>
              <a:rPr lang="en-US" dirty="0"/>
              <a:t>Currently managed by the ENEO company </a:t>
            </a:r>
          </a:p>
          <a:p>
            <a:pPr marL="615950" lvl="1" indent="-342900"/>
            <a:r>
              <a:rPr lang="en-US" dirty="0"/>
              <a:t>Serves hydropower generation, irrigation, fisheries, ecosystem management and water supply</a:t>
            </a:r>
          </a:p>
          <a:p>
            <a:pPr marL="615950" lvl="1" indent="-342900"/>
            <a:r>
              <a:rPr lang="en-US" dirty="0"/>
              <a:t>Actual irrigated land: 600 ha, operated by the agency MEADEN</a:t>
            </a:r>
          </a:p>
          <a:p>
            <a:pPr marL="615950" lvl="1" indent="-342900"/>
            <a:r>
              <a:rPr lang="en-US" dirty="0"/>
              <a:t>Challenge: poor condition of the irrigation system</a:t>
            </a:r>
          </a:p>
          <a:p>
            <a:r>
              <a:rPr lang="en-US" dirty="0"/>
              <a:t> </a:t>
            </a:r>
          </a:p>
          <a:p>
            <a:endParaRPr lang="en-US" dirty="0"/>
          </a:p>
        </p:txBody>
      </p:sp>
      <p:sp>
        <p:nvSpPr>
          <p:cNvPr id="4" name="Title 3">
            <a:extLst>
              <a:ext uri="{FF2B5EF4-FFF2-40B4-BE49-F238E27FC236}">
                <a16:creationId xmlns:a16="http://schemas.microsoft.com/office/drawing/2014/main" id="{CEBEDC0C-9921-4DF6-8FE0-7CFAE0C85E43}"/>
              </a:ext>
            </a:extLst>
          </p:cNvPr>
          <p:cNvSpPr>
            <a:spLocks noGrp="1"/>
          </p:cNvSpPr>
          <p:nvPr>
            <p:ph type="title"/>
          </p:nvPr>
        </p:nvSpPr>
        <p:spPr/>
        <p:txBody>
          <a:bodyPr>
            <a:noAutofit/>
          </a:bodyPr>
          <a:lstStyle/>
          <a:p>
            <a:r>
              <a:rPr lang="en-US" sz="2400" dirty="0"/>
              <a:t>The Lagdo Dam in the valley of Benue</a:t>
            </a:r>
          </a:p>
        </p:txBody>
      </p:sp>
      <p:sp>
        <p:nvSpPr>
          <p:cNvPr id="5" name="Slide Number Placeholder 4">
            <a:extLst>
              <a:ext uri="{FF2B5EF4-FFF2-40B4-BE49-F238E27FC236}">
                <a16:creationId xmlns:a16="http://schemas.microsoft.com/office/drawing/2014/main" id="{54D42419-A864-49B6-9A8F-4244DD1FC0FD}"/>
              </a:ext>
            </a:extLst>
          </p:cNvPr>
          <p:cNvSpPr>
            <a:spLocks noGrp="1"/>
          </p:cNvSpPr>
          <p:nvPr>
            <p:ph type="sldNum" sz="quarter" idx="16"/>
          </p:nvPr>
        </p:nvSpPr>
        <p:spPr/>
        <p:txBody>
          <a:bodyPr/>
          <a:lstStyle/>
          <a:p>
            <a:fld id="{CF23C0C3-F0EC-4AF0-84C8-08554CFEDD03}" type="slidenum">
              <a:rPr lang="en-GB" smtClean="0"/>
              <a:t>5</a:t>
            </a:fld>
            <a:endParaRPr lang="en-GB"/>
          </a:p>
        </p:txBody>
      </p:sp>
      <p:pic>
        <p:nvPicPr>
          <p:cNvPr id="7" name="Picture 6">
            <a:extLst>
              <a:ext uri="{FF2B5EF4-FFF2-40B4-BE49-F238E27FC236}">
                <a16:creationId xmlns:a16="http://schemas.microsoft.com/office/drawing/2014/main" id="{DFD2D0F8-ECD9-466F-846E-9960E63E5781}"/>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4715292" y="1387366"/>
            <a:ext cx="4122181" cy="2802375"/>
          </a:xfrm>
          <a:prstGeom prst="rect">
            <a:avLst/>
          </a:prstGeom>
        </p:spPr>
      </p:pic>
      <p:sp>
        <p:nvSpPr>
          <p:cNvPr id="8" name="TextBox 7">
            <a:extLst>
              <a:ext uri="{FF2B5EF4-FFF2-40B4-BE49-F238E27FC236}">
                <a16:creationId xmlns:a16="http://schemas.microsoft.com/office/drawing/2014/main" id="{906BD40F-5CA5-4243-80FC-E965BE2C8866}"/>
              </a:ext>
            </a:extLst>
          </p:cNvPr>
          <p:cNvSpPr txBox="1"/>
          <p:nvPr/>
        </p:nvSpPr>
        <p:spPr>
          <a:xfrm>
            <a:off x="6859716" y="4225010"/>
            <a:ext cx="1974067" cy="276999"/>
          </a:xfrm>
          <a:prstGeom prst="rect">
            <a:avLst/>
          </a:prstGeom>
          <a:noFill/>
        </p:spPr>
        <p:txBody>
          <a:bodyPr wrap="none" rtlCol="0">
            <a:spAutoFit/>
          </a:bodyPr>
          <a:lstStyle/>
          <a:p>
            <a:pPr algn="l"/>
            <a:r>
              <a:rPr lang="en-US" sz="1200" dirty="0"/>
              <a:t>Source: World Bank, 2020</a:t>
            </a:r>
          </a:p>
        </p:txBody>
      </p:sp>
      <p:sp>
        <p:nvSpPr>
          <p:cNvPr id="6" name="Textfeld 5">
            <a:extLst>
              <a:ext uri="{FF2B5EF4-FFF2-40B4-BE49-F238E27FC236}">
                <a16:creationId xmlns:a16="http://schemas.microsoft.com/office/drawing/2014/main" id="{3758F557-0CFB-446F-B931-77F94BA7F994}"/>
              </a:ext>
            </a:extLst>
          </p:cNvPr>
          <p:cNvSpPr txBox="1"/>
          <p:nvPr/>
        </p:nvSpPr>
        <p:spPr>
          <a:xfrm>
            <a:off x="4706354" y="1116431"/>
            <a:ext cx="3749744" cy="276999"/>
          </a:xfrm>
          <a:prstGeom prst="rect">
            <a:avLst/>
          </a:prstGeom>
          <a:noFill/>
        </p:spPr>
        <p:txBody>
          <a:bodyPr wrap="none" rtlCol="0">
            <a:spAutoFit/>
          </a:bodyPr>
          <a:lstStyle/>
          <a:p>
            <a:r>
              <a:rPr lang="en-US" sz="1200" dirty="0">
                <a:solidFill>
                  <a:srgbClr val="004C82"/>
                </a:solidFill>
                <a:latin typeface="+mj-lt"/>
                <a:ea typeface="+mj-ea"/>
                <a:cs typeface="Calibri" panose="020F0502020204030204" pitchFamily="34" charset="0"/>
              </a:rPr>
              <a:t>Overview of the Lagdo Dam and associated facilities</a:t>
            </a:r>
            <a:endParaRPr lang="de-DE" sz="1200" dirty="0">
              <a:solidFill>
                <a:srgbClr val="004C82"/>
              </a:solidFill>
              <a:latin typeface="+mj-lt"/>
              <a:ea typeface="+mj-ea"/>
              <a:cs typeface="Calibri" panose="020F0502020204030204" pitchFamily="34" charset="0"/>
            </a:endParaRPr>
          </a:p>
        </p:txBody>
      </p:sp>
      <p:sp>
        <p:nvSpPr>
          <p:cNvPr id="9" name="Sprechblase: rechteckig mit abgerundeten Ecken 8">
            <a:extLst>
              <a:ext uri="{FF2B5EF4-FFF2-40B4-BE49-F238E27FC236}">
                <a16:creationId xmlns:a16="http://schemas.microsoft.com/office/drawing/2014/main" id="{7690AB2D-CB99-4568-A844-FF3CE04F64ED}"/>
              </a:ext>
            </a:extLst>
          </p:cNvPr>
          <p:cNvSpPr/>
          <p:nvPr/>
        </p:nvSpPr>
        <p:spPr>
          <a:xfrm>
            <a:off x="7600162" y="403859"/>
            <a:ext cx="1414766" cy="679272"/>
          </a:xfrm>
          <a:prstGeom prst="wedgeRoundRectCallout">
            <a:avLst>
              <a:gd name="adj1" fmla="val 2401"/>
              <a:gd name="adj2" fmla="val 116082"/>
              <a:gd name="adj3" fmla="val 16667"/>
            </a:avLst>
          </a:prstGeom>
          <a:solidFill>
            <a:srgbClr val="004C8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Catchment area: 31,000 km² </a:t>
            </a:r>
            <a:endParaRPr lang="de-DE" sz="1200" dirty="0" err="1"/>
          </a:p>
        </p:txBody>
      </p:sp>
      <p:sp>
        <p:nvSpPr>
          <p:cNvPr id="10" name="Sprechblase: rechteckig mit abgerundeten Ecken 9">
            <a:extLst>
              <a:ext uri="{FF2B5EF4-FFF2-40B4-BE49-F238E27FC236}">
                <a16:creationId xmlns:a16="http://schemas.microsoft.com/office/drawing/2014/main" id="{D7C61F81-2F3C-4297-BCBC-892E005CEABA}"/>
              </a:ext>
            </a:extLst>
          </p:cNvPr>
          <p:cNvSpPr/>
          <p:nvPr/>
        </p:nvSpPr>
        <p:spPr>
          <a:xfrm>
            <a:off x="5452406" y="4331703"/>
            <a:ext cx="1323976" cy="697859"/>
          </a:xfrm>
          <a:prstGeom prst="wedgeRoundRectCallout">
            <a:avLst>
              <a:gd name="adj1" fmla="val -23643"/>
              <a:gd name="adj2" fmla="val -87566"/>
              <a:gd name="adj3" fmla="val 16667"/>
            </a:avLst>
          </a:prstGeom>
          <a:solidFill>
            <a:srgbClr val="004C8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Average volume: 7,850 hm</a:t>
            </a:r>
            <a:r>
              <a:rPr lang="en-US" sz="1200" baseline="30000" dirty="0"/>
              <a:t>3/</a:t>
            </a:r>
            <a:r>
              <a:rPr lang="en-US" sz="1200" dirty="0"/>
              <a:t>year</a:t>
            </a:r>
            <a:endParaRPr lang="de-DE" sz="1200" dirty="0" err="1"/>
          </a:p>
        </p:txBody>
      </p:sp>
      <p:sp>
        <p:nvSpPr>
          <p:cNvPr id="11" name="Sprechblase: rechteckig mit abgerundeten Ecken 10">
            <a:extLst>
              <a:ext uri="{FF2B5EF4-FFF2-40B4-BE49-F238E27FC236}">
                <a16:creationId xmlns:a16="http://schemas.microsoft.com/office/drawing/2014/main" id="{52371FCE-5025-4A2C-BFB5-8D036AE375E2}"/>
              </a:ext>
            </a:extLst>
          </p:cNvPr>
          <p:cNvSpPr/>
          <p:nvPr/>
        </p:nvSpPr>
        <p:spPr>
          <a:xfrm>
            <a:off x="2562225" y="1116431"/>
            <a:ext cx="1924049" cy="540545"/>
          </a:xfrm>
          <a:prstGeom prst="wedgeRoundRectCallout">
            <a:avLst>
              <a:gd name="adj1" fmla="val 67898"/>
              <a:gd name="adj2" fmla="val 35300"/>
              <a:gd name="adj3" fmla="val 16667"/>
            </a:avLst>
          </a:prstGeom>
          <a:solidFill>
            <a:srgbClr val="004C8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Average flow: 248 m</a:t>
            </a:r>
            <a:r>
              <a:rPr lang="en-US" sz="1200" baseline="30000" dirty="0"/>
              <a:t>3</a:t>
            </a:r>
            <a:r>
              <a:rPr lang="en-US" sz="1200" dirty="0"/>
              <a:t>/s</a:t>
            </a:r>
            <a:endParaRPr lang="de-DE" sz="1200" dirty="0" err="1"/>
          </a:p>
        </p:txBody>
      </p:sp>
    </p:spTree>
    <p:extLst>
      <p:ext uri="{BB962C8B-B14F-4D97-AF65-F5344CB8AC3E}">
        <p14:creationId xmlns:p14="http://schemas.microsoft.com/office/powerpoint/2010/main" val="2820747522"/>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3DCA888-E9CC-43B8-B67B-9B8CCA9D73F8}"/>
              </a:ext>
            </a:extLst>
          </p:cNvPr>
          <p:cNvSpPr>
            <a:spLocks noGrp="1"/>
          </p:cNvSpPr>
          <p:nvPr>
            <p:ph type="title"/>
          </p:nvPr>
        </p:nvSpPr>
        <p:spPr/>
        <p:txBody>
          <a:bodyPr>
            <a:normAutofit fontScale="90000"/>
          </a:bodyPr>
          <a:lstStyle/>
          <a:p>
            <a:r>
              <a:rPr lang="en-US" sz="2800" dirty="0"/>
              <a:t>NBA and projects of “common infrastructure” and “infrastructure of common interest”</a:t>
            </a:r>
            <a:endParaRPr lang="en-US" dirty="0"/>
          </a:p>
        </p:txBody>
      </p:sp>
      <p:sp>
        <p:nvSpPr>
          <p:cNvPr id="4" name="Slide Number Placeholder 3">
            <a:extLst>
              <a:ext uri="{FF2B5EF4-FFF2-40B4-BE49-F238E27FC236}">
                <a16:creationId xmlns:a16="http://schemas.microsoft.com/office/drawing/2014/main" id="{F68A1DA2-E674-4B7B-B08D-E15D7450C753}"/>
              </a:ext>
            </a:extLst>
          </p:cNvPr>
          <p:cNvSpPr>
            <a:spLocks noGrp="1"/>
          </p:cNvSpPr>
          <p:nvPr>
            <p:ph type="sldNum" sz="quarter" idx="16"/>
          </p:nvPr>
        </p:nvSpPr>
        <p:spPr/>
        <p:txBody>
          <a:bodyPr/>
          <a:lstStyle/>
          <a:p>
            <a:fld id="{CF23C0C3-F0EC-4AF0-84C8-08554CFEDD03}" type="slidenum">
              <a:rPr lang="en-GB" smtClean="0"/>
              <a:t>6</a:t>
            </a:fld>
            <a:endParaRPr lang="en-GB"/>
          </a:p>
        </p:txBody>
      </p:sp>
      <p:sp>
        <p:nvSpPr>
          <p:cNvPr id="5" name="Text Placeholder 4">
            <a:extLst>
              <a:ext uri="{FF2B5EF4-FFF2-40B4-BE49-F238E27FC236}">
                <a16:creationId xmlns:a16="http://schemas.microsoft.com/office/drawing/2014/main" id="{B11942F1-8DCE-46DE-B6BF-21D5E2B776E3}"/>
              </a:ext>
            </a:extLst>
          </p:cNvPr>
          <p:cNvSpPr>
            <a:spLocks noGrp="1"/>
          </p:cNvSpPr>
          <p:nvPr>
            <p:ph type="body" sz="quarter" idx="13"/>
          </p:nvPr>
        </p:nvSpPr>
        <p:spPr>
          <a:xfrm>
            <a:off x="610984" y="1249370"/>
            <a:ext cx="2491103" cy="3225139"/>
          </a:xfrm>
          <a:prstGeom prst="rect">
            <a:avLst/>
          </a:prstGeom>
          <a:solidFill>
            <a:srgbClr val="F6B33C">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endParaRPr lang="en-US" sz="1200" b="1" kern="1200" dirty="0">
              <a:solidFill>
                <a:srgbClr val="000000"/>
              </a:solidFill>
              <a:effectLst/>
              <a:ea typeface="Calibri" panose="020F0502020204030204" pitchFamily="34" charset="0"/>
              <a:cs typeface="Calibri" panose="020F0502020204030204" pitchFamily="34" charset="0"/>
            </a:endParaRPr>
          </a:p>
          <a:p>
            <a:pPr algn="ctr">
              <a:lnSpc>
                <a:spcPct val="107000"/>
              </a:lnSpc>
              <a:spcAft>
                <a:spcPts val="800"/>
              </a:spcAft>
            </a:pPr>
            <a:r>
              <a:rPr lang="en-US" sz="1200" b="1" kern="1200" dirty="0">
                <a:solidFill>
                  <a:srgbClr val="000000"/>
                </a:solidFill>
                <a:effectLst/>
                <a:ea typeface="Calibri" panose="020F0502020204030204" pitchFamily="34" charset="0"/>
                <a:cs typeface="Calibri" panose="020F0502020204030204" pitchFamily="34" charset="0"/>
              </a:rPr>
              <a:t>Niger Basin Authority</a:t>
            </a:r>
          </a:p>
          <a:p>
            <a:pPr algn="ctr">
              <a:lnSpc>
                <a:spcPct val="107000"/>
              </a:lnSpc>
              <a:spcAft>
                <a:spcPts val="800"/>
              </a:spcAft>
            </a:pPr>
            <a:r>
              <a:rPr lang="en-US" sz="1200" b="1" dirty="0">
                <a:solidFill>
                  <a:srgbClr val="000000"/>
                </a:solidFill>
                <a:ea typeface="Calibri" panose="020F0502020204030204" pitchFamily="34" charset="0"/>
                <a:cs typeface="Calibri" panose="020F0502020204030204" pitchFamily="34" charset="0"/>
              </a:rPr>
              <a:t>(NBA)</a:t>
            </a:r>
            <a:r>
              <a:rPr lang="en-US" sz="1200" b="1" kern="1200" dirty="0">
                <a:solidFill>
                  <a:srgbClr val="000000"/>
                </a:solidFill>
                <a:effectLst/>
                <a:ea typeface="Calibri" panose="020F0502020204030204" pitchFamily="34" charset="0"/>
                <a:cs typeface="Calibri" panose="020F0502020204030204" pitchFamily="34" charset="0"/>
              </a:rPr>
              <a:t> </a:t>
            </a:r>
          </a:p>
          <a:p>
            <a:pPr marL="171450" lvl="0" indent="-171450">
              <a:buFont typeface="Arial" panose="020B0604020202020204" pitchFamily="34" charset="0"/>
              <a:buChar char="•"/>
            </a:pPr>
            <a:r>
              <a:rPr lang="en-US" sz="1200" dirty="0">
                <a:solidFill>
                  <a:schemeClr val="tx1"/>
                </a:solidFill>
              </a:rPr>
              <a:t>The Benue River is part of the larger Niger basin which is managed by the NBA</a:t>
            </a:r>
          </a:p>
          <a:p>
            <a:pPr marL="171450" lvl="0" indent="-171450">
              <a:buFont typeface="Arial" panose="020B0604020202020204" pitchFamily="34" charset="0"/>
              <a:buChar char="•"/>
            </a:pPr>
            <a:r>
              <a:rPr lang="en-US" sz="1200" dirty="0">
                <a:solidFill>
                  <a:schemeClr val="tx1"/>
                </a:solidFill>
              </a:rPr>
              <a:t>Purpose: promote cooperation and ensure an irrigated development </a:t>
            </a:r>
          </a:p>
          <a:p>
            <a:pPr marL="171450" lvl="0" indent="-171450">
              <a:buFont typeface="Arial" panose="020B0604020202020204" pitchFamily="34" charset="0"/>
              <a:buChar char="•"/>
            </a:pPr>
            <a:r>
              <a:rPr lang="en-US" sz="1200" dirty="0">
                <a:solidFill>
                  <a:schemeClr val="tx1"/>
                </a:solidFill>
              </a:rPr>
              <a:t>Key function: management of water infrastructures</a:t>
            </a:r>
          </a:p>
          <a:p>
            <a:pPr marL="171450" lvl="0" indent="-171450">
              <a:buFont typeface="Arial" panose="020B0604020202020204" pitchFamily="34" charset="0"/>
              <a:buChar char="•"/>
            </a:pPr>
            <a:r>
              <a:rPr lang="en-US" sz="1200" dirty="0">
                <a:solidFill>
                  <a:schemeClr val="tx1"/>
                </a:solidFill>
              </a:rPr>
              <a:t>Initiated the Water Charter</a:t>
            </a:r>
          </a:p>
        </p:txBody>
      </p:sp>
      <p:sp>
        <p:nvSpPr>
          <p:cNvPr id="6" name="Rectangle 5">
            <a:extLst>
              <a:ext uri="{FF2B5EF4-FFF2-40B4-BE49-F238E27FC236}">
                <a16:creationId xmlns:a16="http://schemas.microsoft.com/office/drawing/2014/main" id="{D2901839-F060-4D34-B10B-E6D870245504}"/>
              </a:ext>
            </a:extLst>
          </p:cNvPr>
          <p:cNvSpPr/>
          <p:nvPr/>
        </p:nvSpPr>
        <p:spPr>
          <a:xfrm>
            <a:off x="3354157" y="1267251"/>
            <a:ext cx="2491103" cy="3207258"/>
          </a:xfrm>
          <a:prstGeom prst="rect">
            <a:avLst/>
          </a:prstGeom>
          <a:solidFill>
            <a:srgbClr val="004C8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endParaRPr lang="en-US" sz="1200" b="1" kern="1200" dirty="0">
              <a:solidFill>
                <a:srgbClr val="000000"/>
              </a:solidFill>
              <a:effectLst/>
              <a:ea typeface="Calibri" panose="020F0502020204030204" pitchFamily="34" charset="0"/>
              <a:cs typeface="Calibri" panose="020F0502020204030204" pitchFamily="34" charset="0"/>
            </a:endParaRPr>
          </a:p>
          <a:p>
            <a:pPr algn="ctr">
              <a:lnSpc>
                <a:spcPct val="107000"/>
              </a:lnSpc>
              <a:spcAft>
                <a:spcPts val="800"/>
              </a:spcAft>
            </a:pPr>
            <a:r>
              <a:rPr lang="en-US" sz="1200" b="1" kern="1200" dirty="0">
                <a:solidFill>
                  <a:srgbClr val="000000"/>
                </a:solidFill>
                <a:effectLst/>
                <a:ea typeface="Calibri" panose="020F0502020204030204" pitchFamily="34" charset="0"/>
                <a:cs typeface="Calibri" panose="020F0502020204030204" pitchFamily="34" charset="0"/>
              </a:rPr>
              <a:t>Water Charter</a:t>
            </a:r>
          </a:p>
          <a:p>
            <a:pPr marL="171450" indent="-171450">
              <a:lnSpc>
                <a:spcPct val="107000"/>
              </a:lnSpc>
              <a:spcAft>
                <a:spcPts val="800"/>
              </a:spcAft>
              <a:buFont typeface="Arial" panose="020B0604020202020204" pitchFamily="34" charset="0"/>
              <a:buChar char="•"/>
            </a:pPr>
            <a:r>
              <a:rPr lang="en-US" sz="1200" dirty="0">
                <a:solidFill>
                  <a:schemeClr val="tx1"/>
                </a:solidFill>
                <a:effectLst/>
                <a:ea typeface="Calibri" panose="020F0502020204030204" pitchFamily="34" charset="0"/>
                <a:cs typeface="Times New Roman" panose="02020603050405020304" pitchFamily="18" charset="0"/>
              </a:rPr>
              <a:t>Purpose: provides a framework for the allocation of water resources between various use sectors</a:t>
            </a:r>
          </a:p>
          <a:p>
            <a:pPr marL="171450" indent="-171450">
              <a:lnSpc>
                <a:spcPct val="107000"/>
              </a:lnSpc>
              <a:spcAft>
                <a:spcPts val="800"/>
              </a:spcAft>
              <a:buFont typeface="Arial" panose="020B0604020202020204" pitchFamily="34" charset="0"/>
              <a:buChar char="•"/>
            </a:pPr>
            <a:r>
              <a:rPr lang="en-US" sz="1200" dirty="0">
                <a:solidFill>
                  <a:schemeClr val="tx1"/>
                </a:solidFill>
                <a:ea typeface="Calibri" panose="020F0502020204030204" pitchFamily="34" charset="0"/>
                <a:cs typeface="Times New Roman" panose="02020603050405020304" pitchFamily="18" charset="0"/>
              </a:rPr>
              <a:t>Establishes provisions for the recognition of  “common infrastructure” and “infrastructure of common interest” </a:t>
            </a:r>
            <a:endParaRPr lang="en-US" sz="1200" dirty="0">
              <a:solidFill>
                <a:schemeClr val="tx1"/>
              </a:solidFill>
              <a:effectLst/>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2FA0BFCE-8BA0-4813-BBB7-A90DA5EF2008}"/>
              </a:ext>
            </a:extLst>
          </p:cNvPr>
          <p:cNvSpPr/>
          <p:nvPr/>
        </p:nvSpPr>
        <p:spPr>
          <a:xfrm>
            <a:off x="6068238" y="1267251"/>
            <a:ext cx="2491103" cy="3207258"/>
          </a:xfrm>
          <a:prstGeom prst="rect">
            <a:avLst/>
          </a:prstGeom>
          <a:solidFill>
            <a:srgbClr val="79A12C">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endParaRPr lang="en-US" sz="1200" b="1" dirty="0">
              <a:solidFill>
                <a:srgbClr val="000000"/>
              </a:solidFill>
              <a:ea typeface="Calibri" panose="020F0502020204030204" pitchFamily="34" charset="0"/>
              <a:cs typeface="Calibri" panose="020F0502020204030204" pitchFamily="34" charset="0"/>
            </a:endParaRPr>
          </a:p>
          <a:p>
            <a:pPr algn="ctr">
              <a:lnSpc>
                <a:spcPct val="107000"/>
              </a:lnSpc>
              <a:spcAft>
                <a:spcPts val="800"/>
              </a:spcAft>
            </a:pPr>
            <a:r>
              <a:rPr lang="en-US" sz="1200" b="1" dirty="0">
                <a:solidFill>
                  <a:srgbClr val="000000"/>
                </a:solidFill>
                <a:ea typeface="Calibri" panose="020F0502020204030204" pitchFamily="34" charset="0"/>
                <a:cs typeface="Calibri" panose="020F0502020204030204" pitchFamily="34" charset="0"/>
              </a:rPr>
              <a:t>Annex 5 – Legal Status</a:t>
            </a:r>
          </a:p>
          <a:p>
            <a:pPr marL="171450" indent="-171450">
              <a:lnSpc>
                <a:spcPct val="107000"/>
              </a:lnSpc>
              <a:spcAft>
                <a:spcPts val="800"/>
              </a:spcAft>
              <a:buFont typeface="Arial" panose="020B0604020202020204" pitchFamily="34" charset="0"/>
              <a:buChar char="•"/>
            </a:pPr>
            <a:r>
              <a:rPr lang="en-US" sz="1200" dirty="0">
                <a:solidFill>
                  <a:srgbClr val="000000"/>
                </a:solidFill>
                <a:ea typeface="Calibri" panose="020F0502020204030204" pitchFamily="34" charset="0"/>
                <a:cs typeface="Calibri" panose="020F0502020204030204" pitchFamily="34" charset="0"/>
              </a:rPr>
              <a:t>“Common infrastructure”: infrastructure that is of common and indivisible ownership</a:t>
            </a:r>
          </a:p>
          <a:p>
            <a:pPr marL="171450" indent="-171450">
              <a:lnSpc>
                <a:spcPct val="107000"/>
              </a:lnSpc>
              <a:spcAft>
                <a:spcPts val="800"/>
              </a:spcAft>
              <a:buFont typeface="Arial" panose="020B0604020202020204" pitchFamily="34" charset="0"/>
              <a:buChar char="•"/>
            </a:pPr>
            <a:r>
              <a:rPr lang="en-US" sz="1200" dirty="0">
                <a:solidFill>
                  <a:srgbClr val="000000"/>
                </a:solidFill>
                <a:ea typeface="Calibri" panose="020F0502020204030204" pitchFamily="34" charset="0"/>
                <a:cs typeface="Calibri" panose="020F0502020204030204" pitchFamily="34" charset="0"/>
              </a:rPr>
              <a:t>“Infrastructure of common interest”: infrastructure in which two or more states are interested and coordinate the management</a:t>
            </a:r>
          </a:p>
          <a:p>
            <a:pPr marL="171450" indent="-171450">
              <a:lnSpc>
                <a:spcPct val="107000"/>
              </a:lnSpc>
              <a:spcAft>
                <a:spcPts val="800"/>
              </a:spcAft>
              <a:buFont typeface="Wingdings" panose="05000000000000000000" pitchFamily="2" charset="2"/>
              <a:buChar char="à"/>
            </a:pPr>
            <a:r>
              <a:rPr lang="en-US" sz="1200" dirty="0">
                <a:solidFill>
                  <a:srgbClr val="000000"/>
                </a:solidFill>
                <a:ea typeface="Calibri" panose="020F0502020204030204" pitchFamily="34" charset="0"/>
                <a:cs typeface="Calibri" panose="020F0502020204030204" pitchFamily="34" charset="0"/>
                <a:sym typeface="Wingdings" panose="05000000000000000000" pitchFamily="2" charset="2"/>
              </a:rPr>
              <a:t>within NBA Member States</a:t>
            </a:r>
          </a:p>
          <a:p>
            <a:pPr marL="171450" indent="-171450">
              <a:lnSpc>
                <a:spcPct val="107000"/>
              </a:lnSpc>
              <a:spcAft>
                <a:spcPts val="800"/>
              </a:spcAft>
              <a:buFont typeface="Arial" panose="020B0604020202020204" pitchFamily="34" charset="0"/>
              <a:buChar char="•"/>
            </a:pPr>
            <a:r>
              <a:rPr lang="en-US" sz="1200" dirty="0">
                <a:solidFill>
                  <a:srgbClr val="000000"/>
                </a:solidFill>
                <a:ea typeface="Calibri" panose="020F0502020204030204" pitchFamily="34" charset="0"/>
                <a:cs typeface="Calibri" panose="020F0502020204030204" pitchFamily="34" charset="0"/>
                <a:sym typeface="Wingdings" panose="05000000000000000000" pitchFamily="2" charset="2"/>
              </a:rPr>
              <a:t>Anchor point for WEF Nexus approach</a:t>
            </a:r>
            <a:endParaRPr lang="en-US" sz="1200" dirty="0">
              <a:solidFill>
                <a:srgbClr val="000000"/>
              </a:solidFill>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67147001"/>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04CFEFB-5C84-4FF2-AA63-4E4DA867657E}"/>
              </a:ext>
            </a:extLst>
          </p:cNvPr>
          <p:cNvSpPr>
            <a:spLocks noGrp="1"/>
          </p:cNvSpPr>
          <p:nvPr>
            <p:ph type="body" sz="quarter" idx="14"/>
          </p:nvPr>
        </p:nvSpPr>
        <p:spPr/>
        <p:txBody>
          <a:bodyPr/>
          <a:lstStyle/>
          <a:p>
            <a:r>
              <a:rPr lang="en-US" dirty="0"/>
              <a:t>Transboundary interests in the Lagdo Dam</a:t>
            </a:r>
          </a:p>
          <a:p>
            <a:endParaRPr lang="en-US" dirty="0"/>
          </a:p>
        </p:txBody>
      </p:sp>
      <p:sp>
        <p:nvSpPr>
          <p:cNvPr id="4" name="Title 3">
            <a:extLst>
              <a:ext uri="{FF2B5EF4-FFF2-40B4-BE49-F238E27FC236}">
                <a16:creationId xmlns:a16="http://schemas.microsoft.com/office/drawing/2014/main" id="{1007B014-47BC-4079-9698-336F5BD1C66A}"/>
              </a:ext>
            </a:extLst>
          </p:cNvPr>
          <p:cNvSpPr>
            <a:spLocks noGrp="1"/>
          </p:cNvSpPr>
          <p:nvPr>
            <p:ph type="title"/>
          </p:nvPr>
        </p:nvSpPr>
        <p:spPr/>
        <p:txBody>
          <a:bodyPr/>
          <a:lstStyle/>
          <a:p>
            <a:r>
              <a:rPr lang="en-US" dirty="0"/>
              <a:t>The Nexus perspective </a:t>
            </a:r>
          </a:p>
        </p:txBody>
      </p:sp>
      <p:sp>
        <p:nvSpPr>
          <p:cNvPr id="5" name="Slide Number Placeholder 4">
            <a:extLst>
              <a:ext uri="{FF2B5EF4-FFF2-40B4-BE49-F238E27FC236}">
                <a16:creationId xmlns:a16="http://schemas.microsoft.com/office/drawing/2014/main" id="{D3055ABE-AC27-4C8E-801F-FD9BD95B911B}"/>
              </a:ext>
            </a:extLst>
          </p:cNvPr>
          <p:cNvSpPr>
            <a:spLocks noGrp="1"/>
          </p:cNvSpPr>
          <p:nvPr>
            <p:ph type="sldNum" sz="quarter" idx="16"/>
          </p:nvPr>
        </p:nvSpPr>
        <p:spPr>
          <a:xfrm>
            <a:off x="6959599" y="4639096"/>
            <a:ext cx="2057400" cy="274637"/>
          </a:xfrm>
        </p:spPr>
        <p:txBody>
          <a:bodyPr/>
          <a:lstStyle/>
          <a:p>
            <a:fld id="{CF23C0C3-F0EC-4AF0-84C8-08554CFEDD03}" type="slidenum">
              <a:rPr lang="en-GB" smtClean="0"/>
              <a:t>7</a:t>
            </a:fld>
            <a:endParaRPr lang="en-GB"/>
          </a:p>
        </p:txBody>
      </p:sp>
      <p:graphicFrame>
        <p:nvGraphicFramePr>
          <p:cNvPr id="7" name="Table 4">
            <a:extLst>
              <a:ext uri="{FF2B5EF4-FFF2-40B4-BE49-F238E27FC236}">
                <a16:creationId xmlns:a16="http://schemas.microsoft.com/office/drawing/2014/main" id="{B541FB8A-46CC-4F5B-9AD7-2914BA8B4522}"/>
              </a:ext>
            </a:extLst>
          </p:cNvPr>
          <p:cNvGraphicFramePr>
            <a:graphicFrameLocks noGrp="1"/>
          </p:cNvGraphicFramePr>
          <p:nvPr>
            <p:extLst>
              <p:ext uri="{D42A27DB-BD31-4B8C-83A1-F6EECF244321}">
                <p14:modId xmlns:p14="http://schemas.microsoft.com/office/powerpoint/2010/main" val="1977786552"/>
              </p:ext>
            </p:extLst>
          </p:nvPr>
        </p:nvGraphicFramePr>
        <p:xfrm>
          <a:off x="288408" y="1797376"/>
          <a:ext cx="8567183" cy="2686250"/>
        </p:xfrm>
        <a:graphic>
          <a:graphicData uri="http://schemas.openxmlformats.org/drawingml/2006/table">
            <a:tbl>
              <a:tblPr firstRow="1" bandRow="1">
                <a:tableStyleId>{93296810-A885-4BE3-A3E7-6D5BEEA58F35}</a:tableStyleId>
              </a:tblPr>
              <a:tblGrid>
                <a:gridCol w="2344128">
                  <a:extLst>
                    <a:ext uri="{9D8B030D-6E8A-4147-A177-3AD203B41FA5}">
                      <a16:colId xmlns:a16="http://schemas.microsoft.com/office/drawing/2014/main" val="2010219613"/>
                    </a:ext>
                  </a:extLst>
                </a:gridCol>
                <a:gridCol w="1511852">
                  <a:extLst>
                    <a:ext uri="{9D8B030D-6E8A-4147-A177-3AD203B41FA5}">
                      <a16:colId xmlns:a16="http://schemas.microsoft.com/office/drawing/2014/main" val="4028127092"/>
                    </a:ext>
                  </a:extLst>
                </a:gridCol>
                <a:gridCol w="1570401">
                  <a:extLst>
                    <a:ext uri="{9D8B030D-6E8A-4147-A177-3AD203B41FA5}">
                      <a16:colId xmlns:a16="http://schemas.microsoft.com/office/drawing/2014/main" val="2533779656"/>
                    </a:ext>
                  </a:extLst>
                </a:gridCol>
                <a:gridCol w="1570401">
                  <a:extLst>
                    <a:ext uri="{9D8B030D-6E8A-4147-A177-3AD203B41FA5}">
                      <a16:colId xmlns:a16="http://schemas.microsoft.com/office/drawing/2014/main" val="3224081915"/>
                    </a:ext>
                  </a:extLst>
                </a:gridCol>
                <a:gridCol w="1570401">
                  <a:extLst>
                    <a:ext uri="{9D8B030D-6E8A-4147-A177-3AD203B41FA5}">
                      <a16:colId xmlns:a16="http://schemas.microsoft.com/office/drawing/2014/main" val="301185010"/>
                    </a:ext>
                  </a:extLst>
                </a:gridCol>
              </a:tblGrid>
              <a:tr h="812127">
                <a:tc>
                  <a:txBody>
                    <a:bodyPr/>
                    <a:lstStyle/>
                    <a:p>
                      <a:endParaRPr lang="en-GB" sz="1500" dirty="0"/>
                    </a:p>
                  </a:txBody>
                  <a:tcPr marL="102939" marR="102939" marT="51470" marB="51470">
                    <a:noFill/>
                  </a:tcPr>
                </a:tc>
                <a:tc>
                  <a:txBody>
                    <a:bodyPr/>
                    <a:lstStyle/>
                    <a:p>
                      <a:pPr algn="ctr"/>
                      <a:r>
                        <a:rPr lang="en-GB" sz="1500" b="1" kern="1200" dirty="0">
                          <a:solidFill>
                            <a:schemeClr val="lt1"/>
                          </a:solidFill>
                          <a:latin typeface="Calibri" panose="020F0502020204030204" pitchFamily="34" charset="0"/>
                          <a:ea typeface="+mn-ea"/>
                          <a:cs typeface="Calibri" panose="020F0502020204030204" pitchFamily="34" charset="0"/>
                        </a:rPr>
                        <a:t>Food security</a:t>
                      </a:r>
                    </a:p>
                  </a:txBody>
                  <a:tcPr marL="102939" marR="102939" marT="360000" marB="51470">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004C82"/>
                    </a:solidFill>
                  </a:tcPr>
                </a:tc>
                <a:tc>
                  <a:txBody>
                    <a:bodyPr/>
                    <a:lstStyle/>
                    <a:p>
                      <a:pPr algn="ctr"/>
                      <a:r>
                        <a:rPr lang="en-GB" sz="1500" dirty="0">
                          <a:latin typeface="Calibri" panose="020F0502020204030204" pitchFamily="34" charset="0"/>
                          <a:cs typeface="Calibri" panose="020F0502020204030204" pitchFamily="34" charset="0"/>
                        </a:rPr>
                        <a:t>Energy security</a:t>
                      </a:r>
                    </a:p>
                  </a:txBody>
                  <a:tcPr marL="102939" marR="102939" marT="360000" marB="5147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004C82"/>
                    </a:solidFill>
                  </a:tcPr>
                </a:tc>
                <a:tc>
                  <a:txBody>
                    <a:bodyPr/>
                    <a:lstStyle/>
                    <a:p>
                      <a:pPr algn="ctr"/>
                      <a:r>
                        <a:rPr lang="en-GB" sz="1500" dirty="0">
                          <a:latin typeface="Calibri" panose="020F0502020204030204" pitchFamily="34" charset="0"/>
                          <a:cs typeface="Calibri" panose="020F0502020204030204" pitchFamily="34" charset="0"/>
                        </a:rPr>
                        <a:t>Flood management</a:t>
                      </a:r>
                    </a:p>
                  </a:txBody>
                  <a:tcPr marL="102939" marR="102939" marT="360000" marB="5147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004C82"/>
                    </a:solidFill>
                  </a:tcPr>
                </a:tc>
                <a:tc>
                  <a:txBody>
                    <a:bodyPr/>
                    <a:lstStyle/>
                    <a:p>
                      <a:pPr algn="ctr"/>
                      <a:r>
                        <a:rPr lang="en-GB" sz="1500" dirty="0">
                          <a:latin typeface="Calibri" panose="020F0502020204030204" pitchFamily="34" charset="0"/>
                          <a:cs typeface="Calibri" panose="020F0502020204030204" pitchFamily="34" charset="0"/>
                        </a:rPr>
                        <a:t>Other</a:t>
                      </a:r>
                    </a:p>
                  </a:txBody>
                  <a:tcPr marL="102939" marR="102939" marT="360000" marB="51470">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rgbClr val="004C82"/>
                    </a:solidFill>
                  </a:tcPr>
                </a:tc>
                <a:extLst>
                  <a:ext uri="{0D108BD9-81ED-4DB2-BD59-A6C34878D82A}">
                    <a16:rowId xmlns:a16="http://schemas.microsoft.com/office/drawing/2014/main" val="1802996522"/>
                  </a:ext>
                </a:extLst>
              </a:tr>
              <a:tr h="414872">
                <a:tc>
                  <a:txBody>
                    <a:bodyPr/>
                    <a:lstStyle/>
                    <a:p>
                      <a:r>
                        <a:rPr lang="en-GB" sz="1500" b="1" dirty="0">
                          <a:solidFill>
                            <a:schemeClr val="bg1"/>
                          </a:solidFill>
                          <a:latin typeface="Calibri" panose="020F0502020204030204" pitchFamily="34" charset="0"/>
                          <a:cs typeface="Calibri" panose="020F0502020204030204" pitchFamily="34" charset="0"/>
                        </a:rPr>
                        <a:t>Cameroon</a:t>
                      </a:r>
                    </a:p>
                  </a:txBody>
                  <a:tcPr marL="102939" marR="108000" marT="51470" marB="51470" anchor="ctr">
                    <a:blipFill dpi="0" rotWithShape="1">
                      <a:blip r:embed="rId3">
                        <a:extLst>
                          <a:ext uri="{96DAC541-7B7A-43D3-8B79-37D633B846F1}">
                            <asvg:svgBlip xmlns:asvg="http://schemas.microsoft.com/office/drawing/2016/SVG/main" r:embed="rId4"/>
                          </a:ext>
                        </a:extLst>
                      </a:blip>
                      <a:srcRect/>
                      <a:stretch>
                        <a:fillRect r="1000"/>
                      </a:stretch>
                    </a:blipFill>
                  </a:tcPr>
                </a:tc>
                <a:tc>
                  <a:txBody>
                    <a:bodyPr/>
                    <a:lstStyle/>
                    <a:p>
                      <a:pPr marL="0" indent="0">
                        <a:buFont typeface="Arial" panose="020B0604020202020204" pitchFamily="34" charset="0"/>
                        <a:buNone/>
                      </a:pPr>
                      <a:r>
                        <a:rPr lang="en-US" sz="1100" dirty="0"/>
                        <a:t>Water from the dam is used for agricultural irrigation </a:t>
                      </a:r>
                    </a:p>
                  </a:txBody>
                  <a:tcPr marL="102939" marR="102939" marT="51470" marB="51470">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r>
                        <a:rPr lang="en-US" sz="1100" dirty="0"/>
                        <a:t>Hydropower generation is crucial for the region’s energy network</a:t>
                      </a:r>
                    </a:p>
                  </a:txBody>
                  <a:tcPr marL="102939" marR="102939" marT="51470" marB="5147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r>
                        <a:rPr lang="en-GB" sz="1100" dirty="0"/>
                        <a:t>Extreme flood events create environmental and social risks </a:t>
                      </a:r>
                    </a:p>
                  </a:txBody>
                  <a:tcPr marL="102939" marR="102939" marT="51470" marB="5147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r>
                        <a:rPr lang="en-GB" sz="1100" dirty="0"/>
                        <a:t>The lake has an undeveloped touristic potential</a:t>
                      </a:r>
                    </a:p>
                  </a:txBody>
                  <a:tcPr marL="102939" marR="102939" marT="51470" marB="51470">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787815682"/>
                  </a:ext>
                </a:extLst>
              </a:tr>
              <a:tr h="414872">
                <a:tc>
                  <a:txBody>
                    <a:bodyPr/>
                    <a:lstStyle/>
                    <a:p>
                      <a:r>
                        <a:rPr lang="en-GB" sz="1500" b="1" dirty="0">
                          <a:solidFill>
                            <a:schemeClr val="bg1"/>
                          </a:solidFill>
                          <a:latin typeface="Calibri" panose="020F0502020204030204" pitchFamily="34" charset="0"/>
                          <a:cs typeface="Calibri" panose="020F0502020204030204" pitchFamily="34" charset="0"/>
                        </a:rPr>
                        <a:t>Nigeria</a:t>
                      </a:r>
                    </a:p>
                  </a:txBody>
                  <a:tcPr marL="102939" marR="102939" marT="51470" marB="51470" anchor="ctr">
                    <a:blipFill dpi="0" rotWithShape="1">
                      <a:blip r:embed="rId5">
                        <a:extLst>
                          <a:ext uri="{96DAC541-7B7A-43D3-8B79-37D633B846F1}">
                            <asvg:svgBlip xmlns:asvg="http://schemas.microsoft.com/office/drawing/2016/SVG/main" r:embed="rId6"/>
                          </a:ext>
                        </a:extLst>
                      </a:blip>
                      <a:srcRect/>
                      <a:stretch>
                        <a:fillRect r="1000"/>
                      </a:stretch>
                    </a:blipFill>
                  </a:tcPr>
                </a:tc>
                <a:tc>
                  <a:txBody>
                    <a:bodyPr/>
                    <a:lstStyle/>
                    <a:p>
                      <a:pPr marL="0" indent="0">
                        <a:buFont typeface="Arial" panose="020B0604020202020204" pitchFamily="34" charset="0"/>
                        <a:buNone/>
                      </a:pPr>
                      <a:r>
                        <a:rPr lang="en-GB" sz="1100" dirty="0"/>
                        <a:t>Relies on food imports from Lagdo </a:t>
                      </a:r>
                    </a:p>
                  </a:txBody>
                  <a:tcPr marL="102939" marR="102939" marT="51470" marB="51470">
                    <a:lnR w="12700" cap="flat" cmpd="sng" algn="ctr">
                      <a:solidFill>
                        <a:schemeClr val="bg1"/>
                      </a:solidFill>
                      <a:prstDash val="solid"/>
                      <a:round/>
                      <a:headEnd type="none" w="med" len="med"/>
                      <a:tailEnd type="none" w="med" len="med"/>
                    </a:lnR>
                  </a:tcPr>
                </a:tc>
                <a:tc>
                  <a:txBody>
                    <a:bodyPr/>
                    <a:lstStyle/>
                    <a:p>
                      <a:endParaRPr lang="en-GB" sz="1100" dirty="0"/>
                    </a:p>
                  </a:txBody>
                  <a:tcPr marL="102939" marR="102939" marT="51470" marB="5147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r>
                        <a:rPr lang="en-GB" sz="1100" dirty="0"/>
                        <a:t>Extreme flood events create environmental and social risks </a:t>
                      </a:r>
                    </a:p>
                  </a:txBody>
                  <a:tcPr marL="102939" marR="102939" marT="51470" marB="5147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endParaRPr lang="en-GB" sz="1100" dirty="0"/>
                    </a:p>
                  </a:txBody>
                  <a:tcPr marL="102939" marR="102939" marT="51470" marB="51470">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3787041816"/>
                  </a:ext>
                </a:extLst>
              </a:tr>
              <a:tr h="414872">
                <a:tc>
                  <a:txBody>
                    <a:bodyPr/>
                    <a:lstStyle/>
                    <a:p>
                      <a:r>
                        <a:rPr lang="en-GB" sz="1500" b="1" dirty="0">
                          <a:solidFill>
                            <a:schemeClr val="bg1"/>
                          </a:solidFill>
                          <a:latin typeface="Calibri" panose="020F0502020204030204" pitchFamily="34" charset="0"/>
                          <a:cs typeface="Calibri" panose="020F0502020204030204" pitchFamily="34" charset="0"/>
                        </a:rPr>
                        <a:t>Chad</a:t>
                      </a:r>
                    </a:p>
                  </a:txBody>
                  <a:tcPr marL="102939" marR="102939" marT="51470" marB="51470" anchor="ctr">
                    <a:blipFill dpi="0" rotWithShape="1">
                      <a:blip r:embed="rId3">
                        <a:extLst>
                          <a:ext uri="{96DAC541-7B7A-43D3-8B79-37D633B846F1}">
                            <asvg:svgBlip xmlns:asvg="http://schemas.microsoft.com/office/drawing/2016/SVG/main" r:embed="rId4"/>
                          </a:ext>
                        </a:extLst>
                      </a:blip>
                      <a:srcRect/>
                      <a:stretch>
                        <a:fillRect r="1000"/>
                      </a:stretch>
                    </a:blipFill>
                  </a:tcPr>
                </a:tc>
                <a:tc>
                  <a:txBody>
                    <a:bodyPr/>
                    <a:lstStyle/>
                    <a:p>
                      <a:endParaRPr lang="en-GB" sz="1100" dirty="0"/>
                    </a:p>
                  </a:txBody>
                  <a:tcPr marL="102939" marR="102939" marT="51470" marB="51470">
                    <a:lnR w="12700" cap="flat" cmpd="sng" algn="ctr">
                      <a:solidFill>
                        <a:schemeClr val="bg1"/>
                      </a:solidFill>
                      <a:prstDash val="solid"/>
                      <a:round/>
                      <a:headEnd type="none" w="med" len="med"/>
                      <a:tailEnd type="none" w="med" len="med"/>
                    </a:lnR>
                  </a:tcPr>
                </a:tc>
                <a:tc>
                  <a:txBody>
                    <a:bodyPr/>
                    <a:lstStyle/>
                    <a:p>
                      <a:r>
                        <a:rPr lang="en-GB" sz="1100" dirty="0"/>
                        <a:t>Interested in energy imports</a:t>
                      </a:r>
                    </a:p>
                  </a:txBody>
                  <a:tcPr marL="102939" marR="102939" marT="51470" marB="5147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endParaRPr lang="en-GB" sz="1100" dirty="0"/>
                    </a:p>
                  </a:txBody>
                  <a:tcPr marL="102939" marR="102939" marT="51470" marB="5147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endParaRPr lang="en-GB" sz="1100" dirty="0"/>
                    </a:p>
                  </a:txBody>
                  <a:tcPr marL="102939" marR="102939" marT="51470" marB="51470">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3444760809"/>
                  </a:ext>
                </a:extLst>
              </a:tr>
            </a:tbl>
          </a:graphicData>
        </a:graphic>
      </p:graphicFrame>
      <p:pic>
        <p:nvPicPr>
          <p:cNvPr id="8" name="Picture 7" descr="Logo, icon&#10;&#10;Description automatically generated">
            <a:extLst>
              <a:ext uri="{FF2B5EF4-FFF2-40B4-BE49-F238E27FC236}">
                <a16:creationId xmlns:a16="http://schemas.microsoft.com/office/drawing/2014/main" id="{E4E15122-EC67-4217-A68C-9691AF4D6535}"/>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3065516" y="1485392"/>
            <a:ext cx="629802" cy="629802"/>
          </a:xfrm>
          <a:prstGeom prst="rect">
            <a:avLst/>
          </a:prstGeom>
        </p:spPr>
      </p:pic>
      <p:pic>
        <p:nvPicPr>
          <p:cNvPr id="9" name="Picture 8" descr="Icon&#10;&#10;Description automatically generated">
            <a:extLst>
              <a:ext uri="{FF2B5EF4-FFF2-40B4-BE49-F238E27FC236}">
                <a16:creationId xmlns:a16="http://schemas.microsoft.com/office/drawing/2014/main" id="{C6CB7CD8-96C0-4192-AE20-3B3908589AEB}"/>
              </a:ext>
            </a:extLst>
          </p:cNvPr>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4571999" y="1543350"/>
            <a:ext cx="629802" cy="629802"/>
          </a:xfrm>
          <a:prstGeom prst="rect">
            <a:avLst/>
          </a:prstGeom>
        </p:spPr>
      </p:pic>
      <p:pic>
        <p:nvPicPr>
          <p:cNvPr id="10" name="Picture 9" descr="Icon&#10;&#10;Description automatically generated">
            <a:extLst>
              <a:ext uri="{FF2B5EF4-FFF2-40B4-BE49-F238E27FC236}">
                <a16:creationId xmlns:a16="http://schemas.microsoft.com/office/drawing/2014/main" id="{AEA584B4-983F-4816-A917-70067936BD88}"/>
              </a:ext>
            </a:extLst>
          </p:cNvPr>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6157525" y="1544581"/>
            <a:ext cx="629802" cy="629802"/>
          </a:xfrm>
          <a:prstGeom prst="rect">
            <a:avLst/>
          </a:prstGeom>
        </p:spPr>
      </p:pic>
      <p:sp>
        <p:nvSpPr>
          <p:cNvPr id="14" name="Oval 13">
            <a:extLst>
              <a:ext uri="{FF2B5EF4-FFF2-40B4-BE49-F238E27FC236}">
                <a16:creationId xmlns:a16="http://schemas.microsoft.com/office/drawing/2014/main" id="{52AA8E3A-F0B0-4F9A-A935-CB75E14BB86B}"/>
              </a:ext>
            </a:extLst>
          </p:cNvPr>
          <p:cNvSpPr/>
          <p:nvPr/>
        </p:nvSpPr>
        <p:spPr>
          <a:xfrm>
            <a:off x="7775693" y="1543349"/>
            <a:ext cx="629802" cy="629803"/>
          </a:xfrm>
          <a:prstGeom prst="ellipse">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p>
        </p:txBody>
      </p:sp>
      <p:pic>
        <p:nvPicPr>
          <p:cNvPr id="19" name="Graphic 18" descr="Hike">
            <a:extLst>
              <a:ext uri="{FF2B5EF4-FFF2-40B4-BE49-F238E27FC236}">
                <a16:creationId xmlns:a16="http://schemas.microsoft.com/office/drawing/2014/main" id="{3CAD1EC0-FE97-427D-9EB4-F24E51881791}"/>
              </a:ext>
            </a:extLst>
          </p:cNvPr>
          <p:cNvPicPr>
            <a:picLocks noChangeAspect="1"/>
          </p:cNvPicPr>
          <p:nvPr/>
        </p:nvPicPr>
        <p:blipFill>
          <a:blip r:embed="rId10" cstate="screen">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861994" y="1629650"/>
            <a:ext cx="457200" cy="457200"/>
          </a:xfrm>
          <a:prstGeom prst="rect">
            <a:avLst/>
          </a:prstGeom>
        </p:spPr>
      </p:pic>
    </p:spTree>
    <p:extLst>
      <p:ext uri="{BB962C8B-B14F-4D97-AF65-F5344CB8AC3E}">
        <p14:creationId xmlns:p14="http://schemas.microsoft.com/office/powerpoint/2010/main" val="4062745356"/>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04CFEFB-5C84-4FF2-AA63-4E4DA867657E}"/>
              </a:ext>
            </a:extLst>
          </p:cNvPr>
          <p:cNvSpPr>
            <a:spLocks noGrp="1"/>
          </p:cNvSpPr>
          <p:nvPr>
            <p:ph type="body" sz="quarter" idx="14"/>
          </p:nvPr>
        </p:nvSpPr>
        <p:spPr/>
        <p:txBody>
          <a:bodyPr/>
          <a:lstStyle/>
          <a:p>
            <a:r>
              <a:rPr lang="en-US" dirty="0"/>
              <a:t>Cross-</a:t>
            </a:r>
            <a:r>
              <a:rPr lang="en-US" dirty="0" err="1"/>
              <a:t>sectotal</a:t>
            </a:r>
            <a:r>
              <a:rPr lang="en-US" dirty="0"/>
              <a:t> potential of the Lagdo Dam</a:t>
            </a:r>
          </a:p>
          <a:p>
            <a:endParaRPr lang="en-US" dirty="0"/>
          </a:p>
        </p:txBody>
      </p:sp>
      <p:sp>
        <p:nvSpPr>
          <p:cNvPr id="4" name="Title 3">
            <a:extLst>
              <a:ext uri="{FF2B5EF4-FFF2-40B4-BE49-F238E27FC236}">
                <a16:creationId xmlns:a16="http://schemas.microsoft.com/office/drawing/2014/main" id="{1007B014-47BC-4079-9698-336F5BD1C66A}"/>
              </a:ext>
            </a:extLst>
          </p:cNvPr>
          <p:cNvSpPr>
            <a:spLocks noGrp="1"/>
          </p:cNvSpPr>
          <p:nvPr>
            <p:ph type="title"/>
          </p:nvPr>
        </p:nvSpPr>
        <p:spPr/>
        <p:txBody>
          <a:bodyPr/>
          <a:lstStyle/>
          <a:p>
            <a:r>
              <a:rPr lang="en-US" dirty="0"/>
              <a:t>The Nexus perspective </a:t>
            </a:r>
          </a:p>
        </p:txBody>
      </p:sp>
      <p:sp>
        <p:nvSpPr>
          <p:cNvPr id="5" name="Slide Number Placeholder 4">
            <a:extLst>
              <a:ext uri="{FF2B5EF4-FFF2-40B4-BE49-F238E27FC236}">
                <a16:creationId xmlns:a16="http://schemas.microsoft.com/office/drawing/2014/main" id="{D3055ABE-AC27-4C8E-801F-FD9BD95B911B}"/>
              </a:ext>
            </a:extLst>
          </p:cNvPr>
          <p:cNvSpPr>
            <a:spLocks noGrp="1"/>
          </p:cNvSpPr>
          <p:nvPr>
            <p:ph type="sldNum" sz="quarter" idx="16"/>
          </p:nvPr>
        </p:nvSpPr>
        <p:spPr/>
        <p:txBody>
          <a:bodyPr/>
          <a:lstStyle/>
          <a:p>
            <a:fld id="{CF23C0C3-F0EC-4AF0-84C8-08554CFEDD03}" type="slidenum">
              <a:rPr lang="en-GB" smtClean="0"/>
              <a:t>8</a:t>
            </a:fld>
            <a:endParaRPr lang="en-GB"/>
          </a:p>
        </p:txBody>
      </p:sp>
      <p:grpSp>
        <p:nvGrpSpPr>
          <p:cNvPr id="6" name="Group 5">
            <a:extLst>
              <a:ext uri="{FF2B5EF4-FFF2-40B4-BE49-F238E27FC236}">
                <a16:creationId xmlns:a16="http://schemas.microsoft.com/office/drawing/2014/main" id="{964D0B6D-6B37-49B6-AED3-1CEA1724E612}"/>
              </a:ext>
            </a:extLst>
          </p:cNvPr>
          <p:cNvGrpSpPr/>
          <p:nvPr/>
        </p:nvGrpSpPr>
        <p:grpSpPr>
          <a:xfrm>
            <a:off x="232218" y="1458565"/>
            <a:ext cx="2817866" cy="2425479"/>
            <a:chOff x="0" y="0"/>
            <a:chExt cx="3277045" cy="2820789"/>
          </a:xfrm>
        </p:grpSpPr>
        <p:sp>
          <p:nvSpPr>
            <p:cNvPr id="7" name="Rectangle 6">
              <a:extLst>
                <a:ext uri="{FF2B5EF4-FFF2-40B4-BE49-F238E27FC236}">
                  <a16:creationId xmlns:a16="http://schemas.microsoft.com/office/drawing/2014/main" id="{B2D56B02-13FA-4DFE-B036-EA570155C6D7}"/>
                </a:ext>
              </a:extLst>
            </p:cNvPr>
            <p:cNvSpPr/>
            <p:nvPr/>
          </p:nvSpPr>
          <p:spPr>
            <a:xfrm>
              <a:off x="380010" y="308759"/>
              <a:ext cx="2897035" cy="2512030"/>
            </a:xfrm>
            <a:prstGeom prst="rect">
              <a:avLst/>
            </a:prstGeom>
            <a:solidFill>
              <a:srgbClr val="79A12C">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200" b="1" kern="1200" dirty="0">
                  <a:solidFill>
                    <a:srgbClr val="000000"/>
                  </a:solidFill>
                  <a:effectLst/>
                  <a:ea typeface="Calibri" panose="020F0502020204030204" pitchFamily="34" charset="0"/>
                  <a:cs typeface="Calibri" panose="020F0502020204030204" pitchFamily="34" charset="0"/>
                </a:rPr>
                <a:t>Food security</a:t>
              </a:r>
            </a:p>
            <a:p>
              <a:pPr marL="171450" indent="-171450">
                <a:lnSpc>
                  <a:spcPct val="107000"/>
                </a:lnSpc>
                <a:spcAft>
                  <a:spcPts val="800"/>
                </a:spcAft>
                <a:buFont typeface="Arial" panose="020B0604020202020204" pitchFamily="34" charset="0"/>
                <a:buChar char="•"/>
              </a:pPr>
              <a:r>
                <a:rPr lang="en-US" sz="1100" dirty="0">
                  <a:solidFill>
                    <a:schemeClr val="tx1"/>
                  </a:solidFill>
                  <a:ea typeface="Calibri" panose="020F0502020204030204" pitchFamily="34" charset="0"/>
                  <a:cs typeface="Times New Roman" panose="02020603050405020304" pitchFamily="18" charset="0"/>
                </a:rPr>
                <a:t>Potential to expand the arable land, rehabilitation of irrigation systems</a:t>
              </a:r>
            </a:p>
            <a:p>
              <a:pPr marL="171450" indent="-171450">
                <a:lnSpc>
                  <a:spcPct val="107000"/>
                </a:lnSpc>
                <a:spcAft>
                  <a:spcPts val="800"/>
                </a:spcAft>
                <a:buFont typeface="Arial" panose="020B0604020202020204" pitchFamily="34" charset="0"/>
                <a:buChar char="•"/>
              </a:pPr>
              <a:r>
                <a:rPr lang="en-US" sz="1100" dirty="0" err="1">
                  <a:solidFill>
                    <a:schemeClr val="tx1"/>
                  </a:solidFill>
                  <a:ea typeface="Calibri" panose="020F0502020204030204" pitchFamily="34" charset="0"/>
                  <a:cs typeface="Times New Roman" panose="02020603050405020304" pitchFamily="18" charset="0"/>
                </a:rPr>
                <a:t>Agro</a:t>
              </a:r>
              <a:r>
                <a:rPr lang="en-US" sz="1100" dirty="0">
                  <a:solidFill>
                    <a:schemeClr val="tx1"/>
                  </a:solidFill>
                  <a:ea typeface="Calibri" panose="020F0502020204030204" pitchFamily="34" charset="0"/>
                  <a:cs typeface="Times New Roman" panose="02020603050405020304" pitchFamily="18" charset="0"/>
                </a:rPr>
                <a:t>-industrial development as well as small-scale farmers</a:t>
              </a:r>
            </a:p>
            <a:p>
              <a:pPr marL="171450" indent="-171450">
                <a:lnSpc>
                  <a:spcPct val="107000"/>
                </a:lnSpc>
                <a:spcAft>
                  <a:spcPts val="800"/>
                </a:spcAft>
                <a:buFont typeface="Arial" panose="020B0604020202020204" pitchFamily="34" charset="0"/>
                <a:buChar char="•"/>
              </a:pPr>
              <a:r>
                <a:rPr lang="en-US" sz="1100" dirty="0">
                  <a:solidFill>
                    <a:schemeClr val="tx1"/>
                  </a:solidFill>
                  <a:ea typeface="Calibri" panose="020F0502020204030204" pitchFamily="34" charset="0"/>
                  <a:cs typeface="Times New Roman" panose="02020603050405020304" pitchFamily="18" charset="0"/>
                </a:rPr>
                <a:t>Options for fishing aquaculture (</a:t>
              </a:r>
              <a:r>
                <a:rPr lang="en-US" sz="1100" dirty="0" err="1">
                  <a:solidFill>
                    <a:schemeClr val="tx1"/>
                  </a:solidFill>
                  <a:ea typeface="Calibri" panose="020F0502020204030204" pitchFamily="34" charset="0"/>
                  <a:cs typeface="Times New Roman" panose="02020603050405020304" pitchFamily="18" charset="0"/>
                </a:rPr>
                <a:t>Hina</a:t>
              </a:r>
              <a:r>
                <a:rPr lang="en-US" sz="1100" dirty="0">
                  <a:solidFill>
                    <a:schemeClr val="tx1"/>
                  </a:solidFill>
                  <a:ea typeface="Calibri" panose="020F0502020204030204" pitchFamily="34" charset="0"/>
                  <a:cs typeface="Times New Roman" panose="02020603050405020304" pitchFamily="18" charset="0"/>
                </a:rPr>
                <a:t> Dam)</a:t>
              </a:r>
            </a:p>
            <a:p>
              <a:pPr marL="171450" indent="-171450">
                <a:lnSpc>
                  <a:spcPct val="107000"/>
                </a:lnSpc>
                <a:spcAft>
                  <a:spcPts val="800"/>
                </a:spcAft>
                <a:buFont typeface="Arial" panose="020B0604020202020204" pitchFamily="34" charset="0"/>
                <a:buChar char="•"/>
              </a:pPr>
              <a:endParaRPr lang="en-GB" sz="1100" dirty="0">
                <a:effectLst/>
                <a:ea typeface="Calibri" panose="020F0502020204030204" pitchFamily="34" charset="0"/>
                <a:cs typeface="Times New Roman" panose="02020603050405020304" pitchFamily="18" charset="0"/>
              </a:endParaRPr>
            </a:p>
          </p:txBody>
        </p:sp>
        <p:pic>
          <p:nvPicPr>
            <p:cNvPr id="8" name="Picture 7" descr="Icon&#10;&#10;Description automatically generated">
              <a:extLst>
                <a:ext uri="{FF2B5EF4-FFF2-40B4-BE49-F238E27FC236}">
                  <a16:creationId xmlns:a16="http://schemas.microsoft.com/office/drawing/2014/main" id="{F4CA96F6-012E-4739-9C76-A2CE192DA4B4}"/>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0" y="0"/>
              <a:ext cx="712470" cy="712470"/>
            </a:xfrm>
            <a:prstGeom prst="rect">
              <a:avLst/>
            </a:prstGeom>
            <a:noFill/>
            <a:ln>
              <a:noFill/>
            </a:ln>
          </p:spPr>
        </p:pic>
      </p:grpSp>
      <p:grpSp>
        <p:nvGrpSpPr>
          <p:cNvPr id="9" name="Group 8">
            <a:extLst>
              <a:ext uri="{FF2B5EF4-FFF2-40B4-BE49-F238E27FC236}">
                <a16:creationId xmlns:a16="http://schemas.microsoft.com/office/drawing/2014/main" id="{F71959BC-6569-4CDF-B066-75F7CDD12F49}"/>
              </a:ext>
            </a:extLst>
          </p:cNvPr>
          <p:cNvGrpSpPr/>
          <p:nvPr/>
        </p:nvGrpSpPr>
        <p:grpSpPr>
          <a:xfrm>
            <a:off x="2958703" y="1502348"/>
            <a:ext cx="2817866" cy="2381696"/>
            <a:chOff x="0" y="0"/>
            <a:chExt cx="3288921" cy="2621090"/>
          </a:xfrm>
        </p:grpSpPr>
        <p:sp>
          <p:nvSpPr>
            <p:cNvPr id="10" name="Rectangle 9">
              <a:extLst>
                <a:ext uri="{FF2B5EF4-FFF2-40B4-BE49-F238E27FC236}">
                  <a16:creationId xmlns:a16="http://schemas.microsoft.com/office/drawing/2014/main" id="{B20223BF-B7A9-48C3-9DF8-E20CFFA61FD3}"/>
                </a:ext>
              </a:extLst>
            </p:cNvPr>
            <p:cNvSpPr/>
            <p:nvPr/>
          </p:nvSpPr>
          <p:spPr>
            <a:xfrm>
              <a:off x="391886" y="285006"/>
              <a:ext cx="2897035" cy="2336084"/>
            </a:xfrm>
            <a:prstGeom prst="rect">
              <a:avLst/>
            </a:prstGeom>
            <a:solidFill>
              <a:srgbClr val="F6B33C">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200" b="1" kern="1200" dirty="0">
                  <a:solidFill>
                    <a:schemeClr val="tx1"/>
                  </a:solidFill>
                  <a:effectLst/>
                  <a:ea typeface="Calibri" panose="020F0502020204030204" pitchFamily="34" charset="0"/>
                  <a:cs typeface="Calibri" panose="020F0502020204030204" pitchFamily="34" charset="0"/>
                </a:rPr>
                <a:t>Energy security</a:t>
              </a:r>
            </a:p>
            <a:p>
              <a:pPr marL="171450" indent="-171450">
                <a:lnSpc>
                  <a:spcPct val="107000"/>
                </a:lnSpc>
                <a:spcAft>
                  <a:spcPts val="800"/>
                </a:spcAft>
                <a:buFont typeface="Arial" panose="020B0604020202020204" pitchFamily="34" charset="0"/>
                <a:buChar char="•"/>
              </a:pPr>
              <a:r>
                <a:rPr lang="en-US" sz="1100" dirty="0">
                  <a:solidFill>
                    <a:schemeClr val="tx1"/>
                  </a:solidFill>
                  <a:ea typeface="Calibri" panose="020F0502020204030204" pitchFamily="34" charset="0"/>
                  <a:cs typeface="Times New Roman" panose="02020603050405020304" pitchFamily="18" charset="0"/>
                </a:rPr>
                <a:t>The hydropower capacity is below local needs for temporary power cuts to save water for the dry season</a:t>
              </a:r>
            </a:p>
            <a:p>
              <a:pPr marL="171450" indent="-171450">
                <a:lnSpc>
                  <a:spcPct val="107000"/>
                </a:lnSpc>
                <a:spcAft>
                  <a:spcPts val="800"/>
                </a:spcAft>
                <a:buFont typeface="Arial" panose="020B0604020202020204" pitchFamily="34" charset="0"/>
                <a:buChar char="•"/>
              </a:pPr>
              <a:r>
                <a:rPr lang="en-US" sz="1100" dirty="0">
                  <a:solidFill>
                    <a:schemeClr val="tx1"/>
                  </a:solidFill>
                  <a:ea typeface="Calibri" panose="020F0502020204030204" pitchFamily="34" charset="0"/>
                  <a:cs typeface="Times New Roman" panose="02020603050405020304" pitchFamily="18" charset="0"/>
                </a:rPr>
                <a:t>Hydropower production is almost exclusively consumed by Cameroon</a:t>
              </a:r>
              <a:endParaRPr lang="en-GB" sz="1100" dirty="0">
                <a:effectLst/>
                <a:ea typeface="Calibri" panose="020F0502020204030204" pitchFamily="34" charset="0"/>
                <a:cs typeface="Times New Roman" panose="02020603050405020304" pitchFamily="18" charset="0"/>
              </a:endParaRPr>
            </a:p>
          </p:txBody>
        </p:sp>
        <p:pic>
          <p:nvPicPr>
            <p:cNvPr id="11" name="Picture 10" descr="Icon&#10;&#10;Description automatically generated">
              <a:extLst>
                <a:ext uri="{FF2B5EF4-FFF2-40B4-BE49-F238E27FC236}">
                  <a16:creationId xmlns:a16="http://schemas.microsoft.com/office/drawing/2014/main" id="{11545146-683A-4454-B335-381ED75262ED}"/>
                </a:ext>
              </a:extLst>
            </p:cNvPr>
            <p:cNvPicPr>
              <a:picLocks noChangeAspect="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0" y="0"/>
              <a:ext cx="676275" cy="676275"/>
            </a:xfrm>
            <a:prstGeom prst="rect">
              <a:avLst/>
            </a:prstGeom>
            <a:noFill/>
            <a:ln>
              <a:noFill/>
            </a:ln>
          </p:spPr>
        </p:pic>
      </p:grpSp>
      <p:grpSp>
        <p:nvGrpSpPr>
          <p:cNvPr id="12" name="Group 11">
            <a:extLst>
              <a:ext uri="{FF2B5EF4-FFF2-40B4-BE49-F238E27FC236}">
                <a16:creationId xmlns:a16="http://schemas.microsoft.com/office/drawing/2014/main" id="{D2CDDDB4-7E33-464C-B062-525DAAC99E52}"/>
              </a:ext>
            </a:extLst>
          </p:cNvPr>
          <p:cNvGrpSpPr/>
          <p:nvPr/>
        </p:nvGrpSpPr>
        <p:grpSpPr>
          <a:xfrm>
            <a:off x="5670334" y="1583099"/>
            <a:ext cx="2846386" cy="2300946"/>
            <a:chOff x="0" y="0"/>
            <a:chExt cx="3301266" cy="2668774"/>
          </a:xfrm>
        </p:grpSpPr>
        <p:sp>
          <p:nvSpPr>
            <p:cNvPr id="13" name="Rectangle 12">
              <a:extLst>
                <a:ext uri="{FF2B5EF4-FFF2-40B4-BE49-F238E27FC236}">
                  <a16:creationId xmlns:a16="http://schemas.microsoft.com/office/drawing/2014/main" id="{AF57D373-6BA7-4555-978D-C2AF5383AABC}"/>
                </a:ext>
              </a:extLst>
            </p:cNvPr>
            <p:cNvSpPr/>
            <p:nvPr/>
          </p:nvSpPr>
          <p:spPr>
            <a:xfrm>
              <a:off x="403761" y="249383"/>
              <a:ext cx="2897505" cy="2419391"/>
            </a:xfrm>
            <a:prstGeom prst="rect">
              <a:avLst/>
            </a:prstGeom>
            <a:solidFill>
              <a:srgbClr val="004C8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200" b="1" kern="1200" dirty="0">
                  <a:solidFill>
                    <a:schemeClr val="tx1"/>
                  </a:solidFill>
                  <a:effectLst/>
                  <a:ea typeface="Calibri" panose="020F0502020204030204" pitchFamily="34" charset="0"/>
                  <a:cs typeface="Calibri" panose="020F0502020204030204" pitchFamily="34" charset="0"/>
                </a:rPr>
                <a:t>Flood management</a:t>
              </a:r>
            </a:p>
            <a:p>
              <a:pPr marL="171450" indent="-171450">
                <a:lnSpc>
                  <a:spcPct val="107000"/>
                </a:lnSpc>
                <a:spcAft>
                  <a:spcPts val="800"/>
                </a:spcAft>
                <a:buFont typeface="Arial" panose="020B0604020202020204" pitchFamily="34" charset="0"/>
                <a:buChar char="•"/>
              </a:pPr>
              <a:r>
                <a:rPr lang="en-US" sz="1100" dirty="0">
                  <a:solidFill>
                    <a:schemeClr val="tx1"/>
                  </a:solidFill>
                  <a:ea typeface="Calibri" panose="020F0502020204030204" pitchFamily="34" charset="0"/>
                  <a:cs typeface="Times New Roman" panose="02020603050405020304" pitchFamily="18" charset="0"/>
                </a:rPr>
                <a:t>The Lagdo Dam needs to be updated to better manage floods downstream in Nigeria </a:t>
              </a:r>
            </a:p>
            <a:p>
              <a:pPr marL="171450" indent="-171450">
                <a:lnSpc>
                  <a:spcPct val="107000"/>
                </a:lnSpc>
                <a:spcAft>
                  <a:spcPts val="800"/>
                </a:spcAft>
                <a:buFont typeface="Arial" panose="020B0604020202020204" pitchFamily="34" charset="0"/>
                <a:buChar char="•"/>
              </a:pPr>
              <a:endParaRPr lang="en-GB" sz="1100" dirty="0">
                <a:effectLst/>
                <a:ea typeface="Calibri" panose="020F0502020204030204" pitchFamily="34" charset="0"/>
                <a:cs typeface="Times New Roman" panose="02020603050405020304" pitchFamily="18" charset="0"/>
              </a:endParaRPr>
            </a:p>
          </p:txBody>
        </p:sp>
        <p:pic>
          <p:nvPicPr>
            <p:cNvPr id="14" name="Picture 13">
              <a:extLst>
                <a:ext uri="{FF2B5EF4-FFF2-40B4-BE49-F238E27FC236}">
                  <a16:creationId xmlns:a16="http://schemas.microsoft.com/office/drawing/2014/main" id="{2CA7585D-B5B1-4675-8BEC-4241C2017827}"/>
                </a:ext>
              </a:extLst>
            </p:cNvPr>
            <p:cNvPicPr>
              <a:picLocks noChangeAspect="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0" y="0"/>
              <a:ext cx="676910" cy="692150"/>
            </a:xfrm>
            <a:prstGeom prst="rect">
              <a:avLst/>
            </a:prstGeom>
            <a:noFill/>
            <a:ln>
              <a:noFill/>
            </a:ln>
          </p:spPr>
        </p:pic>
      </p:grpSp>
      <p:sp>
        <p:nvSpPr>
          <p:cNvPr id="16" name="Rectangle 15">
            <a:extLst>
              <a:ext uri="{FF2B5EF4-FFF2-40B4-BE49-F238E27FC236}">
                <a16:creationId xmlns:a16="http://schemas.microsoft.com/office/drawing/2014/main" id="{2C0AAF0C-AF2A-419F-ABB1-A5F33785F12D}"/>
              </a:ext>
            </a:extLst>
          </p:cNvPr>
          <p:cNvSpPr/>
          <p:nvPr/>
        </p:nvSpPr>
        <p:spPr>
          <a:xfrm>
            <a:off x="558981" y="3952427"/>
            <a:ext cx="7957739" cy="596753"/>
          </a:xfrm>
          <a:prstGeom prst="rect">
            <a:avLst/>
          </a:prstGeom>
          <a:solidFill>
            <a:srgbClr val="57575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200" b="1" kern="1200" dirty="0">
                <a:solidFill>
                  <a:schemeClr val="tx1"/>
                </a:solidFill>
                <a:effectLst/>
                <a:ea typeface="Calibri" panose="020F0502020204030204" pitchFamily="34" charset="0"/>
                <a:cs typeface="Calibri" panose="020F0502020204030204" pitchFamily="34" charset="0"/>
              </a:rPr>
              <a:t>State of the dam</a:t>
            </a:r>
          </a:p>
          <a:p>
            <a:pPr marL="171450" indent="-171450">
              <a:lnSpc>
                <a:spcPct val="107000"/>
              </a:lnSpc>
              <a:spcAft>
                <a:spcPts val="800"/>
              </a:spcAft>
              <a:buFont typeface="Arial" panose="020B0604020202020204" pitchFamily="34" charset="0"/>
              <a:buChar char="•"/>
            </a:pPr>
            <a:r>
              <a:rPr lang="en-US" sz="1100" dirty="0">
                <a:solidFill>
                  <a:schemeClr val="tx1"/>
                </a:solidFill>
                <a:ea typeface="Calibri" panose="020F0502020204030204" pitchFamily="34" charset="0"/>
                <a:cs typeface="Times New Roman" panose="02020603050405020304" pitchFamily="18" charset="0"/>
              </a:rPr>
              <a:t>The effects of climate change and agricultural investments in the basin have a considerable impact on the reservoir</a:t>
            </a:r>
          </a:p>
        </p:txBody>
      </p:sp>
    </p:spTree>
    <p:extLst>
      <p:ext uri="{BB962C8B-B14F-4D97-AF65-F5344CB8AC3E}">
        <p14:creationId xmlns:p14="http://schemas.microsoft.com/office/powerpoint/2010/main" val="2057001668"/>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70A5584D-B971-4516-9E3D-09DD15FD5A1D}"/>
              </a:ext>
            </a:extLst>
          </p:cNvPr>
          <p:cNvPicPr>
            <a:picLocks noGrp="1" noChangeAspect="1"/>
          </p:cNvPicPr>
          <p:nvPr>
            <p:ph type="pic" sz="quarter" idx="15"/>
          </p:nvPr>
        </p:nvPicPr>
        <p:blipFill>
          <a:blip r:embed="rId3" cstate="screen">
            <a:extLst>
              <a:ext uri="{28A0092B-C50C-407E-A947-70E740481C1C}">
                <a14:useLocalDpi xmlns:a14="http://schemas.microsoft.com/office/drawing/2010/main" val="0"/>
              </a:ext>
            </a:extLst>
          </a:blip>
          <a:srcRect/>
          <a:stretch>
            <a:fillRect/>
          </a:stretch>
        </p:blipFill>
        <p:spPr/>
      </p:pic>
      <p:sp>
        <p:nvSpPr>
          <p:cNvPr id="3" name="Text Placeholder 2">
            <a:extLst>
              <a:ext uri="{FF2B5EF4-FFF2-40B4-BE49-F238E27FC236}">
                <a16:creationId xmlns:a16="http://schemas.microsoft.com/office/drawing/2014/main" id="{C437FD4A-31D8-4F17-8627-62F56D14F621}"/>
              </a:ext>
            </a:extLst>
          </p:cNvPr>
          <p:cNvSpPr>
            <a:spLocks noGrp="1"/>
          </p:cNvSpPr>
          <p:nvPr>
            <p:ph type="body" sz="quarter" idx="13"/>
          </p:nvPr>
        </p:nvSpPr>
        <p:spPr/>
        <p:txBody>
          <a:bodyPr>
            <a:normAutofit fontScale="77500" lnSpcReduction="20000"/>
          </a:bodyPr>
          <a:lstStyle/>
          <a:p>
            <a:r>
              <a:rPr lang="en-US" dirty="0"/>
              <a:t>Food security:</a:t>
            </a:r>
          </a:p>
          <a:p>
            <a:pPr marL="615950" lvl="1" indent="-342900"/>
            <a:r>
              <a:rPr lang="en-US" dirty="0"/>
              <a:t>Rural supply will be further coordinated by the Viva-Benue project</a:t>
            </a:r>
          </a:p>
          <a:p>
            <a:pPr marL="615950" lvl="1" indent="-342900"/>
            <a:r>
              <a:rPr lang="en-US" dirty="0"/>
              <a:t>Improvements regarding food exports to Nigeria are recommended</a:t>
            </a:r>
          </a:p>
          <a:p>
            <a:r>
              <a:rPr lang="en-US" dirty="0"/>
              <a:t>Energy security: </a:t>
            </a:r>
          </a:p>
          <a:p>
            <a:pPr marL="615950" lvl="1" indent="-342900"/>
            <a:r>
              <a:rPr lang="en-US" dirty="0"/>
              <a:t>Engage in transboundary discussions on potential power interconnection projects</a:t>
            </a:r>
          </a:p>
          <a:p>
            <a:pPr marL="342900" indent="-342900"/>
            <a:r>
              <a:rPr lang="en-US" dirty="0"/>
              <a:t>State of the dam: </a:t>
            </a:r>
          </a:p>
          <a:p>
            <a:pPr marL="615950" lvl="1" indent="-342900"/>
            <a:r>
              <a:rPr lang="en-US" dirty="0"/>
              <a:t>Development of an action plan for dam safety</a:t>
            </a:r>
          </a:p>
          <a:p>
            <a:pPr marL="342900" indent="-342900"/>
            <a:r>
              <a:rPr lang="en-US" dirty="0"/>
              <a:t>International coordination:</a:t>
            </a:r>
          </a:p>
          <a:p>
            <a:pPr marL="615950" lvl="1" indent="-342900"/>
            <a:r>
              <a:rPr lang="en-US" dirty="0" err="1"/>
              <a:t>Revilatisation</a:t>
            </a:r>
            <a:r>
              <a:rPr lang="en-US" dirty="0"/>
              <a:t> of the Nigeria-Cameroon Bilateral Committee is recommended</a:t>
            </a:r>
          </a:p>
          <a:p>
            <a:pPr marL="342900" indent="-342900"/>
            <a:r>
              <a:rPr lang="en-US" dirty="0"/>
              <a:t>Users of Lagdo locality:</a:t>
            </a:r>
          </a:p>
          <a:p>
            <a:pPr marL="615950" lvl="1" indent="-342900"/>
            <a:r>
              <a:rPr lang="en-US" dirty="0"/>
              <a:t>Social infrastructures and awareness rising are recommended </a:t>
            </a:r>
          </a:p>
          <a:p>
            <a:pPr marL="615950" lvl="1" indent="-342900"/>
            <a:endParaRPr lang="en-US" dirty="0"/>
          </a:p>
          <a:p>
            <a:pPr marL="615950" lvl="1" indent="-342900"/>
            <a:endParaRPr lang="en-US" dirty="0"/>
          </a:p>
        </p:txBody>
      </p:sp>
      <p:pic>
        <p:nvPicPr>
          <p:cNvPr id="10" name="Picture Placeholder 9">
            <a:extLst>
              <a:ext uri="{FF2B5EF4-FFF2-40B4-BE49-F238E27FC236}">
                <a16:creationId xmlns:a16="http://schemas.microsoft.com/office/drawing/2014/main" id="{C123EF00-2FFE-493F-818D-987B2F627499}"/>
              </a:ext>
            </a:extLst>
          </p:cNvPr>
          <p:cNvPicPr>
            <a:picLocks noGrp="1" noChangeAspect="1"/>
          </p:cNvPicPr>
          <p:nvPr>
            <p:ph type="pic" sz="quarter" idx="16"/>
          </p:nvPr>
        </p:nvPicPr>
        <p:blipFill>
          <a:blip r:embed="rId4" cstate="screen">
            <a:extLst>
              <a:ext uri="{28A0092B-C50C-407E-A947-70E740481C1C}">
                <a14:useLocalDpi xmlns:a14="http://schemas.microsoft.com/office/drawing/2010/main" val="0"/>
              </a:ext>
            </a:extLst>
          </a:blip>
          <a:srcRect/>
          <a:stretch>
            <a:fillRect/>
          </a:stretch>
        </p:blipFill>
        <p:spPr/>
      </p:pic>
      <p:sp>
        <p:nvSpPr>
          <p:cNvPr id="5" name="Title 4">
            <a:extLst>
              <a:ext uri="{FF2B5EF4-FFF2-40B4-BE49-F238E27FC236}">
                <a16:creationId xmlns:a16="http://schemas.microsoft.com/office/drawing/2014/main" id="{7DC97703-8D8A-457B-AF6C-10B1EE6194DF}"/>
              </a:ext>
            </a:extLst>
          </p:cNvPr>
          <p:cNvSpPr>
            <a:spLocks noGrp="1"/>
          </p:cNvSpPr>
          <p:nvPr>
            <p:ph type="title"/>
          </p:nvPr>
        </p:nvSpPr>
        <p:spPr/>
        <p:txBody>
          <a:bodyPr/>
          <a:lstStyle/>
          <a:p>
            <a:r>
              <a:rPr lang="en-US" dirty="0"/>
              <a:t>Potential for next steps</a:t>
            </a:r>
          </a:p>
        </p:txBody>
      </p:sp>
      <p:sp>
        <p:nvSpPr>
          <p:cNvPr id="6" name="Slide Number Placeholder 5">
            <a:extLst>
              <a:ext uri="{FF2B5EF4-FFF2-40B4-BE49-F238E27FC236}">
                <a16:creationId xmlns:a16="http://schemas.microsoft.com/office/drawing/2014/main" id="{03C7D8B4-E88B-4762-9F01-61DE277452CD}"/>
              </a:ext>
            </a:extLst>
          </p:cNvPr>
          <p:cNvSpPr>
            <a:spLocks noGrp="1"/>
          </p:cNvSpPr>
          <p:nvPr>
            <p:ph type="sldNum" sz="quarter" idx="17"/>
          </p:nvPr>
        </p:nvSpPr>
        <p:spPr/>
        <p:txBody>
          <a:bodyPr/>
          <a:lstStyle/>
          <a:p>
            <a:fld id="{CF23C0C3-F0EC-4AF0-84C8-08554CFEDD03}" type="slidenum">
              <a:rPr lang="en-GB" smtClean="0"/>
              <a:t>9</a:t>
            </a:fld>
            <a:endParaRPr lang="en-GB"/>
          </a:p>
        </p:txBody>
      </p:sp>
      <p:sp>
        <p:nvSpPr>
          <p:cNvPr id="11" name="TextBox 10">
            <a:extLst>
              <a:ext uri="{FF2B5EF4-FFF2-40B4-BE49-F238E27FC236}">
                <a16:creationId xmlns:a16="http://schemas.microsoft.com/office/drawing/2014/main" id="{725F7C45-6A8D-4729-846D-F82849681199}"/>
              </a:ext>
            </a:extLst>
          </p:cNvPr>
          <p:cNvSpPr txBox="1"/>
          <p:nvPr/>
        </p:nvSpPr>
        <p:spPr>
          <a:xfrm>
            <a:off x="7274074" y="4772243"/>
            <a:ext cx="1490664" cy="276999"/>
          </a:xfrm>
          <a:prstGeom prst="rect">
            <a:avLst/>
          </a:prstGeom>
          <a:noFill/>
        </p:spPr>
        <p:txBody>
          <a:bodyPr wrap="none" rtlCol="0">
            <a:spAutoFit/>
          </a:bodyPr>
          <a:lstStyle/>
          <a:p>
            <a:pPr algn="l"/>
            <a:r>
              <a:rPr lang="en-US" sz="1200" dirty="0"/>
              <a:t>Source: ABN, 2021</a:t>
            </a:r>
          </a:p>
        </p:txBody>
      </p:sp>
      <p:sp>
        <p:nvSpPr>
          <p:cNvPr id="12" name="TextBox 11">
            <a:extLst>
              <a:ext uri="{FF2B5EF4-FFF2-40B4-BE49-F238E27FC236}">
                <a16:creationId xmlns:a16="http://schemas.microsoft.com/office/drawing/2014/main" id="{A736B388-0877-462B-B229-3CD099C41A24}"/>
              </a:ext>
            </a:extLst>
          </p:cNvPr>
          <p:cNvSpPr txBox="1"/>
          <p:nvPr/>
        </p:nvSpPr>
        <p:spPr>
          <a:xfrm>
            <a:off x="6163270" y="2407483"/>
            <a:ext cx="2931564" cy="261610"/>
          </a:xfrm>
          <a:prstGeom prst="rect">
            <a:avLst/>
          </a:prstGeom>
          <a:solidFill>
            <a:schemeClr val="bg1">
              <a:alpha val="70000"/>
            </a:schemeClr>
          </a:solidFill>
        </p:spPr>
        <p:txBody>
          <a:bodyPr wrap="square" rtlCol="0">
            <a:spAutoFit/>
          </a:bodyPr>
          <a:lstStyle/>
          <a:p>
            <a:pPr algn="l"/>
            <a:r>
              <a:rPr lang="en-US" sz="1100" dirty="0">
                <a:solidFill>
                  <a:srgbClr val="004C82"/>
                </a:solidFill>
                <a:latin typeface="+mj-lt"/>
                <a:ea typeface="+mj-ea"/>
                <a:cs typeface="Calibri" panose="020F0502020204030204" pitchFamily="34" charset="0"/>
              </a:rPr>
              <a:t>Rice production at the bottom of Lagdo Dam</a:t>
            </a:r>
          </a:p>
        </p:txBody>
      </p:sp>
      <p:sp>
        <p:nvSpPr>
          <p:cNvPr id="13" name="TextBox 12">
            <a:extLst>
              <a:ext uri="{FF2B5EF4-FFF2-40B4-BE49-F238E27FC236}">
                <a16:creationId xmlns:a16="http://schemas.microsoft.com/office/drawing/2014/main" id="{2E0B9256-7178-4A5F-B825-E9D680756C62}"/>
              </a:ext>
            </a:extLst>
          </p:cNvPr>
          <p:cNvSpPr txBox="1"/>
          <p:nvPr/>
        </p:nvSpPr>
        <p:spPr>
          <a:xfrm>
            <a:off x="6550780" y="4546834"/>
            <a:ext cx="2464148" cy="261610"/>
          </a:xfrm>
          <a:prstGeom prst="rect">
            <a:avLst/>
          </a:prstGeom>
          <a:solidFill>
            <a:schemeClr val="bg1">
              <a:alpha val="70000"/>
            </a:schemeClr>
          </a:solidFill>
        </p:spPr>
        <p:txBody>
          <a:bodyPr wrap="square" rtlCol="0">
            <a:spAutoFit/>
          </a:bodyPr>
          <a:lstStyle/>
          <a:p>
            <a:pPr algn="l"/>
            <a:r>
              <a:rPr lang="en-US" sz="1100" dirty="0">
                <a:solidFill>
                  <a:srgbClr val="004C82"/>
                </a:solidFill>
                <a:latin typeface="+mj-lt"/>
                <a:ea typeface="+mj-ea"/>
                <a:cs typeface="Calibri" panose="020F0502020204030204" pitchFamily="34" charset="0"/>
              </a:rPr>
              <a:t>Hydro-Electric Station of Lagdo Dam</a:t>
            </a:r>
          </a:p>
        </p:txBody>
      </p:sp>
    </p:spTree>
    <p:extLst>
      <p:ext uri="{BB962C8B-B14F-4D97-AF65-F5344CB8AC3E}">
        <p14:creationId xmlns:p14="http://schemas.microsoft.com/office/powerpoint/2010/main" val="940630178"/>
      </p:ext>
    </p:extLst>
  </p:cSld>
  <p:clrMapOvr>
    <a:masterClrMapping/>
  </p:clrMapOvr>
  <p:transition>
    <p:fade/>
  </p:transition>
</p:sld>
</file>

<file path=ppt/theme/theme1.xml><?xml version="1.0" encoding="utf-8"?>
<a:theme xmlns:a="http://schemas.openxmlformats.org/drawingml/2006/main" name="Master English">
  <a:themeElements>
    <a:clrScheme name="Benutzerdefiniert 47">
      <a:dk1>
        <a:sysClr val="windowText" lastClr="000000"/>
      </a:dk1>
      <a:lt1>
        <a:sysClr val="window" lastClr="FFFFFF"/>
      </a:lt1>
      <a:dk2>
        <a:srgbClr val="6F6F6F"/>
      </a:dk2>
      <a:lt2>
        <a:srgbClr val="E6E6E6"/>
      </a:lt2>
      <a:accent1>
        <a:srgbClr val="C80F0F"/>
      </a:accent1>
      <a:accent2>
        <a:srgbClr val="89AE10"/>
      </a:accent2>
      <a:accent3>
        <a:srgbClr val="FDC400"/>
      </a:accent3>
      <a:accent4>
        <a:srgbClr val="F8E946"/>
      </a:accent4>
      <a:accent5>
        <a:srgbClr val="0077B2"/>
      </a:accent5>
      <a:accent6>
        <a:srgbClr val="AAAAAA"/>
      </a:accent6>
      <a:hlink>
        <a:srgbClr val="C80F0F"/>
      </a:hlink>
      <a:folHlink>
        <a:srgbClr val="C80F0F"/>
      </a:folHlink>
    </a:clrScheme>
    <a:fontScheme name="Benutzerdefiniert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sz="12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6">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DB7A64E4-300F-4981-B89C-01765D27C427}">
  <we:reference id="wa104038830" version="1.0.0.3" store="de-DE" storeType="OMEX"/>
  <we:alternateReferences>
    <we:reference id="WA104038830" version="1.0.0.3" store="WA104038830"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kument" ma:contentTypeID="0x0101001143128A551F1C4CBFF7CAFCF3CC6CF4" ma:contentTypeVersion="17" ma:contentTypeDescription="Ein neues Dokument erstellen." ma:contentTypeScope="" ma:versionID="0f5f0134c1e99ed5cad3ed584933c9af">
  <xsd:schema xmlns:xsd="http://www.w3.org/2001/XMLSchema" xmlns:xs="http://www.w3.org/2001/XMLSchema" xmlns:p="http://schemas.microsoft.com/office/2006/metadata/properties" xmlns:ns2="cf63e47e-96be-43a7-9c4e-0a5012f8609c" xmlns:ns3="c223a77a-1bdc-44bd-8349-8f51de15cd10" xmlns:ns4="484c8c59-755d-4516-b8d2-1621b38262b4" targetNamespace="http://schemas.microsoft.com/office/2006/metadata/properties" ma:root="true" ma:fieldsID="6d8d80087f14ac1cfdea001b2858c471" ns2:_="" ns3:_="" ns4:_="">
    <xsd:import namespace="cf63e47e-96be-43a7-9c4e-0a5012f8609c"/>
    <xsd:import namespace="c223a77a-1bdc-44bd-8349-8f51de15cd10"/>
    <xsd:import namespace="484c8c59-755d-4516-b8d2-1621b38262b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3:_dlc_DocId" minOccurs="0"/>
                <xsd:element ref="ns3:_dlc_DocIdUrl" minOccurs="0"/>
                <xsd:element ref="ns3:_dlc_DocIdPersistId" minOccurs="0"/>
                <xsd:element ref="ns2:MediaServiceLocation" minOccurs="0"/>
                <xsd:element ref="ns2:MediaLengthInSecond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63e47e-96be-43a7-9c4e-0a5012f8609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22" nillable="true" ma:displayName="Location" ma:internalName="MediaServiceLocation" ma:readOnly="true">
      <xsd:simpleType>
        <xsd:restriction base="dms:Text"/>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Bildmarkierungen" ma:readOnly="false" ma:fieldId="{5cf76f15-5ced-4ddc-b409-7134ff3c332f}" ma:taxonomyMulti="true" ma:sspId="0aed264e-563a-469a-8ebe-271e849ec10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223a77a-1bdc-44bd-8349-8f51de15cd10" elementFormDefault="qualified">
    <xsd:import namespace="http://schemas.microsoft.com/office/2006/documentManagement/types"/>
    <xsd:import namespace="http://schemas.microsoft.com/office/infopath/2007/PartnerControls"/>
    <xsd:element name="SharedWithUsers" ma:index="17"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Freigegeben für - Details" ma:internalName="SharedWithDetails" ma:readOnly="true">
      <xsd:simpleType>
        <xsd:restriction base="dms:Note">
          <xsd:maxLength value="255"/>
        </xsd:restriction>
      </xsd:simpleType>
    </xsd:element>
    <xsd:element name="_dlc_DocId" ma:index="19" nillable="true" ma:displayName="Document ID Value" ma:description="The value of the document ID assigned to this item." ma:internalName="_dlc_DocId" ma:readOnly="true">
      <xsd:simpleType>
        <xsd:restriction base="dms:Text"/>
      </xsd:simpleType>
    </xsd:element>
    <xsd:element name="_dlc_DocIdUrl" ma:index="20" nillable="true" ma:displayName="Dokument-ID" ma:description="Permanenter Hyperlink zu diesem Dok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1"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484c8c59-755d-4516-b8d2-1621b38262b4" elementFormDefault="qualified">
    <xsd:import namespace="http://schemas.microsoft.com/office/2006/documentManagement/types"/>
    <xsd:import namespace="http://schemas.microsoft.com/office/infopath/2007/PartnerControls"/>
    <xsd:element name="TaxCatchAll" ma:index="26" nillable="true" ma:displayName="Taxonomy Catch All Column" ma:hidden="true" ma:list="{e2ed7d0d-cb9c-4162-80c7-ac0440346501}" ma:internalName="TaxCatchAll" ma:showField="CatchAllData" ma:web="c223a77a-1bdc-44bd-8349-8f51de15cd1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lcf76f155ced4ddcb4097134ff3c332f xmlns="cf63e47e-96be-43a7-9c4e-0a5012f8609c">
      <Terms xmlns="http://schemas.microsoft.com/office/infopath/2007/PartnerControls"/>
    </lcf76f155ced4ddcb4097134ff3c332f>
    <TaxCatchAll xmlns="484c8c59-755d-4516-b8d2-1621b38262b4" xsi:nil="true"/>
    <_dlc_DocId xmlns="c223a77a-1bdc-44bd-8349-8f51de15cd10">SRFTFS2Y63PY-545973155-19148</_dlc_DocId>
    <_dlc_DocIdUrl xmlns="c223a77a-1bdc-44bd-8349-8f51de15cd10">
      <Url>https://gizonline.sharepoint.com/sites/WaterPolicy-InnovationforResilienceWaPo-RE/_layouts/15/DocIdRedir.aspx?ID=SRFTFS2Y63PY-545973155-19148</Url>
      <Description>SRFTFS2Y63PY-545973155-19148</Description>
    </_dlc_DocIdUrl>
  </documentManagement>
</p:properties>
</file>

<file path=customXml/itemProps1.xml><?xml version="1.0" encoding="utf-8"?>
<ds:datastoreItem xmlns:ds="http://schemas.openxmlformats.org/officeDocument/2006/customXml" ds:itemID="{DE575DDB-15B9-46E4-8420-94B68E3BC504}">
  <ds:schemaRefs>
    <ds:schemaRef ds:uri="http://schemas.microsoft.com/sharepoint/v3/contenttype/forms"/>
  </ds:schemaRefs>
</ds:datastoreItem>
</file>

<file path=customXml/itemProps2.xml><?xml version="1.0" encoding="utf-8"?>
<ds:datastoreItem xmlns:ds="http://schemas.openxmlformats.org/officeDocument/2006/customXml" ds:itemID="{55489C7F-7D62-44FB-9995-08A0AFCC11F5}">
  <ds:schemaRefs>
    <ds:schemaRef ds:uri="http://schemas.microsoft.com/sharepoint/events"/>
  </ds:schemaRefs>
</ds:datastoreItem>
</file>

<file path=customXml/itemProps3.xml><?xml version="1.0" encoding="utf-8"?>
<ds:datastoreItem xmlns:ds="http://schemas.openxmlformats.org/officeDocument/2006/customXml" ds:itemID="{CC12A014-5E16-439B-81D5-423C5F5F0666}"/>
</file>

<file path=customXml/itemProps4.xml><?xml version="1.0" encoding="utf-8"?>
<ds:datastoreItem xmlns:ds="http://schemas.openxmlformats.org/officeDocument/2006/customXml" ds:itemID="{3C03BE2C-DBC9-4CFF-8F6C-0333178E2AAE}">
  <ds:schemaRefs>
    <ds:schemaRef ds:uri="http://schemas.microsoft.com/office/2006/documentManagement/types"/>
    <ds:schemaRef ds:uri="http://purl.org/dc/elements/1.1/"/>
    <ds:schemaRef ds:uri="cf63e47e-96be-43a7-9c4e-0a5012f8609c"/>
    <ds:schemaRef ds:uri="http://schemas.microsoft.com/office/infopath/2007/PartnerControls"/>
    <ds:schemaRef ds:uri="http://schemas.openxmlformats.org/package/2006/metadata/core-properties"/>
    <ds:schemaRef ds:uri="http://purl.org/dc/terms/"/>
    <ds:schemaRef ds:uri="484c8c59-755d-4516-b8d2-1621b38262b4"/>
    <ds:schemaRef ds:uri="http://purl.org/dc/dcmitype/"/>
    <ds:schemaRef ds:uri="c223a77a-1bdc-44bd-8349-8f51de15cd10"/>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0</TotalTime>
  <Words>2987</Words>
  <Application>Microsoft Office PowerPoint</Application>
  <PresentationFormat>Bildschirmpräsentation (16:9)</PresentationFormat>
  <Paragraphs>300</Paragraphs>
  <Slides>10</Slides>
  <Notes>10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10</vt:i4>
      </vt:variant>
    </vt:vector>
  </HeadingPairs>
  <TitlesOfParts>
    <vt:vector size="16" baseType="lpstr">
      <vt:lpstr>Arial</vt:lpstr>
      <vt:lpstr>Calibri</vt:lpstr>
      <vt:lpstr>Roboto</vt:lpstr>
      <vt:lpstr>Symbol</vt:lpstr>
      <vt:lpstr>Wingdings</vt:lpstr>
      <vt:lpstr>Master English</vt:lpstr>
      <vt:lpstr>Module III - Case Studies</vt:lpstr>
      <vt:lpstr>Overview of case studies</vt:lpstr>
      <vt:lpstr>The Lagdo Dam in the valley of the Benue, Cameroon</vt:lpstr>
      <vt:lpstr>The Valley of the Benue, Cameroon</vt:lpstr>
      <vt:lpstr>The Lagdo Dam in the valley of Benue</vt:lpstr>
      <vt:lpstr>NBA and projects of “common infrastructure” and “infrastructure of common interest”</vt:lpstr>
      <vt:lpstr>The Nexus perspective </vt:lpstr>
      <vt:lpstr>The Nexus perspective </vt:lpstr>
      <vt:lpstr>Potential for next steps</vt:lpstr>
      <vt:lpstr>Thank you for your time!</vt:lpstr>
    </vt:vector>
  </TitlesOfParts>
  <Company>GIZ GmbH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GIZ Master</dc:title>
  <dc:creator>Bauer, Vanessa GIZ</dc:creator>
  <cp:lastModifiedBy>Hoffmann, Eleonora GIZ</cp:lastModifiedBy>
  <cp:revision>64</cp:revision>
  <dcterms:created xsi:type="dcterms:W3CDTF">2017-09-14T11:33:37Z</dcterms:created>
  <dcterms:modified xsi:type="dcterms:W3CDTF">2022-09-14T06:52:47Z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0x0101001143128A551F1C4CBFF7CAFCF3CC6CF4</vt:lpwstr>
  </property>
  <property fmtid="{D5CDD505-2E9C-101B-9397-08002B2CF9AE}" pid="3" name="_dlc_DocIdItemGuid">
    <vt:lpwstr>0c53682b-3c50-4842-822b-c57b97868979</vt:lpwstr>
  </property>
  <property fmtid="{D5CDD505-2E9C-101B-9397-08002B2CF9AE}" pid="4" name="MediaServiceImageTags">
    <vt:lpwstr/>
  </property>
</Properties>
</file>