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953" r:id="rId6"/>
    <p:sldMasterId id="2147483991" r:id="rId7"/>
  </p:sldMasterIdLst>
  <p:notesMasterIdLst>
    <p:notesMasterId r:id="rId55"/>
  </p:notesMasterIdLst>
  <p:handoutMasterIdLst>
    <p:handoutMasterId r:id="rId56"/>
  </p:handoutMasterIdLst>
  <p:sldIdLst>
    <p:sldId id="738" r:id="rId8"/>
    <p:sldId id="877" r:id="rId9"/>
    <p:sldId id="805" r:id="rId10"/>
    <p:sldId id="875" r:id="rId11"/>
    <p:sldId id="869" r:id="rId12"/>
    <p:sldId id="878" r:id="rId13"/>
    <p:sldId id="815" r:id="rId14"/>
    <p:sldId id="857" r:id="rId15"/>
    <p:sldId id="846" r:id="rId16"/>
    <p:sldId id="870" r:id="rId17"/>
    <p:sldId id="840" r:id="rId18"/>
    <p:sldId id="845" r:id="rId19"/>
    <p:sldId id="868" r:id="rId20"/>
    <p:sldId id="810" r:id="rId21"/>
    <p:sldId id="972" r:id="rId22"/>
    <p:sldId id="971" r:id="rId23"/>
    <p:sldId id="755" r:id="rId24"/>
    <p:sldId id="285" r:id="rId25"/>
    <p:sldId id="960" r:id="rId26"/>
    <p:sldId id="973" r:id="rId27"/>
    <p:sldId id="871" r:id="rId28"/>
    <p:sldId id="788" r:id="rId29"/>
    <p:sldId id="847" r:id="rId30"/>
    <p:sldId id="977" r:id="rId31"/>
    <p:sldId id="978" r:id="rId32"/>
    <p:sldId id="979" r:id="rId33"/>
    <p:sldId id="862" r:id="rId34"/>
    <p:sldId id="850" r:id="rId35"/>
    <p:sldId id="851" r:id="rId36"/>
    <p:sldId id="852" r:id="rId37"/>
    <p:sldId id="873" r:id="rId38"/>
    <p:sldId id="812" r:id="rId39"/>
    <p:sldId id="825" r:id="rId40"/>
    <p:sldId id="826" r:id="rId41"/>
    <p:sldId id="827" r:id="rId42"/>
    <p:sldId id="835" r:id="rId43"/>
    <p:sldId id="874" r:id="rId44"/>
    <p:sldId id="786" r:id="rId45"/>
    <p:sldId id="980" r:id="rId46"/>
    <p:sldId id="981" r:id="rId47"/>
    <p:sldId id="976" r:id="rId48"/>
    <p:sldId id="974" r:id="rId49"/>
    <p:sldId id="975" r:id="rId50"/>
    <p:sldId id="872" r:id="rId51"/>
    <p:sldId id="803" r:id="rId52"/>
    <p:sldId id="876" r:id="rId53"/>
    <p:sldId id="982" r:id="rId54"/>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 " initials="" lastIdx="7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38"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2"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Lilly Aufdembrinke" initials="LA" lastIdx="3" clrIdx="10">
    <p:extLst>
      <p:ext uri="{19B8F6BF-5375-455C-9EA6-DF929625EA0E}">
        <p15:presenceInfo xmlns:p15="http://schemas.microsoft.com/office/powerpoint/2012/main" userId="S::aufdembrinke_adelphi.de#ext#@gizonline.onmicrosoft.com::452e99f9-345d-4af9-8393-7c3002635e4d" providerId="AD"/>
      </p:ext>
    </p:extLst>
  </p:cmAuthor>
  <p:cmAuthor id="5" name="Annika (adelphi)" initials="A(" lastIdx="54" clrIdx="4">
    <p:extLst>
      <p:ext uri="{19B8F6BF-5375-455C-9EA6-DF929625EA0E}">
        <p15:presenceInfo xmlns:p15="http://schemas.microsoft.com/office/powerpoint/2012/main" userId="S-1-5-21-1761227572-3249661292-4128413540-1209" providerId="AD"/>
      </p:ext>
    </p:extLst>
  </p:cmAuthor>
  <p:cmAuthor id="12" name="aufdembrinke@adelphi.de" initials="a" lastIdx="2" clrIdx="11">
    <p:extLst>
      <p:ext uri="{19B8F6BF-5375-455C-9EA6-DF929625EA0E}">
        <p15:presenceInfo xmlns:p15="http://schemas.microsoft.com/office/powerpoint/2012/main" userId="aufdembrinke@adelphi.de" providerId="None"/>
      </p:ext>
    </p:extLst>
  </p:cmAuthor>
  <p:cmAuthor id="6" name="Lilly Aufdembrinke - adelphi" initials="LA-a" lastIdx="63"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97D5FF"/>
    <a:srgbClr val="F6B33C"/>
    <a:srgbClr val="EDD95C"/>
    <a:srgbClr val="79A12C"/>
    <a:srgbClr val="5F8475"/>
    <a:srgbClr val="517F7A"/>
    <a:srgbClr val="77A656"/>
    <a:srgbClr val="E8D95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E9514-B2A5-473C-A0A3-C8CF8754659F}" v="2" dt="2022-09-21T05:28:21.0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8" autoAdjust="0"/>
    <p:restoredTop sz="71496" autoAdjust="0"/>
  </p:normalViewPr>
  <p:slideViewPr>
    <p:cSldViewPr snapToGrid="0">
      <p:cViewPr varScale="1">
        <p:scale>
          <a:sx n="81" d="100"/>
          <a:sy n="81" d="100"/>
        </p:scale>
        <p:origin x="1493" y="58"/>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113434A6-2950-49DD-858D-738B8B16760D}"/>
    <pc:docChg chg="modSld">
      <pc:chgData name="Lilly Aufdembrinke" userId="fee545d9-4af7-4ecf-b0b0-707eb0358dd5" providerId="ADAL" clId="{113434A6-2950-49DD-858D-738B8B16760D}" dt="2022-04-19T12:03:44.373" v="3" actId="20577"/>
      <pc:docMkLst>
        <pc:docMk/>
      </pc:docMkLst>
      <pc:sldChg chg="modNotesTx">
        <pc:chgData name="Lilly Aufdembrinke" userId="fee545d9-4af7-4ecf-b0b0-707eb0358dd5" providerId="ADAL" clId="{113434A6-2950-49DD-858D-738B8B16760D}" dt="2022-04-19T12:03:44.373" v="3" actId="20577"/>
        <pc:sldMkLst>
          <pc:docMk/>
          <pc:sldMk cId="3124103886" sldId="850"/>
        </pc:sldMkLst>
      </pc:sldChg>
    </pc:docChg>
  </pc:docChgLst>
  <pc:docChgLst>
    <pc:chgData name="Lilly Aufdembrinke" userId="fee545d9-4af7-4ecf-b0b0-707eb0358dd5" providerId="ADAL" clId="{27166CF0-0461-435F-BAD4-7E8B7936FC03}"/>
    <pc:docChg chg="custSel modSld">
      <pc:chgData name="Lilly Aufdembrinke" userId="fee545d9-4af7-4ecf-b0b0-707eb0358dd5" providerId="ADAL" clId="{27166CF0-0461-435F-BAD4-7E8B7936FC03}" dt="2022-04-07T12:58:21.455" v="1" actId="313"/>
      <pc:docMkLst>
        <pc:docMk/>
      </pc:docMkLst>
      <pc:sldChg chg="modSp">
        <pc:chgData name="Lilly Aufdembrinke" userId="fee545d9-4af7-4ecf-b0b0-707eb0358dd5" providerId="ADAL" clId="{27166CF0-0461-435F-BAD4-7E8B7936FC03}" dt="2022-04-07T12:57:47.026" v="0" actId="313"/>
        <pc:sldMkLst>
          <pc:docMk/>
          <pc:sldMk cId="3370280954" sldId="835"/>
        </pc:sldMkLst>
        <pc:spChg chg="mod">
          <ac:chgData name="Lilly Aufdembrinke" userId="fee545d9-4af7-4ecf-b0b0-707eb0358dd5" providerId="ADAL" clId="{27166CF0-0461-435F-BAD4-7E8B7936FC03}" dt="2022-04-07T12:57:47.026" v="0" actId="313"/>
          <ac:spMkLst>
            <pc:docMk/>
            <pc:sldMk cId="3370280954" sldId="835"/>
            <ac:spMk id="3" creationId="{76EAD97D-2037-4FB0-A95C-BC209702DD0D}"/>
          </ac:spMkLst>
        </pc:spChg>
      </pc:sldChg>
      <pc:sldChg chg="modSp">
        <pc:chgData name="Lilly Aufdembrinke" userId="fee545d9-4af7-4ecf-b0b0-707eb0358dd5" providerId="ADAL" clId="{27166CF0-0461-435F-BAD4-7E8B7936FC03}" dt="2022-04-07T12:58:21.455" v="1" actId="313"/>
        <pc:sldMkLst>
          <pc:docMk/>
          <pc:sldMk cId="897724531" sldId="874"/>
        </pc:sldMkLst>
        <pc:graphicFrameChg chg="modGraphic">
          <ac:chgData name="Lilly Aufdembrinke" userId="fee545d9-4af7-4ecf-b0b0-707eb0358dd5" providerId="ADAL" clId="{27166CF0-0461-435F-BAD4-7E8B7936FC03}" dt="2022-04-07T12:58:21.455" v="1" actId="313"/>
          <ac:graphicFrameMkLst>
            <pc:docMk/>
            <pc:sldMk cId="897724531" sldId="874"/>
            <ac:graphicFrameMk id="5" creationId="{72E2E60F-6104-40DE-88ED-D1E422618617}"/>
          </ac:graphicFrameMkLst>
        </pc:graphicFrameChg>
      </pc:sldChg>
    </pc:docChg>
  </pc:docChgLst>
  <pc:docChgLst>
    <pc:chgData name="Hoffmann, Eleonora GIZ" userId="17fcc923-fc16-4ae3-be90-1ba8220b4999" providerId="ADAL" clId="{2F4E9514-B2A5-473C-A0A3-C8CF8754659F}"/>
    <pc:docChg chg="undo custSel addSld delSld modSld">
      <pc:chgData name="Hoffmann, Eleonora GIZ" userId="17fcc923-fc16-4ae3-be90-1ba8220b4999" providerId="ADAL" clId="{2F4E9514-B2A5-473C-A0A3-C8CF8754659F}" dt="2022-09-21T05:28:21.033" v="4"/>
      <pc:docMkLst>
        <pc:docMk/>
      </pc:docMkLst>
      <pc:sldChg chg="addSp del mod">
        <pc:chgData name="Hoffmann, Eleonora GIZ" userId="17fcc923-fc16-4ae3-be90-1ba8220b4999" providerId="ADAL" clId="{2F4E9514-B2A5-473C-A0A3-C8CF8754659F}" dt="2022-09-21T05:28:04.501" v="1" actId="47"/>
        <pc:sldMkLst>
          <pc:docMk/>
          <pc:sldMk cId="3084541891" sldId="656"/>
        </pc:sldMkLst>
        <pc:spChg chg="add">
          <ac:chgData name="Hoffmann, Eleonora GIZ" userId="17fcc923-fc16-4ae3-be90-1ba8220b4999" providerId="ADAL" clId="{2F4E9514-B2A5-473C-A0A3-C8CF8754659F}" dt="2022-09-21T05:27:59" v="0" actId="22"/>
          <ac:spMkLst>
            <pc:docMk/>
            <pc:sldMk cId="3084541891" sldId="656"/>
            <ac:spMk id="6" creationId="{85601430-431A-40F0-9591-0765B59A81F4}"/>
          </ac:spMkLst>
        </pc:spChg>
      </pc:sldChg>
      <pc:sldChg chg="addSp delSp mod">
        <pc:chgData name="Hoffmann, Eleonora GIZ" userId="17fcc923-fc16-4ae3-be90-1ba8220b4999" providerId="ADAL" clId="{2F4E9514-B2A5-473C-A0A3-C8CF8754659F}" dt="2022-09-21T05:28:08.014" v="3" actId="22"/>
        <pc:sldMkLst>
          <pc:docMk/>
          <pc:sldMk cId="4143613303" sldId="876"/>
        </pc:sldMkLst>
        <pc:spChg chg="add del">
          <ac:chgData name="Hoffmann, Eleonora GIZ" userId="17fcc923-fc16-4ae3-be90-1ba8220b4999" providerId="ADAL" clId="{2F4E9514-B2A5-473C-A0A3-C8CF8754659F}" dt="2022-09-21T05:28:08.014" v="3" actId="22"/>
          <ac:spMkLst>
            <pc:docMk/>
            <pc:sldMk cId="4143613303" sldId="876"/>
            <ac:spMk id="10" creationId="{21EF78AA-73A1-4A00-A92F-B4EBF87053ED}"/>
          </ac:spMkLst>
        </pc:spChg>
      </pc:sldChg>
      <pc:sldChg chg="add">
        <pc:chgData name="Hoffmann, Eleonora GIZ" userId="17fcc923-fc16-4ae3-be90-1ba8220b4999" providerId="ADAL" clId="{2F4E9514-B2A5-473C-A0A3-C8CF8754659F}" dt="2022-09-21T05:28:21.033" v="4"/>
        <pc:sldMkLst>
          <pc:docMk/>
          <pc:sldMk cId="1603386933" sldId="982"/>
        </pc:sldMkLst>
      </pc:sldChg>
    </pc:docChg>
  </pc:docChgLst>
  <pc:docChgLst>
    <pc:chgData name="Lilly Aufdembrinke" userId="fee545d9-4af7-4ecf-b0b0-707eb0358dd5" providerId="ADAL" clId="{63FF95CD-665F-48C3-B2E2-B9473BC01472}"/>
    <pc:docChg chg="undo custSel addSld delSld modSld">
      <pc:chgData name="Lilly Aufdembrinke" userId="fee545d9-4af7-4ecf-b0b0-707eb0358dd5" providerId="ADAL" clId="{63FF95CD-665F-48C3-B2E2-B9473BC01472}" dt="2022-03-31T09:44:50.345" v="691"/>
      <pc:docMkLst>
        <pc:docMk/>
      </pc:docMkLst>
      <pc:sldChg chg="modSp">
        <pc:chgData name="Lilly Aufdembrinke" userId="fee545d9-4af7-4ecf-b0b0-707eb0358dd5" providerId="ADAL" clId="{63FF95CD-665F-48C3-B2E2-B9473BC01472}" dt="2022-03-29T14:38:30.423" v="615"/>
        <pc:sldMkLst>
          <pc:docMk/>
          <pc:sldMk cId="1946729247" sldId="675"/>
        </pc:sldMkLst>
        <pc:spChg chg="mod">
          <ac:chgData name="Lilly Aufdembrinke" userId="fee545d9-4af7-4ecf-b0b0-707eb0358dd5" providerId="ADAL" clId="{63FF95CD-665F-48C3-B2E2-B9473BC01472}" dt="2022-03-29T14:38:30.423" v="615"/>
          <ac:spMkLst>
            <pc:docMk/>
            <pc:sldMk cId="1946729247" sldId="675"/>
            <ac:spMk id="7" creationId="{2E8844CF-EE31-4AFB-91E4-4B2E90E5DB91}"/>
          </ac:spMkLst>
        </pc:spChg>
      </pc:sldChg>
      <pc:sldChg chg="modSp">
        <pc:chgData name="Lilly Aufdembrinke" userId="fee545d9-4af7-4ecf-b0b0-707eb0358dd5" providerId="ADAL" clId="{63FF95CD-665F-48C3-B2E2-B9473BC01472}" dt="2022-03-30T08:01:26.384" v="645" actId="790"/>
        <pc:sldMkLst>
          <pc:docMk/>
          <pc:sldMk cId="1761841370" sldId="786"/>
        </pc:sldMkLst>
        <pc:spChg chg="mod">
          <ac:chgData name="Lilly Aufdembrinke" userId="fee545d9-4af7-4ecf-b0b0-707eb0358dd5" providerId="ADAL" clId="{63FF95CD-665F-48C3-B2E2-B9473BC01472}" dt="2022-03-30T08:01:26.384" v="645" actId="790"/>
          <ac:spMkLst>
            <pc:docMk/>
            <pc:sldMk cId="1761841370" sldId="786"/>
            <ac:spMk id="2" creationId="{B287A7FA-C983-4472-BFFF-D6D9AC071CA2}"/>
          </ac:spMkLst>
        </pc:spChg>
      </pc:sldChg>
      <pc:sldChg chg="modSp">
        <pc:chgData name="Lilly Aufdembrinke" userId="fee545d9-4af7-4ecf-b0b0-707eb0358dd5" providerId="ADAL" clId="{63FF95CD-665F-48C3-B2E2-B9473BC01472}" dt="2022-03-30T08:02:35.094" v="681" actId="20577"/>
        <pc:sldMkLst>
          <pc:docMk/>
          <pc:sldMk cId="1636155144" sldId="803"/>
        </pc:sldMkLst>
        <pc:spChg chg="mod">
          <ac:chgData name="Lilly Aufdembrinke" userId="fee545d9-4af7-4ecf-b0b0-707eb0358dd5" providerId="ADAL" clId="{63FF95CD-665F-48C3-B2E2-B9473BC01472}" dt="2022-03-30T08:02:35.094" v="681" actId="20577"/>
          <ac:spMkLst>
            <pc:docMk/>
            <pc:sldMk cId="1636155144" sldId="803"/>
            <ac:spMk id="3" creationId="{AAA1C601-ADE8-400D-9757-C685EABCE310}"/>
          </ac:spMkLst>
        </pc:spChg>
      </pc:sldChg>
      <pc:sldChg chg="modSp">
        <pc:chgData name="Lilly Aufdembrinke" userId="fee545d9-4af7-4ecf-b0b0-707eb0358dd5" providerId="ADAL" clId="{63FF95CD-665F-48C3-B2E2-B9473BC01472}" dt="2022-03-30T07:55:31.657" v="617" actId="790"/>
        <pc:sldMkLst>
          <pc:docMk/>
          <pc:sldMk cId="2111134870" sldId="805"/>
        </pc:sldMkLst>
        <pc:spChg chg="mod">
          <ac:chgData name="Lilly Aufdembrinke" userId="fee545d9-4af7-4ecf-b0b0-707eb0358dd5" providerId="ADAL" clId="{63FF95CD-665F-48C3-B2E2-B9473BC01472}" dt="2022-03-30T07:55:31.657" v="617" actId="790"/>
          <ac:spMkLst>
            <pc:docMk/>
            <pc:sldMk cId="2111134870" sldId="805"/>
            <ac:spMk id="2" creationId="{8CDB76D8-9320-4985-9AB8-ECAB0BBE5224}"/>
          </ac:spMkLst>
        </pc:spChg>
        <pc:spChg chg="mod">
          <ac:chgData name="Lilly Aufdembrinke" userId="fee545d9-4af7-4ecf-b0b0-707eb0358dd5" providerId="ADAL" clId="{63FF95CD-665F-48C3-B2E2-B9473BC01472}" dt="2022-03-30T07:55:31.657" v="617" actId="790"/>
          <ac:spMkLst>
            <pc:docMk/>
            <pc:sldMk cId="2111134870" sldId="805"/>
            <ac:spMk id="3" creationId="{DC717E8F-6235-4911-87C0-D8C07BA9F79F}"/>
          </ac:spMkLst>
        </pc:spChg>
      </pc:sldChg>
      <pc:sldChg chg="modSp">
        <pc:chgData name="Lilly Aufdembrinke" userId="fee545d9-4af7-4ecf-b0b0-707eb0358dd5" providerId="ADAL" clId="{63FF95CD-665F-48C3-B2E2-B9473BC01472}" dt="2022-03-30T07:57:03.761" v="627" actId="790"/>
        <pc:sldMkLst>
          <pc:docMk/>
          <pc:sldMk cId="479926149" sldId="810"/>
        </pc:sldMkLst>
        <pc:spChg chg="mod">
          <ac:chgData name="Lilly Aufdembrinke" userId="fee545d9-4af7-4ecf-b0b0-707eb0358dd5" providerId="ADAL" clId="{63FF95CD-665F-48C3-B2E2-B9473BC01472}" dt="2022-03-30T07:57:03.761" v="627" actId="790"/>
          <ac:spMkLst>
            <pc:docMk/>
            <pc:sldMk cId="479926149" sldId="810"/>
            <ac:spMk id="2" creationId="{E2EC3C3B-27EB-474B-85FB-AE847B6D2AFD}"/>
          </ac:spMkLst>
        </pc:spChg>
      </pc:sldChg>
      <pc:sldChg chg="modSp delCm">
        <pc:chgData name="Lilly Aufdembrinke" userId="fee545d9-4af7-4ecf-b0b0-707eb0358dd5" providerId="ADAL" clId="{63FF95CD-665F-48C3-B2E2-B9473BC01472}" dt="2022-03-31T09:44:50.345" v="691"/>
        <pc:sldMkLst>
          <pc:docMk/>
          <pc:sldMk cId="2706477536" sldId="812"/>
        </pc:sldMkLst>
        <pc:spChg chg="mod">
          <ac:chgData name="Lilly Aufdembrinke" userId="fee545d9-4af7-4ecf-b0b0-707eb0358dd5" providerId="ADAL" clId="{63FF95CD-665F-48C3-B2E2-B9473BC01472}" dt="2022-03-30T07:59:48.109" v="634" actId="790"/>
          <ac:spMkLst>
            <pc:docMk/>
            <pc:sldMk cId="2706477536" sldId="812"/>
            <ac:spMk id="2" creationId="{F18B5CB2-BBF0-4081-9FCD-D4B94889F5C9}"/>
          </ac:spMkLst>
        </pc:spChg>
        <pc:spChg chg="mod">
          <ac:chgData name="Lilly Aufdembrinke" userId="fee545d9-4af7-4ecf-b0b0-707eb0358dd5" providerId="ADAL" clId="{63FF95CD-665F-48C3-B2E2-B9473BC01472}" dt="2022-03-30T07:59:48.109" v="634" actId="790"/>
          <ac:spMkLst>
            <pc:docMk/>
            <pc:sldMk cId="2706477536" sldId="812"/>
            <ac:spMk id="4" creationId="{4A9103B5-7785-4548-88A9-A500B8B8B2D7}"/>
          </ac:spMkLst>
        </pc:spChg>
        <pc:spChg chg="mod">
          <ac:chgData name="Lilly Aufdembrinke" userId="fee545d9-4af7-4ecf-b0b0-707eb0358dd5" providerId="ADAL" clId="{63FF95CD-665F-48C3-B2E2-B9473BC01472}" dt="2022-03-30T07:59:48.109" v="634" actId="790"/>
          <ac:spMkLst>
            <pc:docMk/>
            <pc:sldMk cId="2706477536" sldId="812"/>
            <ac:spMk id="14" creationId="{CFB95D6D-D944-4BB8-8C67-05C0C48CB3D3}"/>
          </ac:spMkLst>
        </pc:spChg>
        <pc:spChg chg="mod">
          <ac:chgData name="Lilly Aufdembrinke" userId="fee545d9-4af7-4ecf-b0b0-707eb0358dd5" providerId="ADAL" clId="{63FF95CD-665F-48C3-B2E2-B9473BC01472}" dt="2022-03-30T08:00:06.197" v="636" actId="790"/>
          <ac:spMkLst>
            <pc:docMk/>
            <pc:sldMk cId="2706477536" sldId="812"/>
            <ac:spMk id="20" creationId="{4FD50FE6-BCB4-459E-AAA4-B486DF458929}"/>
          </ac:spMkLst>
        </pc:spChg>
      </pc:sldChg>
      <pc:sldChg chg="modSp">
        <pc:chgData name="Lilly Aufdembrinke" userId="fee545d9-4af7-4ecf-b0b0-707eb0358dd5" providerId="ADAL" clId="{63FF95CD-665F-48C3-B2E2-B9473BC01472}" dt="2022-03-30T07:56:02.850" v="622" actId="790"/>
        <pc:sldMkLst>
          <pc:docMk/>
          <pc:sldMk cId="1957492942" sldId="815"/>
        </pc:sldMkLst>
        <pc:spChg chg="mod">
          <ac:chgData name="Lilly Aufdembrinke" userId="fee545d9-4af7-4ecf-b0b0-707eb0358dd5" providerId="ADAL" clId="{63FF95CD-665F-48C3-B2E2-B9473BC01472}" dt="2022-03-30T07:56:02.850" v="622" actId="790"/>
          <ac:spMkLst>
            <pc:docMk/>
            <pc:sldMk cId="1957492942" sldId="815"/>
            <ac:spMk id="2" creationId="{C07AD461-9D2B-4660-9E8E-BF1509240271}"/>
          </ac:spMkLst>
        </pc:spChg>
        <pc:spChg chg="mod">
          <ac:chgData name="Lilly Aufdembrinke" userId="fee545d9-4af7-4ecf-b0b0-707eb0358dd5" providerId="ADAL" clId="{63FF95CD-665F-48C3-B2E2-B9473BC01472}" dt="2022-03-30T07:56:02.850" v="622" actId="790"/>
          <ac:spMkLst>
            <pc:docMk/>
            <pc:sldMk cId="1957492942" sldId="815"/>
            <ac:spMk id="4" creationId="{C4219B19-9A5E-4C74-B15F-232994801FCA}"/>
          </ac:spMkLst>
        </pc:spChg>
      </pc:sldChg>
      <pc:sldChg chg="addSp modSp">
        <pc:chgData name="Lilly Aufdembrinke" userId="fee545d9-4af7-4ecf-b0b0-707eb0358dd5" providerId="ADAL" clId="{63FF95CD-665F-48C3-B2E2-B9473BC01472}" dt="2022-03-30T08:00:14.222" v="637" actId="790"/>
        <pc:sldMkLst>
          <pc:docMk/>
          <pc:sldMk cId="1993486846" sldId="825"/>
        </pc:sldMkLst>
        <pc:spChg chg="mod">
          <ac:chgData name="Lilly Aufdembrinke" userId="fee545d9-4af7-4ecf-b0b0-707eb0358dd5" providerId="ADAL" clId="{63FF95CD-665F-48C3-B2E2-B9473BC01472}" dt="2022-03-30T08:00:14.222" v="637" actId="790"/>
          <ac:spMkLst>
            <pc:docMk/>
            <pc:sldMk cId="1993486846" sldId="825"/>
            <ac:spMk id="2" creationId="{F18B5CB2-BBF0-4081-9FCD-D4B94889F5C9}"/>
          </ac:spMkLst>
        </pc:spChg>
        <pc:spChg chg="mod">
          <ac:chgData name="Lilly Aufdembrinke" userId="fee545d9-4af7-4ecf-b0b0-707eb0358dd5" providerId="ADAL" clId="{63FF95CD-665F-48C3-B2E2-B9473BC01472}" dt="2022-03-30T08:00:14.222" v="637" actId="790"/>
          <ac:spMkLst>
            <pc:docMk/>
            <pc:sldMk cId="1993486846" sldId="825"/>
            <ac:spMk id="3" creationId="{521F7A18-DBAE-42A0-BC9D-55A609884908}"/>
          </ac:spMkLst>
        </pc:spChg>
        <pc:spChg chg="mod">
          <ac:chgData name="Lilly Aufdembrinke" userId="fee545d9-4af7-4ecf-b0b0-707eb0358dd5" providerId="ADAL" clId="{63FF95CD-665F-48C3-B2E2-B9473BC01472}" dt="2022-03-30T08:00:14.222" v="637" actId="790"/>
          <ac:spMkLst>
            <pc:docMk/>
            <pc:sldMk cId="1993486846" sldId="825"/>
            <ac:spMk id="4" creationId="{4A9103B5-7785-4548-88A9-A500B8B8B2D7}"/>
          </ac:spMkLst>
        </pc:spChg>
        <pc:spChg chg="add mod">
          <ac:chgData name="Lilly Aufdembrinke" userId="fee545d9-4af7-4ecf-b0b0-707eb0358dd5" providerId="ADAL" clId="{63FF95CD-665F-48C3-B2E2-B9473BC01472}" dt="2022-03-24T16:08:37.563" v="513" actId="164"/>
          <ac:spMkLst>
            <pc:docMk/>
            <pc:sldMk cId="1993486846" sldId="825"/>
            <ac:spMk id="6" creationId="{7D50AAD6-8896-4F41-A68D-F8CEF2413EB9}"/>
          </ac:spMkLst>
        </pc:spChg>
        <pc:spChg chg="add mod">
          <ac:chgData name="Lilly Aufdembrinke" userId="fee545d9-4af7-4ecf-b0b0-707eb0358dd5" providerId="ADAL" clId="{63FF95CD-665F-48C3-B2E2-B9473BC01472}" dt="2022-03-24T16:08:37.563" v="513" actId="164"/>
          <ac:spMkLst>
            <pc:docMk/>
            <pc:sldMk cId="1993486846" sldId="825"/>
            <ac:spMk id="8" creationId="{895D06BD-5407-428F-9C72-22FE7E6A4C44}"/>
          </ac:spMkLst>
        </pc:spChg>
        <pc:spChg chg="add mod">
          <ac:chgData name="Lilly Aufdembrinke" userId="fee545d9-4af7-4ecf-b0b0-707eb0358dd5" providerId="ADAL" clId="{63FF95CD-665F-48C3-B2E2-B9473BC01472}" dt="2022-03-24T16:08:37.563" v="513" actId="164"/>
          <ac:spMkLst>
            <pc:docMk/>
            <pc:sldMk cId="1993486846" sldId="825"/>
            <ac:spMk id="11" creationId="{17FD07B7-FD90-4BC2-BE1B-8B4E5E1575D7}"/>
          </ac:spMkLst>
        </pc:spChg>
        <pc:spChg chg="add mod">
          <ac:chgData name="Lilly Aufdembrinke" userId="fee545d9-4af7-4ecf-b0b0-707eb0358dd5" providerId="ADAL" clId="{63FF95CD-665F-48C3-B2E2-B9473BC01472}" dt="2022-03-24T16:08:37.563" v="513" actId="164"/>
          <ac:spMkLst>
            <pc:docMk/>
            <pc:sldMk cId="1993486846" sldId="825"/>
            <ac:spMk id="12" creationId="{9351EB9F-E3B6-4CDF-9536-63FD7FDF3CA3}"/>
          </ac:spMkLst>
        </pc:spChg>
        <pc:spChg chg="add mod">
          <ac:chgData name="Lilly Aufdembrinke" userId="fee545d9-4af7-4ecf-b0b0-707eb0358dd5" providerId="ADAL" clId="{63FF95CD-665F-48C3-B2E2-B9473BC01472}" dt="2022-03-24T16:08:37.563" v="513" actId="164"/>
          <ac:spMkLst>
            <pc:docMk/>
            <pc:sldMk cId="1993486846" sldId="825"/>
            <ac:spMk id="13" creationId="{2671B1D5-7A37-447D-B618-E58339D4475C}"/>
          </ac:spMkLst>
        </pc:spChg>
        <pc:grpChg chg="add mod">
          <ac:chgData name="Lilly Aufdembrinke" userId="fee545d9-4af7-4ecf-b0b0-707eb0358dd5" providerId="ADAL" clId="{63FF95CD-665F-48C3-B2E2-B9473BC01472}" dt="2022-03-24T16:08:37.563" v="513" actId="164"/>
          <ac:grpSpMkLst>
            <pc:docMk/>
            <pc:sldMk cId="1993486846" sldId="825"/>
            <ac:grpSpMk id="9" creationId="{EBE8CE71-4754-4CDF-96F2-A1C8D112B9E4}"/>
          </ac:grpSpMkLst>
        </pc:grpChg>
        <pc:picChg chg="mod">
          <ac:chgData name="Lilly Aufdembrinke" userId="fee545d9-4af7-4ecf-b0b0-707eb0358dd5" providerId="ADAL" clId="{63FF95CD-665F-48C3-B2E2-B9473BC01472}" dt="2022-03-24T16:08:37.563" v="513" actId="164"/>
          <ac:picMkLst>
            <pc:docMk/>
            <pc:sldMk cId="1993486846" sldId="825"/>
            <ac:picMk id="7" creationId="{0AFE9196-19CD-4B50-8C58-C67C93F04E2E}"/>
          </ac:picMkLst>
        </pc:picChg>
      </pc:sldChg>
      <pc:sldChg chg="addSp modSp">
        <pc:chgData name="Lilly Aufdembrinke" userId="fee545d9-4af7-4ecf-b0b0-707eb0358dd5" providerId="ADAL" clId="{63FF95CD-665F-48C3-B2E2-B9473BC01472}" dt="2022-03-30T08:00:24.843" v="638" actId="790"/>
        <pc:sldMkLst>
          <pc:docMk/>
          <pc:sldMk cId="4275058169" sldId="826"/>
        </pc:sldMkLst>
        <pc:spChg chg="mod">
          <ac:chgData name="Lilly Aufdembrinke" userId="fee545d9-4af7-4ecf-b0b0-707eb0358dd5" providerId="ADAL" clId="{63FF95CD-665F-48C3-B2E2-B9473BC01472}" dt="2022-03-30T08:00:24.843" v="638" actId="790"/>
          <ac:spMkLst>
            <pc:docMk/>
            <pc:sldMk cId="4275058169" sldId="826"/>
            <ac:spMk id="2" creationId="{F18B5CB2-BBF0-4081-9FCD-D4B94889F5C9}"/>
          </ac:spMkLst>
        </pc:spChg>
        <pc:spChg chg="mod">
          <ac:chgData name="Lilly Aufdembrinke" userId="fee545d9-4af7-4ecf-b0b0-707eb0358dd5" providerId="ADAL" clId="{63FF95CD-665F-48C3-B2E2-B9473BC01472}" dt="2022-03-30T08:00:24.843" v="638" actId="790"/>
          <ac:spMkLst>
            <pc:docMk/>
            <pc:sldMk cId="4275058169" sldId="826"/>
            <ac:spMk id="3" creationId="{521F7A18-DBAE-42A0-BC9D-55A609884908}"/>
          </ac:spMkLst>
        </pc:spChg>
        <pc:spChg chg="mod">
          <ac:chgData name="Lilly Aufdembrinke" userId="fee545d9-4af7-4ecf-b0b0-707eb0358dd5" providerId="ADAL" clId="{63FF95CD-665F-48C3-B2E2-B9473BC01472}" dt="2022-03-30T08:00:24.843" v="638" actId="790"/>
          <ac:spMkLst>
            <pc:docMk/>
            <pc:sldMk cId="4275058169" sldId="826"/>
            <ac:spMk id="4" creationId="{4A9103B5-7785-4548-88A9-A500B8B8B2D7}"/>
          </ac:spMkLst>
        </pc:spChg>
        <pc:spChg chg="add mod">
          <ac:chgData name="Lilly Aufdembrinke" userId="fee545d9-4af7-4ecf-b0b0-707eb0358dd5" providerId="ADAL" clId="{63FF95CD-665F-48C3-B2E2-B9473BC01472}" dt="2022-03-24T16:12:22.937" v="543" actId="164"/>
          <ac:spMkLst>
            <pc:docMk/>
            <pc:sldMk cId="4275058169" sldId="826"/>
            <ac:spMk id="6" creationId="{E4F76CBA-57CF-46F7-8E44-669780B2DC77}"/>
          </ac:spMkLst>
        </pc:spChg>
        <pc:spChg chg="add mod">
          <ac:chgData name="Lilly Aufdembrinke" userId="fee545d9-4af7-4ecf-b0b0-707eb0358dd5" providerId="ADAL" clId="{63FF95CD-665F-48C3-B2E2-B9473BC01472}" dt="2022-03-24T16:18:57.182" v="614" actId="113"/>
          <ac:spMkLst>
            <pc:docMk/>
            <pc:sldMk cId="4275058169" sldId="826"/>
            <ac:spMk id="7" creationId="{96A72E77-BEA1-4C74-AC5E-B267136A974A}"/>
          </ac:spMkLst>
        </pc:spChg>
        <pc:spChg chg="add mod">
          <ac:chgData name="Lilly Aufdembrinke" userId="fee545d9-4af7-4ecf-b0b0-707eb0358dd5" providerId="ADAL" clId="{63FF95CD-665F-48C3-B2E2-B9473BC01472}" dt="2022-03-24T16:12:22.937" v="543" actId="164"/>
          <ac:spMkLst>
            <pc:docMk/>
            <pc:sldMk cId="4275058169" sldId="826"/>
            <ac:spMk id="12" creationId="{49140D0A-32AF-4AD9-87FC-1E05879B23FC}"/>
          </ac:spMkLst>
        </pc:spChg>
        <pc:grpChg chg="add mod">
          <ac:chgData name="Lilly Aufdembrinke" userId="fee545d9-4af7-4ecf-b0b0-707eb0358dd5" providerId="ADAL" clId="{63FF95CD-665F-48C3-B2E2-B9473BC01472}" dt="2022-03-24T16:12:22.937" v="543" actId="164"/>
          <ac:grpSpMkLst>
            <pc:docMk/>
            <pc:sldMk cId="4275058169" sldId="826"/>
            <ac:grpSpMk id="9" creationId="{3BC81341-B1A3-42CB-82A1-C39CA1EB61C0}"/>
          </ac:grpSpMkLst>
        </pc:grpChg>
        <pc:picChg chg="mod">
          <ac:chgData name="Lilly Aufdembrinke" userId="fee545d9-4af7-4ecf-b0b0-707eb0358dd5" providerId="ADAL" clId="{63FF95CD-665F-48C3-B2E2-B9473BC01472}" dt="2022-03-24T16:12:22.937" v="543" actId="164"/>
          <ac:picMkLst>
            <pc:docMk/>
            <pc:sldMk cId="4275058169" sldId="826"/>
            <ac:picMk id="8" creationId="{8E301B7C-1607-4CB7-9CA3-FAA0CB823710}"/>
          </ac:picMkLst>
        </pc:picChg>
      </pc:sldChg>
      <pc:sldChg chg="addSp modSp">
        <pc:chgData name="Lilly Aufdembrinke" userId="fee545d9-4af7-4ecf-b0b0-707eb0358dd5" providerId="ADAL" clId="{63FF95CD-665F-48C3-B2E2-B9473BC01472}" dt="2022-03-30T08:00:38.039" v="641" actId="790"/>
        <pc:sldMkLst>
          <pc:docMk/>
          <pc:sldMk cId="603993917" sldId="827"/>
        </pc:sldMkLst>
        <pc:spChg chg="mod">
          <ac:chgData name="Lilly Aufdembrinke" userId="fee545d9-4af7-4ecf-b0b0-707eb0358dd5" providerId="ADAL" clId="{63FF95CD-665F-48C3-B2E2-B9473BC01472}" dt="2022-03-30T08:00:38.039" v="641" actId="790"/>
          <ac:spMkLst>
            <pc:docMk/>
            <pc:sldMk cId="603993917" sldId="827"/>
            <ac:spMk id="2" creationId="{F18B5CB2-BBF0-4081-9FCD-D4B94889F5C9}"/>
          </ac:spMkLst>
        </pc:spChg>
        <pc:spChg chg="mod">
          <ac:chgData name="Lilly Aufdembrinke" userId="fee545d9-4af7-4ecf-b0b0-707eb0358dd5" providerId="ADAL" clId="{63FF95CD-665F-48C3-B2E2-B9473BC01472}" dt="2022-03-30T08:00:38.039" v="641" actId="790"/>
          <ac:spMkLst>
            <pc:docMk/>
            <pc:sldMk cId="603993917" sldId="827"/>
            <ac:spMk id="3" creationId="{521F7A18-DBAE-42A0-BC9D-55A609884908}"/>
          </ac:spMkLst>
        </pc:spChg>
        <pc:spChg chg="mod">
          <ac:chgData name="Lilly Aufdembrinke" userId="fee545d9-4af7-4ecf-b0b0-707eb0358dd5" providerId="ADAL" clId="{63FF95CD-665F-48C3-B2E2-B9473BC01472}" dt="2022-03-30T08:00:38.039" v="641" actId="790"/>
          <ac:spMkLst>
            <pc:docMk/>
            <pc:sldMk cId="603993917" sldId="827"/>
            <ac:spMk id="4" creationId="{4A9103B5-7785-4548-88A9-A500B8B8B2D7}"/>
          </ac:spMkLst>
        </pc:spChg>
        <pc:spChg chg="add mod">
          <ac:chgData name="Lilly Aufdembrinke" userId="fee545d9-4af7-4ecf-b0b0-707eb0358dd5" providerId="ADAL" clId="{63FF95CD-665F-48C3-B2E2-B9473BC01472}" dt="2022-03-24T16:17:55.129" v="603" actId="164"/>
          <ac:spMkLst>
            <pc:docMk/>
            <pc:sldMk cId="603993917" sldId="827"/>
            <ac:spMk id="12" creationId="{BB873F85-1ED7-4559-9F1D-7D58D83B3768}"/>
          </ac:spMkLst>
        </pc:spChg>
        <pc:spChg chg="add mod">
          <ac:chgData name="Lilly Aufdembrinke" userId="fee545d9-4af7-4ecf-b0b0-707eb0358dd5" providerId="ADAL" clId="{63FF95CD-665F-48C3-B2E2-B9473BC01472}" dt="2022-03-24T16:18:14.306" v="606" actId="113"/>
          <ac:spMkLst>
            <pc:docMk/>
            <pc:sldMk cId="603993917" sldId="827"/>
            <ac:spMk id="16" creationId="{B6425847-7DE0-4B32-B5E8-539164D45143}"/>
          </ac:spMkLst>
        </pc:spChg>
        <pc:spChg chg="add mod">
          <ac:chgData name="Lilly Aufdembrinke" userId="fee545d9-4af7-4ecf-b0b0-707eb0358dd5" providerId="ADAL" clId="{63FF95CD-665F-48C3-B2E2-B9473BC01472}" dt="2022-03-24T16:17:55.129" v="603" actId="164"/>
          <ac:spMkLst>
            <pc:docMk/>
            <pc:sldMk cId="603993917" sldId="827"/>
            <ac:spMk id="18" creationId="{4D6FC50E-AE8E-4E23-B796-1DA4DDDB75BE}"/>
          </ac:spMkLst>
        </pc:spChg>
        <pc:spChg chg="add mod">
          <ac:chgData name="Lilly Aufdembrinke" userId="fee545d9-4af7-4ecf-b0b0-707eb0358dd5" providerId="ADAL" clId="{63FF95CD-665F-48C3-B2E2-B9473BC01472}" dt="2022-03-24T16:18:11.261" v="605" actId="113"/>
          <ac:spMkLst>
            <pc:docMk/>
            <pc:sldMk cId="603993917" sldId="827"/>
            <ac:spMk id="19" creationId="{9ACAFA41-B5C3-4664-9FC3-4251D40DD5EE}"/>
          </ac:spMkLst>
        </pc:spChg>
        <pc:spChg chg="add mod">
          <ac:chgData name="Lilly Aufdembrinke" userId="fee545d9-4af7-4ecf-b0b0-707eb0358dd5" providerId="ADAL" clId="{63FF95CD-665F-48C3-B2E2-B9473BC01472}" dt="2022-03-24T16:17:55.129" v="603" actId="164"/>
          <ac:spMkLst>
            <pc:docMk/>
            <pc:sldMk cId="603993917" sldId="827"/>
            <ac:spMk id="20" creationId="{5243B0E9-3355-4062-9800-5A0D7E29245D}"/>
          </ac:spMkLst>
        </pc:spChg>
        <pc:spChg chg="add mod">
          <ac:chgData name="Lilly Aufdembrinke" userId="fee545d9-4af7-4ecf-b0b0-707eb0358dd5" providerId="ADAL" clId="{63FF95CD-665F-48C3-B2E2-B9473BC01472}" dt="2022-03-24T16:17:55.129" v="603" actId="164"/>
          <ac:spMkLst>
            <pc:docMk/>
            <pc:sldMk cId="603993917" sldId="827"/>
            <ac:spMk id="22" creationId="{99EF3892-D042-483D-8DD0-2EF688EA9029}"/>
          </ac:spMkLst>
        </pc:spChg>
        <pc:spChg chg="add mod">
          <ac:chgData name="Lilly Aufdembrinke" userId="fee545d9-4af7-4ecf-b0b0-707eb0358dd5" providerId="ADAL" clId="{63FF95CD-665F-48C3-B2E2-B9473BC01472}" dt="2022-03-24T16:18:29.494" v="609" actId="1076"/>
          <ac:spMkLst>
            <pc:docMk/>
            <pc:sldMk cId="603993917" sldId="827"/>
            <ac:spMk id="23" creationId="{8323B854-9D66-4255-83BE-EC5912830BBB}"/>
          </ac:spMkLst>
        </pc:spChg>
        <pc:grpChg chg="add mod">
          <ac:chgData name="Lilly Aufdembrinke" userId="fee545d9-4af7-4ecf-b0b0-707eb0358dd5" providerId="ADAL" clId="{63FF95CD-665F-48C3-B2E2-B9473BC01472}" dt="2022-03-24T16:18:39.117" v="613" actId="1076"/>
          <ac:grpSpMkLst>
            <pc:docMk/>
            <pc:sldMk cId="603993917" sldId="827"/>
            <ac:grpSpMk id="6" creationId="{71044057-59D7-4670-ABAE-AE91F091C115}"/>
          </ac:grpSpMkLst>
        </pc:grpChg>
        <pc:picChg chg="mod">
          <ac:chgData name="Lilly Aufdembrinke" userId="fee545d9-4af7-4ecf-b0b0-707eb0358dd5" providerId="ADAL" clId="{63FF95CD-665F-48C3-B2E2-B9473BC01472}" dt="2022-03-24T16:18:34.907" v="611" actId="1076"/>
          <ac:picMkLst>
            <pc:docMk/>
            <pc:sldMk cId="603993917" sldId="827"/>
            <ac:picMk id="17" creationId="{ACE80FB2-3CBE-44F9-9E68-7CE5180B7B66}"/>
          </ac:picMkLst>
        </pc:picChg>
      </pc:sldChg>
      <pc:sldChg chg="modSp">
        <pc:chgData name="Lilly Aufdembrinke" userId="fee545d9-4af7-4ecf-b0b0-707eb0358dd5" providerId="ADAL" clId="{63FF95CD-665F-48C3-B2E2-B9473BC01472}" dt="2022-03-30T08:00:49.911" v="642" actId="790"/>
        <pc:sldMkLst>
          <pc:docMk/>
          <pc:sldMk cId="3370280954" sldId="835"/>
        </pc:sldMkLst>
        <pc:spChg chg="mod">
          <ac:chgData name="Lilly Aufdembrinke" userId="fee545d9-4af7-4ecf-b0b0-707eb0358dd5" providerId="ADAL" clId="{63FF95CD-665F-48C3-B2E2-B9473BC01472}" dt="2022-03-30T08:00:49.911" v="642" actId="790"/>
          <ac:spMkLst>
            <pc:docMk/>
            <pc:sldMk cId="3370280954" sldId="835"/>
            <ac:spMk id="3" creationId="{76EAD97D-2037-4FB0-A95C-BC209702DD0D}"/>
          </ac:spMkLst>
        </pc:spChg>
        <pc:spChg chg="mod">
          <ac:chgData name="Lilly Aufdembrinke" userId="fee545d9-4af7-4ecf-b0b0-707eb0358dd5" providerId="ADAL" clId="{63FF95CD-665F-48C3-B2E2-B9473BC01472}" dt="2022-03-30T08:00:49.911" v="642" actId="790"/>
          <ac:spMkLst>
            <pc:docMk/>
            <pc:sldMk cId="3370280954" sldId="835"/>
            <ac:spMk id="4" creationId="{6366EE15-3CB4-4F57-A097-6D4C695B5910}"/>
          </ac:spMkLst>
        </pc:spChg>
        <pc:spChg chg="mod">
          <ac:chgData name="Lilly Aufdembrinke" userId="fee545d9-4af7-4ecf-b0b0-707eb0358dd5" providerId="ADAL" clId="{63FF95CD-665F-48C3-B2E2-B9473BC01472}" dt="2022-03-30T08:00:49.911" v="642" actId="790"/>
          <ac:spMkLst>
            <pc:docMk/>
            <pc:sldMk cId="3370280954" sldId="835"/>
            <ac:spMk id="12" creationId="{E88AF1D1-0394-4CAD-BCC8-19C9E709FD0C}"/>
          </ac:spMkLst>
        </pc:spChg>
      </pc:sldChg>
      <pc:sldChg chg="modSp">
        <pc:chgData name="Lilly Aufdembrinke" userId="fee545d9-4af7-4ecf-b0b0-707eb0358dd5" providerId="ADAL" clId="{63FF95CD-665F-48C3-B2E2-B9473BC01472}" dt="2022-03-30T07:56:28.921" v="625" actId="790"/>
        <pc:sldMkLst>
          <pc:docMk/>
          <pc:sldMk cId="2263490182" sldId="840"/>
        </pc:sldMkLst>
        <pc:graphicFrameChg chg="modGraphic">
          <ac:chgData name="Lilly Aufdembrinke" userId="fee545d9-4af7-4ecf-b0b0-707eb0358dd5" providerId="ADAL" clId="{63FF95CD-665F-48C3-B2E2-B9473BC01472}" dt="2022-03-30T07:56:28.921" v="625" actId="790"/>
          <ac:graphicFrameMkLst>
            <pc:docMk/>
            <pc:sldMk cId="2263490182" sldId="840"/>
            <ac:graphicFrameMk id="6" creationId="{4F322B49-6CB5-4B9A-AA5C-87ACFFAC0BE6}"/>
          </ac:graphicFrameMkLst>
        </pc:graphicFrameChg>
      </pc:sldChg>
      <pc:sldChg chg="modSp">
        <pc:chgData name="Lilly Aufdembrinke" userId="fee545d9-4af7-4ecf-b0b0-707eb0358dd5" providerId="ADAL" clId="{63FF95CD-665F-48C3-B2E2-B9473BC01472}" dt="2022-03-30T07:56:20.844" v="624" actId="790"/>
        <pc:sldMkLst>
          <pc:docMk/>
          <pc:sldMk cId="1153615737" sldId="846"/>
        </pc:sldMkLst>
        <pc:spChg chg="mod">
          <ac:chgData name="Lilly Aufdembrinke" userId="fee545d9-4af7-4ecf-b0b0-707eb0358dd5" providerId="ADAL" clId="{63FF95CD-665F-48C3-B2E2-B9473BC01472}" dt="2022-03-30T07:56:20.844" v="624" actId="790"/>
          <ac:spMkLst>
            <pc:docMk/>
            <pc:sldMk cId="1153615737" sldId="846"/>
            <ac:spMk id="2" creationId="{578103A4-8A20-4972-A7EA-69AADB22B931}"/>
          </ac:spMkLst>
        </pc:spChg>
      </pc:sldChg>
      <pc:sldChg chg="modSp">
        <pc:chgData name="Lilly Aufdembrinke" userId="fee545d9-4af7-4ecf-b0b0-707eb0358dd5" providerId="ADAL" clId="{63FF95CD-665F-48C3-B2E2-B9473BC01472}" dt="2022-03-30T07:59:27.016" v="632" actId="14100"/>
        <pc:sldMkLst>
          <pc:docMk/>
          <pc:sldMk cId="3552061969" sldId="852"/>
        </pc:sldMkLst>
        <pc:spChg chg="mod">
          <ac:chgData name="Lilly Aufdembrinke" userId="fee545d9-4af7-4ecf-b0b0-707eb0358dd5" providerId="ADAL" clId="{63FF95CD-665F-48C3-B2E2-B9473BC01472}" dt="2022-03-30T07:58:38.581" v="630" actId="790"/>
          <ac:spMkLst>
            <pc:docMk/>
            <pc:sldMk cId="3552061969" sldId="852"/>
            <ac:spMk id="4" creationId="{6366EE15-3CB4-4F57-A097-6D4C695B5910}"/>
          </ac:spMkLst>
        </pc:spChg>
        <pc:spChg chg="mod">
          <ac:chgData name="Lilly Aufdembrinke" userId="fee545d9-4af7-4ecf-b0b0-707eb0358dd5" providerId="ADAL" clId="{63FF95CD-665F-48C3-B2E2-B9473BC01472}" dt="2022-03-30T07:59:27.016" v="632" actId="14100"/>
          <ac:spMkLst>
            <pc:docMk/>
            <pc:sldMk cId="3552061969" sldId="852"/>
            <ac:spMk id="13" creationId="{7CEE5A4D-9491-4C5B-B8B2-0B7F96FDA7BB}"/>
          </ac:spMkLst>
        </pc:spChg>
      </pc:sldChg>
      <pc:sldChg chg="modSp">
        <pc:chgData name="Lilly Aufdembrinke" userId="fee545d9-4af7-4ecf-b0b0-707eb0358dd5" providerId="ADAL" clId="{63FF95CD-665F-48C3-B2E2-B9473BC01472}" dt="2022-03-30T07:57:43.057" v="629" actId="790"/>
        <pc:sldMkLst>
          <pc:docMk/>
          <pc:sldMk cId="3088093099" sldId="862"/>
        </pc:sldMkLst>
        <pc:spChg chg="mod">
          <ac:chgData name="Lilly Aufdembrinke" userId="fee545d9-4af7-4ecf-b0b0-707eb0358dd5" providerId="ADAL" clId="{63FF95CD-665F-48C3-B2E2-B9473BC01472}" dt="2022-03-30T07:57:43.057" v="629" actId="790"/>
          <ac:spMkLst>
            <pc:docMk/>
            <pc:sldMk cId="3088093099" sldId="862"/>
            <ac:spMk id="2" creationId="{81500862-E81B-4B0F-A2A3-045D19DEBB0B}"/>
          </ac:spMkLst>
        </pc:spChg>
        <pc:spChg chg="mod">
          <ac:chgData name="Lilly Aufdembrinke" userId="fee545d9-4af7-4ecf-b0b0-707eb0358dd5" providerId="ADAL" clId="{63FF95CD-665F-48C3-B2E2-B9473BC01472}" dt="2022-03-30T07:57:43.057" v="629" actId="790"/>
          <ac:spMkLst>
            <pc:docMk/>
            <pc:sldMk cId="3088093099" sldId="862"/>
            <ac:spMk id="3" creationId="{1C9BA35E-9567-4BC1-BF6E-FC09A3045CF4}"/>
          </ac:spMkLst>
        </pc:spChg>
      </pc:sldChg>
      <pc:sldChg chg="modSp">
        <pc:chgData name="Lilly Aufdembrinke" userId="fee545d9-4af7-4ecf-b0b0-707eb0358dd5" providerId="ADAL" clId="{63FF95CD-665F-48C3-B2E2-B9473BC01472}" dt="2022-03-30T07:55:40.322" v="618" actId="790"/>
        <pc:sldMkLst>
          <pc:docMk/>
          <pc:sldMk cId="2901884144" sldId="869"/>
        </pc:sldMkLst>
        <pc:spChg chg="mod">
          <ac:chgData name="Lilly Aufdembrinke" userId="fee545d9-4af7-4ecf-b0b0-707eb0358dd5" providerId="ADAL" clId="{63FF95CD-665F-48C3-B2E2-B9473BC01472}" dt="2022-03-30T07:55:40.322" v="618" actId="790"/>
          <ac:spMkLst>
            <pc:docMk/>
            <pc:sldMk cId="2901884144" sldId="869"/>
            <ac:spMk id="3" creationId="{AF5F6FCE-AD72-41D6-8F13-7ABCF888E740}"/>
          </ac:spMkLst>
        </pc:spChg>
      </pc:sldChg>
      <pc:sldChg chg="modSp">
        <pc:chgData name="Lilly Aufdembrinke" userId="fee545d9-4af7-4ecf-b0b0-707eb0358dd5" providerId="ADAL" clId="{63FF95CD-665F-48C3-B2E2-B9473BC01472}" dt="2022-03-30T07:57:10.775" v="628" actId="790"/>
        <pc:sldMkLst>
          <pc:docMk/>
          <pc:sldMk cId="2037407352" sldId="871"/>
        </pc:sldMkLst>
        <pc:spChg chg="mod">
          <ac:chgData name="Lilly Aufdembrinke" userId="fee545d9-4af7-4ecf-b0b0-707eb0358dd5" providerId="ADAL" clId="{63FF95CD-665F-48C3-B2E2-B9473BC01472}" dt="2022-03-30T07:57:10.775" v="628" actId="790"/>
          <ac:spMkLst>
            <pc:docMk/>
            <pc:sldMk cId="2037407352" sldId="871"/>
            <ac:spMk id="3" creationId="{AF5F6FCE-AD72-41D6-8F13-7ABCF888E740}"/>
          </ac:spMkLst>
        </pc:spChg>
      </pc:sldChg>
      <pc:sldChg chg="modSp">
        <pc:chgData name="Lilly Aufdembrinke" userId="fee545d9-4af7-4ecf-b0b0-707eb0358dd5" providerId="ADAL" clId="{63FF95CD-665F-48C3-B2E2-B9473BC01472}" dt="2022-03-30T08:02:40.261" v="685" actId="20577"/>
        <pc:sldMkLst>
          <pc:docMk/>
          <pc:sldMk cId="1446255213" sldId="872"/>
        </pc:sldMkLst>
        <pc:spChg chg="mod">
          <ac:chgData name="Lilly Aufdembrinke" userId="fee545d9-4af7-4ecf-b0b0-707eb0358dd5" providerId="ADAL" clId="{63FF95CD-665F-48C3-B2E2-B9473BC01472}" dt="2022-03-30T08:02:40.261" v="685" actId="20577"/>
          <ac:spMkLst>
            <pc:docMk/>
            <pc:sldMk cId="1446255213" sldId="872"/>
            <ac:spMk id="3" creationId="{AF5F6FCE-AD72-41D6-8F13-7ABCF888E740}"/>
          </ac:spMkLst>
        </pc:spChg>
      </pc:sldChg>
      <pc:sldChg chg="modSp">
        <pc:chgData name="Lilly Aufdembrinke" userId="fee545d9-4af7-4ecf-b0b0-707eb0358dd5" providerId="ADAL" clId="{63FF95CD-665F-48C3-B2E2-B9473BC01472}" dt="2022-03-30T08:03:19.180" v="686" actId="790"/>
        <pc:sldMkLst>
          <pc:docMk/>
          <pc:sldMk cId="1870745282" sldId="873"/>
        </pc:sldMkLst>
        <pc:spChg chg="mod">
          <ac:chgData name="Lilly Aufdembrinke" userId="fee545d9-4af7-4ecf-b0b0-707eb0358dd5" providerId="ADAL" clId="{63FF95CD-665F-48C3-B2E2-B9473BC01472}" dt="2022-03-30T08:03:19.180" v="686" actId="790"/>
          <ac:spMkLst>
            <pc:docMk/>
            <pc:sldMk cId="1870745282" sldId="873"/>
            <ac:spMk id="3" creationId="{22B3AE70-859E-477B-8276-F5D33A695B87}"/>
          </ac:spMkLst>
        </pc:spChg>
      </pc:sldChg>
      <pc:sldChg chg="modSp">
        <pc:chgData name="Lilly Aufdembrinke" userId="fee545d9-4af7-4ecf-b0b0-707eb0358dd5" providerId="ADAL" clId="{63FF95CD-665F-48C3-B2E2-B9473BC01472}" dt="2022-03-30T08:01:09.122" v="644" actId="790"/>
        <pc:sldMkLst>
          <pc:docMk/>
          <pc:sldMk cId="897724531" sldId="874"/>
        </pc:sldMkLst>
        <pc:spChg chg="mod">
          <ac:chgData name="Lilly Aufdembrinke" userId="fee545d9-4af7-4ecf-b0b0-707eb0358dd5" providerId="ADAL" clId="{63FF95CD-665F-48C3-B2E2-B9473BC01472}" dt="2022-03-30T08:00:57.589" v="643" actId="790"/>
          <ac:spMkLst>
            <pc:docMk/>
            <pc:sldMk cId="897724531" sldId="874"/>
            <ac:spMk id="3" creationId="{FA3D4126-31E9-4FCB-8280-0E7EC842440D}"/>
          </ac:spMkLst>
        </pc:spChg>
        <pc:graphicFrameChg chg="modGraphic">
          <ac:chgData name="Lilly Aufdembrinke" userId="fee545d9-4af7-4ecf-b0b0-707eb0358dd5" providerId="ADAL" clId="{63FF95CD-665F-48C3-B2E2-B9473BC01472}" dt="2022-03-30T08:01:09.122" v="644" actId="790"/>
          <ac:graphicFrameMkLst>
            <pc:docMk/>
            <pc:sldMk cId="897724531" sldId="874"/>
            <ac:graphicFrameMk id="5" creationId="{72E2E60F-6104-40DE-88ED-D1E422618617}"/>
          </ac:graphicFrameMkLst>
        </pc:graphicFrameChg>
      </pc:sldChg>
      <pc:sldChg chg="addSp delSp modSp add delCm modNotesTx">
        <pc:chgData name="Lilly Aufdembrinke" userId="fee545d9-4af7-4ecf-b0b0-707eb0358dd5" providerId="ADAL" clId="{63FF95CD-665F-48C3-B2E2-B9473BC01472}" dt="2022-03-30T07:55:24.027" v="616" actId="790"/>
        <pc:sldMkLst>
          <pc:docMk/>
          <pc:sldMk cId="1760174095" sldId="877"/>
        </pc:sldMkLst>
        <pc:spChg chg="add del mod">
          <ac:chgData name="Lilly Aufdembrinke" userId="fee545d9-4af7-4ecf-b0b0-707eb0358dd5" providerId="ADAL" clId="{63FF95CD-665F-48C3-B2E2-B9473BC01472}" dt="2022-03-24T15:37:52.442" v="21" actId="478"/>
          <ac:spMkLst>
            <pc:docMk/>
            <pc:sldMk cId="1760174095" sldId="877"/>
            <ac:spMk id="2" creationId="{C9A1D427-8106-4124-8EB0-F25C04DE63D5}"/>
          </ac:spMkLst>
        </pc:spChg>
        <pc:spChg chg="mod">
          <ac:chgData name="Lilly Aufdembrinke" userId="fee545d9-4af7-4ecf-b0b0-707eb0358dd5" providerId="ADAL" clId="{63FF95CD-665F-48C3-B2E2-B9473BC01472}" dt="2022-03-24T15:41:41.305" v="69" actId="1076"/>
          <ac:spMkLst>
            <pc:docMk/>
            <pc:sldMk cId="1760174095" sldId="877"/>
            <ac:spMk id="6" creationId="{D3403E75-7715-4649-A419-4DAF3CF1E8D0}"/>
          </ac:spMkLst>
        </pc:spChg>
        <pc:spChg chg="add mod">
          <ac:chgData name="Lilly Aufdembrinke" userId="fee545d9-4af7-4ecf-b0b0-707eb0358dd5" providerId="ADAL" clId="{63FF95CD-665F-48C3-B2E2-B9473BC01472}" dt="2022-03-30T07:55:24.027" v="616" actId="790"/>
          <ac:spMkLst>
            <pc:docMk/>
            <pc:sldMk cId="1760174095" sldId="877"/>
            <ac:spMk id="9" creationId="{85B856CB-DF1F-4FAF-B65D-1E0753EDAAB6}"/>
          </ac:spMkLst>
        </pc:spChg>
        <pc:picChg chg="add del mod">
          <ac:chgData name="Lilly Aufdembrinke" userId="fee545d9-4af7-4ecf-b0b0-707eb0358dd5" providerId="ADAL" clId="{63FF95CD-665F-48C3-B2E2-B9473BC01472}" dt="2022-03-24T15:39:02.541" v="33" actId="931"/>
          <ac:picMkLst>
            <pc:docMk/>
            <pc:sldMk cId="1760174095" sldId="877"/>
            <ac:picMk id="5" creationId="{FBE609AE-755A-4528-B462-9E7CAAA34653}"/>
          </ac:picMkLst>
        </pc:picChg>
        <pc:picChg chg="del mod">
          <ac:chgData name="Lilly Aufdembrinke" userId="fee545d9-4af7-4ecf-b0b0-707eb0358dd5" providerId="ADAL" clId="{63FF95CD-665F-48C3-B2E2-B9473BC01472}" dt="2022-03-24T15:38:33.214" v="31" actId="478"/>
          <ac:picMkLst>
            <pc:docMk/>
            <pc:sldMk cId="1760174095" sldId="877"/>
            <ac:picMk id="8" creationId="{D51A3F8D-9640-425B-B439-C5A6AB9D0F4F}"/>
          </ac:picMkLst>
        </pc:picChg>
        <pc:picChg chg="add mod ord modCrop">
          <ac:chgData name="Lilly Aufdembrinke" userId="fee545d9-4af7-4ecf-b0b0-707eb0358dd5" providerId="ADAL" clId="{63FF95CD-665F-48C3-B2E2-B9473BC01472}" dt="2022-03-24T15:40:35.228" v="52" actId="167"/>
          <ac:picMkLst>
            <pc:docMk/>
            <pc:sldMk cId="1760174095" sldId="877"/>
            <ac:picMk id="11" creationId="{C7E6FAF7-392E-4E86-8B57-16381BA368CD}"/>
          </ac:picMkLst>
        </pc:picChg>
      </pc:sldChg>
      <pc:sldChg chg="modSp add delCm">
        <pc:chgData name="Lilly Aufdembrinke" userId="fee545d9-4af7-4ecf-b0b0-707eb0358dd5" providerId="ADAL" clId="{63FF95CD-665F-48C3-B2E2-B9473BC01472}" dt="2022-03-31T09:42:58.084" v="690"/>
        <pc:sldMkLst>
          <pc:docMk/>
          <pc:sldMk cId="1908933991" sldId="878"/>
        </pc:sldMkLst>
        <pc:spChg chg="mod">
          <ac:chgData name="Lilly Aufdembrinke" userId="fee545d9-4af7-4ecf-b0b0-707eb0358dd5" providerId="ADAL" clId="{63FF95CD-665F-48C3-B2E2-B9473BC01472}" dt="2022-03-30T08:03:51.780" v="687" actId="790"/>
          <ac:spMkLst>
            <pc:docMk/>
            <pc:sldMk cId="1908933991" sldId="878"/>
            <ac:spMk id="3" creationId="{B4D66866-9829-43E8-A15F-C54B9B27074A}"/>
          </ac:spMkLst>
        </pc:spChg>
        <pc:spChg chg="mod">
          <ac:chgData name="Lilly Aufdembrinke" userId="fee545d9-4af7-4ecf-b0b0-707eb0358dd5" providerId="ADAL" clId="{63FF95CD-665F-48C3-B2E2-B9473BC01472}" dt="2022-03-31T09:42:51.466" v="689" actId="20577"/>
          <ac:spMkLst>
            <pc:docMk/>
            <pc:sldMk cId="1908933991" sldId="878"/>
            <ac:spMk id="6" creationId="{1F93692E-E6B8-4B1D-A334-206C77AF17B7}"/>
          </ac:spMkLst>
        </pc:spChg>
        <pc:grpChg chg="mod">
          <ac:chgData name="Lilly Aufdembrinke" userId="fee545d9-4af7-4ecf-b0b0-707eb0358dd5" providerId="ADAL" clId="{63FF95CD-665F-48C3-B2E2-B9473BC01472}" dt="2022-03-24T16:00:05.168" v="444" actId="1076"/>
          <ac:grpSpMkLst>
            <pc:docMk/>
            <pc:sldMk cId="1908933991" sldId="878"/>
            <ac:grpSpMk id="8" creationId="{53E4B257-5F1E-439F-B739-320BE4B2C15F}"/>
          </ac:grpSpMkLst>
        </pc:grpChg>
        <pc:grpChg chg="mod">
          <ac:chgData name="Lilly Aufdembrinke" userId="fee545d9-4af7-4ecf-b0b0-707eb0358dd5" providerId="ADAL" clId="{63FF95CD-665F-48C3-B2E2-B9473BC01472}" dt="2022-03-24T15:59:47.208" v="442" actId="1076"/>
          <ac:grpSpMkLst>
            <pc:docMk/>
            <pc:sldMk cId="1908933991" sldId="878"/>
            <ac:grpSpMk id="11" creationId="{516CA978-C7B8-4C9C-8EBF-16F52EF0B5E5}"/>
          </ac:grpSpMkLst>
        </pc:grpChg>
      </pc:sldChg>
    </pc:docChg>
  </pc:docChgLst>
  <pc:docChgLst>
    <pc:chgData name="Bilgram, Stephanie GIZ" userId="7eaf3b4c-b72a-4433-a624-c860e2d7022b" providerId="ADAL" clId="{E1994ABC-B650-4FF0-BBBB-F940EB0F0570}"/>
    <pc:docChg chg="undo custSel addSld delSld modSld">
      <pc:chgData name="Bilgram, Stephanie GIZ" userId="7eaf3b4c-b72a-4433-a624-c860e2d7022b" providerId="ADAL" clId="{E1994ABC-B650-4FF0-BBBB-F940EB0F0570}" dt="2022-03-30T12:51:22.309" v="17" actId="732"/>
      <pc:docMkLst>
        <pc:docMk/>
      </pc:docMkLst>
      <pc:sldChg chg="modSp mod">
        <pc:chgData name="Bilgram, Stephanie GIZ" userId="7eaf3b4c-b72a-4433-a624-c860e2d7022b" providerId="ADAL" clId="{E1994ABC-B650-4FF0-BBBB-F940EB0F0570}" dt="2022-03-30T12:51:22.309" v="17" actId="732"/>
        <pc:sldMkLst>
          <pc:docMk/>
          <pc:sldMk cId="1761841370" sldId="786"/>
        </pc:sldMkLst>
        <pc:picChg chg="mod modCrop">
          <ac:chgData name="Bilgram, Stephanie GIZ" userId="7eaf3b4c-b72a-4433-a624-c860e2d7022b" providerId="ADAL" clId="{E1994ABC-B650-4FF0-BBBB-F940EB0F0570}" dt="2022-03-30T12:51:22.309" v="17" actId="732"/>
          <ac:picMkLst>
            <pc:docMk/>
            <pc:sldMk cId="1761841370" sldId="786"/>
            <ac:picMk id="8" creationId="{A8F5012B-E004-4D05-B5DC-CD4AC5AD173E}"/>
          </ac:picMkLst>
        </pc:picChg>
      </pc:sldChg>
      <pc:sldChg chg="addCm modCm">
        <pc:chgData name="Bilgram, Stephanie GIZ" userId="7eaf3b4c-b72a-4433-a624-c860e2d7022b" providerId="ADAL" clId="{E1994ABC-B650-4FF0-BBBB-F940EB0F0570}" dt="2022-03-30T12:09:07.054" v="4"/>
        <pc:sldMkLst>
          <pc:docMk/>
          <pc:sldMk cId="2263490182" sldId="840"/>
        </pc:sldMkLst>
      </pc:sldChg>
      <pc:sldChg chg="modSp mod">
        <pc:chgData name="Bilgram, Stephanie GIZ" userId="7eaf3b4c-b72a-4433-a624-c860e2d7022b" providerId="ADAL" clId="{E1994ABC-B650-4FF0-BBBB-F940EB0F0570}" dt="2022-03-30T12:16:12.482" v="6" actId="20577"/>
        <pc:sldMkLst>
          <pc:docMk/>
          <pc:sldMk cId="3088093099" sldId="862"/>
        </pc:sldMkLst>
        <pc:spChg chg="mod">
          <ac:chgData name="Bilgram, Stephanie GIZ" userId="7eaf3b4c-b72a-4433-a624-c860e2d7022b" providerId="ADAL" clId="{E1994ABC-B650-4FF0-BBBB-F940EB0F0570}" dt="2022-03-30T12:16:12.482" v="6" actId="20577"/>
          <ac:spMkLst>
            <pc:docMk/>
            <pc:sldMk cId="3088093099" sldId="862"/>
            <ac:spMk id="2" creationId="{81500862-E81B-4B0F-A2A3-045D19DEBB0B}"/>
          </ac:spMkLst>
        </pc:spChg>
      </pc:sldChg>
      <pc:sldChg chg="modSp mod">
        <pc:chgData name="Bilgram, Stephanie GIZ" userId="7eaf3b4c-b72a-4433-a624-c860e2d7022b" providerId="ADAL" clId="{E1994ABC-B650-4FF0-BBBB-F940EB0F0570}" dt="2022-03-30T12:37:56.069" v="11" actId="14100"/>
        <pc:sldMkLst>
          <pc:docMk/>
          <pc:sldMk cId="1870745282" sldId="873"/>
        </pc:sldMkLst>
        <pc:spChg chg="mod">
          <ac:chgData name="Bilgram, Stephanie GIZ" userId="7eaf3b4c-b72a-4433-a624-c860e2d7022b" providerId="ADAL" clId="{E1994ABC-B650-4FF0-BBBB-F940EB0F0570}" dt="2022-03-30T12:37:49.179" v="9" actId="14100"/>
          <ac:spMkLst>
            <pc:docMk/>
            <pc:sldMk cId="1870745282" sldId="873"/>
            <ac:spMk id="23" creationId="{73FFD62F-7A40-4221-9B4C-A6FCC961257E}"/>
          </ac:spMkLst>
        </pc:spChg>
        <pc:spChg chg="mod">
          <ac:chgData name="Bilgram, Stephanie GIZ" userId="7eaf3b4c-b72a-4433-a624-c860e2d7022b" providerId="ADAL" clId="{E1994ABC-B650-4FF0-BBBB-F940EB0F0570}" dt="2022-03-30T12:37:45.541" v="8" actId="14100"/>
          <ac:spMkLst>
            <pc:docMk/>
            <pc:sldMk cId="1870745282" sldId="873"/>
            <ac:spMk id="26" creationId="{821BA662-0C5C-43E4-B9EC-75F094247FCF}"/>
          </ac:spMkLst>
        </pc:spChg>
        <pc:spChg chg="mod">
          <ac:chgData name="Bilgram, Stephanie GIZ" userId="7eaf3b4c-b72a-4433-a624-c860e2d7022b" providerId="ADAL" clId="{E1994ABC-B650-4FF0-BBBB-F940EB0F0570}" dt="2022-03-30T12:37:56.069" v="11" actId="14100"/>
          <ac:spMkLst>
            <pc:docMk/>
            <pc:sldMk cId="1870745282" sldId="873"/>
            <ac:spMk id="29" creationId="{9534D330-32D0-457E-9713-13058603D922}"/>
          </ac:spMkLst>
        </pc:spChg>
      </pc:sldChg>
      <pc:sldChg chg="addCm modCm">
        <pc:chgData name="Bilgram, Stephanie GIZ" userId="7eaf3b4c-b72a-4433-a624-c860e2d7022b" providerId="ADAL" clId="{E1994ABC-B650-4FF0-BBBB-F940EB0F0570}" dt="2022-03-30T12:00:03.495" v="1"/>
        <pc:sldMkLst>
          <pc:docMk/>
          <pc:sldMk cId="1908933991" sldId="878"/>
        </pc:sldMkLst>
      </pc:sldChg>
    </pc:docChg>
  </pc:docChgLst>
  <pc:docChgLst>
    <pc:chgData name="Bilgram, Stephanie GIZ" userId="7eaf3b4c-b72a-4433-a624-c860e2d7022b" providerId="ADAL" clId="{0E4A193A-FC46-463D-A59B-55524F113FDA}"/>
    <pc:docChg chg="custSel addSld modSld">
      <pc:chgData name="Bilgram, Stephanie GIZ" userId="7eaf3b4c-b72a-4433-a624-c860e2d7022b" providerId="ADAL" clId="{0E4A193A-FC46-463D-A59B-55524F113FDA}" dt="2022-07-14T06:48:40.192" v="6"/>
      <pc:docMkLst>
        <pc:docMk/>
      </pc:docMkLst>
      <pc:sldChg chg="add">
        <pc:chgData name="Bilgram, Stephanie GIZ" userId="7eaf3b4c-b72a-4433-a624-c860e2d7022b" providerId="ADAL" clId="{0E4A193A-FC46-463D-A59B-55524F113FDA}" dt="2022-07-14T06:45:34.420" v="0"/>
        <pc:sldMkLst>
          <pc:docMk/>
          <pc:sldMk cId="3295379567" sldId="285"/>
        </pc:sldMkLst>
      </pc:sldChg>
      <pc:sldChg chg="add">
        <pc:chgData name="Bilgram, Stephanie GIZ" userId="7eaf3b4c-b72a-4433-a624-c860e2d7022b" providerId="ADAL" clId="{0E4A193A-FC46-463D-A59B-55524F113FDA}" dt="2022-07-14T06:45:34.420" v="0"/>
        <pc:sldMkLst>
          <pc:docMk/>
          <pc:sldMk cId="1358456122" sldId="755"/>
        </pc:sldMkLst>
      </pc:sldChg>
      <pc:sldChg chg="add">
        <pc:chgData name="Bilgram, Stephanie GIZ" userId="7eaf3b4c-b72a-4433-a624-c860e2d7022b" providerId="ADAL" clId="{0E4A193A-FC46-463D-A59B-55524F113FDA}" dt="2022-07-14T06:48:40.192" v="6"/>
        <pc:sldMkLst>
          <pc:docMk/>
          <pc:sldMk cId="4143613303" sldId="876"/>
        </pc:sldMkLst>
      </pc:sldChg>
      <pc:sldChg chg="add">
        <pc:chgData name="Bilgram, Stephanie GIZ" userId="7eaf3b4c-b72a-4433-a624-c860e2d7022b" providerId="ADAL" clId="{0E4A193A-FC46-463D-A59B-55524F113FDA}" dt="2022-07-14T06:45:34.420" v="0"/>
        <pc:sldMkLst>
          <pc:docMk/>
          <pc:sldMk cId="1674130457" sldId="960"/>
        </pc:sldMkLst>
      </pc:sldChg>
      <pc:sldChg chg="add">
        <pc:chgData name="Bilgram, Stephanie GIZ" userId="7eaf3b4c-b72a-4433-a624-c860e2d7022b" providerId="ADAL" clId="{0E4A193A-FC46-463D-A59B-55524F113FDA}" dt="2022-07-14T06:45:34.420" v="0"/>
        <pc:sldMkLst>
          <pc:docMk/>
          <pc:sldMk cId="800505410" sldId="971"/>
        </pc:sldMkLst>
      </pc:sldChg>
      <pc:sldChg chg="add">
        <pc:chgData name="Bilgram, Stephanie GIZ" userId="7eaf3b4c-b72a-4433-a624-c860e2d7022b" providerId="ADAL" clId="{0E4A193A-FC46-463D-A59B-55524F113FDA}" dt="2022-07-14T06:45:34.420" v="0"/>
        <pc:sldMkLst>
          <pc:docMk/>
          <pc:sldMk cId="3054020083" sldId="972"/>
        </pc:sldMkLst>
      </pc:sldChg>
      <pc:sldChg chg="add">
        <pc:chgData name="Bilgram, Stephanie GIZ" userId="7eaf3b4c-b72a-4433-a624-c860e2d7022b" providerId="ADAL" clId="{0E4A193A-FC46-463D-A59B-55524F113FDA}" dt="2022-07-14T06:45:34.420" v="0"/>
        <pc:sldMkLst>
          <pc:docMk/>
          <pc:sldMk cId="2418967152" sldId="973"/>
        </pc:sldMkLst>
      </pc:sldChg>
      <pc:sldChg chg="add">
        <pc:chgData name="Bilgram, Stephanie GIZ" userId="7eaf3b4c-b72a-4433-a624-c860e2d7022b" providerId="ADAL" clId="{0E4A193A-FC46-463D-A59B-55524F113FDA}" dt="2022-07-14T06:48:34.742" v="5"/>
        <pc:sldMkLst>
          <pc:docMk/>
          <pc:sldMk cId="3157414757" sldId="974"/>
        </pc:sldMkLst>
      </pc:sldChg>
      <pc:sldChg chg="add">
        <pc:chgData name="Bilgram, Stephanie GIZ" userId="7eaf3b4c-b72a-4433-a624-c860e2d7022b" providerId="ADAL" clId="{0E4A193A-FC46-463D-A59B-55524F113FDA}" dt="2022-07-14T06:48:34.742" v="5"/>
        <pc:sldMkLst>
          <pc:docMk/>
          <pc:sldMk cId="281552199" sldId="975"/>
        </pc:sldMkLst>
      </pc:sldChg>
      <pc:sldChg chg="add">
        <pc:chgData name="Bilgram, Stephanie GIZ" userId="7eaf3b4c-b72a-4433-a624-c860e2d7022b" providerId="ADAL" clId="{0E4A193A-FC46-463D-A59B-55524F113FDA}" dt="2022-07-14T06:48:34.742" v="5"/>
        <pc:sldMkLst>
          <pc:docMk/>
          <pc:sldMk cId="58210974" sldId="976"/>
        </pc:sldMkLst>
      </pc:sldChg>
      <pc:sldChg chg="delSp add mod">
        <pc:chgData name="Bilgram, Stephanie GIZ" userId="7eaf3b4c-b72a-4433-a624-c860e2d7022b" providerId="ADAL" clId="{0E4A193A-FC46-463D-A59B-55524F113FDA}" dt="2022-07-14T06:47:47.224" v="2" actId="478"/>
        <pc:sldMkLst>
          <pc:docMk/>
          <pc:sldMk cId="4229082875" sldId="977"/>
        </pc:sldMkLst>
        <pc:spChg chg="del">
          <ac:chgData name="Bilgram, Stephanie GIZ" userId="7eaf3b4c-b72a-4433-a624-c860e2d7022b" providerId="ADAL" clId="{0E4A193A-FC46-463D-A59B-55524F113FDA}" dt="2022-07-14T06:47:47.224" v="2" actId="478"/>
          <ac:spMkLst>
            <pc:docMk/>
            <pc:sldMk cId="4229082875" sldId="977"/>
            <ac:spMk id="5" creationId="{55EB65E0-9B56-4F01-B70B-82C33DE31769}"/>
          </ac:spMkLst>
        </pc:spChg>
      </pc:sldChg>
      <pc:sldChg chg="delSp add mod">
        <pc:chgData name="Bilgram, Stephanie GIZ" userId="7eaf3b4c-b72a-4433-a624-c860e2d7022b" providerId="ADAL" clId="{0E4A193A-FC46-463D-A59B-55524F113FDA}" dt="2022-07-14T06:47:50.262" v="3" actId="478"/>
        <pc:sldMkLst>
          <pc:docMk/>
          <pc:sldMk cId="3099512994" sldId="978"/>
        </pc:sldMkLst>
        <pc:spChg chg="del">
          <ac:chgData name="Bilgram, Stephanie GIZ" userId="7eaf3b4c-b72a-4433-a624-c860e2d7022b" providerId="ADAL" clId="{0E4A193A-FC46-463D-A59B-55524F113FDA}" dt="2022-07-14T06:47:50.262" v="3" actId="478"/>
          <ac:spMkLst>
            <pc:docMk/>
            <pc:sldMk cId="3099512994" sldId="978"/>
            <ac:spMk id="26" creationId="{5BFA0CF7-F8AA-4890-8613-D5C70461D82E}"/>
          </ac:spMkLst>
        </pc:spChg>
      </pc:sldChg>
      <pc:sldChg chg="delSp add mod">
        <pc:chgData name="Bilgram, Stephanie GIZ" userId="7eaf3b4c-b72a-4433-a624-c860e2d7022b" providerId="ADAL" clId="{0E4A193A-FC46-463D-A59B-55524F113FDA}" dt="2022-07-14T06:47:52.938" v="4" actId="478"/>
        <pc:sldMkLst>
          <pc:docMk/>
          <pc:sldMk cId="2340847880" sldId="979"/>
        </pc:sldMkLst>
        <pc:spChg chg="del">
          <ac:chgData name="Bilgram, Stephanie GIZ" userId="7eaf3b4c-b72a-4433-a624-c860e2d7022b" providerId="ADAL" clId="{0E4A193A-FC46-463D-A59B-55524F113FDA}" dt="2022-07-14T06:47:52.938" v="4" actId="478"/>
          <ac:spMkLst>
            <pc:docMk/>
            <pc:sldMk cId="2340847880" sldId="979"/>
            <ac:spMk id="5" creationId="{55EB65E0-9B56-4F01-B70B-82C33DE31769}"/>
          </ac:spMkLst>
        </pc:spChg>
      </pc:sldChg>
      <pc:sldChg chg="add">
        <pc:chgData name="Bilgram, Stephanie GIZ" userId="7eaf3b4c-b72a-4433-a624-c860e2d7022b" providerId="ADAL" clId="{0E4A193A-FC46-463D-A59B-55524F113FDA}" dt="2022-07-14T06:48:34.742" v="5"/>
        <pc:sldMkLst>
          <pc:docMk/>
          <pc:sldMk cId="2953107765" sldId="980"/>
        </pc:sldMkLst>
      </pc:sldChg>
      <pc:sldChg chg="add">
        <pc:chgData name="Bilgram, Stephanie GIZ" userId="7eaf3b4c-b72a-4433-a624-c860e2d7022b" providerId="ADAL" clId="{0E4A193A-FC46-463D-A59B-55524F113FDA}" dt="2022-07-14T06:48:34.742" v="5"/>
        <pc:sldMkLst>
          <pc:docMk/>
          <pc:sldMk cId="2792087830" sldId="981"/>
        </pc:sldMkLst>
      </pc:sldChg>
    </pc:docChg>
  </pc:docChgLst>
  <pc:docChgLst>
    <pc:chgData name="Lilly Aufdembrinke" userId="fee545d9-4af7-4ecf-b0b0-707eb0358dd5" providerId="ADAL" clId="{33B046A0-F356-40E7-8E75-586294A53ECD}"/>
    <pc:docChg chg="undo modSld">
      <pc:chgData name="Lilly Aufdembrinke" userId="fee545d9-4af7-4ecf-b0b0-707eb0358dd5" providerId="ADAL" clId="{33B046A0-F356-40E7-8E75-586294A53ECD}" dt="2022-04-22T07:33:41.168" v="2" actId="790"/>
      <pc:docMkLst>
        <pc:docMk/>
      </pc:docMkLst>
      <pc:sldChg chg="modSp">
        <pc:chgData name="Lilly Aufdembrinke" userId="fee545d9-4af7-4ecf-b0b0-707eb0358dd5" providerId="ADAL" clId="{33B046A0-F356-40E7-8E75-586294A53ECD}" dt="2022-04-22T07:33:41.168" v="2" actId="790"/>
        <pc:sldMkLst>
          <pc:docMk/>
          <pc:sldMk cId="2706477536" sldId="812"/>
        </pc:sldMkLst>
        <pc:spChg chg="mod">
          <ac:chgData name="Lilly Aufdembrinke" userId="fee545d9-4af7-4ecf-b0b0-707eb0358dd5" providerId="ADAL" clId="{33B046A0-F356-40E7-8E75-586294A53ECD}" dt="2022-04-22T07:33:41.168" v="2" actId="790"/>
          <ac:spMkLst>
            <pc:docMk/>
            <pc:sldMk cId="2706477536" sldId="812"/>
            <ac:spMk id="20" creationId="{4FD50FE6-BCB4-459E-AAA4-B486DF458929}"/>
          </ac:spMkLst>
        </pc:spChg>
        <pc:grpChg chg="mod">
          <ac:chgData name="Lilly Aufdembrinke" userId="fee545d9-4af7-4ecf-b0b0-707eb0358dd5" providerId="ADAL" clId="{33B046A0-F356-40E7-8E75-586294A53ECD}" dt="2022-04-22T07:33:00.268" v="1" actId="1076"/>
          <ac:grpSpMkLst>
            <pc:docMk/>
            <pc:sldMk cId="2706477536" sldId="812"/>
            <ac:grpSpMk id="24" creationId="{A6B04CBE-6B22-4C1E-A47A-752B31EE38CA}"/>
          </ac:grpSpMkLst>
        </pc:grpChg>
      </pc:sldChg>
    </pc:docChg>
  </pc:docChgLst>
  <pc:docChgLst>
    <pc:chgData name="semmling" userId="11aa84fa-22e7-49e1-91ac-487fb8aea13d" providerId="ADAL" clId="{D83BD015-93C9-4552-AF37-EF50D6C4401D}"/>
    <pc:docChg chg="undo custSel addSld delSld modSld sldOrd">
      <pc:chgData name="semmling" userId="11aa84fa-22e7-49e1-91ac-487fb8aea13d" providerId="ADAL" clId="{D83BD015-93C9-4552-AF37-EF50D6C4401D}" dt="2022-04-01T09:17:20.438" v="2665" actId="20577"/>
      <pc:docMkLst>
        <pc:docMk/>
      </pc:docMkLst>
      <pc:sldChg chg="modSp">
        <pc:chgData name="semmling" userId="11aa84fa-22e7-49e1-91ac-487fb8aea13d" providerId="ADAL" clId="{D83BD015-93C9-4552-AF37-EF50D6C4401D}" dt="2022-03-25T14:03:35.199" v="1608" actId="20577"/>
        <pc:sldMkLst>
          <pc:docMk/>
          <pc:sldMk cId="1636155144" sldId="803"/>
        </pc:sldMkLst>
        <pc:spChg chg="mod">
          <ac:chgData name="semmling" userId="11aa84fa-22e7-49e1-91ac-487fb8aea13d" providerId="ADAL" clId="{D83BD015-93C9-4552-AF37-EF50D6C4401D}" dt="2022-03-25T14:03:35.199" v="1608" actId="20577"/>
          <ac:spMkLst>
            <pc:docMk/>
            <pc:sldMk cId="1636155144" sldId="803"/>
            <ac:spMk id="2" creationId="{3099D209-FEA4-4159-861E-CC0007B2E6C7}"/>
          </ac:spMkLst>
        </pc:spChg>
      </pc:sldChg>
      <pc:sldChg chg="ord delCm modNotesTx">
        <pc:chgData name="semmling" userId="11aa84fa-22e7-49e1-91ac-487fb8aea13d" providerId="ADAL" clId="{D83BD015-93C9-4552-AF37-EF50D6C4401D}" dt="2022-03-24T10:55:51.874" v="819"/>
        <pc:sldMkLst>
          <pc:docMk/>
          <pc:sldMk cId="2111134870" sldId="805"/>
        </pc:sldMkLst>
      </pc:sldChg>
      <pc:sldChg chg="addCm delCm modCm">
        <pc:chgData name="semmling" userId="11aa84fa-22e7-49e1-91ac-487fb8aea13d" providerId="ADAL" clId="{D83BD015-93C9-4552-AF37-EF50D6C4401D}" dt="2022-04-01T08:07:24.522" v="1610"/>
        <pc:sldMkLst>
          <pc:docMk/>
          <pc:sldMk cId="2706477536" sldId="812"/>
        </pc:sldMkLst>
      </pc:sldChg>
      <pc:sldChg chg="modTransition delCm modNotesTx">
        <pc:chgData name="semmling" userId="11aa84fa-22e7-49e1-91ac-487fb8aea13d" providerId="ADAL" clId="{D83BD015-93C9-4552-AF37-EF50D6C4401D}" dt="2022-04-01T09:16:58.841" v="2658" actId="20577"/>
        <pc:sldMkLst>
          <pc:docMk/>
          <pc:sldMk cId="1993486846" sldId="825"/>
        </pc:sldMkLst>
      </pc:sldChg>
      <pc:sldChg chg="modTransition delCm modNotesTx">
        <pc:chgData name="semmling" userId="11aa84fa-22e7-49e1-91ac-487fb8aea13d" providerId="ADAL" clId="{D83BD015-93C9-4552-AF37-EF50D6C4401D}" dt="2022-04-01T09:17:07.614" v="2662" actId="20577"/>
        <pc:sldMkLst>
          <pc:docMk/>
          <pc:sldMk cId="4275058169" sldId="826"/>
        </pc:sldMkLst>
      </pc:sldChg>
      <pc:sldChg chg="delCm modNotesTx">
        <pc:chgData name="semmling" userId="11aa84fa-22e7-49e1-91ac-487fb8aea13d" providerId="ADAL" clId="{D83BD015-93C9-4552-AF37-EF50D6C4401D}" dt="2022-04-01T09:17:20.438" v="2665" actId="20577"/>
        <pc:sldMkLst>
          <pc:docMk/>
          <pc:sldMk cId="603993917" sldId="827"/>
        </pc:sldMkLst>
      </pc:sldChg>
      <pc:sldChg chg="delCm">
        <pc:chgData name="semmling" userId="11aa84fa-22e7-49e1-91ac-487fb8aea13d" providerId="ADAL" clId="{D83BD015-93C9-4552-AF37-EF50D6C4401D}" dt="2022-03-25T13:54:16.784" v="1292"/>
        <pc:sldMkLst>
          <pc:docMk/>
          <pc:sldMk cId="3370280954" sldId="835"/>
        </pc:sldMkLst>
      </pc:sldChg>
      <pc:sldChg chg="modSp addCm delCm modNotesTx">
        <pc:chgData name="semmling" userId="11aa84fa-22e7-49e1-91ac-487fb8aea13d" providerId="ADAL" clId="{D83BD015-93C9-4552-AF37-EF50D6C4401D}" dt="2022-04-01T08:56:33.829" v="2327" actId="20577"/>
        <pc:sldMkLst>
          <pc:docMk/>
          <pc:sldMk cId="2263490182" sldId="840"/>
        </pc:sldMkLst>
        <pc:graphicFrameChg chg="mod modGraphic">
          <ac:chgData name="semmling" userId="11aa84fa-22e7-49e1-91ac-487fb8aea13d" providerId="ADAL" clId="{D83BD015-93C9-4552-AF37-EF50D6C4401D}" dt="2022-04-01T08:54:03.182" v="2309" actId="20577"/>
          <ac:graphicFrameMkLst>
            <pc:docMk/>
            <pc:sldMk cId="2263490182" sldId="840"/>
            <ac:graphicFrameMk id="6" creationId="{4F322B49-6CB5-4B9A-AA5C-87ACFFAC0BE6}"/>
          </ac:graphicFrameMkLst>
        </pc:graphicFrameChg>
      </pc:sldChg>
      <pc:sldChg chg="modSp add ord addCm delCm modNotesTx">
        <pc:chgData name="semmling" userId="11aa84fa-22e7-49e1-91ac-487fb8aea13d" providerId="ADAL" clId="{D83BD015-93C9-4552-AF37-EF50D6C4401D}" dt="2022-04-01T09:14:06.863" v="2538" actId="20577"/>
        <pc:sldMkLst>
          <pc:docMk/>
          <pc:sldMk cId="289235172" sldId="845"/>
        </pc:sldMkLst>
        <pc:graphicFrameChg chg="mod modGraphic">
          <ac:chgData name="semmling" userId="11aa84fa-22e7-49e1-91ac-487fb8aea13d" providerId="ADAL" clId="{D83BD015-93C9-4552-AF37-EF50D6C4401D}" dt="2022-04-01T09:12:41.172" v="2472" actId="20577"/>
          <ac:graphicFrameMkLst>
            <pc:docMk/>
            <pc:sldMk cId="289235172" sldId="845"/>
            <ac:graphicFrameMk id="6" creationId="{4F322B49-6CB5-4B9A-AA5C-87ACFFAC0BE6}"/>
          </ac:graphicFrameMkLst>
        </pc:graphicFrameChg>
      </pc:sldChg>
      <pc:sldChg chg="delCm modNotesTx">
        <pc:chgData name="semmling" userId="11aa84fa-22e7-49e1-91ac-487fb8aea13d" providerId="ADAL" clId="{D83BD015-93C9-4552-AF37-EF50D6C4401D}" dt="2022-04-01T09:16:01.300" v="2641"/>
        <pc:sldMkLst>
          <pc:docMk/>
          <pc:sldMk cId="3124103886" sldId="850"/>
        </pc:sldMkLst>
      </pc:sldChg>
      <pc:sldChg chg="delCm">
        <pc:chgData name="semmling" userId="11aa84fa-22e7-49e1-91ac-487fb8aea13d" providerId="ADAL" clId="{D83BD015-93C9-4552-AF37-EF50D6C4401D}" dt="2022-03-25T13:49:27.467" v="1142"/>
        <pc:sldMkLst>
          <pc:docMk/>
          <pc:sldMk cId="3274096914" sldId="851"/>
        </pc:sldMkLst>
      </pc:sldChg>
      <pc:sldChg chg="addCm delCm">
        <pc:chgData name="semmling" userId="11aa84fa-22e7-49e1-91ac-487fb8aea13d" providerId="ADAL" clId="{D83BD015-93C9-4552-AF37-EF50D6C4401D}" dt="2022-03-25T13:50:45.371" v="1152"/>
        <pc:sldMkLst>
          <pc:docMk/>
          <pc:sldMk cId="3552061969" sldId="852"/>
        </pc:sldMkLst>
      </pc:sldChg>
      <pc:sldChg chg="delCm">
        <pc:chgData name="semmling" userId="11aa84fa-22e7-49e1-91ac-487fb8aea13d" providerId="ADAL" clId="{D83BD015-93C9-4552-AF37-EF50D6C4401D}" dt="2022-03-25T13:44:23.254" v="1028"/>
        <pc:sldMkLst>
          <pc:docMk/>
          <pc:sldMk cId="3892892742" sldId="857"/>
        </pc:sldMkLst>
      </pc:sldChg>
      <pc:sldChg chg="modSp modNotesTx">
        <pc:chgData name="semmling" userId="11aa84fa-22e7-49e1-91ac-487fb8aea13d" providerId="ADAL" clId="{D83BD015-93C9-4552-AF37-EF50D6C4401D}" dt="2022-03-25T13:57:22.145" v="1312" actId="2711"/>
        <pc:sldMkLst>
          <pc:docMk/>
          <pc:sldMk cId="3497504483" sldId="868"/>
        </pc:sldMkLst>
        <pc:graphicFrameChg chg="mod">
          <ac:chgData name="semmling" userId="11aa84fa-22e7-49e1-91ac-487fb8aea13d" providerId="ADAL" clId="{D83BD015-93C9-4552-AF37-EF50D6C4401D}" dt="2022-03-25T13:57:22.145" v="1312" actId="2711"/>
          <ac:graphicFrameMkLst>
            <pc:docMk/>
            <pc:sldMk cId="3497504483" sldId="868"/>
            <ac:graphicFrameMk id="7" creationId="{AB4209F3-DE27-4458-A5DF-66655C8A412B}"/>
          </ac:graphicFrameMkLst>
        </pc:graphicFrameChg>
      </pc:sldChg>
      <pc:sldChg chg="modSp delCm modNotesTx">
        <pc:chgData name="semmling" userId="11aa84fa-22e7-49e1-91ac-487fb8aea13d" providerId="ADAL" clId="{D83BD015-93C9-4552-AF37-EF50D6C4401D}" dt="2022-04-01T08:07:05.726" v="1609"/>
        <pc:sldMkLst>
          <pc:docMk/>
          <pc:sldMk cId="1870745282" sldId="873"/>
        </pc:sldMkLst>
        <pc:spChg chg="mod">
          <ac:chgData name="semmling" userId="11aa84fa-22e7-49e1-91ac-487fb8aea13d" providerId="ADAL" clId="{D83BD015-93C9-4552-AF37-EF50D6C4401D}" dt="2022-03-25T13:51:00.126" v="1194" actId="27636"/>
          <ac:spMkLst>
            <pc:docMk/>
            <pc:sldMk cId="1870745282" sldId="873"/>
            <ac:spMk id="3" creationId="{22B3AE70-859E-477B-8276-F5D33A695B87}"/>
          </ac:spMkLst>
        </pc:spChg>
      </pc:sldChg>
      <pc:sldChg chg="modSp delCm modNotesTx">
        <pc:chgData name="semmling" userId="11aa84fa-22e7-49e1-91ac-487fb8aea13d" providerId="ADAL" clId="{D83BD015-93C9-4552-AF37-EF50D6C4401D}" dt="2022-03-25T14:02:42.991" v="1604"/>
        <pc:sldMkLst>
          <pc:docMk/>
          <pc:sldMk cId="897724531" sldId="874"/>
        </pc:sldMkLst>
        <pc:graphicFrameChg chg="mod modGraphic">
          <ac:chgData name="semmling" userId="11aa84fa-22e7-49e1-91ac-487fb8aea13d" providerId="ADAL" clId="{D83BD015-93C9-4552-AF37-EF50D6C4401D}" dt="2022-03-25T14:02:31.050" v="1603"/>
          <ac:graphicFrameMkLst>
            <pc:docMk/>
            <pc:sldMk cId="897724531" sldId="874"/>
            <ac:graphicFrameMk id="5" creationId="{72E2E60F-6104-40DE-88ED-D1E422618617}"/>
          </ac:graphicFrameMkLst>
        </pc:graphicFrameChg>
      </pc:sldChg>
      <pc:sldChg chg="addCm delCm">
        <pc:chgData name="semmling" userId="11aa84fa-22e7-49e1-91ac-487fb8aea13d" providerId="ADAL" clId="{D83BD015-93C9-4552-AF37-EF50D6C4401D}" dt="2022-03-24T11:33:14.741" v="1012"/>
        <pc:sldMkLst>
          <pc:docMk/>
          <pc:sldMk cId="2996337035" sldId="875"/>
        </pc:sldMkLst>
      </pc:sldChg>
      <pc:sldChg chg="modSp delCm modNotesTx">
        <pc:chgData name="semmling" userId="11aa84fa-22e7-49e1-91ac-487fb8aea13d" providerId="ADAL" clId="{D83BD015-93C9-4552-AF37-EF50D6C4401D}" dt="2022-03-25T13:44:04.572" v="1027"/>
        <pc:sldMkLst>
          <pc:docMk/>
          <pc:sldMk cId="1908933991" sldId="878"/>
        </pc:sldMkLst>
        <pc:spChg chg="mod">
          <ac:chgData name="semmling" userId="11aa84fa-22e7-49e1-91ac-487fb8aea13d" providerId="ADAL" clId="{D83BD015-93C9-4552-AF37-EF50D6C4401D}" dt="2022-03-25T13:42:58.056" v="1022" actId="6549"/>
          <ac:spMkLst>
            <pc:docMk/>
            <pc:sldMk cId="1908933991" sldId="878"/>
            <ac:spMk id="6" creationId="{1F93692E-E6B8-4B1D-A334-206C77AF17B7}"/>
          </ac:spMkLst>
        </pc:spChg>
      </pc:sldChg>
    </pc:docChg>
  </pc:docChgLst>
  <pc:docChgLst>
    <pc:chgData name="Hoffmann, Eleonora GIZ" userId="S::eleonora.hoffmann@giz.de::17fcc923-fc16-4ae3-be90-1ba8220b4999" providerId="AD" clId="Web-{1E8A208E-43FA-4348-B9CF-1D4BBFF0E84B}"/>
    <pc:docChg chg="addSld delSld">
      <pc:chgData name="Hoffmann, Eleonora GIZ" userId="S::eleonora.hoffmann@giz.de::17fcc923-fc16-4ae3-be90-1ba8220b4999" providerId="AD" clId="Web-{1E8A208E-43FA-4348-B9CF-1D4BBFF0E84B}" dt="2022-09-14T06:14:58.944" v="1"/>
      <pc:docMkLst>
        <pc:docMk/>
      </pc:docMkLst>
      <pc:sldChg chg="add del replId">
        <pc:chgData name="Hoffmann, Eleonora GIZ" userId="S::eleonora.hoffmann@giz.de::17fcc923-fc16-4ae3-be90-1ba8220b4999" providerId="AD" clId="Web-{1E8A208E-43FA-4348-B9CF-1D4BBFF0E84B}" dt="2022-09-14T06:14:58.944" v="1"/>
        <pc:sldMkLst>
          <pc:docMk/>
          <pc:sldMk cId="768379456" sldId="9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36ED-EA0C-4F12-87DE-792F1396DE4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de-DE"/>
        </a:p>
      </dgm:t>
    </dgm:pt>
    <dgm:pt modelId="{B848BE19-A8D7-4F26-A0AF-CCB419CC00C8}">
      <dgm:prSet phldrT="[Text]" custT="1"/>
      <dgm:spPr>
        <a:solidFill>
          <a:srgbClr val="F4971A"/>
        </a:solidFill>
      </dgm:spPr>
      <dgm:t>
        <a:bodyPr/>
        <a:lstStyle/>
        <a:p>
          <a:r>
            <a:rPr lang="de-DE" sz="1200" dirty="0"/>
            <a:t>1. </a:t>
          </a:r>
          <a:r>
            <a:rPr lang="de-DE" sz="1200" dirty="0" err="1"/>
            <a:t>Pre</a:t>
          </a:r>
          <a:r>
            <a:rPr lang="de-DE" sz="1200" dirty="0"/>
            <a:t>-screening and WEF </a:t>
          </a:r>
          <a:r>
            <a:rPr lang="de-DE" sz="1200" dirty="0" err="1"/>
            <a:t>eligibility</a:t>
          </a:r>
          <a:endParaRPr lang="de-DE" sz="1200" dirty="0"/>
        </a:p>
      </dgm:t>
    </dgm:pt>
    <dgm:pt modelId="{C4CFA80D-D2F6-48A7-A845-490BF351AA7D}" type="parTrans" cxnId="{A022F125-07EB-4CF9-83B2-E1A1BDC59914}">
      <dgm:prSet/>
      <dgm:spPr/>
      <dgm:t>
        <a:bodyPr/>
        <a:lstStyle/>
        <a:p>
          <a:endParaRPr lang="de-DE"/>
        </a:p>
      </dgm:t>
    </dgm:pt>
    <dgm:pt modelId="{04861723-BCE0-466A-9AAB-ED3727071758}" type="sibTrans" cxnId="{A022F125-07EB-4CF9-83B2-E1A1BDC59914}">
      <dgm:prSet/>
      <dgm:spPr/>
      <dgm:t>
        <a:bodyPr/>
        <a:lstStyle/>
        <a:p>
          <a:endParaRPr lang="de-DE"/>
        </a:p>
      </dgm:t>
    </dgm:pt>
    <dgm:pt modelId="{2507017B-69B5-4004-9F7D-62C0EA3DF706}">
      <dgm:prSet phldrT="[Text]" custT="1"/>
      <dgm:spPr/>
      <dgm:t>
        <a:bodyPr/>
        <a:lstStyle/>
        <a:p>
          <a:r>
            <a:rPr lang="en-US" sz="800" noProof="0" dirty="0"/>
            <a:t>Basic eligibility criteria and assessing risk factors</a:t>
          </a:r>
        </a:p>
      </dgm:t>
    </dgm:pt>
    <dgm:pt modelId="{B60F2C5A-51D3-431F-9550-3FF11DA2DCFB}" type="parTrans" cxnId="{3B7326BF-6823-42EB-87EF-DEE3D294E934}">
      <dgm:prSet/>
      <dgm:spPr/>
      <dgm:t>
        <a:bodyPr/>
        <a:lstStyle/>
        <a:p>
          <a:endParaRPr lang="de-DE"/>
        </a:p>
      </dgm:t>
    </dgm:pt>
    <dgm:pt modelId="{810395A8-FCDD-46DF-9D7A-051D7AF40203}" type="sibTrans" cxnId="{3B7326BF-6823-42EB-87EF-DEE3D294E934}">
      <dgm:prSet/>
      <dgm:spPr/>
      <dgm:t>
        <a:bodyPr/>
        <a:lstStyle/>
        <a:p>
          <a:endParaRPr lang="de-DE"/>
        </a:p>
      </dgm:t>
    </dgm:pt>
    <dgm:pt modelId="{7BAFA634-90B5-44B3-9C00-FE3F873AF904}">
      <dgm:prSet phldrT="[Text]" custT="1"/>
      <dgm:spPr>
        <a:solidFill>
          <a:srgbClr val="F4971A"/>
        </a:solidFill>
      </dgm:spPr>
      <dgm:t>
        <a:bodyPr/>
        <a:lstStyle/>
        <a:p>
          <a:r>
            <a:rPr lang="de-DE" sz="1200" dirty="0"/>
            <a:t>2. </a:t>
          </a:r>
          <a:r>
            <a:rPr lang="en-US" sz="1200" dirty="0"/>
            <a:t>Threshold for a project to qualify as a WEF project</a:t>
          </a:r>
          <a:r>
            <a:rPr lang="de-DE" sz="1200" dirty="0"/>
            <a:t>  </a:t>
          </a:r>
        </a:p>
      </dgm:t>
    </dgm:pt>
    <dgm:pt modelId="{631C7816-AC78-488F-9DAD-E4A6DCD957DA}" type="parTrans" cxnId="{783F7A0C-A921-4176-842E-9D86ABC6624F}">
      <dgm:prSet/>
      <dgm:spPr/>
      <dgm:t>
        <a:bodyPr/>
        <a:lstStyle/>
        <a:p>
          <a:endParaRPr lang="de-DE"/>
        </a:p>
      </dgm:t>
    </dgm:pt>
    <dgm:pt modelId="{A3990AEF-D183-4ED7-886C-896370F947E7}" type="sibTrans" cxnId="{783F7A0C-A921-4176-842E-9D86ABC6624F}">
      <dgm:prSet/>
      <dgm:spPr/>
      <dgm:t>
        <a:bodyPr/>
        <a:lstStyle/>
        <a:p>
          <a:endParaRPr lang="de-DE"/>
        </a:p>
      </dgm:t>
    </dgm:pt>
    <dgm:pt modelId="{1F816AFD-2B4C-4761-B659-3D8CA75DF347}">
      <dgm:prSet phldrT="[Text]" custT="1"/>
      <dgm:spPr/>
      <dgm:t>
        <a:bodyPr/>
        <a:lstStyle/>
        <a:p>
          <a:r>
            <a:rPr lang="en-US" sz="800" noProof="0" dirty="0"/>
            <a:t>Selection criteria  </a:t>
          </a:r>
        </a:p>
        <a:p>
          <a:r>
            <a:rPr lang="en-US" sz="800" noProof="0" dirty="0"/>
            <a:t>(eligibility regarding WEF security and resource use efficiency)</a:t>
          </a:r>
        </a:p>
      </dgm:t>
    </dgm:pt>
    <dgm:pt modelId="{2B5901C0-659F-4FA3-A871-28CAF924A764}" type="parTrans" cxnId="{0EDFD10F-4C90-4F64-80F7-B2361F9B0CEE}">
      <dgm:prSet/>
      <dgm:spPr/>
      <dgm:t>
        <a:bodyPr/>
        <a:lstStyle/>
        <a:p>
          <a:endParaRPr lang="de-DE"/>
        </a:p>
      </dgm:t>
    </dgm:pt>
    <dgm:pt modelId="{5868CCED-0BE8-4CF9-AFEA-0CA022807EC9}" type="sibTrans" cxnId="{0EDFD10F-4C90-4F64-80F7-B2361F9B0CEE}">
      <dgm:prSet/>
      <dgm:spPr/>
      <dgm:t>
        <a:bodyPr/>
        <a:lstStyle/>
        <a:p>
          <a:endParaRPr lang="de-DE"/>
        </a:p>
      </dgm:t>
    </dgm:pt>
    <dgm:pt modelId="{E25563CE-CF18-4D22-AFAD-8488CD186490}">
      <dgm:prSet phldrT="[Text]" custT="1"/>
      <dgm:spPr>
        <a:solidFill>
          <a:srgbClr val="F4971A"/>
        </a:solidFill>
      </dgm:spPr>
      <dgm:t>
        <a:bodyPr/>
        <a:lstStyle/>
        <a:p>
          <a:r>
            <a:rPr lang="de-DE" sz="1200" dirty="0"/>
            <a:t>3. </a:t>
          </a:r>
          <a:r>
            <a:rPr lang="de-DE" sz="1200" dirty="0" err="1"/>
            <a:t>Selecting</a:t>
          </a:r>
          <a:r>
            <a:rPr lang="de-DE" sz="1200" dirty="0"/>
            <a:t> and </a:t>
          </a:r>
          <a:r>
            <a:rPr lang="de-DE" sz="1200" dirty="0" err="1"/>
            <a:t>scoring</a:t>
          </a:r>
          <a:r>
            <a:rPr lang="de-DE" sz="1200" dirty="0"/>
            <a:t> WEF Nexus </a:t>
          </a:r>
          <a:r>
            <a:rPr lang="de-DE" sz="1200" dirty="0" err="1"/>
            <a:t>project</a:t>
          </a:r>
          <a:endParaRPr lang="de-DE" sz="1200" dirty="0"/>
        </a:p>
      </dgm:t>
    </dgm:pt>
    <dgm:pt modelId="{2E40AA23-31D8-444D-837C-366BA1005E31}" type="parTrans" cxnId="{7BDB238A-D8F7-42E9-8E40-5F17E6C62D24}">
      <dgm:prSet/>
      <dgm:spPr/>
      <dgm:t>
        <a:bodyPr/>
        <a:lstStyle/>
        <a:p>
          <a:endParaRPr lang="de-DE"/>
        </a:p>
      </dgm:t>
    </dgm:pt>
    <dgm:pt modelId="{0D0F7285-0BA6-4A65-8750-AB62A07C36C5}" type="sibTrans" cxnId="{7BDB238A-D8F7-42E9-8E40-5F17E6C62D24}">
      <dgm:prSet/>
      <dgm:spPr/>
      <dgm:t>
        <a:bodyPr/>
        <a:lstStyle/>
        <a:p>
          <a:endParaRPr lang="de-DE"/>
        </a:p>
      </dgm:t>
    </dgm:pt>
    <dgm:pt modelId="{5D207792-9B71-4D4E-858F-B77C417C8674}">
      <dgm:prSet phldrT="[Text]" custT="1"/>
      <dgm:spPr/>
      <dgm:t>
        <a:bodyPr/>
        <a:lstStyle/>
        <a:p>
          <a:r>
            <a:rPr lang="en-US" sz="800" noProof="0" dirty="0"/>
            <a:t>Selection indicators </a:t>
          </a:r>
        </a:p>
        <a:p>
          <a:r>
            <a:rPr lang="en-US" sz="800" noProof="0" dirty="0"/>
            <a:t>(3.1 WEF security, environmental, climate change and gender aspects; 3.2 institutions, governance, regulations and administration; 3.3 Innovation, additionality, commercial sustainability, scalability and transferability)</a:t>
          </a:r>
        </a:p>
      </dgm:t>
    </dgm:pt>
    <dgm:pt modelId="{9F66A836-AD2C-4210-B827-7626AC22B78A}" type="parTrans" cxnId="{4E69D9E4-3B6C-4E2E-A451-7CB717EDBB7B}">
      <dgm:prSet/>
      <dgm:spPr/>
      <dgm:t>
        <a:bodyPr/>
        <a:lstStyle/>
        <a:p>
          <a:endParaRPr lang="de-DE"/>
        </a:p>
      </dgm:t>
    </dgm:pt>
    <dgm:pt modelId="{49C7D041-1256-42AC-8EE9-F18B437F67EF}" type="sibTrans" cxnId="{4E69D9E4-3B6C-4E2E-A451-7CB717EDBB7B}">
      <dgm:prSet/>
      <dgm:spPr/>
      <dgm:t>
        <a:bodyPr/>
        <a:lstStyle/>
        <a:p>
          <a:endParaRPr lang="de-DE"/>
        </a:p>
      </dgm:t>
    </dgm:pt>
    <dgm:pt modelId="{A539EDFB-20E8-4853-B6AD-B7DC3E3729A8}">
      <dgm:prSet phldrT="[Text]" custT="1"/>
      <dgm:spPr>
        <a:solidFill>
          <a:srgbClr val="F4971A"/>
        </a:solidFill>
      </dgm:spPr>
      <dgm:t>
        <a:bodyPr/>
        <a:lstStyle/>
        <a:p>
          <a:r>
            <a:rPr lang="en-US" sz="1200" noProof="0" dirty="0"/>
            <a:t>4. Ranking of WEF projects</a:t>
          </a:r>
        </a:p>
      </dgm:t>
    </dgm:pt>
    <dgm:pt modelId="{776F913E-AF8E-4F80-BC16-2A98992051F0}" type="parTrans" cxnId="{D69C290A-C9C6-43E3-BABC-1681A2BDD4FA}">
      <dgm:prSet/>
      <dgm:spPr/>
      <dgm:t>
        <a:bodyPr/>
        <a:lstStyle/>
        <a:p>
          <a:endParaRPr lang="de-DE"/>
        </a:p>
      </dgm:t>
    </dgm:pt>
    <dgm:pt modelId="{CAB0CFB3-5396-4646-916F-60BB70E00D6F}" type="sibTrans" cxnId="{D69C290A-C9C6-43E3-BABC-1681A2BDD4FA}">
      <dgm:prSet/>
      <dgm:spPr/>
      <dgm:t>
        <a:bodyPr/>
        <a:lstStyle/>
        <a:p>
          <a:endParaRPr lang="de-DE"/>
        </a:p>
      </dgm:t>
    </dgm:pt>
    <dgm:pt modelId="{FE5DC28A-67BC-4E30-8522-D2780995F75C}" type="pres">
      <dgm:prSet presAssocID="{214436ED-EA0C-4F12-87DE-792F1396DE4A}" presName="Name0" presStyleCnt="0">
        <dgm:presLayoutVars>
          <dgm:dir/>
          <dgm:animLvl val="lvl"/>
          <dgm:resizeHandles val="exact"/>
        </dgm:presLayoutVars>
      </dgm:prSet>
      <dgm:spPr/>
    </dgm:pt>
    <dgm:pt modelId="{CCB18FB1-B84B-4E32-980E-4111F3FEA885}" type="pres">
      <dgm:prSet presAssocID="{A539EDFB-20E8-4853-B6AD-B7DC3E3729A8}" presName="boxAndChildren" presStyleCnt="0"/>
      <dgm:spPr/>
    </dgm:pt>
    <dgm:pt modelId="{2623476A-048D-4E50-9486-D14497084A40}" type="pres">
      <dgm:prSet presAssocID="{A539EDFB-20E8-4853-B6AD-B7DC3E3729A8}" presName="parentTextBox" presStyleLbl="node1" presStyleIdx="0" presStyleCnt="4"/>
      <dgm:spPr/>
    </dgm:pt>
    <dgm:pt modelId="{1F9A52AF-6795-4364-AE50-3A9B4433B759}" type="pres">
      <dgm:prSet presAssocID="{0D0F7285-0BA6-4A65-8750-AB62A07C36C5}" presName="sp" presStyleCnt="0"/>
      <dgm:spPr/>
    </dgm:pt>
    <dgm:pt modelId="{60D308C4-8A12-4C1E-9E69-37CC13DAEBA0}" type="pres">
      <dgm:prSet presAssocID="{E25563CE-CF18-4D22-AFAD-8488CD186490}" presName="arrowAndChildren" presStyleCnt="0"/>
      <dgm:spPr/>
    </dgm:pt>
    <dgm:pt modelId="{3532B307-3B83-483A-9786-0E46734164C2}" type="pres">
      <dgm:prSet presAssocID="{E25563CE-CF18-4D22-AFAD-8488CD186490}" presName="parentTextArrow" presStyleLbl="node1" presStyleIdx="0" presStyleCnt="4"/>
      <dgm:spPr/>
    </dgm:pt>
    <dgm:pt modelId="{F745D2B3-5F9B-4212-877C-22FE57B0CB18}" type="pres">
      <dgm:prSet presAssocID="{E25563CE-CF18-4D22-AFAD-8488CD186490}" presName="arrow" presStyleLbl="node1" presStyleIdx="1" presStyleCnt="4" custScaleY="187530" custLinFactNeighborX="-7" custLinFactNeighborY="898"/>
      <dgm:spPr/>
    </dgm:pt>
    <dgm:pt modelId="{69BBB045-B588-4372-92A0-7B2A869B2A81}" type="pres">
      <dgm:prSet presAssocID="{E25563CE-CF18-4D22-AFAD-8488CD186490}" presName="descendantArrow" presStyleCnt="0"/>
      <dgm:spPr/>
    </dgm:pt>
    <dgm:pt modelId="{06BC9EBC-DBA4-400B-9E55-C3C6031A5744}" type="pres">
      <dgm:prSet presAssocID="{5D207792-9B71-4D4E-858F-B77C417C8674}" presName="childTextArrow" presStyleLbl="fgAccFollowNode1" presStyleIdx="0" presStyleCnt="3" custScaleY="259273" custLinFactNeighborX="-7" custLinFactNeighborY="-1154">
        <dgm:presLayoutVars>
          <dgm:bulletEnabled val="1"/>
        </dgm:presLayoutVars>
      </dgm:prSet>
      <dgm:spPr/>
    </dgm:pt>
    <dgm:pt modelId="{925EE708-D6EA-45BD-8BB1-8387F113CFAE}" type="pres">
      <dgm:prSet presAssocID="{A3990AEF-D183-4ED7-886C-896370F947E7}" presName="sp" presStyleCnt="0"/>
      <dgm:spPr/>
    </dgm:pt>
    <dgm:pt modelId="{890B372E-6D53-452B-BCF7-0D8053641CDA}" type="pres">
      <dgm:prSet presAssocID="{7BAFA634-90B5-44B3-9C00-FE3F873AF904}" presName="arrowAndChildren" presStyleCnt="0"/>
      <dgm:spPr/>
    </dgm:pt>
    <dgm:pt modelId="{19A1D247-FD88-4E0D-97D9-8CC431D17B2E}" type="pres">
      <dgm:prSet presAssocID="{7BAFA634-90B5-44B3-9C00-FE3F873AF904}" presName="parentTextArrow" presStyleLbl="node1" presStyleIdx="1" presStyleCnt="4"/>
      <dgm:spPr/>
    </dgm:pt>
    <dgm:pt modelId="{DCAFD3A4-E644-4E9B-B760-796629A0AC21}" type="pres">
      <dgm:prSet presAssocID="{7BAFA634-90B5-44B3-9C00-FE3F873AF904}" presName="arrow" presStyleLbl="node1" presStyleIdx="2" presStyleCnt="4" custScaleY="159113" custLinFactNeighborX="-8"/>
      <dgm:spPr/>
    </dgm:pt>
    <dgm:pt modelId="{6DE973CC-5B48-4A83-9184-F5C11E6BDCBA}" type="pres">
      <dgm:prSet presAssocID="{7BAFA634-90B5-44B3-9C00-FE3F873AF904}" presName="descendantArrow" presStyleCnt="0"/>
      <dgm:spPr/>
    </dgm:pt>
    <dgm:pt modelId="{4B759F4B-3938-445E-9E98-97FBCE4C73D2}" type="pres">
      <dgm:prSet presAssocID="{1F816AFD-2B4C-4761-B659-3D8CA75DF347}" presName="childTextArrow" presStyleLbl="fgAccFollowNode1" presStyleIdx="1" presStyleCnt="3" custScaleY="200491">
        <dgm:presLayoutVars>
          <dgm:bulletEnabled val="1"/>
        </dgm:presLayoutVars>
      </dgm:prSet>
      <dgm:spPr/>
    </dgm:pt>
    <dgm:pt modelId="{B3EA0B2C-3BBE-4211-9C16-D10E102FCCD8}" type="pres">
      <dgm:prSet presAssocID="{04861723-BCE0-466A-9AAB-ED3727071758}" presName="sp" presStyleCnt="0"/>
      <dgm:spPr/>
    </dgm:pt>
    <dgm:pt modelId="{92A25FBF-303A-44EF-9BEA-8ADEE5832104}" type="pres">
      <dgm:prSet presAssocID="{B848BE19-A8D7-4F26-A0AF-CCB419CC00C8}" presName="arrowAndChildren" presStyleCnt="0"/>
      <dgm:spPr/>
    </dgm:pt>
    <dgm:pt modelId="{3CC92853-77CA-4061-A1A2-DFB098CC3B01}" type="pres">
      <dgm:prSet presAssocID="{B848BE19-A8D7-4F26-A0AF-CCB419CC00C8}" presName="parentTextArrow" presStyleLbl="node1" presStyleIdx="2" presStyleCnt="4"/>
      <dgm:spPr/>
    </dgm:pt>
    <dgm:pt modelId="{E9812155-A380-4682-BB87-B9194EEF8FDF}" type="pres">
      <dgm:prSet presAssocID="{B848BE19-A8D7-4F26-A0AF-CCB419CC00C8}" presName="arrow" presStyleLbl="node1" presStyleIdx="3" presStyleCnt="4" custLinFactNeighborX="-1872" custLinFactNeighborY="-2281"/>
      <dgm:spPr/>
    </dgm:pt>
    <dgm:pt modelId="{3C249BDA-59E7-4F2D-A909-651DC6275167}" type="pres">
      <dgm:prSet presAssocID="{B848BE19-A8D7-4F26-A0AF-CCB419CC00C8}" presName="descendantArrow" presStyleCnt="0"/>
      <dgm:spPr/>
    </dgm:pt>
    <dgm:pt modelId="{4055834A-BE5A-4AF4-88E0-C8CA4CEE1DBE}" type="pres">
      <dgm:prSet presAssocID="{2507017B-69B5-4004-9F7D-62C0EA3DF706}" presName="childTextArrow" presStyleLbl="fgAccFollowNode1" presStyleIdx="2" presStyleCnt="3">
        <dgm:presLayoutVars>
          <dgm:bulletEnabled val="1"/>
        </dgm:presLayoutVars>
      </dgm:prSet>
      <dgm:spPr/>
    </dgm:pt>
  </dgm:ptLst>
  <dgm:cxnLst>
    <dgm:cxn modelId="{D69C290A-C9C6-43E3-BABC-1681A2BDD4FA}" srcId="{214436ED-EA0C-4F12-87DE-792F1396DE4A}" destId="{A539EDFB-20E8-4853-B6AD-B7DC3E3729A8}" srcOrd="3" destOrd="0" parTransId="{776F913E-AF8E-4F80-BC16-2A98992051F0}" sibTransId="{CAB0CFB3-5396-4646-916F-60BB70E00D6F}"/>
    <dgm:cxn modelId="{783F7A0C-A921-4176-842E-9D86ABC6624F}" srcId="{214436ED-EA0C-4F12-87DE-792F1396DE4A}" destId="{7BAFA634-90B5-44B3-9C00-FE3F873AF904}" srcOrd="1" destOrd="0" parTransId="{631C7816-AC78-488F-9DAD-E4A6DCD957DA}" sibTransId="{A3990AEF-D183-4ED7-886C-896370F947E7}"/>
    <dgm:cxn modelId="{0EDFD10F-4C90-4F64-80F7-B2361F9B0CEE}" srcId="{7BAFA634-90B5-44B3-9C00-FE3F873AF904}" destId="{1F816AFD-2B4C-4761-B659-3D8CA75DF347}" srcOrd="0" destOrd="0" parTransId="{2B5901C0-659F-4FA3-A871-28CAF924A764}" sibTransId="{5868CCED-0BE8-4CF9-AFEA-0CA022807EC9}"/>
    <dgm:cxn modelId="{A022F125-07EB-4CF9-83B2-E1A1BDC59914}" srcId="{214436ED-EA0C-4F12-87DE-792F1396DE4A}" destId="{B848BE19-A8D7-4F26-A0AF-CCB419CC00C8}" srcOrd="0" destOrd="0" parTransId="{C4CFA80D-D2F6-48A7-A845-490BF351AA7D}" sibTransId="{04861723-BCE0-466A-9AAB-ED3727071758}"/>
    <dgm:cxn modelId="{086A3C29-616C-4E17-B993-6BC45D41827A}" type="presOf" srcId="{2507017B-69B5-4004-9F7D-62C0EA3DF706}" destId="{4055834A-BE5A-4AF4-88E0-C8CA4CEE1DBE}" srcOrd="0" destOrd="0" presId="urn:microsoft.com/office/officeart/2005/8/layout/process4"/>
    <dgm:cxn modelId="{9715B24F-2FF7-45C0-BC49-CEA4000F3A31}" type="presOf" srcId="{1F816AFD-2B4C-4761-B659-3D8CA75DF347}" destId="{4B759F4B-3938-445E-9E98-97FBCE4C73D2}" srcOrd="0" destOrd="0" presId="urn:microsoft.com/office/officeart/2005/8/layout/process4"/>
    <dgm:cxn modelId="{50241D7D-1127-4617-99E0-2043629DEFFD}" type="presOf" srcId="{E25563CE-CF18-4D22-AFAD-8488CD186490}" destId="{F745D2B3-5F9B-4212-877C-22FE57B0CB18}" srcOrd="1" destOrd="0" presId="urn:microsoft.com/office/officeart/2005/8/layout/process4"/>
    <dgm:cxn modelId="{CF179A81-3019-4F30-A113-8E0880B3AB60}" type="presOf" srcId="{B848BE19-A8D7-4F26-A0AF-CCB419CC00C8}" destId="{3CC92853-77CA-4061-A1A2-DFB098CC3B01}" srcOrd="0" destOrd="0" presId="urn:microsoft.com/office/officeart/2005/8/layout/process4"/>
    <dgm:cxn modelId="{7BDB238A-D8F7-42E9-8E40-5F17E6C62D24}" srcId="{214436ED-EA0C-4F12-87DE-792F1396DE4A}" destId="{E25563CE-CF18-4D22-AFAD-8488CD186490}" srcOrd="2" destOrd="0" parTransId="{2E40AA23-31D8-444D-837C-366BA1005E31}" sibTransId="{0D0F7285-0BA6-4A65-8750-AB62A07C36C5}"/>
    <dgm:cxn modelId="{DF465290-1D4D-44CC-93E8-AEC4DE5C0610}" type="presOf" srcId="{7BAFA634-90B5-44B3-9C00-FE3F873AF904}" destId="{DCAFD3A4-E644-4E9B-B760-796629A0AC21}" srcOrd="1" destOrd="0" presId="urn:microsoft.com/office/officeart/2005/8/layout/process4"/>
    <dgm:cxn modelId="{EC511391-7944-4A2D-B106-9E5A33DFD60E}" type="presOf" srcId="{214436ED-EA0C-4F12-87DE-792F1396DE4A}" destId="{FE5DC28A-67BC-4E30-8522-D2780995F75C}" srcOrd="0" destOrd="0" presId="urn:microsoft.com/office/officeart/2005/8/layout/process4"/>
    <dgm:cxn modelId="{3B7326BF-6823-42EB-87EF-DEE3D294E934}" srcId="{B848BE19-A8D7-4F26-A0AF-CCB419CC00C8}" destId="{2507017B-69B5-4004-9F7D-62C0EA3DF706}" srcOrd="0" destOrd="0" parTransId="{B60F2C5A-51D3-431F-9550-3FF11DA2DCFB}" sibTransId="{810395A8-FCDD-46DF-9D7A-051D7AF40203}"/>
    <dgm:cxn modelId="{761215C5-C713-4A89-8F0A-366901A11D4E}" type="presOf" srcId="{7BAFA634-90B5-44B3-9C00-FE3F873AF904}" destId="{19A1D247-FD88-4E0D-97D9-8CC431D17B2E}" srcOrd="0" destOrd="0" presId="urn:microsoft.com/office/officeart/2005/8/layout/process4"/>
    <dgm:cxn modelId="{E95E40D3-DCF9-4723-A326-79E860669BFC}" type="presOf" srcId="{B848BE19-A8D7-4F26-A0AF-CCB419CC00C8}" destId="{E9812155-A380-4682-BB87-B9194EEF8FDF}" srcOrd="1" destOrd="0" presId="urn:microsoft.com/office/officeart/2005/8/layout/process4"/>
    <dgm:cxn modelId="{C2084FE1-C6E5-4D30-8D63-C925F280649B}" type="presOf" srcId="{A539EDFB-20E8-4853-B6AD-B7DC3E3729A8}" destId="{2623476A-048D-4E50-9486-D14497084A40}" srcOrd="0" destOrd="0" presId="urn:microsoft.com/office/officeart/2005/8/layout/process4"/>
    <dgm:cxn modelId="{4E69D9E4-3B6C-4E2E-A451-7CB717EDBB7B}" srcId="{E25563CE-CF18-4D22-AFAD-8488CD186490}" destId="{5D207792-9B71-4D4E-858F-B77C417C8674}" srcOrd="0" destOrd="0" parTransId="{9F66A836-AD2C-4210-B827-7626AC22B78A}" sibTransId="{49C7D041-1256-42AC-8EE9-F18B437F67EF}"/>
    <dgm:cxn modelId="{815B1CEA-D2D0-493E-82EA-C33013B5D41E}" type="presOf" srcId="{5D207792-9B71-4D4E-858F-B77C417C8674}" destId="{06BC9EBC-DBA4-400B-9E55-C3C6031A5744}" srcOrd="0" destOrd="0" presId="urn:microsoft.com/office/officeart/2005/8/layout/process4"/>
    <dgm:cxn modelId="{D50966F0-F70E-4ACB-BA8A-79D9EEBE5C92}" type="presOf" srcId="{E25563CE-CF18-4D22-AFAD-8488CD186490}" destId="{3532B307-3B83-483A-9786-0E46734164C2}" srcOrd="0" destOrd="0" presId="urn:microsoft.com/office/officeart/2005/8/layout/process4"/>
    <dgm:cxn modelId="{6528C991-789F-4208-9F81-47732327B452}" type="presParOf" srcId="{FE5DC28A-67BC-4E30-8522-D2780995F75C}" destId="{CCB18FB1-B84B-4E32-980E-4111F3FEA885}" srcOrd="0" destOrd="0" presId="urn:microsoft.com/office/officeart/2005/8/layout/process4"/>
    <dgm:cxn modelId="{17A4BB21-B9AD-4AF4-BB22-8E7171A803B8}" type="presParOf" srcId="{CCB18FB1-B84B-4E32-980E-4111F3FEA885}" destId="{2623476A-048D-4E50-9486-D14497084A40}" srcOrd="0" destOrd="0" presId="urn:microsoft.com/office/officeart/2005/8/layout/process4"/>
    <dgm:cxn modelId="{592741DB-07AF-4332-B278-C62F735FA0B9}" type="presParOf" srcId="{FE5DC28A-67BC-4E30-8522-D2780995F75C}" destId="{1F9A52AF-6795-4364-AE50-3A9B4433B759}" srcOrd="1" destOrd="0" presId="urn:microsoft.com/office/officeart/2005/8/layout/process4"/>
    <dgm:cxn modelId="{1735AB21-2B11-4F9A-ABC8-C2043394A904}" type="presParOf" srcId="{FE5DC28A-67BC-4E30-8522-D2780995F75C}" destId="{60D308C4-8A12-4C1E-9E69-37CC13DAEBA0}" srcOrd="2" destOrd="0" presId="urn:microsoft.com/office/officeart/2005/8/layout/process4"/>
    <dgm:cxn modelId="{93FA0357-06DD-403D-9B0B-B996F96634F2}" type="presParOf" srcId="{60D308C4-8A12-4C1E-9E69-37CC13DAEBA0}" destId="{3532B307-3B83-483A-9786-0E46734164C2}" srcOrd="0" destOrd="0" presId="urn:microsoft.com/office/officeart/2005/8/layout/process4"/>
    <dgm:cxn modelId="{B5F7283C-768C-4F53-89C6-701431AFA133}" type="presParOf" srcId="{60D308C4-8A12-4C1E-9E69-37CC13DAEBA0}" destId="{F745D2B3-5F9B-4212-877C-22FE57B0CB18}" srcOrd="1" destOrd="0" presId="urn:microsoft.com/office/officeart/2005/8/layout/process4"/>
    <dgm:cxn modelId="{5C3095DC-59AB-458B-84A3-09C548A5CDEA}" type="presParOf" srcId="{60D308C4-8A12-4C1E-9E69-37CC13DAEBA0}" destId="{69BBB045-B588-4372-92A0-7B2A869B2A81}" srcOrd="2" destOrd="0" presId="urn:microsoft.com/office/officeart/2005/8/layout/process4"/>
    <dgm:cxn modelId="{87327F90-28AA-4F0C-9A76-851785BC4661}" type="presParOf" srcId="{69BBB045-B588-4372-92A0-7B2A869B2A81}" destId="{06BC9EBC-DBA4-400B-9E55-C3C6031A5744}" srcOrd="0" destOrd="0" presId="urn:microsoft.com/office/officeart/2005/8/layout/process4"/>
    <dgm:cxn modelId="{33AC008E-4344-448F-9331-05FF592DCD30}" type="presParOf" srcId="{FE5DC28A-67BC-4E30-8522-D2780995F75C}" destId="{925EE708-D6EA-45BD-8BB1-8387F113CFAE}" srcOrd="3" destOrd="0" presId="urn:microsoft.com/office/officeart/2005/8/layout/process4"/>
    <dgm:cxn modelId="{FEEB25FE-4108-4C55-A6D5-52AFEFAA55B5}" type="presParOf" srcId="{FE5DC28A-67BC-4E30-8522-D2780995F75C}" destId="{890B372E-6D53-452B-BCF7-0D8053641CDA}" srcOrd="4" destOrd="0" presId="urn:microsoft.com/office/officeart/2005/8/layout/process4"/>
    <dgm:cxn modelId="{B26D9554-0713-4E38-9253-B482D8C87125}" type="presParOf" srcId="{890B372E-6D53-452B-BCF7-0D8053641CDA}" destId="{19A1D247-FD88-4E0D-97D9-8CC431D17B2E}" srcOrd="0" destOrd="0" presId="urn:microsoft.com/office/officeart/2005/8/layout/process4"/>
    <dgm:cxn modelId="{355E77F1-DB41-4809-A56F-0BE1BD4FF9A3}" type="presParOf" srcId="{890B372E-6D53-452B-BCF7-0D8053641CDA}" destId="{DCAFD3A4-E644-4E9B-B760-796629A0AC21}" srcOrd="1" destOrd="0" presId="urn:microsoft.com/office/officeart/2005/8/layout/process4"/>
    <dgm:cxn modelId="{508E0D4B-DF2D-490D-A18F-4BBBF77933C7}" type="presParOf" srcId="{890B372E-6D53-452B-BCF7-0D8053641CDA}" destId="{6DE973CC-5B48-4A83-9184-F5C11E6BDCBA}" srcOrd="2" destOrd="0" presId="urn:microsoft.com/office/officeart/2005/8/layout/process4"/>
    <dgm:cxn modelId="{EC3DBD0F-BBBF-4BFE-A4D7-8DF28F79BB09}" type="presParOf" srcId="{6DE973CC-5B48-4A83-9184-F5C11E6BDCBA}" destId="{4B759F4B-3938-445E-9E98-97FBCE4C73D2}" srcOrd="0" destOrd="0" presId="urn:microsoft.com/office/officeart/2005/8/layout/process4"/>
    <dgm:cxn modelId="{CBC12E3D-3256-4A80-926F-621BF7F6890A}" type="presParOf" srcId="{FE5DC28A-67BC-4E30-8522-D2780995F75C}" destId="{B3EA0B2C-3BBE-4211-9C16-D10E102FCCD8}" srcOrd="5" destOrd="0" presId="urn:microsoft.com/office/officeart/2005/8/layout/process4"/>
    <dgm:cxn modelId="{91F3FCDD-B5EB-4759-B354-BAEB8E9E2621}" type="presParOf" srcId="{FE5DC28A-67BC-4E30-8522-D2780995F75C}" destId="{92A25FBF-303A-44EF-9BEA-8ADEE5832104}" srcOrd="6" destOrd="0" presId="urn:microsoft.com/office/officeart/2005/8/layout/process4"/>
    <dgm:cxn modelId="{18C9E5C0-4EAC-492E-9269-0A111CD8B44E}" type="presParOf" srcId="{92A25FBF-303A-44EF-9BEA-8ADEE5832104}" destId="{3CC92853-77CA-4061-A1A2-DFB098CC3B01}" srcOrd="0" destOrd="0" presId="urn:microsoft.com/office/officeart/2005/8/layout/process4"/>
    <dgm:cxn modelId="{1D5D8204-40B1-4EF6-B128-FBB7B37638BA}" type="presParOf" srcId="{92A25FBF-303A-44EF-9BEA-8ADEE5832104}" destId="{E9812155-A380-4682-BB87-B9194EEF8FDF}" srcOrd="1" destOrd="0" presId="urn:microsoft.com/office/officeart/2005/8/layout/process4"/>
    <dgm:cxn modelId="{E85B9C27-A147-40DC-BC04-EB480DF5B428}" type="presParOf" srcId="{92A25FBF-303A-44EF-9BEA-8ADEE5832104}" destId="{3C249BDA-59E7-4F2D-A909-651DC6275167}" srcOrd="2" destOrd="0" presId="urn:microsoft.com/office/officeart/2005/8/layout/process4"/>
    <dgm:cxn modelId="{8C613E74-5233-4C46-8C4D-7C42AC2C375F}" type="presParOf" srcId="{3C249BDA-59E7-4F2D-A909-651DC6275167}" destId="{4055834A-BE5A-4AF4-88E0-C8CA4CEE1D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dgm:spPr>
        <a:solidFill>
          <a:srgbClr val="79A12C"/>
        </a:solidFill>
      </dgm:spPr>
      <dgm:t>
        <a:bodyPr/>
        <a:lstStyle/>
        <a:p>
          <a:r>
            <a:rPr lang="en-US" b="1" noProof="0" dirty="0"/>
            <a:t>Benefits of Nexus approach for mobilizing finance</a:t>
          </a:r>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en-US" sz="1800" b="1">
              <a:latin typeface="Calibri" panose="020F0502020204030204" pitchFamily="34" charset="0"/>
            </a:rPr>
            <a:t>Opens up new financing opportunities</a:t>
          </a:r>
          <a:endParaRPr lang="en-US" sz="1800" b="0">
            <a:latin typeface="Calibri" panose="020F0502020204030204" pitchFamily="34" charset="0"/>
          </a:endParaRPr>
        </a:p>
        <a:p>
          <a:r>
            <a:rPr lang="en-US" sz="1800" b="0">
              <a:latin typeface="Calibri" panose="020F0502020204030204" pitchFamily="34" charset="0"/>
            </a:rPr>
            <a:t>Make the best economic use of financial resources available</a:t>
          </a: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noProof="0" dirty="0" err="1">
              <a:latin typeface="Calibri" panose="020F0502020204030204" pitchFamily="34" charset="0"/>
            </a:rPr>
            <a:t>Catalyses</a:t>
          </a:r>
          <a:r>
            <a:rPr lang="en-US" sz="1800" b="1" noProof="0" dirty="0">
              <a:latin typeface="Calibri" panose="020F0502020204030204" pitchFamily="34" charset="0"/>
            </a:rPr>
            <a:t> implementation of environmentally sustainable AND bankable solutions</a:t>
          </a:r>
        </a:p>
        <a:p>
          <a:pPr marL="0" marR="0" indent="0" defTabSz="914400" eaLnBrk="1" fontAlgn="auto" latinLnBrk="0" hangingPunct="1">
            <a:lnSpc>
              <a:spcPct val="100000"/>
            </a:lnSpc>
            <a:spcBef>
              <a:spcPts val="0"/>
            </a:spcBef>
            <a:spcAft>
              <a:spcPts val="0"/>
            </a:spcAft>
            <a:buClrTx/>
            <a:buSzTx/>
            <a:buFontTx/>
            <a:buNone/>
            <a:tabLst/>
            <a:defRPr/>
          </a:pPr>
          <a:r>
            <a:rPr lang="en-US" sz="1800" b="0" noProof="0" dirty="0">
              <a:latin typeface="Calibri" panose="020F0502020204030204" pitchFamily="34" charset="0"/>
            </a:rPr>
            <a:t>Economies of scale</a:t>
          </a: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6AE450C-989B-4950-9B7A-51A15D4632C4}">
      <dgm:prSet phldrT="[Text]" custT="1"/>
      <dgm:spPr>
        <a:noFill/>
      </dgm:spPr>
      <dgm:t>
        <a:bodyPr/>
        <a:lstStyle/>
        <a:p>
          <a:endParaRPr lang="de-DE" sz="1800" b="1">
            <a:latin typeface="Calibri" panose="020F0502020204030204" pitchFamily="34" charset="0"/>
          </a:endParaRPr>
        </a:p>
      </dgm:t>
    </dgm:pt>
    <dgm:pt modelId="{8277561E-B667-457C-8002-6EE8128261CE}" type="sibTrans" cxnId="{C63F66F2-8B25-4AE0-AF68-A9940C4D534F}">
      <dgm:prSet/>
      <dgm:spPr/>
      <dgm:t>
        <a:bodyPr/>
        <a:lstStyle/>
        <a:p>
          <a:endParaRPr lang="de-DE"/>
        </a:p>
      </dgm:t>
    </dgm:pt>
    <dgm:pt modelId="{93B7C0DA-D001-4296-A16B-CE6B81FB92D8}" type="parTrans" cxnId="{C63F66F2-8B25-4AE0-AF68-A9940C4D534F}">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noProof="0" dirty="0">
              <a:latin typeface="Calibri" panose="020F0502020204030204" pitchFamily="34" charset="0"/>
            </a:rPr>
            <a:t>Improves coherence and de-risks investments</a:t>
          </a:r>
        </a:p>
        <a:p>
          <a:pPr marL="0" marR="0" indent="0" defTabSz="914400" eaLnBrk="1" fontAlgn="auto" latinLnBrk="0" hangingPunct="1">
            <a:lnSpc>
              <a:spcPct val="100000"/>
            </a:lnSpc>
            <a:spcBef>
              <a:spcPts val="0"/>
            </a:spcBef>
            <a:spcAft>
              <a:spcPts val="0"/>
            </a:spcAft>
            <a:buClrTx/>
            <a:buSzTx/>
            <a:buFontTx/>
            <a:buNone/>
            <a:tabLst/>
            <a:defRPr/>
          </a:pPr>
          <a:r>
            <a:rPr lang="en-US" sz="1800" b="0" noProof="0" dirty="0">
              <a:latin typeface="Calibri" panose="020F0502020204030204" pitchFamily="34" charset="0"/>
              <a:cs typeface="Calibri" panose="020F0502020204030204" pitchFamily="34" charset="0"/>
            </a:rPr>
            <a:t>Coordination and long-term sustainability</a:t>
          </a:r>
        </a:p>
      </dgm:t>
    </dgm:pt>
    <dgm:pt modelId="{F859C453-9DC0-4A85-9ED3-BC9ADCF77282}" type="sibTrans" cxnId="{454A80D9-1629-450A-A380-672B8F7BF6A1}">
      <dgm:prSet/>
      <dgm:spPr/>
      <dgm:t>
        <a:bodyPr/>
        <a:lstStyle/>
        <a:p>
          <a:endParaRPr lang="de-DE"/>
        </a:p>
      </dgm:t>
    </dgm:pt>
    <dgm:pt modelId="{C262090D-87EB-4B63-A2EA-BB7640CF2D3D}" type="parTrans" cxnId="{454A80D9-1629-450A-A380-672B8F7BF6A1}">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193894" custScaleY="193112" custLinFactX="-100000" custLinFactNeighborX="-188629" custLinFactNeighborY="-108"/>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DC542-D6FB-43F1-86F4-BE4C1F163686}" type="doc">
      <dgm:prSet loTypeId="urn:microsoft.com/office/officeart/2005/8/layout/gear1" loCatId="relationship" qsTypeId="urn:microsoft.com/office/officeart/2005/8/quickstyle/simple1" qsCatId="simple" csTypeId="urn:microsoft.com/office/officeart/2005/8/colors/colorful2" csCatId="colorful" phldr="1"/>
      <dgm:spPr/>
    </dgm:pt>
    <dgm:pt modelId="{199F01AB-50AF-49D7-801F-21473ACC83A4}">
      <dgm:prSet phldrT="[Text]" custT="1"/>
      <dgm:spPr/>
      <dgm:t>
        <a:bodyPr/>
        <a:lstStyle/>
        <a:p>
          <a:r>
            <a:rPr lang="en-US" sz="1400" b="1" noProof="0" dirty="0"/>
            <a:t>Access to climate funding</a:t>
          </a:r>
        </a:p>
      </dgm:t>
    </dgm:pt>
    <dgm:pt modelId="{1692B6FA-D2F1-48F7-B955-8CF43781CAB5}" type="parTrans" cxnId="{903B0902-93CB-4D8D-B895-61AB73BFECB5}">
      <dgm:prSet/>
      <dgm:spPr/>
      <dgm:t>
        <a:bodyPr/>
        <a:lstStyle/>
        <a:p>
          <a:endParaRPr lang="de-DE"/>
        </a:p>
      </dgm:t>
    </dgm:pt>
    <dgm:pt modelId="{DC6CFA1E-1D89-49DE-824A-6937FAC57ADC}" type="sibTrans" cxnId="{903B0902-93CB-4D8D-B895-61AB73BFECB5}">
      <dgm:prSet/>
      <dgm:spPr/>
      <dgm:t>
        <a:bodyPr/>
        <a:lstStyle/>
        <a:p>
          <a:endParaRPr lang="de-DE"/>
        </a:p>
      </dgm:t>
    </dgm:pt>
    <dgm:pt modelId="{281463A2-DA72-4DA1-BEDA-0A7B17032762}">
      <dgm:prSet phldrT="[Text]" custT="1"/>
      <dgm:spPr/>
      <dgm:t>
        <a:bodyPr/>
        <a:lstStyle/>
        <a:p>
          <a:r>
            <a:rPr lang="en-US" sz="1400" b="1" noProof="0" dirty="0" err="1"/>
            <a:t>Sustai-nability</a:t>
          </a:r>
          <a:r>
            <a:rPr lang="en-US" sz="1400" b="1" noProof="0" dirty="0"/>
            <a:t> criteria</a:t>
          </a:r>
        </a:p>
      </dgm:t>
    </dgm:pt>
    <dgm:pt modelId="{FB257AF8-299B-4BF5-A8E5-C8F69EE94E69}" type="parTrans" cxnId="{23385255-E9CB-4B5E-AEC5-6083CA082CD6}">
      <dgm:prSet/>
      <dgm:spPr/>
      <dgm:t>
        <a:bodyPr/>
        <a:lstStyle/>
        <a:p>
          <a:endParaRPr lang="de-DE"/>
        </a:p>
      </dgm:t>
    </dgm:pt>
    <dgm:pt modelId="{DE368F15-00FB-462C-9403-DE38F5BB76FB}" type="sibTrans" cxnId="{23385255-E9CB-4B5E-AEC5-6083CA082CD6}">
      <dgm:prSet/>
      <dgm:spPr/>
      <dgm:t>
        <a:bodyPr/>
        <a:lstStyle/>
        <a:p>
          <a:endParaRPr lang="de-DE"/>
        </a:p>
      </dgm:t>
    </dgm:pt>
    <dgm:pt modelId="{1B04E199-5786-4682-B997-F394D08B0CC2}">
      <dgm:prSet phldrT="[Text]" custT="1"/>
      <dgm:spPr/>
      <dgm:t>
        <a:bodyPr/>
        <a:lstStyle/>
        <a:p>
          <a:r>
            <a:rPr lang="de-DE" sz="1400" b="1"/>
            <a:t>Technical support</a:t>
          </a:r>
        </a:p>
      </dgm:t>
    </dgm:pt>
    <dgm:pt modelId="{208FA1FC-7EFD-4101-8B2D-67AEA73FF8F7}" type="parTrans" cxnId="{4BC7250E-0648-4F83-9BD1-4F61A828F017}">
      <dgm:prSet/>
      <dgm:spPr/>
      <dgm:t>
        <a:bodyPr/>
        <a:lstStyle/>
        <a:p>
          <a:endParaRPr lang="de-DE"/>
        </a:p>
      </dgm:t>
    </dgm:pt>
    <dgm:pt modelId="{66AD98AA-3B8C-4E01-BABB-C506536625DA}" type="sibTrans" cxnId="{4BC7250E-0648-4F83-9BD1-4F61A828F017}">
      <dgm:prSet/>
      <dgm:spPr/>
      <dgm:t>
        <a:bodyPr/>
        <a:lstStyle/>
        <a:p>
          <a:endParaRPr lang="de-DE"/>
        </a:p>
      </dgm:t>
    </dgm:pt>
    <dgm:pt modelId="{73D8467D-C72B-4767-A8BA-7B50CDFDD90F}" type="pres">
      <dgm:prSet presAssocID="{E7BDC542-D6FB-43F1-86F4-BE4C1F163686}" presName="composite" presStyleCnt="0">
        <dgm:presLayoutVars>
          <dgm:chMax val="3"/>
          <dgm:animLvl val="lvl"/>
          <dgm:resizeHandles val="exact"/>
        </dgm:presLayoutVars>
      </dgm:prSet>
      <dgm:spPr/>
    </dgm:pt>
    <dgm:pt modelId="{F29CDDCC-4355-44E1-B61D-A455469D5551}" type="pres">
      <dgm:prSet presAssocID="{199F01AB-50AF-49D7-801F-21473ACC83A4}" presName="gear1" presStyleLbl="node1" presStyleIdx="0" presStyleCnt="3" custScaleX="90801" custScaleY="81764">
        <dgm:presLayoutVars>
          <dgm:chMax val="1"/>
          <dgm:bulletEnabled val="1"/>
        </dgm:presLayoutVars>
      </dgm:prSet>
      <dgm:spPr/>
    </dgm:pt>
    <dgm:pt modelId="{14E35EED-79A1-4E6A-98CE-D233D8E7223D}" type="pres">
      <dgm:prSet presAssocID="{199F01AB-50AF-49D7-801F-21473ACC83A4}" presName="gear1srcNode" presStyleLbl="node1" presStyleIdx="0" presStyleCnt="3"/>
      <dgm:spPr/>
    </dgm:pt>
    <dgm:pt modelId="{40DDE7BF-8BFD-403D-8913-1040753C46B9}" type="pres">
      <dgm:prSet presAssocID="{199F01AB-50AF-49D7-801F-21473ACC83A4}" presName="gear1dstNode" presStyleLbl="node1" presStyleIdx="0" presStyleCnt="3"/>
      <dgm:spPr/>
    </dgm:pt>
    <dgm:pt modelId="{766E861D-7BEE-4D38-8C60-E6205940E7C5}" type="pres">
      <dgm:prSet presAssocID="{281463A2-DA72-4DA1-BEDA-0A7B17032762}" presName="gear2" presStyleLbl="node1" presStyleIdx="1" presStyleCnt="3" custLinFactNeighborX="-1864" custLinFactNeighborY="4113">
        <dgm:presLayoutVars>
          <dgm:chMax val="1"/>
          <dgm:bulletEnabled val="1"/>
        </dgm:presLayoutVars>
      </dgm:prSet>
      <dgm:spPr/>
    </dgm:pt>
    <dgm:pt modelId="{325EECBE-87DE-4580-A0E2-E69F6BD3F2B0}" type="pres">
      <dgm:prSet presAssocID="{281463A2-DA72-4DA1-BEDA-0A7B17032762}" presName="gear2srcNode" presStyleLbl="node1" presStyleIdx="1" presStyleCnt="3"/>
      <dgm:spPr/>
    </dgm:pt>
    <dgm:pt modelId="{866945CD-7ABB-425D-9121-3F026F15F95C}" type="pres">
      <dgm:prSet presAssocID="{281463A2-DA72-4DA1-BEDA-0A7B17032762}" presName="gear2dstNode" presStyleLbl="node1" presStyleIdx="1" presStyleCnt="3"/>
      <dgm:spPr/>
    </dgm:pt>
    <dgm:pt modelId="{55A8B63D-3F40-47C0-8D7A-FC13DCA6C838}" type="pres">
      <dgm:prSet presAssocID="{1B04E199-5786-4682-B997-F394D08B0CC2}" presName="gear3" presStyleLbl="node1" presStyleIdx="2" presStyleCnt="3" custScaleX="102796" custScaleY="106551"/>
      <dgm:spPr/>
    </dgm:pt>
    <dgm:pt modelId="{28F4738C-59B3-40CD-9E88-3765ECFF203D}" type="pres">
      <dgm:prSet presAssocID="{1B04E199-5786-4682-B997-F394D08B0CC2}" presName="gear3tx" presStyleLbl="node1" presStyleIdx="2" presStyleCnt="3">
        <dgm:presLayoutVars>
          <dgm:chMax val="1"/>
          <dgm:bulletEnabled val="1"/>
        </dgm:presLayoutVars>
      </dgm:prSet>
      <dgm:spPr/>
    </dgm:pt>
    <dgm:pt modelId="{80262DDB-197E-4C36-84C2-9BCC101F4811}" type="pres">
      <dgm:prSet presAssocID="{1B04E199-5786-4682-B997-F394D08B0CC2}" presName="gear3srcNode" presStyleLbl="node1" presStyleIdx="2" presStyleCnt="3"/>
      <dgm:spPr/>
    </dgm:pt>
    <dgm:pt modelId="{FBE44B00-BDEB-464D-BEC2-3EBDF6938935}" type="pres">
      <dgm:prSet presAssocID="{1B04E199-5786-4682-B997-F394D08B0CC2}" presName="gear3dstNode" presStyleLbl="node1" presStyleIdx="2" presStyleCnt="3"/>
      <dgm:spPr/>
    </dgm:pt>
    <dgm:pt modelId="{7099B5EB-6443-4070-9825-5CE81318C2D6}" type="pres">
      <dgm:prSet presAssocID="{DC6CFA1E-1D89-49DE-824A-6937FAC57ADC}" presName="connector1" presStyleLbl="sibTrans2D1" presStyleIdx="0" presStyleCnt="3" custLinFactNeighborX="-7799" custLinFactNeighborY="3420"/>
      <dgm:spPr/>
    </dgm:pt>
    <dgm:pt modelId="{D296276E-C909-4A4E-AA54-4DF12A35CD0D}" type="pres">
      <dgm:prSet presAssocID="{DE368F15-00FB-462C-9403-DE38F5BB76FB}" presName="connector2" presStyleLbl="sibTrans2D1" presStyleIdx="1" presStyleCnt="3"/>
      <dgm:spPr/>
    </dgm:pt>
    <dgm:pt modelId="{133178F8-25BD-456C-855A-A2F40CDC8CE8}" type="pres">
      <dgm:prSet presAssocID="{66AD98AA-3B8C-4E01-BABB-C506536625DA}" presName="connector3" presStyleLbl="sibTrans2D1" presStyleIdx="2" presStyleCnt="3"/>
      <dgm:spPr/>
    </dgm:pt>
  </dgm:ptLst>
  <dgm:cxnLst>
    <dgm:cxn modelId="{903B0902-93CB-4D8D-B895-61AB73BFECB5}" srcId="{E7BDC542-D6FB-43F1-86F4-BE4C1F163686}" destId="{199F01AB-50AF-49D7-801F-21473ACC83A4}" srcOrd="0" destOrd="0" parTransId="{1692B6FA-D2F1-48F7-B955-8CF43781CAB5}" sibTransId="{DC6CFA1E-1D89-49DE-824A-6937FAC57ADC}"/>
    <dgm:cxn modelId="{CAFDD20B-7FCA-4AF3-85AC-E58DEC1B5C3C}" type="presOf" srcId="{199F01AB-50AF-49D7-801F-21473ACC83A4}" destId="{40DDE7BF-8BFD-403D-8913-1040753C46B9}" srcOrd="2" destOrd="0" presId="urn:microsoft.com/office/officeart/2005/8/layout/gear1"/>
    <dgm:cxn modelId="{4BC7250E-0648-4F83-9BD1-4F61A828F017}" srcId="{E7BDC542-D6FB-43F1-86F4-BE4C1F163686}" destId="{1B04E199-5786-4682-B997-F394D08B0CC2}" srcOrd="2" destOrd="0" parTransId="{208FA1FC-7EFD-4101-8B2D-67AEA73FF8F7}" sibTransId="{66AD98AA-3B8C-4E01-BABB-C506536625DA}"/>
    <dgm:cxn modelId="{00C5C93B-2A2D-4687-B4C4-EC947EA1BABD}" type="presOf" srcId="{199F01AB-50AF-49D7-801F-21473ACC83A4}" destId="{14E35EED-79A1-4E6A-98CE-D233D8E7223D}" srcOrd="1" destOrd="0" presId="urn:microsoft.com/office/officeart/2005/8/layout/gear1"/>
    <dgm:cxn modelId="{0AA4FC3E-2E5B-4C19-8EF1-6BCF9054DD1E}" type="presOf" srcId="{281463A2-DA72-4DA1-BEDA-0A7B17032762}" destId="{766E861D-7BEE-4D38-8C60-E6205940E7C5}" srcOrd="0" destOrd="0" presId="urn:microsoft.com/office/officeart/2005/8/layout/gear1"/>
    <dgm:cxn modelId="{E9717743-D38F-4E63-8341-750CF1263D15}" type="presOf" srcId="{DC6CFA1E-1D89-49DE-824A-6937FAC57ADC}" destId="{7099B5EB-6443-4070-9825-5CE81318C2D6}" srcOrd="0" destOrd="0" presId="urn:microsoft.com/office/officeart/2005/8/layout/gear1"/>
    <dgm:cxn modelId="{8BE0A753-F39A-4050-85D4-71D55D117FB0}" type="presOf" srcId="{E7BDC542-D6FB-43F1-86F4-BE4C1F163686}" destId="{73D8467D-C72B-4767-A8BA-7B50CDFDD90F}" srcOrd="0" destOrd="0" presId="urn:microsoft.com/office/officeart/2005/8/layout/gear1"/>
    <dgm:cxn modelId="{23385255-E9CB-4B5E-AEC5-6083CA082CD6}" srcId="{E7BDC542-D6FB-43F1-86F4-BE4C1F163686}" destId="{281463A2-DA72-4DA1-BEDA-0A7B17032762}" srcOrd="1" destOrd="0" parTransId="{FB257AF8-299B-4BF5-A8E5-C8F69EE94E69}" sibTransId="{DE368F15-00FB-462C-9403-DE38F5BB76FB}"/>
    <dgm:cxn modelId="{C50C707A-2AB9-4532-8E7D-4CF4549580A8}" type="presOf" srcId="{DE368F15-00FB-462C-9403-DE38F5BB76FB}" destId="{D296276E-C909-4A4E-AA54-4DF12A35CD0D}" srcOrd="0" destOrd="0" presId="urn:microsoft.com/office/officeart/2005/8/layout/gear1"/>
    <dgm:cxn modelId="{2DC9097B-0B05-4190-87AC-7E62F5AAFEB0}" type="presOf" srcId="{1B04E199-5786-4682-B997-F394D08B0CC2}" destId="{28F4738C-59B3-40CD-9E88-3765ECFF203D}" srcOrd="1" destOrd="0" presId="urn:microsoft.com/office/officeart/2005/8/layout/gear1"/>
    <dgm:cxn modelId="{86C11D91-3074-4A44-99F3-16B83EB26F8D}" type="presOf" srcId="{281463A2-DA72-4DA1-BEDA-0A7B17032762}" destId="{325EECBE-87DE-4580-A0E2-E69F6BD3F2B0}" srcOrd="1" destOrd="0" presId="urn:microsoft.com/office/officeart/2005/8/layout/gear1"/>
    <dgm:cxn modelId="{06DADEA0-B1F5-40D0-A48C-C6EDC3891184}" type="presOf" srcId="{1B04E199-5786-4682-B997-F394D08B0CC2}" destId="{FBE44B00-BDEB-464D-BEC2-3EBDF6938935}" srcOrd="3" destOrd="0" presId="urn:microsoft.com/office/officeart/2005/8/layout/gear1"/>
    <dgm:cxn modelId="{F8BBB4BA-468E-49EE-886F-8E3E38C89959}" type="presOf" srcId="{199F01AB-50AF-49D7-801F-21473ACC83A4}" destId="{F29CDDCC-4355-44E1-B61D-A455469D5551}" srcOrd="0" destOrd="0" presId="urn:microsoft.com/office/officeart/2005/8/layout/gear1"/>
    <dgm:cxn modelId="{C9AAD0CA-0863-4F91-A31F-514CE13D23F0}" type="presOf" srcId="{1B04E199-5786-4682-B997-F394D08B0CC2}" destId="{55A8B63D-3F40-47C0-8D7A-FC13DCA6C838}" srcOrd="0" destOrd="0" presId="urn:microsoft.com/office/officeart/2005/8/layout/gear1"/>
    <dgm:cxn modelId="{6625C0F3-2158-4A4A-86DA-A10F00081DC3}" type="presOf" srcId="{1B04E199-5786-4682-B997-F394D08B0CC2}" destId="{80262DDB-197E-4C36-84C2-9BCC101F4811}" srcOrd="2" destOrd="0" presId="urn:microsoft.com/office/officeart/2005/8/layout/gear1"/>
    <dgm:cxn modelId="{C182FEF9-CB1F-4D0C-BD26-AB0B074FA8F4}" type="presOf" srcId="{281463A2-DA72-4DA1-BEDA-0A7B17032762}" destId="{866945CD-7ABB-425D-9121-3F026F15F95C}" srcOrd="2" destOrd="0" presId="urn:microsoft.com/office/officeart/2005/8/layout/gear1"/>
    <dgm:cxn modelId="{E4DBA6FC-EFDA-4351-AA6F-9939D9D010C0}" type="presOf" srcId="{66AD98AA-3B8C-4E01-BABB-C506536625DA}" destId="{133178F8-25BD-456C-855A-A2F40CDC8CE8}" srcOrd="0" destOrd="0" presId="urn:microsoft.com/office/officeart/2005/8/layout/gear1"/>
    <dgm:cxn modelId="{510FBF65-6095-4D32-AAD7-C1B35A1CED55}" type="presParOf" srcId="{73D8467D-C72B-4767-A8BA-7B50CDFDD90F}" destId="{F29CDDCC-4355-44E1-B61D-A455469D5551}" srcOrd="0" destOrd="0" presId="urn:microsoft.com/office/officeart/2005/8/layout/gear1"/>
    <dgm:cxn modelId="{69D18B84-ACC7-434E-8AE2-CE1FF7180643}" type="presParOf" srcId="{73D8467D-C72B-4767-A8BA-7B50CDFDD90F}" destId="{14E35EED-79A1-4E6A-98CE-D233D8E7223D}" srcOrd="1" destOrd="0" presId="urn:microsoft.com/office/officeart/2005/8/layout/gear1"/>
    <dgm:cxn modelId="{8EB9E848-020A-4939-A0B7-B634E7BC25FA}" type="presParOf" srcId="{73D8467D-C72B-4767-A8BA-7B50CDFDD90F}" destId="{40DDE7BF-8BFD-403D-8913-1040753C46B9}" srcOrd="2" destOrd="0" presId="urn:microsoft.com/office/officeart/2005/8/layout/gear1"/>
    <dgm:cxn modelId="{A6CED005-1E3B-429E-99F3-D7D5843B4360}" type="presParOf" srcId="{73D8467D-C72B-4767-A8BA-7B50CDFDD90F}" destId="{766E861D-7BEE-4D38-8C60-E6205940E7C5}" srcOrd="3" destOrd="0" presId="urn:microsoft.com/office/officeart/2005/8/layout/gear1"/>
    <dgm:cxn modelId="{306B7E45-5A72-410E-9A29-E2CEBA7E95B0}" type="presParOf" srcId="{73D8467D-C72B-4767-A8BA-7B50CDFDD90F}" destId="{325EECBE-87DE-4580-A0E2-E69F6BD3F2B0}" srcOrd="4" destOrd="0" presId="urn:microsoft.com/office/officeart/2005/8/layout/gear1"/>
    <dgm:cxn modelId="{F81F5821-7D2B-41F3-A617-617F2A29941E}" type="presParOf" srcId="{73D8467D-C72B-4767-A8BA-7B50CDFDD90F}" destId="{866945CD-7ABB-425D-9121-3F026F15F95C}" srcOrd="5" destOrd="0" presId="urn:microsoft.com/office/officeart/2005/8/layout/gear1"/>
    <dgm:cxn modelId="{583427A7-40AF-4260-B54A-8999051A117F}" type="presParOf" srcId="{73D8467D-C72B-4767-A8BA-7B50CDFDD90F}" destId="{55A8B63D-3F40-47C0-8D7A-FC13DCA6C838}" srcOrd="6" destOrd="0" presId="urn:microsoft.com/office/officeart/2005/8/layout/gear1"/>
    <dgm:cxn modelId="{29BE50D1-BBEC-4003-96E7-EDE109D3F212}" type="presParOf" srcId="{73D8467D-C72B-4767-A8BA-7B50CDFDD90F}" destId="{28F4738C-59B3-40CD-9E88-3765ECFF203D}" srcOrd="7" destOrd="0" presId="urn:microsoft.com/office/officeart/2005/8/layout/gear1"/>
    <dgm:cxn modelId="{B35A429C-D3A3-407B-81D8-2BAB0B605A24}" type="presParOf" srcId="{73D8467D-C72B-4767-A8BA-7B50CDFDD90F}" destId="{80262DDB-197E-4C36-84C2-9BCC101F4811}" srcOrd="8" destOrd="0" presId="urn:microsoft.com/office/officeart/2005/8/layout/gear1"/>
    <dgm:cxn modelId="{B2545514-0E9F-414C-A41C-3D1AB3A138B6}" type="presParOf" srcId="{73D8467D-C72B-4767-A8BA-7B50CDFDD90F}" destId="{FBE44B00-BDEB-464D-BEC2-3EBDF6938935}" srcOrd="9" destOrd="0" presId="urn:microsoft.com/office/officeart/2005/8/layout/gear1"/>
    <dgm:cxn modelId="{B8DC43B5-7080-423B-B7D1-7F0E0B85336C}" type="presParOf" srcId="{73D8467D-C72B-4767-A8BA-7B50CDFDD90F}" destId="{7099B5EB-6443-4070-9825-5CE81318C2D6}" srcOrd="10" destOrd="0" presId="urn:microsoft.com/office/officeart/2005/8/layout/gear1"/>
    <dgm:cxn modelId="{5FD5E515-0D22-4ACE-B6D0-1FE9BBD26147}" type="presParOf" srcId="{73D8467D-C72B-4767-A8BA-7B50CDFDD90F}" destId="{D296276E-C909-4A4E-AA54-4DF12A35CD0D}" srcOrd="11" destOrd="0" presId="urn:microsoft.com/office/officeart/2005/8/layout/gear1"/>
    <dgm:cxn modelId="{CDC3AC23-127D-4B86-9DBE-E5292EAA9207}" type="presParOf" srcId="{73D8467D-C72B-4767-A8BA-7B50CDFDD90F}" destId="{133178F8-25BD-456C-855A-A2F40CDC8C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1B26F30-EC45-4959-A522-069B7FBE372A}">
      <dgm:prSet phldrT="[Text]"/>
      <dgm:spPr>
        <a:solidFill>
          <a:srgbClr val="004C82"/>
        </a:solidFill>
      </dgm:spPr>
      <dgm:t>
        <a:bodyPr/>
        <a:lstStyle/>
        <a:p>
          <a:r>
            <a:rPr lang="en-US" noProof="0" dirty="0"/>
            <a:t>Climate change mitigation</a:t>
          </a:r>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004C82"/>
        </a:solidFill>
        <a:ln>
          <a:solidFill>
            <a:srgbClr val="004C82"/>
          </a:solidFill>
        </a:ln>
      </dgm:spPr>
      <dgm:t>
        <a:bodyPr/>
        <a:lstStyle/>
        <a:p>
          <a:endParaRPr lang="de-DE"/>
        </a:p>
      </dgm:t>
    </dgm:pt>
    <dgm:pt modelId="{42AC5F97-F6C6-4AEE-A896-12FCEDCF568C}">
      <dgm:prSet phldrT="[Text]"/>
      <dgm:spPr>
        <a:solidFill>
          <a:srgbClr val="004C82">
            <a:alpha val="89804"/>
          </a:srgbClr>
        </a:solidFill>
      </dgm:spPr>
      <dgm:t>
        <a:bodyPr/>
        <a:lstStyle/>
        <a:p>
          <a:r>
            <a:rPr lang="de-DE"/>
            <a:t>Climate change adaptation</a:t>
          </a:r>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004C82">
            <a:alpha val="80000"/>
          </a:srgbClr>
        </a:solidFill>
      </dgm:spPr>
      <dgm:t>
        <a:bodyPr/>
        <a:lstStyle/>
        <a:p>
          <a:r>
            <a:rPr lang="en-US" noProof="0" dirty="0"/>
            <a:t>Sustainable use and protection of water and marine resources</a:t>
          </a:r>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004C82">
            <a:alpha val="69804"/>
          </a:srgbClr>
        </a:solidFill>
      </dgm:spPr>
      <dgm:t>
        <a:bodyPr/>
        <a:lstStyle/>
        <a:p>
          <a:r>
            <a:rPr lang="en-US" noProof="0" dirty="0"/>
            <a:t>Transition to a circular economy, waste prevention and recycling</a:t>
          </a:r>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004C82">
            <a:alpha val="60000"/>
          </a:srgbClr>
        </a:solidFill>
      </dgm:spPr>
      <dgm:t>
        <a:bodyPr/>
        <a:lstStyle/>
        <a:p>
          <a:r>
            <a:rPr lang="de-DE"/>
            <a:t>Pollution prevention and control</a:t>
          </a:r>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004C82">
            <a:alpha val="50196"/>
          </a:srgbClr>
        </a:solidFill>
      </dgm:spPr>
      <dgm:t>
        <a:bodyPr/>
        <a:lstStyle/>
        <a:p>
          <a:r>
            <a:rPr lang="en-US" noProof="0" dirty="0"/>
            <a:t>Protection of healthy ecosystems</a:t>
          </a:r>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a:ln>
          <a:solidFill>
            <a:srgbClr val="004C82"/>
          </a:solidFill>
        </a:ln>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a:ln>
          <a:solidFill>
            <a:srgbClr val="004C82"/>
          </a:solidFill>
        </a:ln>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a:ln>
          <a:solidFill>
            <a:srgbClr val="004C82"/>
          </a:solidFill>
        </a:ln>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a:ln>
          <a:solidFill>
            <a:srgbClr val="004C82"/>
          </a:solidFill>
        </a:ln>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a:ln>
          <a:solidFill>
            <a:srgbClr val="004C82"/>
          </a:solidFill>
        </a:ln>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a:ln>
          <a:solidFill>
            <a:srgbClr val="004C82"/>
          </a:solidFill>
        </a:ln>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F1B26F30-EC45-4959-A522-069B7FBE372A}">
      <dgm:prSet phldrT="[Text]"/>
      <dgm:spPr>
        <a:solidFill>
          <a:srgbClr val="79A12C">
            <a:alpha val="90000"/>
          </a:srgbClr>
        </a:solidFill>
      </dgm:spPr>
      <dgm:t>
        <a:bodyPr/>
        <a:lstStyle/>
        <a:p>
          <a:pPr>
            <a:buFont typeface="Symbol" panose="05050102010706020507" pitchFamily="18" charset="2"/>
            <a:buChar char="-"/>
          </a:pPr>
          <a:r>
            <a:rPr lang="en-US" b="0"/>
            <a:t>Impact potential</a:t>
          </a:r>
          <a:endParaRPr lang="de-DE"/>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79A12C"/>
        </a:solidFill>
      </dgm:spPr>
      <dgm:t>
        <a:bodyPr/>
        <a:lstStyle/>
        <a:p>
          <a:endParaRPr lang="de-DE"/>
        </a:p>
      </dgm:t>
    </dgm:pt>
    <dgm:pt modelId="{42AC5F97-F6C6-4AEE-A896-12FCEDCF568C}">
      <dgm:prSet phldrT="[Text]"/>
      <dgm:spPr>
        <a:solidFill>
          <a:srgbClr val="79A12C">
            <a:alpha val="82000"/>
          </a:srgbClr>
        </a:solidFill>
      </dgm:spPr>
      <dgm:t>
        <a:bodyPr/>
        <a:lstStyle/>
        <a:p>
          <a:pPr>
            <a:buFont typeface="Symbol" panose="05050102010706020507" pitchFamily="18" charset="2"/>
            <a:buChar char="-"/>
          </a:pPr>
          <a:r>
            <a:rPr lang="en-US" b="0"/>
            <a:t>Paradigm shift potential</a:t>
          </a:r>
          <a:endParaRPr lang="de-DE"/>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79A12C">
            <a:alpha val="74000"/>
          </a:srgbClr>
        </a:solidFill>
      </dgm:spPr>
      <dgm:t>
        <a:bodyPr/>
        <a:lstStyle/>
        <a:p>
          <a:r>
            <a:rPr lang="en-US" b="0"/>
            <a:t>Sustainable development potential</a:t>
          </a:r>
          <a:endParaRPr lang="de-DE"/>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79A12C">
            <a:alpha val="66000"/>
          </a:srgbClr>
        </a:solidFill>
      </dgm:spPr>
      <dgm:t>
        <a:bodyPr/>
        <a:lstStyle/>
        <a:p>
          <a:r>
            <a:rPr lang="en-US" b="0"/>
            <a:t>Responsive to recipient’s needs</a:t>
          </a:r>
          <a:endParaRPr lang="de-DE"/>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79A12C">
            <a:alpha val="58000"/>
          </a:srgbClr>
        </a:solidFill>
      </dgm:spPr>
      <dgm:t>
        <a:bodyPr/>
        <a:lstStyle/>
        <a:p>
          <a:r>
            <a:rPr lang="en-US" b="0"/>
            <a:t>Promote country ownership</a:t>
          </a:r>
          <a:endParaRPr lang="de-DE"/>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79A12C">
            <a:alpha val="50000"/>
          </a:srgbClr>
        </a:solidFill>
      </dgm:spPr>
      <dgm:t>
        <a:bodyPr/>
        <a:lstStyle/>
        <a:p>
          <a:r>
            <a:rPr lang="en-US" b="0"/>
            <a:t>Efficiency and effectiveness</a:t>
          </a:r>
          <a:endParaRPr lang="de-DE"/>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476A-048D-4E50-9486-D14497084A40}">
      <dsp:nvSpPr>
        <dsp:cNvPr id="0" name=""/>
        <dsp:cNvSpPr/>
      </dsp:nvSpPr>
      <dsp:spPr>
        <a:xfrm>
          <a:off x="0" y="2632531"/>
          <a:ext cx="8565112" cy="385546"/>
        </a:xfrm>
        <a:prstGeom prst="rec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noProof="0" dirty="0"/>
            <a:t>4. Ranking of WEF projects</a:t>
          </a:r>
        </a:p>
      </dsp:txBody>
      <dsp:txXfrm>
        <a:off x="0" y="2632531"/>
        <a:ext cx="8565112" cy="385546"/>
      </dsp:txXfrm>
    </dsp:sp>
    <dsp:sp modelId="{F745D2B3-5F9B-4212-877C-22FE57B0CB18}">
      <dsp:nvSpPr>
        <dsp:cNvPr id="0" name=""/>
        <dsp:cNvSpPr/>
      </dsp:nvSpPr>
      <dsp:spPr>
        <a:xfrm rot="10800000">
          <a:off x="0" y="1531642"/>
          <a:ext cx="8565112" cy="1111997"/>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3. </a:t>
          </a:r>
          <a:r>
            <a:rPr lang="de-DE" sz="1200" kern="1200" dirty="0" err="1"/>
            <a:t>Selecting</a:t>
          </a:r>
          <a:r>
            <a:rPr lang="de-DE" sz="1200" kern="1200" dirty="0"/>
            <a:t> and </a:t>
          </a:r>
          <a:r>
            <a:rPr lang="de-DE" sz="1200" kern="1200" dirty="0" err="1"/>
            <a:t>scoring</a:t>
          </a:r>
          <a:r>
            <a:rPr lang="de-DE" sz="1200" kern="1200" dirty="0"/>
            <a:t> WEF Nexus </a:t>
          </a:r>
          <a:r>
            <a:rPr lang="de-DE" sz="1200" kern="1200" dirty="0" err="1"/>
            <a:t>project</a:t>
          </a:r>
          <a:endParaRPr lang="de-DE" sz="1200" kern="1200" dirty="0"/>
        </a:p>
      </dsp:txBody>
      <dsp:txXfrm rot="-10800000">
        <a:off x="0" y="1531642"/>
        <a:ext cx="8565112" cy="390311"/>
      </dsp:txXfrm>
    </dsp:sp>
    <dsp:sp modelId="{06BC9EBC-DBA4-400B-9E55-C3C6031A5744}">
      <dsp:nvSpPr>
        <dsp:cNvPr id="0" name=""/>
        <dsp:cNvSpPr/>
      </dsp:nvSpPr>
      <dsp:spPr>
        <a:xfrm>
          <a:off x="3583" y="1850723"/>
          <a:ext cx="8556747" cy="4596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noProof="0" dirty="0"/>
            <a:t>Selection indicators </a:t>
          </a:r>
        </a:p>
        <a:p>
          <a:pPr marL="0" lvl="0" indent="0" algn="ctr" defTabSz="355600">
            <a:lnSpc>
              <a:spcPct val="90000"/>
            </a:lnSpc>
            <a:spcBef>
              <a:spcPct val="0"/>
            </a:spcBef>
            <a:spcAft>
              <a:spcPct val="35000"/>
            </a:spcAft>
            <a:buNone/>
          </a:pPr>
          <a:r>
            <a:rPr lang="en-US" sz="800" kern="1200" noProof="0" dirty="0"/>
            <a:t>(3.1 WEF security, environmental, climate change and gender aspects; 3.2 institutions, governance, regulations and administration; 3.3 Innovation, additionality, commercial sustainability, scalability and transferability)</a:t>
          </a:r>
        </a:p>
      </dsp:txBody>
      <dsp:txXfrm>
        <a:off x="3583" y="1850723"/>
        <a:ext cx="8556747" cy="459686"/>
      </dsp:txXfrm>
    </dsp:sp>
    <dsp:sp modelId="{DCAFD3A4-E644-4E9B-B760-796629A0AC21}">
      <dsp:nvSpPr>
        <dsp:cNvPr id="0" name=""/>
        <dsp:cNvSpPr/>
      </dsp:nvSpPr>
      <dsp:spPr>
        <a:xfrm rot="10800000">
          <a:off x="0" y="588607"/>
          <a:ext cx="8565112" cy="943492"/>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2. </a:t>
          </a:r>
          <a:r>
            <a:rPr lang="en-US" sz="1200" kern="1200" dirty="0"/>
            <a:t>Threshold for a project to qualify as a WEF project</a:t>
          </a:r>
          <a:r>
            <a:rPr lang="de-DE" sz="1200" kern="1200" dirty="0"/>
            <a:t>  </a:t>
          </a:r>
        </a:p>
      </dsp:txBody>
      <dsp:txXfrm rot="-10800000">
        <a:off x="0" y="588607"/>
        <a:ext cx="8565112" cy="331166"/>
      </dsp:txXfrm>
    </dsp:sp>
    <dsp:sp modelId="{4B759F4B-3938-445E-9E98-97FBCE4C73D2}">
      <dsp:nvSpPr>
        <dsp:cNvPr id="0" name=""/>
        <dsp:cNvSpPr/>
      </dsp:nvSpPr>
      <dsp:spPr>
        <a:xfrm>
          <a:off x="0" y="882917"/>
          <a:ext cx="8565112" cy="35546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noProof="0" dirty="0"/>
            <a:t>Selection criteria  </a:t>
          </a:r>
        </a:p>
        <a:p>
          <a:pPr marL="0" lvl="0" indent="0" algn="ctr" defTabSz="355600">
            <a:lnSpc>
              <a:spcPct val="90000"/>
            </a:lnSpc>
            <a:spcBef>
              <a:spcPct val="0"/>
            </a:spcBef>
            <a:spcAft>
              <a:spcPct val="35000"/>
            </a:spcAft>
            <a:buNone/>
          </a:pPr>
          <a:r>
            <a:rPr lang="en-US" sz="800" kern="1200" noProof="0" dirty="0"/>
            <a:t>(eligibility regarding WEF security and resource use efficiency)</a:t>
          </a:r>
        </a:p>
      </dsp:txBody>
      <dsp:txXfrm>
        <a:off x="0" y="882917"/>
        <a:ext cx="8565112" cy="355466"/>
      </dsp:txXfrm>
    </dsp:sp>
    <dsp:sp modelId="{E9812155-A380-4682-BB87-B9194EEF8FDF}">
      <dsp:nvSpPr>
        <dsp:cNvPr id="0" name=""/>
        <dsp:cNvSpPr/>
      </dsp:nvSpPr>
      <dsp:spPr>
        <a:xfrm rot="10800000">
          <a:off x="0" y="0"/>
          <a:ext cx="8565112" cy="592970"/>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1. </a:t>
          </a:r>
          <a:r>
            <a:rPr lang="de-DE" sz="1200" kern="1200" dirty="0" err="1"/>
            <a:t>Pre</a:t>
          </a:r>
          <a:r>
            <a:rPr lang="de-DE" sz="1200" kern="1200" dirty="0"/>
            <a:t>-screening and WEF </a:t>
          </a:r>
          <a:r>
            <a:rPr lang="de-DE" sz="1200" kern="1200" dirty="0" err="1"/>
            <a:t>eligibility</a:t>
          </a:r>
          <a:endParaRPr lang="de-DE" sz="1200" kern="1200" dirty="0"/>
        </a:p>
      </dsp:txBody>
      <dsp:txXfrm rot="-10800000">
        <a:off x="0" y="0"/>
        <a:ext cx="8565112" cy="208132"/>
      </dsp:txXfrm>
    </dsp:sp>
    <dsp:sp modelId="{4055834A-BE5A-4AF4-88E0-C8CA4CEE1DBE}">
      <dsp:nvSpPr>
        <dsp:cNvPr id="0" name=""/>
        <dsp:cNvSpPr/>
      </dsp:nvSpPr>
      <dsp:spPr>
        <a:xfrm>
          <a:off x="0" y="209553"/>
          <a:ext cx="8565112" cy="17729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noProof="0" dirty="0"/>
            <a:t>Basic eligibility criteria and assessing risk factors</a:t>
          </a:r>
        </a:p>
      </dsp:txBody>
      <dsp:txXfrm>
        <a:off x="0" y="209553"/>
        <a:ext cx="8565112" cy="177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a:latin typeface="Calibri" panose="020F0502020204030204" pitchFamily="34" charset="0"/>
            </a:rPr>
            <a:t>Opens up new financing opportunities</a:t>
          </a:r>
          <a:endParaRPr lang="en-US" sz="1800" b="0" kern="1200">
            <a:latin typeface="Calibri" panose="020F0502020204030204" pitchFamily="34" charset="0"/>
          </a:endParaRPr>
        </a:p>
        <a:p>
          <a:pPr marL="0" lvl="0" indent="0" algn="l" defTabSz="800100">
            <a:lnSpc>
              <a:spcPct val="90000"/>
            </a:lnSpc>
            <a:spcBef>
              <a:spcPct val="0"/>
            </a:spcBef>
            <a:spcAft>
              <a:spcPct val="35000"/>
            </a:spcAft>
            <a:buNone/>
          </a:pPr>
          <a:r>
            <a:rPr lang="en-US" sz="1800" b="0" kern="1200">
              <a:latin typeface="Calibri" panose="020F0502020204030204" pitchFamily="34" charset="0"/>
            </a:rPr>
            <a:t>Make the best economic use of financial resources available</a:t>
          </a: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noProof="0" dirty="0" err="1">
              <a:latin typeface="Calibri" panose="020F0502020204030204" pitchFamily="34" charset="0"/>
            </a:rPr>
            <a:t>Catalyses</a:t>
          </a:r>
          <a:r>
            <a:rPr lang="en-US" sz="1800" b="1" kern="1200" noProof="0" dirty="0">
              <a:latin typeface="Calibri" panose="020F0502020204030204" pitchFamily="34" charset="0"/>
            </a:rPr>
            <a:t> implementation of environmentally sustainable AND bankable solutions</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0" kern="1200" noProof="0" dirty="0">
              <a:latin typeface="Calibri" panose="020F0502020204030204" pitchFamily="34" charset="0"/>
            </a:rPr>
            <a:t>Economies of scale</a:t>
          </a: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noProof="0" dirty="0">
              <a:latin typeface="Calibri" panose="020F0502020204030204" pitchFamily="34" charset="0"/>
            </a:rPr>
            <a:t>Improves coherence and de-risks investments</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0" kern="1200" noProof="0" dirty="0">
              <a:latin typeface="Calibri" panose="020F0502020204030204" pitchFamily="34" charset="0"/>
              <a:cs typeface="Calibri" panose="020F0502020204030204" pitchFamily="34" charset="0"/>
            </a:rPr>
            <a:t>Coordination and long-term sustainability</a:t>
          </a: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endParaRPr lang="de-DE" sz="1800" b="1" kern="120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854747" y="1"/>
          <a:ext cx="1812961"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Benefits of Nexus approach for mobilizing finance</a:t>
          </a:r>
        </a:p>
      </dsp:txBody>
      <dsp:txXfrm>
        <a:off x="1120249" y="264432"/>
        <a:ext cx="1281957" cy="127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DDCC-4355-44E1-B61D-A455469D5551}">
      <dsp:nvSpPr>
        <dsp:cNvPr id="0" name=""/>
        <dsp:cNvSpPr/>
      </dsp:nvSpPr>
      <dsp:spPr>
        <a:xfrm>
          <a:off x="2723371" y="1987832"/>
          <a:ext cx="1706487" cy="169232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Access to climate funding</a:t>
          </a:r>
        </a:p>
      </dsp:txBody>
      <dsp:txXfrm>
        <a:off x="3065392" y="2384251"/>
        <a:ext cx="1022445" cy="869890"/>
      </dsp:txXfrm>
    </dsp:sp>
    <dsp:sp modelId="{766E861D-7BEE-4D38-8C60-E6205940E7C5}">
      <dsp:nvSpPr>
        <dsp:cNvPr id="0" name=""/>
        <dsp:cNvSpPr/>
      </dsp:nvSpPr>
      <dsp:spPr>
        <a:xfrm>
          <a:off x="1404642" y="1371805"/>
          <a:ext cx="1505286" cy="1505286"/>
        </a:xfrm>
        <a:prstGeom prst="gear6">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noProof="0" dirty="0" err="1"/>
            <a:t>Sustai-nability</a:t>
          </a:r>
          <a:r>
            <a:rPr lang="en-US" sz="1400" b="1" kern="1200" noProof="0" dirty="0"/>
            <a:t> criteria</a:t>
          </a:r>
        </a:p>
      </dsp:txBody>
      <dsp:txXfrm>
        <a:off x="1783602" y="1753056"/>
        <a:ext cx="747366" cy="742784"/>
      </dsp:txXfrm>
    </dsp:sp>
    <dsp:sp modelId="{55A8B63D-3F40-47C0-8D7A-FC13DCA6C838}">
      <dsp:nvSpPr>
        <dsp:cNvPr id="0" name=""/>
        <dsp:cNvSpPr/>
      </dsp:nvSpPr>
      <dsp:spPr>
        <a:xfrm rot="20700000">
          <a:off x="2265331" y="212953"/>
          <a:ext cx="1495839" cy="1591763"/>
        </a:xfrm>
        <a:prstGeom prst="gear6">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a:t>Technical support</a:t>
          </a:r>
        </a:p>
      </dsp:txBody>
      <dsp:txXfrm rot="-20700000">
        <a:off x="2587723" y="567763"/>
        <a:ext cx="851055" cy="882143"/>
      </dsp:txXfrm>
    </dsp:sp>
    <dsp:sp modelId="{7099B5EB-6443-4070-9825-5CE81318C2D6}">
      <dsp:nvSpPr>
        <dsp:cNvPr id="0" name=""/>
        <dsp:cNvSpPr/>
      </dsp:nvSpPr>
      <dsp:spPr>
        <a:xfrm>
          <a:off x="2266486" y="1580041"/>
          <a:ext cx="2649304" cy="2649304"/>
        </a:xfrm>
        <a:prstGeom prst="circularArrow">
          <a:avLst>
            <a:gd name="adj1" fmla="val 4688"/>
            <a:gd name="adj2" fmla="val 299029"/>
            <a:gd name="adj3" fmla="val 2505065"/>
            <a:gd name="adj4" fmla="val 1588540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6276E-C909-4A4E-AA54-4DF12A35CD0D}">
      <dsp:nvSpPr>
        <dsp:cNvPr id="0" name=""/>
        <dsp:cNvSpPr/>
      </dsp:nvSpPr>
      <dsp:spPr>
        <a:xfrm>
          <a:off x="1166117" y="978680"/>
          <a:ext cx="1924884" cy="1924884"/>
        </a:xfrm>
        <a:prstGeom prst="leftCircularArrow">
          <a:avLst>
            <a:gd name="adj1" fmla="val 6452"/>
            <a:gd name="adj2" fmla="val 429999"/>
            <a:gd name="adj3" fmla="val 10489124"/>
            <a:gd name="adj4" fmla="val 14837806"/>
            <a:gd name="adj5" fmla="val 7527"/>
          </a:avLst>
        </a:prstGeom>
        <a:solidFill>
          <a:schemeClr val="accent2">
            <a:hueOff val="-827043"/>
            <a:satOff val="8419"/>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178F8-25BD-456C-855A-A2F40CDC8CE8}">
      <dsp:nvSpPr>
        <dsp:cNvPr id="0" name=""/>
        <dsp:cNvSpPr/>
      </dsp:nvSpPr>
      <dsp:spPr>
        <a:xfrm>
          <a:off x="1934661" y="-49803"/>
          <a:ext cx="2075413" cy="2075413"/>
        </a:xfrm>
        <a:prstGeom prst="circularArrow">
          <a:avLst>
            <a:gd name="adj1" fmla="val 5984"/>
            <a:gd name="adj2" fmla="val 394124"/>
            <a:gd name="adj3" fmla="val 13313824"/>
            <a:gd name="adj4" fmla="val 10508221"/>
            <a:gd name="adj5" fmla="val 6981"/>
          </a:avLst>
        </a:prstGeom>
        <a:solidFill>
          <a:schemeClr val="accent2">
            <a:hueOff val="-1654086"/>
            <a:satOff val="16839"/>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388335" y="-369037"/>
          <a:ext cx="2852247" cy="2852247"/>
        </a:xfrm>
        <a:prstGeom prst="blockArc">
          <a:avLst>
            <a:gd name="adj1" fmla="val 18900000"/>
            <a:gd name="adj2" fmla="val 2700000"/>
            <a:gd name="adj3" fmla="val 757"/>
          </a:avLst>
        </a:prstGeom>
        <a:solidFill>
          <a:srgbClr val="004C82"/>
        </a:solidFill>
        <a:ln w="12700" cap="flat" cmpd="sng" algn="ctr">
          <a:solidFill>
            <a:srgbClr val="004C82"/>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174975" y="111332"/>
          <a:ext cx="5338292" cy="222580"/>
        </a:xfrm>
        <a:prstGeom prst="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noProof="0" dirty="0"/>
            <a:t>Climate change mitigation</a:t>
          </a:r>
        </a:p>
      </dsp:txBody>
      <dsp:txXfrm>
        <a:off x="174975" y="111332"/>
        <a:ext cx="5338292" cy="222580"/>
      </dsp:txXfrm>
    </dsp:sp>
    <dsp:sp modelId="{8CB8FE37-B962-4D43-A9AA-6C9AEBF6F522}">
      <dsp:nvSpPr>
        <dsp:cNvPr id="0" name=""/>
        <dsp:cNvSpPr/>
      </dsp:nvSpPr>
      <dsp:spPr>
        <a:xfrm>
          <a:off x="35862" y="83509"/>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358062" y="445160"/>
          <a:ext cx="5155205" cy="222580"/>
        </a:xfrm>
        <a:prstGeom prst="rect">
          <a:avLst/>
        </a:prstGeom>
        <a:solidFill>
          <a:srgbClr val="004C82">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de-DE" sz="1200" kern="1200"/>
            <a:t>Climate change adaptation</a:t>
          </a:r>
        </a:p>
      </dsp:txBody>
      <dsp:txXfrm>
        <a:off x="358062" y="445160"/>
        <a:ext cx="5155205" cy="222580"/>
      </dsp:txXfrm>
    </dsp:sp>
    <dsp:sp modelId="{70453355-7B22-4611-BA96-AD085F85A4A5}">
      <dsp:nvSpPr>
        <dsp:cNvPr id="0" name=""/>
        <dsp:cNvSpPr/>
      </dsp:nvSpPr>
      <dsp:spPr>
        <a:xfrm>
          <a:off x="218950" y="417337"/>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441783" y="778987"/>
          <a:ext cx="5071484" cy="222580"/>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noProof="0" dirty="0"/>
            <a:t>Sustainable use and protection of water and marine resources</a:t>
          </a:r>
        </a:p>
      </dsp:txBody>
      <dsp:txXfrm>
        <a:off x="441783" y="778987"/>
        <a:ext cx="5071484" cy="222580"/>
      </dsp:txXfrm>
    </dsp:sp>
    <dsp:sp modelId="{851F7725-5BB6-493A-82CB-264EFE0E0511}">
      <dsp:nvSpPr>
        <dsp:cNvPr id="0" name=""/>
        <dsp:cNvSpPr/>
      </dsp:nvSpPr>
      <dsp:spPr>
        <a:xfrm>
          <a:off x="302671" y="751165"/>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441783" y="1112604"/>
          <a:ext cx="5071484" cy="222580"/>
        </a:xfrm>
        <a:prstGeom prst="rect">
          <a:avLst/>
        </a:prstGeom>
        <a:solidFill>
          <a:srgbClr val="004C82">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noProof="0" dirty="0"/>
            <a:t>Transition to a circular economy, waste prevention and recycling</a:t>
          </a:r>
        </a:p>
      </dsp:txBody>
      <dsp:txXfrm>
        <a:off x="441783" y="1112604"/>
        <a:ext cx="5071484" cy="222580"/>
      </dsp:txXfrm>
    </dsp:sp>
    <dsp:sp modelId="{1C157F85-1752-4D13-AD18-DF18C35BCC29}">
      <dsp:nvSpPr>
        <dsp:cNvPr id="0" name=""/>
        <dsp:cNvSpPr/>
      </dsp:nvSpPr>
      <dsp:spPr>
        <a:xfrm>
          <a:off x="302671" y="1084781"/>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358062" y="1446431"/>
          <a:ext cx="5155205" cy="222580"/>
        </a:xfrm>
        <a:prstGeom prst="rect">
          <a:avLst/>
        </a:prstGeom>
        <a:solidFill>
          <a:srgbClr val="004C8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de-DE" sz="1200" kern="1200"/>
            <a:t>Pollution prevention and control</a:t>
          </a:r>
        </a:p>
      </dsp:txBody>
      <dsp:txXfrm>
        <a:off x="358062" y="1446431"/>
        <a:ext cx="5155205" cy="222580"/>
      </dsp:txXfrm>
    </dsp:sp>
    <dsp:sp modelId="{DED180BD-BFCD-4DE8-BD84-B6709ABAB4C5}">
      <dsp:nvSpPr>
        <dsp:cNvPr id="0" name=""/>
        <dsp:cNvSpPr/>
      </dsp:nvSpPr>
      <dsp:spPr>
        <a:xfrm>
          <a:off x="218950" y="1418609"/>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174975" y="1780259"/>
          <a:ext cx="5338292" cy="222580"/>
        </a:xfrm>
        <a:prstGeom prst="rect">
          <a:avLst/>
        </a:prstGeom>
        <a:solidFill>
          <a:srgbClr val="004C82">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noProof="0" dirty="0"/>
            <a:t>Protection of healthy ecosystems</a:t>
          </a:r>
        </a:p>
      </dsp:txBody>
      <dsp:txXfrm>
        <a:off x="174975" y="1780259"/>
        <a:ext cx="5338292" cy="222580"/>
      </dsp:txXfrm>
    </dsp:sp>
    <dsp:sp modelId="{DF61BA0D-4A00-4A3A-9B01-597FD4021115}">
      <dsp:nvSpPr>
        <dsp:cNvPr id="0" name=""/>
        <dsp:cNvSpPr/>
      </dsp:nvSpPr>
      <dsp:spPr>
        <a:xfrm>
          <a:off x="35862" y="1752437"/>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923703" y="-450427"/>
          <a:ext cx="3488225" cy="3488225"/>
        </a:xfrm>
        <a:prstGeom prst="blockArc">
          <a:avLst>
            <a:gd name="adj1" fmla="val 18900000"/>
            <a:gd name="adj2" fmla="val 2700000"/>
            <a:gd name="adj3" fmla="val 619"/>
          </a:avLst>
        </a:prstGeom>
        <a:solidFill>
          <a:srgbClr val="79A12C"/>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212124" y="136250"/>
          <a:ext cx="3878193" cy="272398"/>
        </a:xfrm>
        <a:prstGeom prst="rect">
          <a:avLst/>
        </a:prstGeom>
        <a:solidFill>
          <a:srgbClr val="79A12C">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b="0" kern="1200"/>
            <a:t>Impact potential</a:t>
          </a:r>
          <a:endParaRPr lang="de-DE" sz="1400" kern="1200"/>
        </a:p>
      </dsp:txBody>
      <dsp:txXfrm>
        <a:off x="212124" y="136250"/>
        <a:ext cx="3878193" cy="272398"/>
      </dsp:txXfrm>
    </dsp:sp>
    <dsp:sp modelId="{8CB8FE37-B962-4D43-A9AA-6C9AEBF6F522}">
      <dsp:nvSpPr>
        <dsp:cNvPr id="0" name=""/>
        <dsp:cNvSpPr/>
      </dsp:nvSpPr>
      <dsp:spPr>
        <a:xfrm>
          <a:off x="41875" y="102201"/>
          <a:ext cx="340497" cy="340497"/>
        </a:xfrm>
        <a:prstGeom prst="ellipse">
          <a:avLst/>
        </a:prstGeom>
        <a:solidFill>
          <a:schemeClr val="bg2">
            <a:lumMod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436190" y="544796"/>
          <a:ext cx="3654126" cy="272398"/>
        </a:xfrm>
        <a:prstGeom prst="rect">
          <a:avLst/>
        </a:prstGeom>
        <a:solidFill>
          <a:srgbClr val="79A12C">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b="0" kern="1200"/>
            <a:t>Paradigm shift potential</a:t>
          </a:r>
          <a:endParaRPr lang="de-DE" sz="1400" kern="1200"/>
        </a:p>
      </dsp:txBody>
      <dsp:txXfrm>
        <a:off x="436190" y="544796"/>
        <a:ext cx="3654126" cy="272398"/>
      </dsp:txXfrm>
    </dsp:sp>
    <dsp:sp modelId="{70453355-7B22-4611-BA96-AD085F85A4A5}">
      <dsp:nvSpPr>
        <dsp:cNvPr id="0" name=""/>
        <dsp:cNvSpPr/>
      </dsp:nvSpPr>
      <dsp:spPr>
        <a:xfrm>
          <a:off x="265941" y="510746"/>
          <a:ext cx="340497" cy="340497"/>
        </a:xfrm>
        <a:prstGeom prst="ellipse">
          <a:avLst/>
        </a:prstGeom>
        <a:solidFill>
          <a:schemeClr val="bg2">
            <a:lumMod val="90000"/>
          </a:schemeClr>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538650" y="953342"/>
          <a:ext cx="3551666" cy="272398"/>
        </a:xfrm>
        <a:prstGeom prst="rect">
          <a:avLst/>
        </a:prstGeom>
        <a:solidFill>
          <a:srgbClr val="79A12C">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a:t>Sustainable development potential</a:t>
          </a:r>
          <a:endParaRPr lang="de-DE" sz="1400" kern="1200"/>
        </a:p>
      </dsp:txBody>
      <dsp:txXfrm>
        <a:off x="538650" y="953342"/>
        <a:ext cx="3551666" cy="272398"/>
      </dsp:txXfrm>
    </dsp:sp>
    <dsp:sp modelId="{851F7725-5BB6-493A-82CB-264EFE0E0511}">
      <dsp:nvSpPr>
        <dsp:cNvPr id="0" name=""/>
        <dsp:cNvSpPr/>
      </dsp:nvSpPr>
      <dsp:spPr>
        <a:xfrm>
          <a:off x="368401" y="919292"/>
          <a:ext cx="340497" cy="340497"/>
        </a:xfrm>
        <a:prstGeom prst="ellipse">
          <a:avLst/>
        </a:prstGeom>
        <a:solidFill>
          <a:schemeClr val="bg2">
            <a:lumMod val="9000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538650" y="1361629"/>
          <a:ext cx="3551666" cy="272398"/>
        </a:xfrm>
        <a:prstGeom prst="rect">
          <a:avLst/>
        </a:prstGeom>
        <a:solidFill>
          <a:srgbClr val="79A12C">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a:t>Responsive to recipient’s needs</a:t>
          </a:r>
          <a:endParaRPr lang="de-DE" sz="1400" kern="1200"/>
        </a:p>
      </dsp:txBody>
      <dsp:txXfrm>
        <a:off x="538650" y="1361629"/>
        <a:ext cx="3551666" cy="272398"/>
      </dsp:txXfrm>
    </dsp:sp>
    <dsp:sp modelId="{1C157F85-1752-4D13-AD18-DF18C35BCC29}">
      <dsp:nvSpPr>
        <dsp:cNvPr id="0" name=""/>
        <dsp:cNvSpPr/>
      </dsp:nvSpPr>
      <dsp:spPr>
        <a:xfrm>
          <a:off x="368401" y="1327579"/>
          <a:ext cx="340497" cy="340497"/>
        </a:xfrm>
        <a:prstGeom prst="ellipse">
          <a:avLst/>
        </a:prstGeom>
        <a:solidFill>
          <a:schemeClr val="bg2">
            <a:lumMod val="9000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436190" y="1770175"/>
          <a:ext cx="3654126" cy="272398"/>
        </a:xfrm>
        <a:prstGeom prst="rect">
          <a:avLst/>
        </a:prstGeom>
        <a:solidFill>
          <a:srgbClr val="79A12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a:t>Promote country ownership</a:t>
          </a:r>
          <a:endParaRPr lang="de-DE" sz="1400" kern="1200"/>
        </a:p>
      </dsp:txBody>
      <dsp:txXfrm>
        <a:off x="436190" y="1770175"/>
        <a:ext cx="3654126" cy="272398"/>
      </dsp:txXfrm>
    </dsp:sp>
    <dsp:sp modelId="{DED180BD-BFCD-4DE8-BD84-B6709ABAB4C5}">
      <dsp:nvSpPr>
        <dsp:cNvPr id="0" name=""/>
        <dsp:cNvSpPr/>
      </dsp:nvSpPr>
      <dsp:spPr>
        <a:xfrm>
          <a:off x="265941" y="1736125"/>
          <a:ext cx="340497" cy="340497"/>
        </a:xfrm>
        <a:prstGeom prst="ellipse">
          <a:avLst/>
        </a:prstGeom>
        <a:solidFill>
          <a:schemeClr val="bg2">
            <a:lumMod val="9000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212124" y="2178720"/>
          <a:ext cx="3878193" cy="272398"/>
        </a:xfrm>
        <a:prstGeom prst="rect">
          <a:avLst/>
        </a:prstGeom>
        <a:solidFill>
          <a:srgbClr val="79A1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a:t>Efficiency and effectiveness</a:t>
          </a:r>
          <a:endParaRPr lang="de-DE" sz="1400" kern="1200"/>
        </a:p>
      </dsp:txBody>
      <dsp:txXfrm>
        <a:off x="212124" y="2178720"/>
        <a:ext cx="3878193" cy="272398"/>
      </dsp:txXfrm>
    </dsp:sp>
    <dsp:sp modelId="{DF61BA0D-4A00-4A3A-9B01-597FD4021115}">
      <dsp:nvSpPr>
        <dsp:cNvPr id="0" name=""/>
        <dsp:cNvSpPr/>
      </dsp:nvSpPr>
      <dsp:spPr>
        <a:xfrm>
          <a:off x="41875" y="2144670"/>
          <a:ext cx="340497" cy="340497"/>
        </a:xfrm>
        <a:prstGeom prst="ellipse">
          <a:avLst/>
        </a:prstGeom>
        <a:solidFill>
          <a:schemeClr val="bg2">
            <a:lumMod val="9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21/09/2022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21/09/2022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p.net/en/info/about-u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ifc.org/wps/wcm/connect/corp_ext_content/ifc_external_corporate_site/about+ifc_new" TargetMode="External"/><Relationship Id="rId5" Type="http://schemas.openxmlformats.org/officeDocument/2006/relationships/hyperlink" Target="https://www.globalreporting.org/standards/" TargetMode="External"/><Relationship Id="rId4" Type="http://schemas.openxmlformats.org/officeDocument/2006/relationships/hyperlink" Target="https://www.cdp.net/en/info/about-us/what-we-do"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o.org/3/a-i4951e.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ecd.org/water/Policy-Paper-Financing-Water-Investing-in-Sustainable-Growth.pdf" TargetMode="External"/><Relationship Id="rId4" Type="http://schemas.openxmlformats.org/officeDocument/2006/relationships/hyperlink" Target="https://iea.blob.core.windows.net/assets/ef8ffa01-9958-49f5-9b3b-7842e30f6177/WEI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kern="1200" noProof="0" dirty="0">
                <a:solidFill>
                  <a:schemeClr val="tx1"/>
                </a:solidFill>
                <a:effectLst/>
                <a:latin typeface="Arial" panose="020B0604020202020204" pitchFamily="34" charset="0"/>
                <a:ea typeface="+mn-ea"/>
                <a:cs typeface="+mn-cs"/>
              </a:rPr>
              <a:t>After having learned about </a:t>
            </a:r>
            <a:r>
              <a:rPr lang="en-US" sz="900" b="1" i="0" kern="1200" noProof="0" dirty="0">
                <a:solidFill>
                  <a:schemeClr val="tx1"/>
                </a:solidFill>
                <a:effectLst/>
                <a:latin typeface="Arial" panose="020B0604020202020204" pitchFamily="34" charset="0"/>
                <a:ea typeface="+mn-ea"/>
                <a:cs typeface="+mn-cs"/>
              </a:rPr>
              <a:t>a</a:t>
            </a:r>
            <a:r>
              <a:rPr lang="en-US" sz="900" b="1" i="0" u="none" strike="noStrike" kern="1200" noProof="0" dirty="0">
                <a:solidFill>
                  <a:schemeClr val="tx1"/>
                </a:solidFill>
                <a:effectLst/>
                <a:latin typeface="Arial" panose="020B0604020202020204" pitchFamily="34" charset="0"/>
                <a:ea typeface="+mn-ea"/>
                <a:cs typeface="+mn-cs"/>
              </a:rPr>
              <a:t>ssessment tools </a:t>
            </a:r>
            <a:r>
              <a:rPr lang="en-US" sz="900" b="0" i="0" u="none" strike="noStrike" kern="1200" noProof="0" dirty="0">
                <a:solidFill>
                  <a:schemeClr val="tx1"/>
                </a:solidFill>
                <a:effectLst/>
                <a:latin typeface="Arial" panose="020B0604020202020204" pitchFamily="34" charset="0"/>
                <a:ea typeface="+mn-ea"/>
                <a:cs typeface="+mn-cs"/>
              </a:rPr>
              <a:t>that help to analyze WEF sectors and impacts of Nexus interventions and </a:t>
            </a:r>
            <a:r>
              <a:rPr lang="en-US" sz="900" b="1" i="0" u="none" kern="1200" noProof="0" dirty="0">
                <a:solidFill>
                  <a:schemeClr val="tx1"/>
                </a:solidFill>
                <a:effectLst/>
                <a:latin typeface="Arial" panose="020B0604020202020204" pitchFamily="34" charset="0"/>
                <a:ea typeface="+mn-ea"/>
                <a:cs typeface="+mn-cs"/>
              </a:rPr>
              <a:t>g</a:t>
            </a:r>
            <a:r>
              <a:rPr lang="en-US" sz="900" b="1" i="0" u="none" strike="noStrike" kern="1200" noProof="0" dirty="0">
                <a:solidFill>
                  <a:schemeClr val="tx1"/>
                </a:solidFill>
                <a:effectLst/>
                <a:latin typeface="Arial" panose="020B0604020202020204" pitchFamily="34" charset="0"/>
                <a:ea typeface="+mn-ea"/>
                <a:cs typeface="+mn-cs"/>
              </a:rPr>
              <a:t>overnance instruments </a:t>
            </a:r>
            <a:r>
              <a:rPr lang="en-US" sz="900" b="0" i="0" u="none" strike="noStrike" kern="1200" noProof="0" dirty="0">
                <a:solidFill>
                  <a:schemeClr val="tx1"/>
                </a:solidFill>
                <a:effectLst/>
                <a:latin typeface="Arial" panose="020B0604020202020204" pitchFamily="34" charset="0"/>
                <a:ea typeface="+mn-ea"/>
                <a:cs typeface="+mn-cs"/>
              </a:rPr>
              <a:t>that facilitate coordination across sectors and different administrative levels, we will now take a closer look at another aspect that is crucial to implementing WEF Nexus approaches: </a:t>
            </a:r>
            <a:r>
              <a:rPr lang="en-US" sz="900" b="1" i="0" u="none" strike="noStrike" kern="1200" noProof="0" dirty="0">
                <a:solidFill>
                  <a:schemeClr val="tx1"/>
                </a:solidFill>
                <a:effectLst/>
                <a:latin typeface="Arial" panose="020B0604020202020204" pitchFamily="34" charset="0"/>
                <a:ea typeface="+mn-ea"/>
                <a:cs typeface="+mn-cs"/>
              </a:rPr>
              <a:t>cross-sectoral investment planning and financing</a:t>
            </a:r>
            <a:r>
              <a:rPr lang="en-US" sz="900" b="0" i="0" u="none" strike="noStrike" kern="1200" noProof="0" dirty="0">
                <a:solidFill>
                  <a:schemeClr val="tx1"/>
                </a:solidFill>
                <a:effectLst/>
                <a:latin typeface="Arial" panose="020B0604020202020204" pitchFamily="34" charset="0"/>
                <a:ea typeface="+mn-ea"/>
                <a:cs typeface="+mn-cs"/>
              </a:rPr>
              <a:t>. </a:t>
            </a:r>
            <a:r>
              <a:rPr lang="en-US" sz="900" b="0" i="0" kern="1200" noProof="0" dirty="0">
                <a:solidFill>
                  <a:schemeClr val="tx1"/>
                </a:solidFill>
                <a:effectLst/>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0" noProof="0" dirty="0"/>
          </a:p>
          <a:p>
            <a:r>
              <a:rPr lang="en-US" noProof="0" dirty="0"/>
              <a:t>Having set these definitions,</a:t>
            </a:r>
            <a:r>
              <a:rPr lang="en-US" b="0" noProof="0" dirty="0"/>
              <a:t> we would now like to take a closer look at how to </a:t>
            </a:r>
            <a:r>
              <a:rPr lang="en-US" noProof="0" dirty="0"/>
              <a:t>demonstrate the </a:t>
            </a:r>
            <a:r>
              <a:rPr lang="en-US" b="1" noProof="0" dirty="0"/>
              <a:t>economic added value </a:t>
            </a:r>
            <a:r>
              <a:rPr lang="en-US" noProof="0" dirty="0"/>
              <a:t>of Nexus solutions</a:t>
            </a:r>
            <a:r>
              <a:rPr lang="en-US" b="0" noProof="0" dirty="0"/>
              <a:t>. Indeed, n</a:t>
            </a:r>
            <a:r>
              <a:rPr lang="en-US" noProof="0" dirty="0"/>
              <a:t>exus solutions are not only innovative and support sustainable development, but they also need to be economically viable in order to be attractive for investors. We will now present different methods that can be used to evaluate and demonstrate their economic added value. </a:t>
            </a:r>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298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noProof="0" dirty="0"/>
              <a:t>Cost Benefit Analysis for Nexus solutions (CBA)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CBA is a common tool which can be used in the nexus context for assessing the </a:t>
            </a:r>
            <a:r>
              <a:rPr lang="en-US" b="1" u="sng" noProof="0" dirty="0"/>
              <a:t>economic efficiency</a:t>
            </a:r>
            <a:r>
              <a:rPr lang="en-US" u="none" noProof="0" dirty="0"/>
              <a:t> of nexus solutions (UNFCCC,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It basically weighs costs against benefits (expressed in monetary terms) and thus determines whether benefits prevail over costs or not (UNFCCC, 2002)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Application of CBA is especially useful in the preparatory stage of projects for the prioritization of nexus solutions (FAO &amp; UNDP, 2020)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advantage of this approach is that its analysis fully relies on a single metric </a:t>
            </a:r>
            <a:r>
              <a:rPr lang="en-US" u="none" noProof="0" dirty="0">
                <a:sym typeface="Wingdings" panose="05000000000000000000" pitchFamily="2" charset="2"/>
              </a:rPr>
              <a:t> a lot of different costs and benefits can be compared </a:t>
            </a:r>
            <a:r>
              <a:rPr lang="en-US" u="none" noProof="0" dirty="0"/>
              <a:t>(UNFCCC,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Steps in assessing nexus solutions with a CBA (UNFCCC, 2012):</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Agree on Nexus solutions and measures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Define a baseline and a project-line in order to economically compare the with and without scenarios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Gather the costs and benefits over specific time periods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Final comparison of the two parameters (costs and benefits)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In order to come to an conclusion weather the Nexus solution is </a:t>
            </a:r>
            <a:r>
              <a:rPr lang="en-US" b="1" u="sng" noProof="0" dirty="0"/>
              <a:t>economically efficient </a:t>
            </a:r>
            <a:r>
              <a:rPr lang="en-US" u="none" noProof="0" dirty="0"/>
              <a:t>or not, CBA provides three indicators between which the decision-makers can decide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The net present value (NPV): expresses the difference between the present value of the benefit and of the costs </a:t>
            </a:r>
            <a:r>
              <a:rPr lang="en-US" u="none" noProof="0" dirty="0">
                <a:sym typeface="Wingdings" panose="05000000000000000000" pitchFamily="2" charset="2"/>
              </a:rPr>
              <a:t> solution is acceptable when the NPV is greater than zero</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The benefit-cost ratio (BCR): shows the overall value for money of a project (expressed by the ratio of the present value of the benefits to the one of the costs) </a:t>
            </a:r>
            <a:r>
              <a:rPr lang="en-US" u="none" noProof="0" dirty="0">
                <a:sym typeface="Wingdings" panose="05000000000000000000" pitchFamily="2" charset="2"/>
              </a:rPr>
              <a:t> solution is acceptable when the BCR is greater than zero</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The internal rate of return (IRR): describes the discount rate which zeroes the NPV </a:t>
            </a:r>
            <a:r>
              <a:rPr lang="en-US" u="none" noProof="0" dirty="0">
                <a:sym typeface="Wingdings" panose="05000000000000000000" pitchFamily="2" charset="2"/>
              </a:rPr>
              <a:t> desirability of a Nexus solution rises equivalent with the IRR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Challenges: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Method is quite theoretical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Might be difficult to apply in practice due to (a) time needed to conduct analysis and (b) missing or non-comparable data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It is difficult to put a monetary value on e.g. environmental goods and services </a:t>
            </a:r>
            <a:r>
              <a:rPr lang="en-US" u="none" noProof="0" dirty="0">
                <a:sym typeface="Wingdings" panose="05000000000000000000" pitchFamily="2" charset="2"/>
              </a:rPr>
              <a:t> estimations need to be made which influence the accuracy of the analysis </a:t>
            </a:r>
            <a:r>
              <a:rPr lang="en-US" u="none" noProof="0" dirty="0"/>
              <a:t>(UNFCCC, 2012)</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CBA in practice: Example from Kenya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i="1" u="none" noProof="0" dirty="0"/>
              <a:t>Source: </a:t>
            </a:r>
            <a:r>
              <a:rPr lang="en-US" sz="900" b="0" i="1" u="none" strike="noStrike" kern="1200" baseline="0" noProof="0" dirty="0">
                <a:solidFill>
                  <a:schemeClr val="tx1"/>
                </a:solidFill>
                <a:latin typeface="Arial" panose="020B0604020202020204" pitchFamily="34" charset="0"/>
                <a:ea typeface="+mn-ea"/>
                <a:cs typeface="+mn-cs"/>
              </a:rPr>
              <a:t>FAO &amp; UNDP, 2020</a:t>
            </a:r>
            <a:endParaRPr lang="en-US" i="1" u="none" noProof="0" dirty="0"/>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Research conducted a CBA and </a:t>
            </a:r>
            <a:r>
              <a:rPr lang="en-US" sz="900" b="0" i="0" u="none" strike="noStrike" kern="1200" baseline="0" noProof="0" dirty="0" err="1">
                <a:solidFill>
                  <a:schemeClr val="tx1"/>
                </a:solidFill>
                <a:latin typeface="Arial" panose="020B0604020202020204" pitchFamily="34" charset="0"/>
                <a:ea typeface="+mn-ea"/>
                <a:cs typeface="+mn-cs"/>
              </a:rPr>
              <a:t>analysed</a:t>
            </a:r>
            <a:r>
              <a:rPr lang="en-US" sz="900" b="0" i="0" u="none" strike="noStrike" kern="1200" baseline="0" noProof="0" dirty="0">
                <a:solidFill>
                  <a:schemeClr val="tx1"/>
                </a:solidFill>
                <a:latin typeface="Arial" panose="020B0604020202020204" pitchFamily="34" charset="0"/>
                <a:ea typeface="+mn-ea"/>
                <a:cs typeface="+mn-cs"/>
              </a:rPr>
              <a:t> „[…] the financial and economic worthiness of agriculture adaptation measures (soil and water conservation and agroforestry)“ (FAO &amp; UNDP, 2020: 1)</a:t>
            </a:r>
          </a:p>
          <a:p>
            <a:pPr marL="171450" indent="-171450">
              <a:buFont typeface="Symbol" panose="05050102010706020507" pitchFamily="18" charset="2"/>
              <a:buChar char="-"/>
            </a:pPr>
            <a:r>
              <a:rPr lang="en-US" noProof="0" dirty="0"/>
              <a:t>Results confirmed that the investigated Nexus solution does add an economic value in form of positive on-farm net benefits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Furthermore, it also generated external (public) benefits like reduced CO2 emissions, or a decrease in the siltation of dams</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But the economic profitability alone </a:t>
            </a:r>
            <a:r>
              <a:rPr lang="en-US" sz="900" b="0" i="0" u="sng" strike="noStrike" kern="1200" baseline="0" noProof="0" dirty="0">
                <a:solidFill>
                  <a:schemeClr val="tx1"/>
                </a:solidFill>
                <a:latin typeface="Arial" panose="020B0604020202020204" pitchFamily="34" charset="0"/>
                <a:ea typeface="+mn-ea"/>
                <a:cs typeface="+mn-cs"/>
              </a:rPr>
              <a:t>is not </a:t>
            </a:r>
            <a:r>
              <a:rPr lang="en-US" sz="900" b="0" i="0" u="none" strike="noStrike" kern="1200" baseline="0" noProof="0" dirty="0">
                <a:solidFill>
                  <a:schemeClr val="tx1"/>
                </a:solidFill>
                <a:latin typeface="Arial" panose="020B0604020202020204" pitchFamily="34" charset="0"/>
                <a:ea typeface="+mn-ea"/>
                <a:cs typeface="+mn-cs"/>
              </a:rPr>
              <a:t>sufficient to ensure that the Nexus solution will succeed </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In the Kenyan case, the adaptation measures need further governmental support in order to get adopted</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en-US" b="1" noProof="0" dirty="0"/>
              <a:t>Cost Effectiveness Analysis of Nexus solutions (CEA)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A Cost-Effectiveness Analysis (CEA) will be useful especially when it comes to deciding on the preferred strategy to resolve unintended trade-offs (Altamirano et al.,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Costs are valued in monetary terms, and benefits quantified in ‘physical’ units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allows for costing of different options that achieve the same objective, producing a ranking in terms of cost</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Steps in assessing trade-offs (and synergies) with a CEA (UNFCCC, 2012):</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Agree on measures to resolve the trade-offs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Establish a baseline (in order to evaluate if the measure was fulfilled)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Quantify the associated costs (similar to CBA)</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Determine the effectiveness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Final comparison: which measure is the most cost effective one?</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Challenges: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allows for cases with multiple objectives or criteria, but only if quantifiable </a:t>
            </a:r>
            <a:endParaRPr lang="en-US" sz="900" b="0" i="0" u="none" strike="noStrike" kern="1200" baseline="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u="none" strike="noStrike" kern="1200" baseline="0" noProof="0" dirty="0">
                <a:solidFill>
                  <a:schemeClr val="tx1"/>
                </a:solidFill>
                <a:latin typeface="Arial" panose="020B0604020202020204" pitchFamily="34" charset="0"/>
                <a:ea typeface="+mn-ea"/>
                <a:cs typeface="+mn-cs"/>
              </a:rPr>
              <a:t>The focus of CEA on cost-effectiveness excludes other dimensions such as equity, feasibility or co-benefits </a:t>
            </a:r>
            <a:r>
              <a:rPr lang="en-US" u="none" noProof="0" dirty="0"/>
              <a:t>(UNFCCC, 2012)</a:t>
            </a:r>
            <a:endParaRPr lang="en-US"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endParaRPr lang="en-US" noProof="0" dirty="0"/>
          </a:p>
          <a:p>
            <a:r>
              <a:rPr lang="en-US" b="1" noProof="0" dirty="0"/>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dirty="0">
                <a:solidFill>
                  <a:schemeClr val="tx1"/>
                </a:solidFill>
                <a:effectLst/>
                <a:latin typeface="Arial" panose="020B0604020202020204" pitchFamily="34" charset="0"/>
                <a:ea typeface="+mn-ea"/>
                <a:cs typeface="+mn-cs"/>
              </a:rPr>
              <a:t>Altamirano, M. A., van </a:t>
            </a:r>
            <a:r>
              <a:rPr lang="en-US" sz="900" b="0" i="0" kern="1200" noProof="0" dirty="0" err="1">
                <a:solidFill>
                  <a:schemeClr val="tx1"/>
                </a:solidFill>
                <a:effectLst/>
                <a:latin typeface="Arial" panose="020B0604020202020204" pitchFamily="34" charset="0"/>
                <a:ea typeface="+mn-ea"/>
                <a:cs typeface="+mn-cs"/>
              </a:rPr>
              <a:t>Bodegom</a:t>
            </a:r>
            <a:r>
              <a:rPr lang="en-US" sz="900" b="0" i="0" kern="1200" noProof="0" dirty="0">
                <a:solidFill>
                  <a:schemeClr val="tx1"/>
                </a:solidFill>
                <a:effectLst/>
                <a:latin typeface="Arial" panose="020B0604020202020204" pitchFamily="34" charset="0"/>
                <a:ea typeface="+mn-ea"/>
                <a:cs typeface="+mn-cs"/>
              </a:rPr>
              <a:t>, A. J., van der Linden, N., de </a:t>
            </a:r>
            <a:r>
              <a:rPr lang="en-US" sz="900" b="0" i="0" kern="1200" noProof="0" dirty="0" err="1">
                <a:solidFill>
                  <a:schemeClr val="tx1"/>
                </a:solidFill>
                <a:effectLst/>
                <a:latin typeface="Arial" panose="020B0604020202020204" pitchFamily="34" charset="0"/>
                <a:ea typeface="+mn-ea"/>
                <a:cs typeface="+mn-cs"/>
              </a:rPr>
              <a:t>Rijke</a:t>
            </a:r>
            <a:r>
              <a:rPr lang="en-US" sz="900" b="0" i="0" kern="1200" noProof="0" dirty="0">
                <a:solidFill>
                  <a:schemeClr val="tx1"/>
                </a:solidFill>
                <a:effectLst/>
                <a:latin typeface="Arial" panose="020B0604020202020204" pitchFamily="34" charset="0"/>
                <a:ea typeface="+mn-ea"/>
                <a:cs typeface="+mn-cs"/>
              </a:rPr>
              <a:t>, H., </a:t>
            </a:r>
            <a:r>
              <a:rPr lang="en-US" sz="900" b="0" i="0" kern="1200" noProof="0" dirty="0" err="1">
                <a:solidFill>
                  <a:schemeClr val="tx1"/>
                </a:solidFill>
                <a:effectLst/>
                <a:latin typeface="Arial" panose="020B0604020202020204" pitchFamily="34" charset="0"/>
                <a:ea typeface="+mn-ea"/>
                <a:cs typeface="+mn-cs"/>
              </a:rPr>
              <a:t>Verhagen</a:t>
            </a:r>
            <a:r>
              <a:rPr lang="en-US" sz="900" b="0" i="0" kern="1200" noProof="0" dirty="0">
                <a:solidFill>
                  <a:schemeClr val="tx1"/>
                </a:solidFill>
                <a:effectLst/>
                <a:latin typeface="Arial" panose="020B0604020202020204" pitchFamily="34" charset="0"/>
                <a:ea typeface="+mn-ea"/>
                <a:cs typeface="+mn-cs"/>
              </a:rPr>
              <a:t>, A., </a:t>
            </a:r>
            <a:r>
              <a:rPr lang="en-US" sz="900" b="0" i="0" kern="1200" noProof="0" dirty="0" err="1">
                <a:solidFill>
                  <a:schemeClr val="tx1"/>
                </a:solidFill>
                <a:effectLst/>
                <a:latin typeface="Arial" panose="020B0604020202020204" pitchFamily="34" charset="0"/>
                <a:ea typeface="+mn-ea"/>
                <a:cs typeface="+mn-cs"/>
              </a:rPr>
              <a:t>Bucx</a:t>
            </a:r>
            <a:r>
              <a:rPr lang="en-US" sz="900" b="0" i="0" kern="1200" noProof="0" dirty="0">
                <a:solidFill>
                  <a:schemeClr val="tx1"/>
                </a:solidFill>
                <a:effectLst/>
                <a:latin typeface="Arial" panose="020B0604020202020204" pitchFamily="34" charset="0"/>
                <a:ea typeface="+mn-ea"/>
                <a:cs typeface="+mn-cs"/>
              </a:rPr>
              <a:t>, T., ... &amp; van der </a:t>
            </a:r>
            <a:r>
              <a:rPr lang="en-US" sz="900" b="0" i="0" kern="1200" noProof="0" dirty="0" err="1">
                <a:solidFill>
                  <a:schemeClr val="tx1"/>
                </a:solidFill>
                <a:effectLst/>
                <a:latin typeface="Arial" panose="020B0604020202020204" pitchFamily="34" charset="0"/>
                <a:ea typeface="+mn-ea"/>
                <a:cs typeface="+mn-cs"/>
              </a:rPr>
              <a:t>Zwaan</a:t>
            </a:r>
            <a:r>
              <a:rPr lang="en-US" sz="900" b="0" i="0" kern="1200" noProof="0" dirty="0">
                <a:solidFill>
                  <a:schemeClr val="tx1"/>
                </a:solidFill>
                <a:effectLst/>
                <a:latin typeface="Arial" panose="020B0604020202020204" pitchFamily="34" charset="0"/>
                <a:ea typeface="+mn-ea"/>
                <a:cs typeface="+mn-cs"/>
              </a:rPr>
              <a:t>, B. (2018), ‘</a:t>
            </a:r>
            <a:r>
              <a:rPr lang="en-US" sz="900" b="0" i="1" kern="1200" noProof="0" dirty="0">
                <a:solidFill>
                  <a:schemeClr val="tx1"/>
                </a:solidFill>
                <a:effectLst/>
                <a:latin typeface="Arial" panose="020B0604020202020204" pitchFamily="34" charset="0"/>
                <a:ea typeface="+mn-ea"/>
                <a:cs typeface="+mn-cs"/>
              </a:rPr>
              <a:t>Operationalizing the WEF nexus: quantifying the trade-offs and synergies between the water, energy and food sectors‘, Dutch Climate Solutions research </a:t>
            </a:r>
            <a:r>
              <a:rPr lang="en-US" sz="900" b="0" i="1" kern="1200" noProof="0" dirty="0" err="1">
                <a:solidFill>
                  <a:schemeClr val="tx1"/>
                </a:solidFill>
                <a:effectLst/>
                <a:latin typeface="Arial" panose="020B0604020202020204" pitchFamily="34" charset="0"/>
                <a:ea typeface="+mn-ea"/>
                <a:cs typeface="+mn-cs"/>
              </a:rPr>
              <a:t>programme</a:t>
            </a:r>
            <a:r>
              <a:rPr lang="en-US" sz="900" b="0" i="0" kern="1200" noProof="0" dirty="0">
                <a:solidFill>
                  <a:schemeClr val="tx1"/>
                </a:solidFill>
                <a:effectLst/>
                <a:latin typeface="Arial" panose="020B0604020202020204" pitchFamily="34" charset="0"/>
                <a:ea typeface="+mn-ea"/>
                <a:cs typeface="+mn-cs"/>
              </a:rPr>
              <a:t> (No. E--18-036). ECN.</a:t>
            </a:r>
            <a:endParaRPr lang="en-US" b="0" noProof="0" dirty="0"/>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err="1">
                <a:solidFill>
                  <a:schemeClr val="tx1"/>
                </a:solidFill>
                <a:latin typeface="Arial" panose="020B0604020202020204" pitchFamily="34" charset="0"/>
                <a:ea typeface="+mn-ea"/>
                <a:cs typeface="+mn-cs"/>
              </a:rPr>
              <a:t>CliFiT</a:t>
            </a:r>
            <a:r>
              <a:rPr lang="en-US" sz="900" b="0" i="0" u="none" strike="noStrike" kern="1200" baseline="0" noProof="0" dirty="0">
                <a:solidFill>
                  <a:schemeClr val="tx1"/>
                </a:solidFill>
                <a:latin typeface="Arial" panose="020B0604020202020204" pitchFamily="34" charset="0"/>
                <a:ea typeface="+mn-ea"/>
                <a:cs typeface="+mn-cs"/>
              </a:rPr>
              <a:t> training materials [</a:t>
            </a:r>
            <a:r>
              <a:rPr lang="en-US" sz="900" b="0" i="0" u="none" strike="noStrike" kern="1200" baseline="0" noProof="0" dirty="0" err="1">
                <a:solidFill>
                  <a:schemeClr val="tx1"/>
                </a:solidFill>
                <a:latin typeface="Arial" panose="020B0604020202020204" pitchFamily="34" charset="0"/>
                <a:ea typeface="+mn-ea"/>
                <a:cs typeface="+mn-cs"/>
              </a:rPr>
              <a:t>PowerPointPresentation</a:t>
            </a:r>
            <a:r>
              <a:rPr lang="en-US" sz="900" b="0" i="0" u="none" strike="noStrike" kern="1200" baseline="0" noProof="0" dirty="0">
                <a:solidFill>
                  <a:schemeClr val="tx1"/>
                </a:solidFill>
                <a:latin typeface="Arial" panose="020B0604020202020204" pitchFamily="34" charset="0"/>
                <a:ea typeface="+mn-ea"/>
                <a:cs typeface="+mn-cs"/>
              </a:rPr>
              <a:t>], ‘</a:t>
            </a:r>
            <a:r>
              <a:rPr lang="en-US" i="0" u="none" noProof="0" dirty="0"/>
              <a:t>Project Pipeline Development’.</a:t>
            </a:r>
            <a:endParaRPr lang="en-US" sz="900" b="0" i="0" u="none" strike="noStrike" kern="1200" baseline="0" noProof="0" dirty="0">
              <a:solidFill>
                <a:schemeClr val="tx1"/>
              </a:solidFill>
              <a:latin typeface="Arial" panose="020B0604020202020204" pitchFamily="34" charset="0"/>
              <a:ea typeface="+mn-ea"/>
              <a:cs typeface="+mn-cs"/>
            </a:endParaRP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a:p>
            <a:endParaRPr lang="en-US" b="0" noProof="0" dirty="0"/>
          </a:p>
          <a:p>
            <a:r>
              <a:rPr lang="en-US" b="0" noProof="0" dirty="0"/>
              <a:t>UNFCCC (2002), ‘Annotated guidelines for the preparation of national adaptation </a:t>
            </a:r>
            <a:r>
              <a:rPr lang="en-US" b="0" noProof="0" dirty="0" err="1"/>
              <a:t>programmes</a:t>
            </a:r>
            <a:r>
              <a:rPr lang="en-US" b="0" noProof="0" dirty="0"/>
              <a:t> of action’, Least Developed Countries Expert Group, available at: https://unfccc.int/resource/docs/publications/annguid_e.pdf</a:t>
            </a:r>
          </a:p>
          <a:p>
            <a:endParaRPr lang="en-US" b="1" noProof="0" dirty="0"/>
          </a:p>
          <a:p>
            <a:r>
              <a:rPr lang="en-US" b="1" noProof="0" dirty="0"/>
              <a:t>Main reading: </a:t>
            </a:r>
          </a:p>
          <a:p>
            <a:endParaRPr lang="en-US" b="1" noProof="0" dirty="0"/>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953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b="1" noProof="0" dirty="0"/>
              <a:t>3. Multi-Criteria Analysis of Nexus solutions (MCA)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i="1" u="none" noProof="0" dirty="0"/>
              <a:t>Source: UNFCCC,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As the name suggests, MCA aims at assessing Nexus solutions through a wide range of criteria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These criteria can be economic in nature (e.g. monetary benefit, cost-effectiveness) but they also refer to environmental, social, cultural (and more) benefits that cannot </a:t>
            </a:r>
            <a:r>
              <a:rPr lang="en-US" sz="900" u="sng" kern="1200" noProof="0" dirty="0">
                <a:solidFill>
                  <a:schemeClr val="tx1"/>
                </a:solidFill>
                <a:latin typeface="Arial" panose="020B0604020202020204" pitchFamily="34" charset="0"/>
                <a:ea typeface="+mn-ea"/>
                <a:cs typeface="+mn-cs"/>
              </a:rPr>
              <a:t>be quantified </a:t>
            </a:r>
            <a:r>
              <a:rPr lang="en-US" sz="900" kern="1200" noProof="0" dirty="0">
                <a:solidFill>
                  <a:schemeClr val="tx1"/>
                </a:solidFill>
                <a:latin typeface="Arial" panose="020B0604020202020204" pitchFamily="34" charset="0"/>
                <a:ea typeface="+mn-ea"/>
                <a:cs typeface="+mn-cs"/>
              </a:rPr>
              <a:t>and valued (e.g. preserving biodiversity)</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Further, each criterion is assigned a weighting </a:t>
            </a:r>
            <a:r>
              <a:rPr lang="en-US" u="none" noProof="0" dirty="0">
                <a:sym typeface="Wingdings" panose="05000000000000000000" pitchFamily="2" charset="2"/>
              </a:rPr>
              <a:t> this can be monetary but qualitative values and spans are also possible (all units are standardized for the final comparison, e.g. through a scale from 0 to 1)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overall score of a proposed solution consists of the added weightings for each criteria it is contributing to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resulting ranking of solutions helps to prioritize/ select the most appropriate one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steps in assessing Nexus solutions with a MCA include: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Agree on Nexus solutions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Define the set of criteria</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Juxtapose the solutions with the criteria</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Apply the criteria weighting on the nexus solution (to reflect priorities)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u="none" noProof="0" dirty="0"/>
              <a:t>Rank the Nexus solutions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MCA can be used in addition to CBA or CEA, especially when other than economic criteria needs to be assessed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u="sng" noProof="0" dirty="0"/>
              <a:t>Challenges:</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Focus of MCA does not solely rely on economic criteria </a:t>
            </a:r>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 it rather represents one out of many criteria </a:t>
            </a:r>
          </a:p>
          <a:p>
            <a:pPr marL="171450" indent="-171450">
              <a:buFont typeface="Symbol" panose="05050102010706020507" pitchFamily="18" charset="2"/>
              <a:buChar char="-"/>
            </a:pPr>
            <a:r>
              <a:rPr lang="en-US" noProof="0" dirty="0"/>
              <a:t>Therefore, it can be challenging to come to terms about the criteria and their weighting (notwithstanding if they are quantitative or qualitative)</a:t>
            </a:r>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 </a:t>
            </a:r>
            <a:r>
              <a:rPr lang="en-US" sz="900" b="0" i="0" u="none" strike="noStrike" kern="1200" baseline="0" noProof="0" dirty="0">
                <a:solidFill>
                  <a:schemeClr val="tx1"/>
                </a:solidFill>
                <a:latin typeface="Arial" panose="020B0604020202020204" pitchFamily="34" charset="0"/>
                <a:ea typeface="+mn-ea"/>
                <a:cs typeface="+mn-cs"/>
              </a:rPr>
              <a:t>Nevertheless, MCA is an important assessment approach which provides a ranking over proposed Nexus solutions and thus supports the decision–making on prioritizing investment projects.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1" u="sng" noProof="0" dirty="0"/>
              <a:t>Overall:</a:t>
            </a:r>
            <a:r>
              <a:rPr lang="en-US" noProof="0" dirty="0"/>
              <a:t> </a:t>
            </a:r>
            <a:r>
              <a:rPr lang="en-US" sz="900" kern="1200" noProof="0" dirty="0">
                <a:solidFill>
                  <a:schemeClr val="tx1"/>
                </a:solidFill>
                <a:latin typeface="Arial" panose="020B0604020202020204" pitchFamily="34" charset="0"/>
                <a:ea typeface="+mn-ea"/>
                <a:cs typeface="+mn-cs"/>
              </a:rPr>
              <a:t>Data availability will appear to be a major determinant of the method to be used. In practice, political decisions will probably determine selection and prioritization.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en-US" b="1" noProof="0" dirty="0"/>
              <a:t>Presenting the business case of nexus solutions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u="sng" noProof="0" dirty="0"/>
              <a:t>Description: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Business cases are deployed in order to evaluate if an investment in a certain action (here: Nexus solution) should be undertaken or not </a:t>
            </a:r>
            <a:r>
              <a:rPr lang="en-US" noProof="0" dirty="0"/>
              <a:t>(Crawford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To do so, it assesses the expected risks and costs of a Nexus solution against the expected investment returns </a:t>
            </a:r>
            <a:r>
              <a:rPr lang="en-US" noProof="0" dirty="0"/>
              <a:t>(Crawford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character of business cases varies strongly according to the performing entity (e.g. companies, banks), its size and the solutions approached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Nevertheless, there exist model pathways on how to develop a business case for Nexus solutions which encompass the following steps (REEEP &amp; FAO, 2014):</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u="none" noProof="0" dirty="0"/>
              <a:t>Setting the business rationale: </a:t>
            </a:r>
            <a:r>
              <a:rPr lang="en-US" u="none" noProof="0" dirty="0"/>
              <a:t>assessing the costs of the risks (e.g. via CBA/CEA) and analyzing opportunities to address these risks or to directly generate increased income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u="none" noProof="0" dirty="0"/>
              <a:t>Specify the modes of investment </a:t>
            </a:r>
            <a:r>
              <a:rPr lang="en-US" b="0" u="none" noProof="0" dirty="0"/>
              <a:t>(e.</a:t>
            </a:r>
            <a:r>
              <a:rPr lang="en-US" u="none" noProof="0" dirty="0"/>
              <a:t>g. strategic investments in infrastructure, technology, or partnerships; efficiency measures; large scale pilot projects; and more)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u="none" noProof="0" dirty="0"/>
              <a:t>Outline the value proposition </a:t>
            </a:r>
            <a:r>
              <a:rPr lang="en-US" b="0" u="none" noProof="0" dirty="0"/>
              <a:t>(e.g. avoided costs; increased income; return on investments and investment benefits; access to capital through partnerships; financial innovation, and more)</a:t>
            </a:r>
            <a:endParaRPr lang="en-US" u="none"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u="sng" noProof="0" dirty="0"/>
              <a:t>Challenges: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Nexus solutions are strongly related to climate change adaptation measures. But arranging investments in adaptation have often been challenging because of the unknown risks, high costs of actions and uncertain investment returns associated with climate change (Crawford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Business cases are usually developed at local scale </a:t>
            </a:r>
            <a:r>
              <a:rPr lang="en-US" noProof="0" dirty="0">
                <a:sym typeface="Wingdings" panose="05000000000000000000" pitchFamily="2" charset="2"/>
              </a:rPr>
              <a:t> narrows the range of the Nexus solutions for which it makes sense to develop a proper business case </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Carrying out a holistic analysis for the business case is time-consuming </a:t>
            </a:r>
            <a:r>
              <a:rPr lang="en-US" noProof="0" dirty="0">
                <a:sym typeface="Wingdings" panose="05000000000000000000" pitchFamily="2" charset="2"/>
              </a:rPr>
              <a:t> lack of capacity to conduct it </a:t>
            </a:r>
            <a:r>
              <a:rPr lang="en-US" noProof="0" dirty="0"/>
              <a:t>(</a:t>
            </a:r>
            <a:r>
              <a:rPr lang="en-US" u="none" noProof="0" dirty="0"/>
              <a:t>REEEP &amp; FAO, 2014)</a:t>
            </a:r>
          </a:p>
          <a:p>
            <a:endParaRPr lang="en-US" noProof="0" dirty="0"/>
          </a:p>
          <a:p>
            <a:endParaRPr lang="en-US" noProof="0" dirty="0"/>
          </a:p>
          <a:p>
            <a:r>
              <a:rPr lang="en-US" b="1" noProof="0" dirty="0"/>
              <a:t>Sources:</a:t>
            </a:r>
          </a:p>
          <a:p>
            <a:endParaRPr lang="en-US" b="0" noProof="0" dirty="0"/>
          </a:p>
          <a:p>
            <a:r>
              <a:rPr lang="en-US" noProof="0" dirty="0"/>
              <a:t>Crawford, A. &amp; Church, C. (2019), ‘Engaging the private sector in National Adaptation Planning Processes’, Winnipeg, Canada: International Institute for Sustainable Development. Retrieved from www.napglobalnetwork.org</a:t>
            </a:r>
            <a:endParaRPr lang="en-US" b="0" noProof="0" dirty="0"/>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The Renewable Energy &amp; Energy Efficiency Partnership (REEEP) &amp; the Food and Agriculture Organization of the United Nations (FAO) (2014), ‘Making the Case: How </a:t>
            </a:r>
            <a:r>
              <a:rPr lang="en-US" sz="900" b="0" i="0" kern="1200" noProof="0" dirty="0" err="1">
                <a:solidFill>
                  <a:schemeClr val="tx1"/>
                </a:solidFill>
                <a:effectLst/>
                <a:latin typeface="Arial" panose="020B0604020202020204" pitchFamily="34" charset="0"/>
                <a:ea typeface="+mn-ea"/>
                <a:cs typeface="+mn-cs"/>
              </a:rPr>
              <a:t>Agrifood</a:t>
            </a:r>
            <a:r>
              <a:rPr lang="en-US" sz="900" b="0" i="0" kern="1200" noProof="0" dirty="0">
                <a:solidFill>
                  <a:schemeClr val="tx1"/>
                </a:solidFill>
                <a:effectLst/>
                <a:latin typeface="Arial" panose="020B0604020202020204" pitchFamily="34" charset="0"/>
                <a:ea typeface="+mn-ea"/>
                <a:cs typeface="+mn-cs"/>
              </a:rPr>
              <a:t> Firms are Building New Business Cases in the Water-Energy-Food Nexus’, available at: https://www.reeep.org/sites/default/files/REEEP_Making_The_Case.pdf</a:t>
            </a:r>
          </a:p>
          <a:p>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a:t>
            </a:r>
            <a:r>
              <a:rPr lang="en-US" sz="900" b="0" i="0" u="none" strike="noStrike" kern="1200" baseline="0" noProof="0" dirty="0" err="1">
                <a:solidFill>
                  <a:schemeClr val="tx1"/>
                </a:solidFill>
                <a:latin typeface="Arial" panose="020B0604020202020204" pitchFamily="34" charset="0"/>
                <a:ea typeface="+mn-ea"/>
                <a:cs typeface="+mn-cs"/>
              </a:rPr>
              <a:t>Programme</a:t>
            </a:r>
            <a:r>
              <a:rPr lang="en-US" sz="900" b="0" i="0" u="none" strike="noStrike" kern="1200" baseline="0" noProof="0" dirty="0">
                <a:solidFill>
                  <a:schemeClr val="tx1"/>
                </a:solidFill>
                <a:latin typeface="Arial" panose="020B0604020202020204" pitchFamily="34" charset="0"/>
                <a:ea typeface="+mn-ea"/>
                <a:cs typeface="+mn-cs"/>
              </a:rPr>
              <a:t> on Impacts, Vulnerability and Adaptation to Climate Change, UNFCCC Secretariat, Bonn, Germany.</a:t>
            </a: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endParaRPr lang="en-US" b="1" noProof="0" dirty="0"/>
          </a:p>
          <a:p>
            <a:r>
              <a:rPr lang="en-US" b="1" noProof="0" dirty="0"/>
              <a:t>Additional reading: </a:t>
            </a:r>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World Bank Initiative on "Quantifying Tradeoffs of the Water-Energy Nexus“: https://www.water-energy-food.org//news/nexus-interview-the-world-bank-and-the-water-energy-linkages</a:t>
            </a:r>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err="1">
                <a:solidFill>
                  <a:schemeClr val="tx1"/>
                </a:solidFill>
                <a:effectLst/>
                <a:latin typeface="Arial" panose="020B0604020202020204" pitchFamily="34" charset="0"/>
                <a:ea typeface="+mn-ea"/>
                <a:cs typeface="+mn-cs"/>
              </a:rPr>
              <a:t>DeLaquil</a:t>
            </a:r>
            <a:r>
              <a:rPr lang="en-US" sz="900" b="0" i="0" kern="1200" noProof="0" dirty="0">
                <a:solidFill>
                  <a:schemeClr val="tx1"/>
                </a:solidFill>
                <a:effectLst/>
                <a:latin typeface="Arial" panose="020B0604020202020204" pitchFamily="34" charset="0"/>
                <a:ea typeface="+mn-ea"/>
                <a:cs typeface="+mn-cs"/>
              </a:rPr>
              <a:t>, Pat; Delgado </a:t>
            </a:r>
            <a:r>
              <a:rPr lang="en-US" sz="900" b="0" i="0" kern="1200" noProof="0" dirty="0" err="1">
                <a:solidFill>
                  <a:schemeClr val="tx1"/>
                </a:solidFill>
                <a:effectLst/>
                <a:latin typeface="Arial" panose="020B0604020202020204" pitchFamily="34" charset="0"/>
                <a:ea typeface="+mn-ea"/>
                <a:cs typeface="+mn-cs"/>
              </a:rPr>
              <a:t>Martin,Anna</a:t>
            </a:r>
            <a:r>
              <a:rPr lang="en-US" sz="900" b="0" i="0" kern="1200" noProof="0" dirty="0">
                <a:solidFill>
                  <a:schemeClr val="tx1"/>
                </a:solidFill>
                <a:effectLst/>
                <a:latin typeface="Arial" panose="020B0604020202020204" pitchFamily="34" charset="0"/>
                <a:ea typeface="+mn-ea"/>
                <a:cs typeface="+mn-cs"/>
              </a:rPr>
              <a:t>; </a:t>
            </a:r>
            <a:r>
              <a:rPr lang="en-US" sz="900" b="0" i="0" kern="1200" noProof="0" dirty="0" err="1">
                <a:solidFill>
                  <a:schemeClr val="tx1"/>
                </a:solidFill>
                <a:effectLst/>
                <a:latin typeface="Arial" panose="020B0604020202020204" pitchFamily="34" charset="0"/>
                <a:ea typeface="+mn-ea"/>
                <a:cs typeface="+mn-cs"/>
              </a:rPr>
              <a:t>Rodriguez,Diego</a:t>
            </a:r>
            <a:r>
              <a:rPr lang="en-US" sz="900" b="0" i="0" kern="1200" noProof="0" dirty="0">
                <a:solidFill>
                  <a:schemeClr val="tx1"/>
                </a:solidFill>
                <a:effectLst/>
                <a:latin typeface="Arial" panose="020B0604020202020204" pitchFamily="34" charset="0"/>
                <a:ea typeface="+mn-ea"/>
                <a:cs typeface="+mn-cs"/>
              </a:rPr>
              <a:t> Juan; </a:t>
            </a:r>
            <a:r>
              <a:rPr lang="en-US" sz="900" b="0" i="0" kern="1200" noProof="0" dirty="0" err="1">
                <a:solidFill>
                  <a:schemeClr val="tx1"/>
                </a:solidFill>
                <a:effectLst/>
                <a:latin typeface="Arial" panose="020B0604020202020204" pitchFamily="34" charset="0"/>
                <a:ea typeface="+mn-ea"/>
                <a:cs typeface="+mn-cs"/>
              </a:rPr>
              <a:t>Sohns,Antonia</a:t>
            </a:r>
            <a:r>
              <a:rPr lang="en-US" sz="900" b="0" i="0" kern="1200" noProof="0" dirty="0">
                <a:solidFill>
                  <a:schemeClr val="tx1"/>
                </a:solidFill>
                <a:effectLst/>
                <a:latin typeface="Arial" panose="020B0604020202020204" pitchFamily="34" charset="0"/>
                <a:ea typeface="+mn-ea"/>
                <a:cs typeface="+mn-cs"/>
              </a:rPr>
              <a:t> Averill. </a:t>
            </a:r>
            <a:r>
              <a:rPr lang="en-US" sz="900" b="0" i="1" kern="1200" noProof="0" dirty="0">
                <a:solidFill>
                  <a:schemeClr val="tx1"/>
                </a:solidFill>
                <a:effectLst/>
                <a:latin typeface="Arial" panose="020B0604020202020204" pitchFamily="34" charset="0"/>
                <a:ea typeface="+mn-ea"/>
                <a:cs typeface="+mn-cs"/>
              </a:rPr>
              <a:t>Thirsty energy (English). </a:t>
            </a:r>
            <a:r>
              <a:rPr lang="en-US" sz="900" b="0" i="0" kern="1200" noProof="0" dirty="0">
                <a:solidFill>
                  <a:schemeClr val="tx1"/>
                </a:solidFill>
                <a:effectLst/>
                <a:latin typeface="Arial" panose="020B0604020202020204" pitchFamily="34" charset="0"/>
                <a:ea typeface="+mn-ea"/>
                <a:cs typeface="+mn-cs"/>
              </a:rPr>
              <a:t>Water papers Washington, D.C. : World Bank Group. http://documents.worldbank.org/curated/en/835051468168842442/Thirsty-energy</a:t>
            </a:r>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15156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0" noProof="0" dirty="0"/>
              <a:t>This slides presents </a:t>
            </a:r>
            <a:r>
              <a:rPr lang="en-US" sz="900" b="0" kern="1200" noProof="0" dirty="0">
                <a:solidFill>
                  <a:schemeClr val="tx1"/>
                </a:solidFill>
                <a:effectLst/>
                <a:latin typeface="Arial" panose="020B0604020202020204" pitchFamily="34" charset="0"/>
                <a:ea typeface="+mn-ea"/>
                <a:cs typeface="+mn-cs"/>
              </a:rPr>
              <a:t>the WEF Nexus selection criteria toolbox, that can be used </a:t>
            </a:r>
            <a:r>
              <a:rPr lang="en-US" b="0" noProof="0" dirty="0"/>
              <a:t>as possible set of criteria for MCA &amp; CBA. </a:t>
            </a:r>
            <a:endParaRPr lang="en-US" sz="90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1" noProof="0" dirty="0"/>
              <a:t>The WEF Nexus selection criteria toolbox:</a:t>
            </a:r>
          </a:p>
          <a:p>
            <a:pPr marL="171450"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The WEF nexus project screening tool supports decision-maker in </a:t>
            </a:r>
            <a:r>
              <a:rPr lang="en-US" b="0" noProof="0" dirty="0"/>
              <a:t>selecting and prioritizing among different Nexus projects</a:t>
            </a:r>
          </a:p>
          <a:p>
            <a:pPr marL="171450"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It encompasses a whole toolbox which helps to evaluate critical aspects, ensures the high quality of the project (e.g. no adverse or unintended consequences), and facilitates the decision-making progress by ranking the projects and assessing the aspects where more information may be needed </a:t>
            </a:r>
            <a:endParaRPr lang="en-US" b="0" noProof="0" dirty="0"/>
          </a:p>
          <a:p>
            <a:pPr marL="171450" indent="-171450">
              <a:buFont typeface="Symbol" panose="05050102010706020507" pitchFamily="18" charset="2"/>
              <a:buChar char="-"/>
            </a:pPr>
            <a:r>
              <a:rPr lang="en-US" b="0" noProof="0" dirty="0"/>
              <a:t>Target group: </a:t>
            </a:r>
            <a:r>
              <a:rPr lang="en-US" sz="900" kern="1200" noProof="0" dirty="0">
                <a:solidFill>
                  <a:schemeClr val="tx1"/>
                </a:solidFill>
                <a:effectLst/>
                <a:latin typeface="Arial" panose="020B0604020202020204" pitchFamily="34" charset="0"/>
                <a:ea typeface="+mn-ea"/>
                <a:cs typeface="+mn-cs"/>
              </a:rPr>
              <a:t>development aid agencies, NGOs, development banks, and other parties who provide (financial) support for WEF Nexus projects</a:t>
            </a:r>
          </a:p>
          <a:p>
            <a:pPr marL="171450" indent="-17145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In particular, the WEF Nexus selection criteria toolbox consist of the following steps:</a:t>
            </a:r>
            <a:endParaRPr lang="en-US" b="0" noProof="0"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AutoNum type="arabicPeriod"/>
              <a:tabLst/>
              <a:defRPr/>
            </a:pPr>
            <a:r>
              <a:rPr lang="en-US" sz="900" b="1" u="none" kern="1200" noProof="0" dirty="0">
                <a:solidFill>
                  <a:schemeClr val="tx1"/>
                </a:solidFill>
                <a:effectLst/>
                <a:latin typeface="Arial" panose="020B0604020202020204" pitchFamily="34" charset="0"/>
                <a:ea typeface="+mn-ea"/>
                <a:cs typeface="+mn-cs"/>
              </a:rPr>
              <a:t>Pre-screening and WEF eligibility</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First of all, the pre-screening process strives to eliminate projects that are not WEF Nexus eligible and/or do not comply with major international safeguards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The basic eligibility criteria to which the project should respond refer to the experience of the project developer, the financial viability of the project, the commitment of the local communities and whether the personal contact is good</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Second, an assessment of possible risk factors should consider negative environmental impacts or third-party users, indigenous people, biodiversity, and wider ecosystems, and/or negative WEF synergies.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Moreover, no WEF element should be compromised as a result of securing another WEF sector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If there are negative impacts or risks and if the project developer does not take sufficient action to mitigate these, the project should be discarded</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2"/>
              <a:tabLst/>
              <a:defRPr/>
            </a:pPr>
            <a:r>
              <a:rPr lang="en-US" sz="900" b="1" u="none" kern="1200" noProof="0" dirty="0">
                <a:solidFill>
                  <a:schemeClr val="tx1"/>
                </a:solidFill>
                <a:effectLst/>
                <a:latin typeface="Arial" panose="020B0604020202020204" pitchFamily="34" charset="0"/>
                <a:ea typeface="+mn-ea"/>
                <a:cs typeface="+mn-cs"/>
              </a:rPr>
              <a:t>Threshold for a project to qualify as a WEF project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A WEF Nexus project aims at building synergies across the three WEF sectors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Therefore, a WEF compliant project must either (1) improve a minimum of two WEF dimensions (without negatively impacting the third dimension) or (2) enhance the water or energy efficiency</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To assess whether a project qualifies for WEF eligibility, a scoring system has been developed (minimum of 3 and maximum of 8 points)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It implies that the WEF nexus project has allowed for (1) enhancing at least one WEF sector in terms of efficiency or (2) that at least two WEF dimensions are enhanced simultaneously as a result</a:t>
            </a:r>
            <a:endParaRPr lang="en-US" sz="900" u="sng"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en-US" sz="900" b="1" u="none" kern="1200" noProof="0" dirty="0">
                <a:solidFill>
                  <a:schemeClr val="tx1"/>
                </a:solidFill>
                <a:effectLst/>
                <a:latin typeface="Arial" panose="020B0604020202020204" pitchFamily="34" charset="0"/>
                <a:ea typeface="+mn-ea"/>
                <a:cs typeface="+mn-cs"/>
              </a:rPr>
              <a:t>Selecting and scoring WEF Nexus project</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Now, the qualified WEF nexus projects are further ranked according to several other features that may make a project more, or less, attractive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The three categories of selection indicators include:</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3.1 WEF security, environmental, climate change and gender aspects (e.g. does the project allow for enhancing adaptation to climate change, are women positively impacted, does the project influence land restoration or land degradation, etc.)</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3.2 institutions, governance, regulations and administration (e.g. to what extent is the project likely to be long-lived or scaled-up due to adequate attention to institutions, governance structures, etc.)</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3.3 Innovation, additionality, commercial sustainability, scalability and transferability (e.g. opportunities for crowding-in private finance,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The maximum possible number of points is 24 for the selection indicators but a higher score does not necessarily imply that a given project should be </a:t>
            </a:r>
            <a:r>
              <a:rPr lang="en-US" sz="900" u="none" kern="1200" noProof="0" dirty="0" err="1">
                <a:solidFill>
                  <a:schemeClr val="tx1"/>
                </a:solidFill>
                <a:effectLst/>
                <a:latin typeface="Arial" panose="020B0604020202020204" pitchFamily="34" charset="0"/>
                <a:ea typeface="+mn-ea"/>
                <a:cs typeface="+mn-cs"/>
              </a:rPr>
              <a:t>favoured</a:t>
            </a:r>
            <a:r>
              <a:rPr lang="en-US" sz="900" u="none" kern="1200" noProof="0" dirty="0">
                <a:solidFill>
                  <a:schemeClr val="tx1"/>
                </a:solidFill>
                <a:effectLst/>
                <a:latin typeface="Arial" panose="020B0604020202020204" pitchFamily="34" charset="0"/>
                <a:ea typeface="+mn-ea"/>
                <a:cs typeface="+mn-cs"/>
              </a:rPr>
              <a:t> over another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Depending on the overall context, each project feature may have a different weighting to the evaluator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Therefore, the selection toolkit is amended with a sheet to include important contextual factors that makes one project more ‘endorsable’ relative to another (e-g- in a country where women traditionally have little participation in the economy, enhanced gender balance may be considered particularly important and therefore weigh more heavily)</a:t>
            </a:r>
            <a:endParaRPr lang="en-US" sz="900" b="1"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en-US" sz="900" b="1" u="none" kern="1200" noProof="0" dirty="0">
                <a:solidFill>
                  <a:schemeClr val="tx1"/>
                </a:solidFill>
                <a:effectLst/>
                <a:latin typeface="Arial" panose="020B0604020202020204" pitchFamily="34" charset="0"/>
                <a:ea typeface="+mn-ea"/>
                <a:cs typeface="+mn-cs"/>
              </a:rPr>
              <a:t>Ranking of WEF projects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Based on the score of the selection criteria and the contextual weighting, a ranking over the WEF Nexus projects is provided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dirty="0"/>
          </a:p>
          <a:p>
            <a:pPr marL="0" indent="0">
              <a:buFont typeface="Symbol" panose="05050102010706020507" pitchFamily="18" charset="2"/>
              <a:buNone/>
            </a:pPr>
            <a:r>
              <a:rPr lang="en-US" b="1" noProof="0" dirty="0"/>
              <a:t>Sources: </a:t>
            </a:r>
          </a:p>
          <a:p>
            <a:pPr marL="0" indent="0">
              <a:buFont typeface="Symbol" panose="05050102010706020507" pitchFamily="18" charset="2"/>
              <a:buNone/>
            </a:pPr>
            <a:endParaRPr lang="en-US" b="0" noProof="0" dirty="0"/>
          </a:p>
          <a:p>
            <a:pPr marL="0" indent="0">
              <a:buFont typeface="Symbol" panose="05050102010706020507" pitchFamily="18" charset="2"/>
              <a:buNone/>
            </a:pPr>
            <a:r>
              <a:rPr lang="en-US" b="0" noProof="0" dirty="0"/>
              <a:t>NIA Toolkit, ‘Pre-selection background document’.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68008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Now that we have browsed through some methods to demonstrate the </a:t>
            </a:r>
            <a:r>
              <a:rPr lang="en-US" b="1" noProof="0" dirty="0"/>
              <a:t>economic added value </a:t>
            </a:r>
            <a:r>
              <a:rPr lang="en-US" noProof="0" dirty="0"/>
              <a:t>of Nexus solutions, it is your turn to bring in your experience from your professional/regional context: </a:t>
            </a:r>
          </a:p>
          <a:p>
            <a:pPr marL="171450" lvl="0" indent="-171450">
              <a:lnSpc>
                <a:spcPct val="100000"/>
              </a:lnSpc>
              <a:spcBef>
                <a:spcPts val="0"/>
              </a:spcBef>
              <a:buFont typeface="Symbol" panose="05050102010706020507" pitchFamily="18" charset="2"/>
              <a:buChar char="-"/>
              <a:defRPr/>
            </a:pPr>
            <a:r>
              <a:rPr lang="en-US" sz="900" noProof="0" dirty="0"/>
              <a:t>Do you have some experience with some of these methods? </a:t>
            </a:r>
          </a:p>
          <a:p>
            <a:pPr marL="171450" lvl="0" indent="-171450">
              <a:lnSpc>
                <a:spcPct val="100000"/>
              </a:lnSpc>
              <a:spcBef>
                <a:spcPts val="0"/>
              </a:spcBef>
              <a:buFont typeface="Symbol" panose="05050102010706020507" pitchFamily="18" charset="2"/>
              <a:buChar char="-"/>
              <a:defRPr/>
            </a:pPr>
            <a:r>
              <a:rPr lang="en-US" sz="900" noProof="0" dirty="0"/>
              <a:t>Which challenges did you encounter? </a:t>
            </a:r>
          </a:p>
          <a:p>
            <a:pPr marL="171450" lvl="0" indent="-171450">
              <a:lnSpc>
                <a:spcPct val="100000"/>
              </a:lnSpc>
              <a:spcBef>
                <a:spcPts val="0"/>
              </a:spcBef>
              <a:buFont typeface="Symbol" panose="05050102010706020507" pitchFamily="18" charset="2"/>
              <a:buChar char="-"/>
              <a:defRPr/>
            </a:pPr>
            <a:r>
              <a:rPr lang="en-US" sz="900" noProof="0" dirty="0"/>
              <a:t>Would you like to share some lessons learned?</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dirty="0"/>
              <a:t>Additional information: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The questions to guide the participants might need to be adjusted to their specific backgrounds to help them better understand the possible answers that they could provide.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Collect the answers and, where possible, make connections to input that is still coming or aspects that have already been dealt with in previous chapters</a:t>
            </a:r>
          </a:p>
          <a:p>
            <a:pPr marL="171450" indent="-171450">
              <a:buFontTx/>
              <a:buChar char="-"/>
            </a:pPr>
            <a:endParaRPr lang="en-US" noProof="0" dirty="0"/>
          </a:p>
          <a:p>
            <a:pPr marL="171450" indent="-171450">
              <a:buFontTx/>
              <a:buChar char="-"/>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134614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r>
              <a:rPr lang="en-US" sz="1800" b="0" i="0" u="none" strike="noStrike" baseline="0" dirty="0">
                <a:solidFill>
                  <a:srgbClr val="000000"/>
                </a:solidFill>
                <a:latin typeface="Neo Sans"/>
              </a:rPr>
              <a:t>The Project, developed and implemented by CEFA </a:t>
            </a:r>
            <a:r>
              <a:rPr lang="en-US" sz="1800" b="0" i="0" u="none" strike="noStrike" baseline="0" dirty="0" err="1">
                <a:solidFill>
                  <a:srgbClr val="000000"/>
                </a:solidFill>
                <a:latin typeface="Neo Sans"/>
              </a:rPr>
              <a:t>Onlus</a:t>
            </a:r>
            <a:r>
              <a:rPr lang="en-US" sz="1800" b="0" i="0" u="none" strike="noStrike" baseline="0" dirty="0">
                <a:solidFill>
                  <a:srgbClr val="000000"/>
                </a:solidFill>
                <a:latin typeface="Neo Sans"/>
              </a:rPr>
              <a:t>, an Italian NGO covers an area of 8 villages, sited in five rural wards of Tanzania (</a:t>
            </a:r>
            <a:r>
              <a:rPr lang="en-US" sz="1800" b="0" i="0" u="none" strike="noStrike" baseline="0" dirty="0" err="1">
                <a:solidFill>
                  <a:srgbClr val="000000"/>
                </a:solidFill>
                <a:latin typeface="Neo Sans"/>
              </a:rPr>
              <a:t>Matembwe</a:t>
            </a:r>
            <a:r>
              <a:rPr lang="en-US" sz="1800" b="0" i="0" u="none" strike="noStrike" baseline="0" dirty="0">
                <a:solidFill>
                  <a:srgbClr val="000000"/>
                </a:solidFill>
                <a:latin typeface="Neo Sans"/>
              </a:rPr>
              <a:t>, </a:t>
            </a:r>
            <a:r>
              <a:rPr lang="en-US" sz="1800" b="0" i="0" u="none" strike="noStrike" baseline="0" dirty="0" err="1">
                <a:solidFill>
                  <a:srgbClr val="000000"/>
                </a:solidFill>
                <a:latin typeface="Neo Sans"/>
              </a:rPr>
              <a:t>Ikondo</a:t>
            </a:r>
            <a:r>
              <a:rPr lang="en-US" sz="1800" b="0" i="0" u="none" strike="noStrike" baseline="0" dirty="0">
                <a:solidFill>
                  <a:srgbClr val="000000"/>
                </a:solidFill>
                <a:latin typeface="Neo Sans"/>
              </a:rPr>
              <a:t> </a:t>
            </a:r>
          </a:p>
          <a:p>
            <a:endParaRPr lang="en-US" sz="1800" b="0" i="0" u="none" strike="noStrike" baseline="0" noProof="0" dirty="0">
              <a:solidFill>
                <a:srgbClr val="000000"/>
              </a:solidFill>
              <a:latin typeface="Neo Sans"/>
            </a:endParaRPr>
          </a:p>
          <a:p>
            <a:r>
              <a:rPr lang="en-US" sz="1800" b="0" i="0" u="none" strike="noStrike" baseline="0" dirty="0">
                <a:solidFill>
                  <a:srgbClr val="000000"/>
                </a:solidFill>
                <a:latin typeface="Neo Sans"/>
              </a:rPr>
              <a:t>Within the </a:t>
            </a:r>
            <a:r>
              <a:rPr lang="en-US" sz="1800" b="0" i="0" u="none" strike="noStrike" baseline="0" dirty="0" err="1">
                <a:solidFill>
                  <a:srgbClr val="000000"/>
                </a:solidFill>
                <a:latin typeface="Neo Sans"/>
              </a:rPr>
              <a:t>Njombe</a:t>
            </a:r>
            <a:r>
              <a:rPr lang="en-US" sz="1800" b="0" i="0" u="none" strike="noStrike" baseline="0" dirty="0">
                <a:solidFill>
                  <a:srgbClr val="000000"/>
                </a:solidFill>
                <a:latin typeface="Neo Sans"/>
              </a:rPr>
              <a:t> Rural District people rely on farming, with agriculture being the largest sector of the local economy. A share of 67% of the households has a farming activity and agriculture is crucial for their food provision and living. Agric</a:t>
            </a:r>
          </a:p>
          <a:p>
            <a:r>
              <a:rPr lang="en-US" sz="1800" b="0" i="0" u="none" strike="noStrike" baseline="0" dirty="0" err="1">
                <a:solidFill>
                  <a:srgbClr val="000000"/>
                </a:solidFill>
                <a:latin typeface="Neo Sans"/>
              </a:rPr>
              <a:t>ulture</a:t>
            </a:r>
            <a:r>
              <a:rPr lang="en-US" sz="1800" b="0" i="0" u="none" strike="noStrike" baseline="0" dirty="0">
                <a:solidFill>
                  <a:srgbClr val="000000"/>
                </a:solidFill>
                <a:latin typeface="Neo Sans"/>
              </a:rPr>
              <a:t> is also the main reason for income, especially through the cultivation of local harvests such as beans, tea or maize. Another important means of livelihood for the local population is livestock. </a:t>
            </a:r>
          </a:p>
          <a:p>
            <a:endParaRPr lang="en-US" sz="1800" b="0" i="0" u="none" strike="noStrike" baseline="0" noProof="0" dirty="0">
              <a:solidFill>
                <a:srgbClr val="000000"/>
              </a:solidFill>
              <a:latin typeface="Neo Sans"/>
            </a:endParaRPr>
          </a:p>
          <a:p>
            <a:r>
              <a:rPr lang="en-US" sz="1800" b="0" i="0" u="none" strike="noStrike" baseline="0" dirty="0">
                <a:solidFill>
                  <a:srgbClr val="000000"/>
                </a:solidFill>
                <a:latin typeface="Neo Sans"/>
              </a:rPr>
              <a:t>As the population is dependent on agriculture and livestock, and still uses traditional techniques on non-irrigated land, the income generated from these activities is particularly low.</a:t>
            </a:r>
          </a:p>
          <a:p>
            <a:r>
              <a:rPr lang="en-US" sz="1800" b="0" i="0" u="none" strike="noStrike" baseline="0" dirty="0">
                <a:solidFill>
                  <a:srgbClr val="000000"/>
                </a:solidFill>
                <a:latin typeface="Neo Sans"/>
              </a:rPr>
              <a:t>Another criticality within the target area is access to water. Access to potable and drinking water is still difficult for local population as water points are poorly managed and far from main aggregation </a:t>
            </a:r>
            <a:r>
              <a:rPr lang="en-US" sz="1800" b="0" i="0" u="none" strike="noStrike" baseline="0" dirty="0" err="1">
                <a:solidFill>
                  <a:srgbClr val="000000"/>
                </a:solidFill>
                <a:latin typeface="Neo Sans"/>
              </a:rPr>
              <a:t>centres</a:t>
            </a:r>
            <a:r>
              <a:rPr lang="en-US" sz="1800" b="0" i="0" u="none" strike="noStrike" baseline="0" dirty="0">
                <a:solidFill>
                  <a:srgbClr val="000000"/>
                </a:solidFill>
                <a:latin typeface="Neo Sans"/>
              </a:rPr>
              <a:t> </a:t>
            </a:r>
            <a:endParaRPr lang="en-US" b="0"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51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800" b="0" i="0" u="none" strike="noStrike" baseline="0" dirty="0">
                <a:solidFill>
                  <a:srgbClr val="000000"/>
                </a:solidFill>
                <a:latin typeface="Neo Sans"/>
              </a:rPr>
              <a:t>The microeconomic analysis is a powerful tool for empirical analysis and evaluation of certain benefits deriving from the specific project, according to the Nexus model. </a:t>
            </a:r>
          </a:p>
          <a:p>
            <a:pPr algn="just"/>
            <a:r>
              <a:rPr lang="en-US" sz="1800" b="0" i="0" u="none" strike="noStrike" baseline="0" dirty="0">
                <a:solidFill>
                  <a:srgbClr val="000000"/>
                </a:solidFill>
                <a:latin typeface="Neo Sans"/>
              </a:rPr>
              <a:t>An investment project is characterized by a set of productive activities that, through capital formation, is involved to certain economic-financial objectives at times deferred over time. Every time a productive input of a company is used, consequences are generated on the production or consumption of units that are different from the decision-making unit that gave rise to the production itself, thus generating external economies (or diseconomies). </a:t>
            </a:r>
          </a:p>
          <a:p>
            <a:pPr algn="just"/>
            <a:r>
              <a:rPr lang="en-US" sz="1800" b="0" i="0" u="none" strike="noStrike" baseline="0" dirty="0">
                <a:solidFill>
                  <a:srgbClr val="000000"/>
                </a:solidFill>
                <a:latin typeface="Neo Sans"/>
              </a:rPr>
              <a:t>These have the peculiarity of the repercussions on other companies, on consumers and also on the prices paid and received, with the possibility of generating both benefits and external costs, impacting on the environment, infrastructure and the economic system in general. In this context, a thorough analysis of the effects of the investment project becomes crucial, evoking an approach to the evaluation of the investments considering two distinct and successive moments. </a:t>
            </a:r>
          </a:p>
          <a:p>
            <a:pPr marL="285750" indent="-285750" algn="just">
              <a:buFont typeface="Wingdings" panose="05000000000000000000" pitchFamily="2" charset="2"/>
              <a:buChar char="§"/>
            </a:pPr>
            <a:r>
              <a:rPr lang="en-US" sz="1800" b="0" i="0" u="none" strike="noStrike" baseline="0" dirty="0">
                <a:solidFill>
                  <a:srgbClr val="000000"/>
                </a:solidFill>
                <a:latin typeface="Neo Sans"/>
              </a:rPr>
              <a:t>The first of these consists of the identification and measurement of the effects, or rather of the physical and institutional changes that the project generates within the environment in which it is inserted. This identification will be proposed to the policy maker as a set of distinct consequences of the project. </a:t>
            </a:r>
          </a:p>
          <a:p>
            <a:pPr marL="285750" indent="-285750" algn="just">
              <a:buFont typeface="Wingdings" panose="05000000000000000000" pitchFamily="2" charset="2"/>
              <a:buChar char="§"/>
            </a:pPr>
            <a:r>
              <a:rPr lang="en-US" sz="1800" b="0" i="0" u="none" strike="noStrike" baseline="0" dirty="0">
                <a:solidFill>
                  <a:srgbClr val="000000"/>
                </a:solidFill>
                <a:latin typeface="Neo Sans"/>
              </a:rPr>
              <a:t>The second moment of evaluation consists in attributing an economic value, first of all to each of the consequences generated by the project and together through appropriate homogenization and aggregation procedures. </a:t>
            </a:r>
          </a:p>
          <a:p>
            <a:pPr marL="285750" indent="-285750" algn="just">
              <a:buFont typeface="Wingdings" panose="05000000000000000000" pitchFamily="2" charset="2"/>
              <a:buChar char="§"/>
            </a:pPr>
            <a:endParaRPr lang="en-US" sz="1800" b="0" i="0" u="none" strike="noStrike" baseline="0" dirty="0">
              <a:solidFill>
                <a:srgbClr val="000000"/>
              </a:solidFill>
              <a:latin typeface="Neo Sans"/>
            </a:endParaRPr>
          </a:p>
          <a:p>
            <a:pPr marL="0" indent="0" algn="just">
              <a:buFont typeface="Wingdings" panose="05000000000000000000" pitchFamily="2" charset="2"/>
              <a:buNone/>
            </a:pPr>
            <a:r>
              <a:rPr lang="en-US" sz="1800" b="0" i="0" u="none" strike="noStrike" baseline="0" dirty="0">
                <a:solidFill>
                  <a:srgbClr val="000000"/>
                </a:solidFill>
                <a:latin typeface="Neo Sans"/>
              </a:rPr>
              <a:t>For more detailed information about the project, the analysis and the methodology, refer of RES4Africas’ publication </a:t>
            </a:r>
            <a:r>
              <a:rPr lang="en-US" sz="900" dirty="0">
                <a:solidFill>
                  <a:srgbClr val="004C82"/>
                </a:solidFill>
                <a:hlinkClick r:id="rId3"/>
              </a:rPr>
              <a:t>APPLYING THE WATER-ENERGY-FOOD NEXUSAPPROACH TO CATALYSE TRANSFORMATIONALCHANGE IN AFRICA</a:t>
            </a:r>
            <a:r>
              <a:rPr lang="en-US" sz="900" dirty="0">
                <a:solidFill>
                  <a:srgbClr val="004C82"/>
                </a:solidFill>
              </a:rPr>
              <a:t>.</a:t>
            </a: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08885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u="none" strike="noStrike" baseline="0" dirty="0">
                <a:solidFill>
                  <a:srgbClr val="000000"/>
                </a:solidFill>
                <a:latin typeface="Neo Sans"/>
              </a:rPr>
              <a:t>The </a:t>
            </a:r>
            <a:r>
              <a:rPr lang="en-US" sz="1800" b="0" i="0" u="none" strike="noStrike" baseline="0" dirty="0" err="1">
                <a:solidFill>
                  <a:srgbClr val="000000"/>
                </a:solidFill>
                <a:latin typeface="Neo Sans"/>
              </a:rPr>
              <a:t>Ikondo-Matembwe</a:t>
            </a:r>
            <a:r>
              <a:rPr lang="en-US" sz="1800" b="0" i="0" u="none" strike="noStrike" baseline="0" dirty="0">
                <a:solidFill>
                  <a:srgbClr val="000000"/>
                </a:solidFill>
                <a:latin typeface="Neo Sans"/>
              </a:rPr>
              <a:t> electric infrastructure is based on two interconnected hydro power plants that have a total generation capacity of 550 kW of electric supply and is able, through a local grid that currently counts 1,102 connections, to provide access to energy to the entire target population, approximately 890 households, 186 businesses and 26 public services. The older plant features a 120 kW turbine, whereas the newer one installed two turbines for a total capacity of 430 kW. The two plants are interconnected. The </a:t>
            </a:r>
            <a:r>
              <a:rPr lang="en-US" sz="1800" b="0" i="0" u="none" strike="noStrike" baseline="0" dirty="0" err="1">
                <a:solidFill>
                  <a:srgbClr val="000000"/>
                </a:solidFill>
                <a:latin typeface="Neo Sans"/>
              </a:rPr>
              <a:t>Ikondo-Matembwe</a:t>
            </a:r>
            <a:r>
              <a:rPr lang="en-US" sz="1800" b="0" i="0" u="none" strike="noStrike" baseline="0" dirty="0">
                <a:solidFill>
                  <a:srgbClr val="000000"/>
                </a:solidFill>
                <a:latin typeface="Neo Sans"/>
              </a:rPr>
              <a:t> mini-grid is owned and managed by the </a:t>
            </a:r>
            <a:r>
              <a:rPr lang="en-US" sz="1800" b="0" i="0" u="none" strike="noStrike" baseline="0" dirty="0" err="1">
                <a:solidFill>
                  <a:srgbClr val="000000"/>
                </a:solidFill>
                <a:latin typeface="Neo Sans"/>
              </a:rPr>
              <a:t>Matembwe</a:t>
            </a:r>
            <a:r>
              <a:rPr lang="en-US" sz="1800" b="0" i="0" u="none" strike="noStrike" baseline="0" dirty="0">
                <a:solidFill>
                  <a:srgbClr val="000000"/>
                </a:solidFill>
                <a:latin typeface="Neo Sans"/>
              </a:rPr>
              <a:t> Village Company Ltd (MVC). </a:t>
            </a:r>
          </a:p>
          <a:p>
            <a:r>
              <a:rPr lang="en-US" sz="1800" b="0" i="0" u="none" strike="noStrike" baseline="0" dirty="0">
                <a:solidFill>
                  <a:srgbClr val="000000"/>
                </a:solidFill>
                <a:latin typeface="Neo Sans"/>
              </a:rPr>
              <a:t>MVC provides reliable and affordable clean energy to three groups of local users: households, private enterprises and public service providers. </a:t>
            </a:r>
          </a:p>
          <a:p>
            <a:endParaRPr lang="en-US" sz="1800" b="0" i="0" u="none" strike="noStrike" baseline="0" dirty="0">
              <a:solidFill>
                <a:srgbClr val="000000"/>
              </a:solidFill>
              <a:latin typeface="Neo Sans"/>
            </a:endParaRPr>
          </a:p>
          <a:p>
            <a:r>
              <a:rPr lang="en-US" sz="1800" b="0" i="0" u="none" strike="noStrike" baseline="0" dirty="0">
                <a:solidFill>
                  <a:srgbClr val="000000"/>
                </a:solidFill>
                <a:latin typeface="Neo Sans"/>
              </a:rPr>
              <a:t>Electricity is the crucial element within the presented WEF Nexus model of the project as it is the enabler par excellence. Thanks to electricity it has been possible to supply around seven aqueducts providing water. Water is depurated and pumped thanks to electricity. Plus, the installation of water access spots gives the possibility to supply with fresh water the entire targeted population. </a:t>
            </a:r>
            <a:endParaRPr lang="it-IT" dirty="0"/>
          </a:p>
        </p:txBody>
      </p:sp>
      <p:sp>
        <p:nvSpPr>
          <p:cNvPr id="4" name="Segnaposto numero diapositiva 3"/>
          <p:cNvSpPr>
            <a:spLocks noGrp="1"/>
          </p:cNvSpPr>
          <p:nvPr>
            <p:ph type="sldNum" sz="quarter" idx="5"/>
          </p:nvPr>
        </p:nvSpPr>
        <p:spPr/>
        <p:txBody>
          <a:bodyPr/>
          <a:lstStyle/>
          <a:p>
            <a:fld id="{FC4B7513-2196-4150-A6B9-CE6A0957DA67}" type="slidenum">
              <a:rPr lang="it-IT" smtClean="0"/>
              <a:t>17</a:t>
            </a:fld>
            <a:endParaRPr lang="it-IT"/>
          </a:p>
        </p:txBody>
      </p:sp>
    </p:spTree>
    <p:extLst>
      <p:ext uri="{BB962C8B-B14F-4D97-AF65-F5344CB8AC3E}">
        <p14:creationId xmlns:p14="http://schemas.microsoft.com/office/powerpoint/2010/main" val="90348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u="none" strike="noStrike" baseline="0" dirty="0">
                <a:solidFill>
                  <a:srgbClr val="000000"/>
                </a:solidFill>
                <a:latin typeface="Neo Sans"/>
              </a:rPr>
              <a:t>Literature has extensively shown that there are several benefits from providing access to electricity supply in non-connected rural areas, such as: improvement in people’s health, in education, in the productive processes of the communities, environmental benefits, as well as per the facilitation in communication.</a:t>
            </a:r>
          </a:p>
          <a:p>
            <a:endParaRPr lang="en-US" sz="1800" b="0" i="0" u="none" strike="noStrike" baseline="0" dirty="0">
              <a:solidFill>
                <a:srgbClr val="000000"/>
              </a:solidFill>
              <a:latin typeface="Neo Sans"/>
            </a:endParaRPr>
          </a:p>
          <a:p>
            <a:r>
              <a:rPr lang="en-US" sz="1800" b="1" i="0" u="none" strike="noStrike" baseline="0" dirty="0">
                <a:solidFill>
                  <a:srgbClr val="000000"/>
                </a:solidFill>
                <a:latin typeface="Neo Sans"/>
              </a:rPr>
              <a:t>BENEFIT from improved Access to Electricity</a:t>
            </a:r>
          </a:p>
          <a:p>
            <a:pPr algn="just"/>
            <a:r>
              <a:rPr lang="it-IT" sz="1800" b="0" i="1" u="none" strike="noStrike" baseline="0" dirty="0">
                <a:solidFill>
                  <a:srgbClr val="000000"/>
                </a:solidFill>
                <a:latin typeface="Neo Sans"/>
              </a:rPr>
              <a:t>- </a:t>
            </a:r>
            <a:r>
              <a:rPr lang="it-IT" sz="1800" b="0" i="1" u="none" strike="noStrike" baseline="0" dirty="0" err="1">
                <a:solidFill>
                  <a:srgbClr val="000000"/>
                </a:solidFill>
                <a:latin typeface="Neo Sans"/>
              </a:rPr>
              <a:t>Lightening</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switch from polluting resource to a cleaner and more efficient one.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TV and Radio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Time </a:t>
            </a:r>
            <a:r>
              <a:rPr lang="it-IT" sz="1800" b="0" i="1" u="none" strike="noStrike" baseline="0" dirty="0" err="1">
                <a:solidFill>
                  <a:srgbClr val="000000"/>
                </a:solidFill>
                <a:latin typeface="Neo Sans"/>
              </a:rPr>
              <a:t>savings</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reduce time allocated to fuel-collection by household members and increases time allocated to other activities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a:t>
            </a:r>
            <a:r>
              <a:rPr lang="it-IT" sz="1800" b="0" i="1" u="none" strike="noStrike" baseline="0" dirty="0" err="1">
                <a:solidFill>
                  <a:srgbClr val="000000"/>
                </a:solidFill>
                <a:latin typeface="Neo Sans"/>
              </a:rPr>
              <a:t>Education</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Improvement of the quality of school facilities using equipment that works with electrical power; </a:t>
            </a:r>
            <a:r>
              <a:rPr lang="en-US" sz="1800" b="0" i="1" u="none" strike="noStrike" baseline="0" dirty="0">
                <a:solidFill>
                  <a:srgbClr val="000000"/>
                </a:solidFill>
                <a:latin typeface="Neo Sans"/>
              </a:rPr>
              <a:t>Increased time for study, thanks to lighting in homes, or in schools.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Health: </a:t>
            </a:r>
            <a:r>
              <a:rPr lang="en-US" sz="1800" b="0" i="1" u="none" strike="noStrike" baseline="0" dirty="0">
                <a:solidFill>
                  <a:srgbClr val="000000"/>
                </a:solidFill>
                <a:latin typeface="Neo Sans"/>
              </a:rPr>
              <a:t>Improvement in sanitary facilities; Improvement in family’s health through the improvement of indoor air quality, thanks to the avoidance of polluting cooking fuels; Greater health and welfare knowledge thanks to the information available on television, radio and internet; Improvements in nutrition derived from greater knowledge as well as the fact of being able to refrigerate food.</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Productivity </a:t>
            </a:r>
            <a:r>
              <a:rPr lang="it-IT" sz="1800" b="0" i="1" u="none" strike="noStrike" baseline="0" dirty="0" err="1">
                <a:solidFill>
                  <a:srgbClr val="000000"/>
                </a:solidFill>
                <a:latin typeface="Neo Sans"/>
              </a:rPr>
              <a:t>increase</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Rural electrification provides better means of working, boosting productivity of small business in the target area.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Cost </a:t>
            </a:r>
            <a:r>
              <a:rPr lang="it-IT" sz="1800" b="0" i="1" u="none" strike="noStrike" baseline="0" dirty="0" err="1">
                <a:solidFill>
                  <a:srgbClr val="000000"/>
                </a:solidFill>
                <a:latin typeface="Neo Sans"/>
              </a:rPr>
              <a:t>Saving</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A shift from fossil fuel-powered energy to renewable energy sources leads to a cost saving due to improvement in energy efficiency </a:t>
            </a:r>
            <a:r>
              <a:rPr lang="it-IT" sz="1800" b="0" i="1" u="none" strike="noStrike" baseline="0" dirty="0">
                <a:solidFill>
                  <a:srgbClr val="000000"/>
                </a:solidFill>
                <a:latin typeface="Neo Sans"/>
              </a:rPr>
              <a:t>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Environment </a:t>
            </a:r>
            <a:endParaRPr lang="en-US" sz="1800" b="0" i="0" u="none" strike="noStrike" baseline="0" dirty="0">
              <a:solidFill>
                <a:srgbClr val="000000"/>
              </a:solidFill>
              <a:latin typeface="Neo Sans"/>
            </a:endParaRPr>
          </a:p>
          <a:p>
            <a:endParaRPr lang="it-IT"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i="0" u="none" strike="noStrike" baseline="0" dirty="0">
                <a:solidFill>
                  <a:srgbClr val="000000"/>
                </a:solidFill>
                <a:latin typeface="Neo Sans"/>
              </a:rPr>
              <a:t>BENEFIT from improved Water Management</a:t>
            </a:r>
          </a:p>
          <a:p>
            <a:pPr algn="just"/>
            <a:r>
              <a:rPr lang="it-IT" sz="1800" b="0" i="1" u="none" strike="noStrike" baseline="0" dirty="0">
                <a:solidFill>
                  <a:srgbClr val="000000"/>
                </a:solidFill>
                <a:latin typeface="Neo Sans"/>
              </a:rPr>
              <a:t>- Health benefits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Time </a:t>
            </a:r>
            <a:r>
              <a:rPr lang="it-IT" sz="1800" b="0" i="1" u="none" strike="noStrike" baseline="0" dirty="0" err="1">
                <a:solidFill>
                  <a:srgbClr val="000000"/>
                </a:solidFill>
                <a:latin typeface="Neo Sans"/>
              </a:rPr>
              <a:t>savings</a:t>
            </a:r>
            <a:r>
              <a:rPr lang="it-IT" sz="1800" b="0" i="1" u="none" strike="noStrike" baseline="0" dirty="0">
                <a:solidFill>
                  <a:srgbClr val="000000"/>
                </a:solidFill>
                <a:latin typeface="Neo Sans"/>
              </a:rPr>
              <a:t> </a:t>
            </a:r>
            <a:endParaRPr lang="it-IT"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a:t>
            </a:r>
            <a:r>
              <a:rPr lang="it-IT" sz="1800" b="0" i="1" u="none" strike="noStrike" baseline="0" dirty="0" err="1">
                <a:solidFill>
                  <a:srgbClr val="000000"/>
                </a:solidFill>
                <a:latin typeface="Neo Sans"/>
              </a:rPr>
              <a:t>Opportunity</a:t>
            </a:r>
            <a:r>
              <a:rPr lang="it-IT" sz="1800" b="0" i="1" u="none" strike="noStrike" baseline="0" dirty="0">
                <a:solidFill>
                  <a:srgbClr val="000000"/>
                </a:solidFill>
                <a:latin typeface="Neo Sans"/>
              </a:rPr>
              <a:t> cost of </a:t>
            </a:r>
            <a:r>
              <a:rPr lang="it-IT" sz="1800" b="0" i="1" u="none" strike="noStrike" baseline="0" dirty="0" err="1">
                <a:solidFill>
                  <a:srgbClr val="000000"/>
                </a:solidFill>
                <a:latin typeface="Neo Sans"/>
              </a:rPr>
              <a:t>absenteeism</a:t>
            </a:r>
            <a:r>
              <a:rPr lang="it-IT" sz="1800" b="0" i="1" u="none" strike="noStrike" baseline="0" dirty="0">
                <a:solidFill>
                  <a:srgbClr val="000000"/>
                </a:solidFill>
                <a:latin typeface="Neo Sans"/>
              </a:rPr>
              <a:t>: </a:t>
            </a:r>
            <a:r>
              <a:rPr lang="en-US" sz="1800" b="0" i="0" u="none" strike="noStrike" baseline="0" dirty="0">
                <a:solidFill>
                  <a:srgbClr val="000000"/>
                </a:solidFill>
                <a:latin typeface="Neo Sans"/>
              </a:rPr>
              <a:t>The opportunity cost of absenteeism measure evaluates the economic improvement among population because of water and sanitation upgrading. </a:t>
            </a:r>
            <a:endParaRPr lang="it-IT" sz="1800" b="0" i="0" u="none" strike="noStrike" baseline="0" dirty="0">
              <a:solidFill>
                <a:srgbClr val="000000"/>
              </a:solidFill>
              <a:latin typeface="Neo Sans"/>
            </a:endParaRPr>
          </a:p>
          <a:p>
            <a:pPr marL="0" indent="0" algn="just">
              <a:buFontTx/>
              <a:buNone/>
            </a:pPr>
            <a:r>
              <a:rPr lang="it-IT" sz="1800" b="0" i="1" u="none" strike="noStrike" baseline="0" dirty="0">
                <a:solidFill>
                  <a:srgbClr val="000000"/>
                </a:solidFill>
                <a:latin typeface="Neo Sans"/>
              </a:rPr>
              <a:t>- Water Consumer Surplus </a:t>
            </a:r>
          </a:p>
          <a:p>
            <a:pPr marL="171450" indent="-171450" algn="just">
              <a:buFontTx/>
              <a:buChar char="-"/>
            </a:pPr>
            <a:endParaRPr lang="it-IT" sz="1800" b="0" i="1" u="none" strike="noStrike" baseline="0" dirty="0">
              <a:solidFill>
                <a:srgbClr val="000000"/>
              </a:solidFill>
              <a:latin typeface="Neo San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1" i="0" u="none" strike="noStrike" baseline="0" dirty="0">
                <a:solidFill>
                  <a:srgbClr val="000000"/>
                </a:solidFill>
                <a:latin typeface="Neo Sans"/>
              </a:rPr>
              <a:t>BENEFIT from improved Food Production</a:t>
            </a:r>
          </a:p>
          <a:p>
            <a:pPr algn="just"/>
            <a:r>
              <a:rPr lang="en-US" sz="1800" b="0" i="1" u="none" strike="noStrike" baseline="0" dirty="0">
                <a:solidFill>
                  <a:srgbClr val="000000"/>
                </a:solidFill>
                <a:latin typeface="Neo Sans"/>
              </a:rPr>
              <a:t>- Improved farmers income from crop production benefits </a:t>
            </a:r>
            <a:endParaRPr lang="en-US" sz="1800" b="0" i="0" u="none" strike="noStrike" baseline="0" dirty="0">
              <a:solidFill>
                <a:srgbClr val="000000"/>
              </a:solidFill>
              <a:latin typeface="Neo Sans"/>
            </a:endParaRPr>
          </a:p>
          <a:p>
            <a:pPr algn="just"/>
            <a:r>
              <a:rPr lang="en-US" sz="1800" b="0" i="1" u="none" strike="noStrike" baseline="0" dirty="0">
                <a:solidFill>
                  <a:srgbClr val="000000"/>
                </a:solidFill>
                <a:latin typeface="Neo Sans"/>
              </a:rPr>
              <a:t>- Improved farmers income from poultry and egg production </a:t>
            </a:r>
            <a:endParaRPr lang="en-US" sz="1800" b="0" i="0" u="none" strike="noStrike" baseline="0" dirty="0">
              <a:solidFill>
                <a:srgbClr val="000000"/>
              </a:solidFill>
              <a:latin typeface="Neo Sans"/>
            </a:endParaRPr>
          </a:p>
          <a:p>
            <a:pPr algn="just"/>
            <a:r>
              <a:rPr lang="it-IT" sz="1800" b="0" i="1" u="none" strike="noStrike" baseline="0" dirty="0">
                <a:solidFill>
                  <a:srgbClr val="000000"/>
                </a:solidFill>
                <a:latin typeface="Neo Sans"/>
              </a:rPr>
              <a:t>- </a:t>
            </a:r>
            <a:r>
              <a:rPr lang="it-IT" sz="1800" b="0" i="1" u="none" strike="noStrike" baseline="0" dirty="0" err="1">
                <a:solidFill>
                  <a:srgbClr val="000000"/>
                </a:solidFill>
                <a:latin typeface="Neo Sans"/>
              </a:rPr>
              <a:t>Nutrition</a:t>
            </a:r>
            <a:r>
              <a:rPr lang="it-IT" sz="1800" b="0" i="1" u="none" strike="noStrike" baseline="0" dirty="0">
                <a:solidFill>
                  <a:srgbClr val="000000"/>
                </a:solidFill>
                <a:latin typeface="Neo Sans"/>
              </a:rPr>
              <a:t> and Food Security </a:t>
            </a: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418525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800" b="0" i="0" u="none" strike="noStrike" baseline="0" dirty="0">
                <a:solidFill>
                  <a:srgbClr val="000000"/>
                </a:solidFill>
                <a:latin typeface="Neo Sans"/>
              </a:rPr>
              <a:t>To carry out the Economic Cost Benefit Analysis, two different scenarios have been considered for the three project’s components: (</a:t>
            </a:r>
            <a:r>
              <a:rPr lang="en-US" sz="1800" b="0" i="0" u="none" strike="noStrike" baseline="0" dirty="0" err="1">
                <a:solidFill>
                  <a:srgbClr val="000000"/>
                </a:solidFill>
                <a:latin typeface="Neo Sans"/>
              </a:rPr>
              <a:t>i</a:t>
            </a:r>
            <a:r>
              <a:rPr lang="en-US" sz="1800" b="0" i="0" u="none" strike="noStrike" baseline="0" dirty="0">
                <a:solidFill>
                  <a:srgbClr val="000000"/>
                </a:solidFill>
                <a:latin typeface="Neo Sans"/>
              </a:rPr>
              <a:t>) simultaneous implementation and, (ii) implementation at different times. </a:t>
            </a:r>
          </a:p>
          <a:p>
            <a:pPr algn="just"/>
            <a:r>
              <a:rPr lang="en-US" sz="1800" b="0" i="0" u="none" strike="noStrike" baseline="0" dirty="0">
                <a:solidFill>
                  <a:srgbClr val="000000"/>
                </a:solidFill>
                <a:latin typeface="Neo Sans"/>
              </a:rPr>
              <a:t>In the second scenario, the energy part alone is the main component with the major investment costs. This implies two distinct alternatives for water and livestock, consisting, respectively in the combination of (</a:t>
            </a:r>
            <a:r>
              <a:rPr lang="en-US" sz="1800" b="0" i="0" u="none" strike="noStrike" baseline="0" dirty="0" err="1">
                <a:solidFill>
                  <a:srgbClr val="000000"/>
                </a:solidFill>
                <a:latin typeface="Neo Sans"/>
              </a:rPr>
              <a:t>i</a:t>
            </a:r>
            <a:r>
              <a:rPr lang="en-US" sz="1800" b="0" i="0" u="none" strike="noStrike" baseline="0" dirty="0">
                <a:solidFill>
                  <a:srgbClr val="000000"/>
                </a:solidFill>
                <a:latin typeface="Neo Sans"/>
              </a:rPr>
              <a:t>) energy and water and (ii) energy and livestock. This scenario has been compared with an alternative case where all components are implemented together. The rational for this comparison is that energy is the activating component for the water supplied to the village, bringing about crucial economic benefits to the target population. In addition, energy is also the activating component of the livestock factor, as farmers need energy to improve their ability to use improved cultivation techniques. As per the livestock subcomponent, energy gives the opportunity to increase production through hatchery activities, through the use of electric equipment. </a:t>
            </a:r>
          </a:p>
          <a:p>
            <a:pPr algn="just"/>
            <a:endParaRPr lang="en-US" sz="1800" b="0" i="0" u="none" strike="noStrike" baseline="0" dirty="0">
              <a:solidFill>
                <a:srgbClr val="000000"/>
              </a:solidFill>
              <a:latin typeface="Neo Sans"/>
            </a:endParaRPr>
          </a:p>
          <a:p>
            <a:pPr algn="just"/>
            <a:r>
              <a:rPr lang="en-US" sz="1800" b="0" i="0" u="none" strike="noStrike" baseline="0" dirty="0">
                <a:solidFill>
                  <a:srgbClr val="000000"/>
                </a:solidFill>
                <a:latin typeface="Neo Sans"/>
              </a:rPr>
              <a:t>In terms of project results, the Energy project alone ENPV (Economic Net Present Value) turns out to be USD 5,940,652, while the Energy and Water project combination and the Energy and Food project yield respectively an ENPV of USD 10,651,791, and of USD 7,768,100. Therefore, the project with the highest Economic NPV is the integrated WEF Nexus Project, consisting of Energy, Water and Food, with an ENPV for USD 12,479,239. Simultaneous implementation of the three projects thus produces the largest impact in economic terms.</a:t>
            </a:r>
          </a:p>
          <a:p>
            <a:pPr algn="just"/>
            <a:endParaRPr lang="en-US" sz="1800" b="0" i="0" u="none" strike="noStrike" baseline="0" dirty="0">
              <a:solidFill>
                <a:srgbClr val="000000"/>
              </a:solidFill>
              <a:latin typeface="Neo Sans"/>
            </a:endParaRPr>
          </a:p>
          <a:p>
            <a:pPr algn="just"/>
            <a:r>
              <a:rPr lang="en-US" sz="1800" b="0" i="0" u="none" strike="noStrike" baseline="0" dirty="0">
                <a:solidFill>
                  <a:srgbClr val="000000"/>
                </a:solidFill>
                <a:latin typeface="Neo Sans"/>
              </a:rPr>
              <a:t>The energy component is crucial for all activities and in the absence of the energy project component, it would have to be produced at much higher costs. This conclusion can be seen also through the lenses of a project expansion; the Energy project opens the possibility to further develop the Water and Food components. </a:t>
            </a:r>
          </a:p>
          <a:p>
            <a:pPr algn="just"/>
            <a:endParaRPr lang="en-US" sz="1800" b="0" i="0" u="none" strike="noStrike" baseline="0" dirty="0">
              <a:solidFill>
                <a:srgbClr val="000000"/>
              </a:solidFill>
              <a:latin typeface="Neo Sans"/>
            </a:endParaRPr>
          </a:p>
          <a:p>
            <a:pPr algn="just"/>
            <a:r>
              <a:rPr lang="en-US" sz="1800" b="0" i="0" u="none" strike="noStrike" baseline="0" dirty="0">
                <a:solidFill>
                  <a:srgbClr val="000000"/>
                </a:solidFill>
                <a:latin typeface="Neo Sans"/>
              </a:rPr>
              <a:t>The BCR (Benefit/Cost Ratio) indicator is indicative of the peculiarity of the integrated project compared to the sole energy investment. The 1,4 points differential among the two projects has a clear explanation: energy is the enabler of the integrated project, if energy is not activated, the other two components would not be enabled. This is significant as in this case with a little investment quantified for the energy sector, it is possible to collect high benefits from the energy, water and food components. </a:t>
            </a:r>
          </a:p>
          <a:p>
            <a:pPr algn="just"/>
            <a:endParaRPr lang="en-US" sz="1800" b="0" i="0" u="none" strike="noStrike" baseline="0" dirty="0">
              <a:solidFill>
                <a:srgbClr val="000000"/>
              </a:solidFill>
              <a:latin typeface="Neo Sans"/>
            </a:endParaRPr>
          </a:p>
          <a:p>
            <a:pPr algn="just"/>
            <a:r>
              <a:rPr lang="en-US" sz="1800" b="0" i="0" u="none" strike="noStrike" baseline="0" dirty="0">
                <a:solidFill>
                  <a:srgbClr val="000000"/>
                </a:solidFill>
                <a:latin typeface="Neo Sans"/>
              </a:rPr>
              <a:t>The economic benefits of the project and the potential impact on the well-being of the population and area considered suggests that the project may be productively replicated at regional and national level. The transformative nature of a project lies in its potential to change the production technology at regional basis. The mix of technology, project dimension, business model and area considered may help to lay the basis of a structural change into the economy, that together with governmental financial support can enable the conditions for sustainable development. </a:t>
            </a: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347803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pPr algn="just">
              <a:lnSpc>
                <a:spcPts val="1200"/>
              </a:lnSpc>
              <a:spcBef>
                <a:spcPts val="600"/>
              </a:spcBef>
              <a:spcAft>
                <a:spcPts val="600"/>
              </a:spcAf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Let’s get back to Ms. </a:t>
            </a:r>
            <a:r>
              <a:rPr lang="en-US" sz="900" i="1" noProof="0" dirty="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You remember that he is the head of city administration of </a:t>
            </a:r>
            <a:r>
              <a:rPr lang="en-US" sz="900" i="1"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where , responsible for electricity supply.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We have learned that her proposal to exploit the potential for solar energy for electricity supply of the city has raised concerns from her colleagues responsible for agriculture and water resources.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At the end, Ms. Sinclair had realized that her idea of bringing solar energy to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would require many more discussions with her colleagues.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In order to be well prepared for those discussions, Ms. Sinclair needed to assess the WEF nexus to present a convincing solution, such as the combined use of land for agriculture and solar panels as we have seen in the example of so-called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Agrivoltaics</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in Module I – or there might be other solutions, such as stricter regulation of groundwater abstraction. Again, in order to make a convincing case for these solutions, MS Sinclair will need to carry out a comprehensive assessment to demonstrate the potential benefits of her solution - but also help Ms. Sinclair to make sure that her activity doesn’t have other unintended side-effect, such as on ecosystems, local livelihoods etc. </a:t>
            </a:r>
          </a:p>
          <a:p>
            <a:pPr marL="342900" marR="0" lvl="0"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Besides these considerations on potential impacts and benefits of her solution, of course she will also ask herself the following important questions:</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What is the </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economic added valued </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of our proposed WEF Nexus solution? How can we </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measure</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it? </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What </a:t>
            </a:r>
            <a:r>
              <a:rPr lang="en-US" b="1" noProof="0" dirty="0"/>
              <a:t>financing sources </a:t>
            </a:r>
            <a:r>
              <a:rPr lang="en-US" noProof="0" dirty="0"/>
              <a:t>are available to support this type of multisectoral </a:t>
            </a:r>
            <a:r>
              <a:rPr lang="en-US" noProof="0" dirty="0" err="1"/>
              <a:t>programmes</a:t>
            </a:r>
            <a:r>
              <a:rPr lang="en-US" noProof="0" dirty="0"/>
              <a:t> or projects?</a:t>
            </a:r>
          </a:p>
          <a:p>
            <a:pPr marL="342900" lvl="0" indent="-342900" algn="just">
              <a:lnSpc>
                <a:spcPts val="1200"/>
              </a:lnSpc>
              <a:spcBef>
                <a:spcPts val="600"/>
              </a:spcBef>
              <a:spcAft>
                <a:spcPts val="600"/>
              </a:spcAft>
              <a:buFont typeface="Symbol" panose="05050102010706020507" pitchFamily="18" charset="2"/>
              <a:buChar char=""/>
              <a:tabLst>
                <a:tab pos="457200" algn="l"/>
              </a:tabLs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brings us straight to the topic of this part of the training, which is about cross-sectoral investment planning and financing.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54314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Now that we have browsed through some methods to demonstrate the </a:t>
            </a:r>
            <a:r>
              <a:rPr lang="en-US" b="1" noProof="0" dirty="0"/>
              <a:t>economic added value </a:t>
            </a:r>
            <a:r>
              <a:rPr lang="en-US" noProof="0" dirty="0"/>
              <a:t>of Nexus solutions, it is your turn to bring in your experience from your professional/regional context: </a:t>
            </a:r>
          </a:p>
          <a:p>
            <a:pPr marL="171450" lvl="0" indent="-171450">
              <a:lnSpc>
                <a:spcPct val="100000"/>
              </a:lnSpc>
              <a:spcBef>
                <a:spcPts val="0"/>
              </a:spcBef>
              <a:buFont typeface="Symbol" panose="05050102010706020507" pitchFamily="18" charset="2"/>
              <a:buChar char="-"/>
              <a:defRPr/>
            </a:pPr>
            <a:r>
              <a:rPr lang="en-US" sz="900" noProof="0" dirty="0"/>
              <a:t>Do you have some experience with some of these methods? </a:t>
            </a:r>
          </a:p>
          <a:p>
            <a:pPr marL="171450" lvl="0" indent="-171450">
              <a:lnSpc>
                <a:spcPct val="100000"/>
              </a:lnSpc>
              <a:spcBef>
                <a:spcPts val="0"/>
              </a:spcBef>
              <a:buFont typeface="Symbol" panose="05050102010706020507" pitchFamily="18" charset="2"/>
              <a:buChar char="-"/>
              <a:defRPr/>
            </a:pPr>
            <a:r>
              <a:rPr lang="en-US" sz="900" noProof="0" dirty="0"/>
              <a:t>Which challenges did you encounter? </a:t>
            </a:r>
          </a:p>
          <a:p>
            <a:pPr marL="171450" lvl="0" indent="-171450">
              <a:lnSpc>
                <a:spcPct val="100000"/>
              </a:lnSpc>
              <a:spcBef>
                <a:spcPts val="0"/>
              </a:spcBef>
              <a:buFont typeface="Symbol" panose="05050102010706020507" pitchFamily="18" charset="2"/>
              <a:buChar char="-"/>
              <a:defRPr/>
            </a:pPr>
            <a:r>
              <a:rPr lang="en-US" sz="900" noProof="0" dirty="0"/>
              <a:t>Would you like to share some lessons learned?</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dirty="0"/>
              <a:t>Additional information: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The questions to guide the participants might need to be adjusted to their specific backgrounds to help them better understand the possible answers that they could provide.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Collect the answers and, where possible, make connections to input that is still coming or aspects that have already been dealt with in previous chapters</a:t>
            </a:r>
          </a:p>
          <a:p>
            <a:pPr marL="171450" indent="-171450">
              <a:buFontTx/>
              <a:buChar char="-"/>
            </a:pPr>
            <a:endParaRPr lang="en-US" noProof="0" dirty="0"/>
          </a:p>
          <a:p>
            <a:pPr marL="171450" indent="-171450">
              <a:buFontTx/>
              <a:buChar char="-"/>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134614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After having browsed through some methods available to identify some bankable Nexus interventions, we now need to turn to the question of how to finance these solutions. In the next chapter, we will therefore look at opportunities that exist for mobilizing finance to implement Nexus solutions.</a:t>
            </a:r>
            <a:r>
              <a:rPr lang="en-US" b="0" noProof="0" dirty="0"/>
              <a:t> </a:t>
            </a:r>
            <a:endParaRPr lang="en-US" noProof="0"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9581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b="1" noProof="0" dirty="0"/>
          </a:p>
          <a:p>
            <a:r>
              <a:rPr lang="en-US" b="0" noProof="0" dirty="0">
                <a:latin typeface="Arial"/>
                <a:cs typeface="Arial"/>
              </a:rPr>
              <a:t>The benefits from adopting a Nexus approach for mobilizing finance are multiple:</a:t>
            </a:r>
            <a:r>
              <a:rPr lang="en-US" noProof="0" dirty="0">
                <a:latin typeface="Arial"/>
                <a:cs typeface="Arial"/>
              </a:rPr>
              <a:t> </a:t>
            </a:r>
            <a:endParaRPr lang="en-US" b="0" noProof="0" dirty="0">
              <a:cs typeface="Arial"/>
            </a:endParaRPr>
          </a:p>
          <a:p>
            <a:endParaRPr lang="en-US" b="0" noProof="0" dirty="0"/>
          </a:p>
          <a:p>
            <a:pPr marL="171450" indent="-171450">
              <a:buFont typeface="Symbol" panose="05050102010706020507" pitchFamily="18" charset="2"/>
              <a:buChar char="-"/>
            </a:pPr>
            <a:r>
              <a:rPr lang="en-US" b="0" noProof="0" dirty="0">
                <a:latin typeface="Arial"/>
                <a:cs typeface="Arial"/>
              </a:rPr>
              <a:t>A nexus approach opens up </a:t>
            </a:r>
            <a:r>
              <a:rPr lang="en-US" b="1" noProof="0" dirty="0">
                <a:latin typeface="Arial"/>
                <a:cs typeface="Arial"/>
              </a:rPr>
              <a:t>new financing opportunities. </a:t>
            </a:r>
            <a:endParaRPr lang="en-US" b="1" noProof="0" dirty="0">
              <a:cs typeface="Arial"/>
            </a:endParaRPr>
          </a:p>
          <a:p>
            <a:r>
              <a:rPr lang="en-US" noProof="0" dirty="0">
                <a:latin typeface="Arial"/>
                <a:cs typeface="Arial"/>
                <a:sym typeface="Wingdings" panose="05000000000000000000" pitchFamily="2" charset="2"/>
              </a:rPr>
              <a:t> </a:t>
            </a:r>
            <a:r>
              <a:rPr lang="en-US" noProof="0" dirty="0">
                <a:latin typeface="Arial"/>
                <a:cs typeface="Arial"/>
              </a:rPr>
              <a:t>The WEF Nexus is an important stimulus for cooperation between different sectors and can hereby help</a:t>
            </a:r>
            <a:r>
              <a:rPr lang="en-US" b="0" noProof="0" dirty="0">
                <a:latin typeface="Arial"/>
                <a:cs typeface="Arial"/>
              </a:rPr>
              <a:t> overcoming financial constraints. The level of investments varies among the various components of the WEF Nexus, with energy tending to receive a larger proportion of financing compared to other sectors e.g. sanitation. These differences between sectors can create </a:t>
            </a:r>
            <a:r>
              <a:rPr lang="en-US" b="1" noProof="0" dirty="0">
                <a:latin typeface="Arial"/>
                <a:cs typeface="Arial"/>
              </a:rPr>
              <a:t>new opportunities</a:t>
            </a:r>
            <a:r>
              <a:rPr lang="en-US" b="0" noProof="0" dirty="0">
                <a:latin typeface="Arial"/>
                <a:cs typeface="Arial"/>
              </a:rPr>
              <a:t> for multisectoral projects, e.g. for water management that can access finance via actions of the energy sectors. The nexus approach can be helpful in </a:t>
            </a:r>
            <a:r>
              <a:rPr lang="en-US" b="1" noProof="0" dirty="0">
                <a:latin typeface="Arial"/>
                <a:cs typeface="Arial"/>
              </a:rPr>
              <a:t>designing integrated packages of investments to make the best economic use of financial resources available</a:t>
            </a:r>
            <a:r>
              <a:rPr lang="en-US" b="0" noProof="0" dirty="0">
                <a:latin typeface="Arial"/>
                <a:cs typeface="Arial"/>
              </a:rPr>
              <a:t>. We will see in a minute that in particular, the Nexus approach opens up opportunities for more private and blended finance.</a:t>
            </a:r>
            <a:r>
              <a:rPr lang="en-US" noProof="0" dirty="0">
                <a:latin typeface="Arial"/>
                <a:cs typeface="Arial"/>
              </a:rPr>
              <a:t> </a:t>
            </a:r>
            <a:endParaRPr lang="en-US" b="0" noProof="0" dirty="0">
              <a:cs typeface="Arial"/>
            </a:endParaRPr>
          </a:p>
          <a:p>
            <a:pPr marL="171450" indent="-171450">
              <a:buFontTx/>
              <a:buChar char="-"/>
            </a:pPr>
            <a:endParaRPr lang="en-US" b="0" noProof="0" dirty="0"/>
          </a:p>
          <a:p>
            <a:pPr marL="171450" indent="-171450">
              <a:buFont typeface="Symbol" panose="05050102010706020507" pitchFamily="18" charset="2"/>
              <a:buChar char="-"/>
            </a:pPr>
            <a:r>
              <a:rPr lang="en-US" b="0" noProof="0" dirty="0">
                <a:latin typeface="Arial"/>
                <a:cs typeface="Arial"/>
              </a:rPr>
              <a:t>By designing solutions and planning investments together across sectors, implementing institutions can </a:t>
            </a:r>
            <a:r>
              <a:rPr lang="en-US" b="0" noProof="0" dirty="0" err="1">
                <a:latin typeface="Arial"/>
                <a:cs typeface="Arial"/>
              </a:rPr>
              <a:t>catalyse</a:t>
            </a:r>
            <a:r>
              <a:rPr lang="en-US" b="0" noProof="0" dirty="0">
                <a:latin typeface="Arial"/>
                <a:cs typeface="Arial"/>
              </a:rPr>
              <a:t> the implementation of integrated solutions that are </a:t>
            </a:r>
            <a:r>
              <a:rPr lang="en-US" b="1" noProof="0" dirty="0">
                <a:latin typeface="Arial"/>
                <a:cs typeface="Arial"/>
              </a:rPr>
              <a:t>both environmentally sustainable and bankable</a:t>
            </a:r>
            <a:r>
              <a:rPr lang="en-US" b="0" noProof="0" dirty="0">
                <a:latin typeface="Arial"/>
                <a:cs typeface="Arial"/>
              </a:rPr>
              <a:t>.</a:t>
            </a:r>
            <a:r>
              <a:rPr lang="en-US" noProof="0" dirty="0">
                <a:latin typeface="Arial"/>
                <a:cs typeface="Arial"/>
              </a:rPr>
              <a:t> </a:t>
            </a:r>
            <a:endParaRPr lang="en-US" b="0" noProof="0" dirty="0">
              <a:cs typeface="Arial"/>
            </a:endParaRPr>
          </a:p>
          <a:p>
            <a:pPr marL="171450" indent="-171450">
              <a:buFont typeface="Wingdings" panose="05000000000000000000" pitchFamily="2" charset="2"/>
              <a:buChar char="à"/>
            </a:pPr>
            <a:r>
              <a:rPr lang="en-US" b="0" noProof="0" dirty="0">
                <a:latin typeface="Arial"/>
                <a:cs typeface="Arial"/>
              </a:rPr>
              <a:t>In the absence of this type of cooperation, economic sectors will put in place their own solutions to solve immediate problems without building a common vision. These „silo“ solutions might be bankable, but not necessarily be sustainable.</a:t>
            </a:r>
            <a:r>
              <a:rPr lang="en-US" noProof="0" dirty="0">
                <a:latin typeface="Arial"/>
                <a:cs typeface="Arial"/>
              </a:rPr>
              <a:t> </a:t>
            </a:r>
            <a:endParaRPr lang="en-US" b="0" noProof="0" dirty="0">
              <a:cs typeface="Arial"/>
            </a:endParaRPr>
          </a:p>
          <a:p>
            <a:pPr marL="171450" indent="-171450">
              <a:buFont typeface="Wingdings" panose="05000000000000000000" pitchFamily="2" charset="2"/>
              <a:buChar char="à"/>
            </a:pPr>
            <a:r>
              <a:rPr lang="en-US" b="0" noProof="0" dirty="0">
                <a:latin typeface="Arial"/>
                <a:cs typeface="Arial"/>
              </a:rPr>
              <a:t>Cross-sectoral approaches might also help to achieve </a:t>
            </a:r>
            <a:r>
              <a:rPr lang="en-US" b="1" noProof="0" dirty="0">
                <a:latin typeface="Arial"/>
                <a:cs typeface="Arial"/>
              </a:rPr>
              <a:t>economies of scale</a:t>
            </a:r>
            <a:r>
              <a:rPr lang="en-US" b="0" noProof="0" dirty="0">
                <a:latin typeface="Arial"/>
                <a:cs typeface="Arial"/>
              </a:rPr>
              <a:t> as they reduce trade-offs and increase synergies (which might be reflected in a Cost-effectiveness analysis as described before), compared to sectoral solutions.</a:t>
            </a:r>
            <a:r>
              <a:rPr lang="en-US" noProof="0" dirty="0">
                <a:latin typeface="Arial"/>
                <a:cs typeface="Arial"/>
              </a:rPr>
              <a:t> </a:t>
            </a:r>
            <a:endParaRPr lang="en-US" b="0" noProof="0" dirty="0">
              <a:cs typeface="Arial"/>
            </a:endParaRPr>
          </a:p>
          <a:p>
            <a:pPr marL="0" indent="0">
              <a:buFontTx/>
              <a:buNone/>
            </a:pPr>
            <a:endParaRPr lang="en-US" b="0" noProof="0" dirty="0"/>
          </a:p>
          <a:p>
            <a:pPr marL="171450" indent="-171450">
              <a:buFontTx/>
              <a:buChar char="-"/>
            </a:pPr>
            <a:r>
              <a:rPr lang="en-US" b="1" noProof="0" dirty="0">
                <a:latin typeface="Arial"/>
                <a:cs typeface="Arial"/>
              </a:rPr>
              <a:t>Coordination</a:t>
            </a:r>
            <a:r>
              <a:rPr lang="en-US" b="0" noProof="0" dirty="0">
                <a:latin typeface="Arial"/>
                <a:cs typeface="Arial"/>
              </a:rPr>
              <a:t>, not just in regard of investment plans (but also in terms of macro-level, integrated planning, data and monitoring, impact assessment processes or other safeguard frameworks) is particularly important to </a:t>
            </a:r>
            <a:r>
              <a:rPr lang="en-US" b="1" noProof="0" dirty="0">
                <a:latin typeface="Arial"/>
                <a:cs typeface="Arial"/>
              </a:rPr>
              <a:t>de-risk investments </a:t>
            </a:r>
            <a:r>
              <a:rPr lang="en-US" b="0" noProof="0" dirty="0">
                <a:latin typeface="Arial"/>
                <a:cs typeface="Arial"/>
              </a:rPr>
              <a:t>of regional importance.</a:t>
            </a:r>
            <a:r>
              <a:rPr lang="en-US" noProof="0" dirty="0">
                <a:latin typeface="Arial"/>
                <a:cs typeface="Arial"/>
              </a:rPr>
              <a:t> </a:t>
            </a:r>
            <a:endParaRPr lang="en-US" b="0" noProof="0" dirty="0">
              <a:cs typeface="Arial"/>
            </a:endParaRPr>
          </a:p>
          <a:p>
            <a:pPr marL="171450" indent="-171450">
              <a:buFont typeface="Wingdings" panose="05000000000000000000" pitchFamily="2" charset="2"/>
              <a:buChar char="à"/>
            </a:pPr>
            <a:r>
              <a:rPr lang="en-US" b="0" noProof="0" dirty="0">
                <a:latin typeface="Arial"/>
                <a:cs typeface="Arial"/>
              </a:rPr>
              <a:t>The political will to cooperate and coordinate, with a view to ensuring long-term sustainability will encourage investors to engage.</a:t>
            </a:r>
            <a:r>
              <a:rPr lang="en-US" noProof="0" dirty="0">
                <a:latin typeface="Arial"/>
                <a:cs typeface="Arial"/>
              </a:rPr>
              <a:t> </a:t>
            </a:r>
            <a:endParaRPr lang="en-US" b="0" noProof="0" dirty="0">
              <a:cs typeface="Arial"/>
            </a:endParaRPr>
          </a:p>
          <a:p>
            <a:pPr marL="171450" indent="-171450">
              <a:buFont typeface="Wingdings" panose="05000000000000000000" pitchFamily="2" charset="2"/>
              <a:buChar char="à"/>
              <a:defRPr/>
            </a:pPr>
            <a:r>
              <a:rPr lang="en-US" b="0" noProof="0" dirty="0">
                <a:latin typeface="Arial"/>
                <a:cs typeface="Arial"/>
              </a:rPr>
              <a:t>This is also reflected in the fact that </a:t>
            </a:r>
            <a:r>
              <a:rPr lang="en-US" b="1" noProof="0" dirty="0">
                <a:latin typeface="Arial"/>
                <a:cs typeface="Arial"/>
              </a:rPr>
              <a:t>finance providers </a:t>
            </a:r>
            <a:r>
              <a:rPr lang="en-US" noProof="0" dirty="0">
                <a:latin typeface="Arial"/>
                <a:cs typeface="Arial"/>
              </a:rPr>
              <a:t>are increasingly concerned with </a:t>
            </a:r>
            <a:r>
              <a:rPr lang="en-US" b="1" noProof="0" dirty="0">
                <a:latin typeface="Arial"/>
                <a:cs typeface="Arial"/>
              </a:rPr>
              <a:t>cross-sectoral coherence</a:t>
            </a:r>
            <a:r>
              <a:rPr lang="en-US" b="0" noProof="0" dirty="0">
                <a:latin typeface="Arial"/>
                <a:cs typeface="Arial"/>
              </a:rPr>
              <a:t>. W</a:t>
            </a:r>
            <a:r>
              <a:rPr lang="en-US" noProof="0" dirty="0">
                <a:latin typeface="Arial"/>
                <a:cs typeface="Arial"/>
              </a:rPr>
              <a:t>e will show later how </a:t>
            </a:r>
            <a:r>
              <a:rPr lang="en-US" b="0" noProof="0" dirty="0">
                <a:latin typeface="Arial"/>
                <a:cs typeface="Arial"/>
              </a:rPr>
              <a:t>financing mechanisms are </a:t>
            </a:r>
            <a:r>
              <a:rPr lang="en-US" noProof="0" dirty="0">
                <a:latin typeface="Arial"/>
                <a:cs typeface="Arial"/>
              </a:rPr>
              <a:t>combined with </a:t>
            </a:r>
            <a:r>
              <a:rPr lang="en-US" b="1" noProof="0" dirty="0">
                <a:latin typeface="Arial"/>
                <a:cs typeface="Arial"/>
              </a:rPr>
              <a:t>sustainability criteria</a:t>
            </a:r>
            <a:r>
              <a:rPr lang="en-US" noProof="0" dirty="0">
                <a:latin typeface="Arial"/>
                <a:cs typeface="Arial"/>
              </a:rPr>
              <a:t>. </a:t>
            </a:r>
            <a:endParaRPr lang="en-US" noProof="0" dirty="0">
              <a:cs typeface="Arial"/>
            </a:endParaRPr>
          </a:p>
          <a:p>
            <a:pPr marL="0" indent="0">
              <a:buFont typeface="Wingdings" panose="05000000000000000000" pitchFamily="2" charset="2"/>
              <a:buNone/>
            </a:pPr>
            <a:endParaRPr lang="en-US" b="0" noProof="0" dirty="0"/>
          </a:p>
          <a:p>
            <a:pPr>
              <a:buFont typeface="Wingdings" panose="05000000000000000000" pitchFamily="2" charset="2"/>
            </a:pPr>
            <a:endParaRPr lang="en-US" noProof="0" dirty="0">
              <a:latin typeface="Arial"/>
              <a:cs typeface="Arial"/>
            </a:endParaRPr>
          </a:p>
          <a:p>
            <a:pPr marL="342900" indent="-342900">
              <a:buAutoNum type="arabicParenR"/>
            </a:pPr>
            <a:r>
              <a:rPr lang="en-US" noProof="0" dirty="0">
                <a:latin typeface="Arial"/>
                <a:cs typeface="Arial"/>
              </a:rPr>
              <a:t>How does the Nexus secure more funding for sectoral projects (especially for the water sector) - can the Nexus leverage financing from say energy and agrobusiness sector to water projects?</a:t>
            </a:r>
            <a:endParaRPr lang="en-US" noProof="0" dirty="0">
              <a:cs typeface="Arial" panose="020B0604020202020204" pitchFamily="34" charset="0"/>
            </a:endParaRPr>
          </a:p>
          <a:p>
            <a:pPr marL="342900" indent="-342900">
              <a:buAutoNum type="arabicParenR"/>
            </a:pPr>
            <a:r>
              <a:rPr lang="en-US" noProof="0" dirty="0">
                <a:latin typeface="Arial"/>
                <a:cs typeface="Arial"/>
              </a:rPr>
              <a:t>How does the Nexus mobilize financing for resources efficiency?</a:t>
            </a:r>
            <a:endParaRPr lang="en-US" noProof="0" dirty="0">
              <a:cs typeface="Arial" panose="020B0604020202020204" pitchFamily="34" charset="0"/>
            </a:endParaRPr>
          </a:p>
          <a:p>
            <a:endParaRPr lang="en-US" noProof="0" dirty="0">
              <a:latin typeface="Arial"/>
              <a:cs typeface="Arial"/>
            </a:endParaRPr>
          </a:p>
          <a:p>
            <a:pPr marL="285750" indent="-285750">
              <a:buFont typeface="Arial"/>
              <a:buChar char="•"/>
            </a:pPr>
            <a:r>
              <a:rPr lang="en-US" noProof="0" dirty="0">
                <a:latin typeface="Arial"/>
                <a:cs typeface="Arial"/>
              </a:rPr>
              <a:t>In order to leverage funding for WEF Nexus projects it is important to start with a </a:t>
            </a:r>
            <a:r>
              <a:rPr lang="en-US" b="1" noProof="0" dirty="0">
                <a:latin typeface="Arial"/>
                <a:cs typeface="Arial"/>
              </a:rPr>
              <a:t>reliable information base</a:t>
            </a:r>
            <a:endParaRPr lang="en-US" b="1" noProof="0" dirty="0">
              <a:cs typeface="Arial"/>
            </a:endParaRPr>
          </a:p>
          <a:p>
            <a:pPr marL="285750" indent="-285750">
              <a:buFont typeface="Arial"/>
              <a:buChar char="•"/>
            </a:pPr>
            <a:r>
              <a:rPr lang="en-US" noProof="0" dirty="0">
                <a:latin typeface="Arial"/>
                <a:cs typeface="Arial"/>
              </a:rPr>
              <a:t>This includes an overview of planned investments, the types of projects and associated financing at international, national and local level</a:t>
            </a:r>
            <a:endParaRPr lang="en-US" noProof="0" dirty="0">
              <a:cs typeface="Arial"/>
            </a:endParaRPr>
          </a:p>
          <a:p>
            <a:pPr marL="285750" indent="-285750">
              <a:buFont typeface="Arial"/>
              <a:buChar char="•"/>
            </a:pPr>
            <a:r>
              <a:rPr lang="en-US" noProof="0" dirty="0">
                <a:latin typeface="Arial"/>
                <a:cs typeface="Arial"/>
              </a:rPr>
              <a:t>Based on this opportunities can be maximized and possible risks minimized </a:t>
            </a:r>
            <a:endParaRPr lang="en-US" noProof="0" dirty="0">
              <a:cs typeface="Arial"/>
            </a:endParaRPr>
          </a:p>
          <a:p>
            <a:pPr marL="285750" indent="-285750">
              <a:buFont typeface="Arial"/>
              <a:buChar char="•"/>
            </a:pPr>
            <a:r>
              <a:rPr lang="en-US" noProof="0" dirty="0">
                <a:latin typeface="Arial"/>
                <a:cs typeface="Arial"/>
              </a:rPr>
              <a:t>Between the three sectors prevail different level of investments (e.g. the energy sector tends to receive a lager share of financing than sanitation)</a:t>
            </a:r>
            <a:endParaRPr lang="en-US" noProof="0" dirty="0">
              <a:cs typeface="Arial"/>
            </a:endParaRPr>
          </a:p>
          <a:p>
            <a:pPr marL="285750" indent="-285750">
              <a:buFont typeface="Arial"/>
              <a:buChar char="•"/>
            </a:pPr>
            <a:r>
              <a:rPr lang="en-US" noProof="0" dirty="0">
                <a:latin typeface="Arial"/>
                <a:cs typeface="Arial"/>
              </a:rPr>
              <a:t>But exactly these </a:t>
            </a:r>
            <a:r>
              <a:rPr lang="en-US" b="1" noProof="0" dirty="0">
                <a:latin typeface="Arial"/>
                <a:cs typeface="Arial"/>
              </a:rPr>
              <a:t>differences</a:t>
            </a:r>
            <a:r>
              <a:rPr lang="en-US" noProof="0" dirty="0">
                <a:latin typeface="Arial"/>
                <a:cs typeface="Arial"/>
              </a:rPr>
              <a:t> between the sectors </a:t>
            </a:r>
            <a:r>
              <a:rPr lang="en-US" b="1" noProof="0" dirty="0">
                <a:latin typeface="Arial"/>
                <a:cs typeface="Arial"/>
              </a:rPr>
              <a:t>create new and additional financing opportunities </a:t>
            </a:r>
            <a:r>
              <a:rPr lang="en-US" noProof="0" dirty="0">
                <a:latin typeface="Arial"/>
                <a:cs typeface="Arial"/>
              </a:rPr>
              <a:t> </a:t>
            </a:r>
            <a:endParaRPr lang="en-US" noProof="0" dirty="0">
              <a:cs typeface="Arial"/>
            </a:endParaRPr>
          </a:p>
          <a:p>
            <a:pPr marL="285750" indent="-285750">
              <a:buFont typeface="Arial"/>
              <a:buChar char="•"/>
            </a:pPr>
            <a:r>
              <a:rPr lang="en-US" noProof="0" dirty="0">
                <a:latin typeface="Arial"/>
                <a:cs typeface="Arial"/>
              </a:rPr>
              <a:t>Unfortunately, in transboundary basins the potential and diversification of financial sources is largely unutilized because it is often associated with risks (e.g. difficult cooperation arrangements and institutional set-ups)</a:t>
            </a:r>
          </a:p>
          <a:p>
            <a:pPr marL="285750" indent="-285750">
              <a:buFont typeface="Arial"/>
              <a:buChar char="•"/>
            </a:pPr>
            <a:r>
              <a:rPr lang="en-US" noProof="0" dirty="0">
                <a:latin typeface="Arial"/>
                <a:cs typeface="Arial"/>
              </a:rPr>
              <a:t>In order to avoid challenges like this it is important that the cooperating institutions provide an </a:t>
            </a:r>
            <a:r>
              <a:rPr lang="en-US" b="1" noProof="0" dirty="0">
                <a:latin typeface="Arial"/>
                <a:cs typeface="Arial"/>
              </a:rPr>
              <a:t>enabling environment</a:t>
            </a:r>
            <a:r>
              <a:rPr lang="en-US" noProof="0" dirty="0">
                <a:latin typeface="Arial"/>
                <a:cs typeface="Arial"/>
              </a:rPr>
              <a:t> with </a:t>
            </a:r>
            <a:r>
              <a:rPr lang="en-US" b="1" noProof="0" dirty="0">
                <a:latin typeface="Arial"/>
                <a:cs typeface="Arial"/>
              </a:rPr>
              <a:t>strong institutional capacities</a:t>
            </a:r>
            <a:r>
              <a:rPr lang="en-US" noProof="0" dirty="0">
                <a:latin typeface="Arial"/>
                <a:cs typeface="Arial"/>
              </a:rPr>
              <a:t> at national and local level</a:t>
            </a:r>
            <a:endParaRPr lang="en-US" noProof="0" dirty="0">
              <a:cs typeface="Arial"/>
            </a:endParaRPr>
          </a:p>
          <a:p>
            <a:pPr marL="285750" indent="-285750">
              <a:buFont typeface="Arial"/>
              <a:buChar char="•"/>
            </a:pPr>
            <a:r>
              <a:rPr lang="en-US" noProof="0" dirty="0">
                <a:latin typeface="Arial"/>
                <a:cs typeface="Arial"/>
              </a:rPr>
              <a:t>This is crucial for the successful design and management of cross-sectoral projects </a:t>
            </a:r>
            <a:endParaRPr lang="en-US" noProof="0" dirty="0">
              <a:cs typeface="Arial"/>
            </a:endParaRPr>
          </a:p>
          <a:p>
            <a:pPr marL="285750" indent="-285750">
              <a:buFont typeface="Arial"/>
              <a:buChar char="•"/>
            </a:pPr>
            <a:r>
              <a:rPr lang="en-US" noProof="0" dirty="0">
                <a:latin typeface="Arial"/>
                <a:cs typeface="Arial"/>
              </a:rPr>
              <a:t>Furthermore, WEF Nexus projects can contribute to </a:t>
            </a:r>
            <a:r>
              <a:rPr lang="en-US" b="1" noProof="0" dirty="0">
                <a:latin typeface="Arial"/>
                <a:cs typeface="Arial"/>
              </a:rPr>
              <a:t>cross-sectoral coherence</a:t>
            </a:r>
            <a:r>
              <a:rPr lang="en-US" noProof="0" dirty="0">
                <a:latin typeface="Arial"/>
                <a:cs typeface="Arial"/>
              </a:rPr>
              <a:t> and thus leverage further funding --&gt; a growing number of international financing institutions attach importance to cross-sectoral coherence and provide funding therefore (e.g. World Bank, or Inter-American Development Bank)</a:t>
            </a:r>
            <a:endParaRPr lang="en-US" noProof="0" dirty="0">
              <a:cs typeface="Arial"/>
            </a:endParaRPr>
          </a:p>
          <a:p>
            <a:endParaRPr lang="en-US" noProof="0" dirty="0">
              <a:latin typeface="Arial"/>
              <a:cs typeface="Arial"/>
            </a:endParaRPr>
          </a:p>
          <a:p>
            <a:r>
              <a:rPr lang="en-US" noProof="0" dirty="0">
                <a:latin typeface="Arial"/>
                <a:cs typeface="Arial"/>
              </a:rPr>
              <a:t>Examples from the practice: the following mechanisms were used to mobilize (traditional or innovative) financing for WEF Nexus projects</a:t>
            </a:r>
            <a:endParaRPr lang="en-US" noProof="0" dirty="0">
              <a:cs typeface="Arial"/>
            </a:endParaRPr>
          </a:p>
          <a:p>
            <a:pPr marL="285750" indent="-285750">
              <a:buFont typeface="Arial"/>
              <a:buChar char="•"/>
            </a:pPr>
            <a:r>
              <a:rPr lang="en-US" noProof="0" dirty="0">
                <a:latin typeface="Arial"/>
                <a:cs typeface="Arial"/>
              </a:rPr>
              <a:t>The Zambesi River Basin: conduction of a Multi-Sector Investment Opportunity Analysis (MSIOA) to evaluate different scenarios of water resource development in economic terms and to illustrate the potential benefits of cooperation from a national and transboundary basin perspective</a:t>
            </a:r>
          </a:p>
          <a:p>
            <a:pPr marL="285750" indent="-285750">
              <a:buFont typeface="Arial"/>
              <a:buChar char="•"/>
            </a:pPr>
            <a:r>
              <a:rPr lang="en-US" noProof="0" dirty="0">
                <a:latin typeface="Arial"/>
                <a:cs typeface="Arial"/>
              </a:rPr>
              <a:t>The Global Environment Facility (GEF) in LAC: includes a two-step process consisting of the Transboundary Diagnostic Analysis (TDA) and the Strategic Action </a:t>
            </a:r>
            <a:r>
              <a:rPr lang="en-US" noProof="0" dirty="0" err="1">
                <a:latin typeface="Arial"/>
                <a:cs typeface="Arial"/>
              </a:rPr>
              <a:t>Programme</a:t>
            </a:r>
            <a:r>
              <a:rPr lang="en-US" noProof="0" dirty="0">
                <a:latin typeface="Arial"/>
                <a:cs typeface="Arial"/>
              </a:rPr>
              <a:t> (SAP)</a:t>
            </a:r>
            <a:endParaRPr lang="en-US" noProof="0" dirty="0">
              <a:cs typeface="Arial"/>
            </a:endParaRPr>
          </a:p>
          <a:p>
            <a:pPr lvl="3" indent="-285750">
              <a:buFont typeface="Arial"/>
              <a:buChar char="•"/>
            </a:pPr>
            <a:r>
              <a:rPr lang="en-US" noProof="0" dirty="0">
                <a:latin typeface="Arial"/>
                <a:cs typeface="Arial"/>
              </a:rPr>
              <a:t>TDA is a rigorous diagnostic of the issues aimed at mapping the root causes that need to be addressed</a:t>
            </a:r>
          </a:p>
          <a:p>
            <a:pPr lvl="3" indent="-285750">
              <a:buFont typeface="Arial"/>
              <a:buChar char="•"/>
            </a:pPr>
            <a:r>
              <a:rPr lang="en-US" noProof="0" dirty="0">
                <a:latin typeface="Arial"/>
                <a:cs typeface="Arial"/>
              </a:rPr>
              <a:t>SAP is a document that contains the remedial actions needed both at national and transboundary level (can be adopted at ministerial level and implemented through inter-ministerial committees)</a:t>
            </a:r>
            <a:endParaRPr lang="en-US" noProof="0" dirty="0">
              <a:cs typeface="Arial"/>
            </a:endParaRPr>
          </a:p>
          <a:p>
            <a:pPr lvl="1" indent="-285750">
              <a:buFont typeface="Arial"/>
              <a:buChar char="•"/>
            </a:pPr>
            <a:r>
              <a:rPr lang="en-US" noProof="0" dirty="0">
                <a:latin typeface="Arial"/>
                <a:cs typeface="Arial"/>
              </a:rPr>
              <a:t>Lower </a:t>
            </a:r>
            <a:r>
              <a:rPr lang="en-US" noProof="0" dirty="0" err="1">
                <a:latin typeface="Arial"/>
                <a:cs typeface="Arial"/>
              </a:rPr>
              <a:t>Syr</a:t>
            </a:r>
            <a:r>
              <a:rPr lang="en-US" noProof="0" dirty="0">
                <a:latin typeface="Arial"/>
                <a:cs typeface="Arial"/>
              </a:rPr>
              <a:t> Darya: prioritizing water sector investments by impact and returns via integrated investment planning combined with a bold hydro-economic analysis (provides a reliable information base for the investment planning)</a:t>
            </a:r>
          </a:p>
          <a:p>
            <a:pPr lvl="1" indent="-285750">
              <a:buFont typeface="Arial"/>
              <a:buChar char="•"/>
            </a:pPr>
            <a:r>
              <a:rPr lang="en-US" noProof="0" dirty="0">
                <a:latin typeface="Arial"/>
                <a:cs typeface="Arial"/>
              </a:rPr>
              <a:t>Jordan’s As-Samra Waste Water Treatment Plant (WWTP): example of a public-private partnership (PPP) funded WEF Nexus project --&gt; proofs the advantages of using private sector financing in conjunction with grant funding as part of a scheme known as Viability Gap</a:t>
            </a:r>
            <a:endParaRPr lang="en-US" noProof="0" dirty="0"/>
          </a:p>
          <a:p>
            <a:pPr marL="57150" lvl="1"/>
            <a:endParaRPr lang="en-US" noProof="0" dirty="0">
              <a:cs typeface="Arial"/>
            </a:endParaRPr>
          </a:p>
          <a:p>
            <a:endParaRPr lang="en-US" b="1" noProof="0" dirty="0">
              <a:cs typeface="Arial"/>
            </a:endParaRPr>
          </a:p>
          <a:p>
            <a:r>
              <a:rPr lang="en-US" b="1" noProof="0" dirty="0">
                <a:latin typeface="Arial"/>
                <a:cs typeface="Arial"/>
              </a:rPr>
              <a:t>Sources:</a:t>
            </a:r>
            <a:endParaRPr lang="en-US" noProof="0" dirty="0"/>
          </a:p>
          <a:p>
            <a:endParaRPr lang="en-US" noProof="0" dirty="0"/>
          </a:p>
          <a:p>
            <a:r>
              <a:rPr lang="en-US" noProof="0" dirty="0">
                <a:latin typeface="Arial"/>
                <a:cs typeface="Arial"/>
              </a:rPr>
              <a:t>UNECE (2021), ‘</a:t>
            </a:r>
            <a:r>
              <a:rPr lang="en-US" sz="900" b="0" i="0" u="none" strike="noStrike" kern="1200" baseline="0" noProof="0" dirty="0">
                <a:solidFill>
                  <a:schemeClr val="tx1"/>
                </a:solidFill>
                <a:latin typeface="Arial"/>
                <a:cs typeface="Arial"/>
              </a:rPr>
              <a:t>Solutions and investments in the water-food-energy-ecosystems nexus: A synthesis of experiences in transboundary basins’, Geneva.</a:t>
            </a:r>
            <a:r>
              <a:rPr lang="en-US" noProof="0" dirty="0">
                <a:latin typeface="Arial"/>
                <a:cs typeface="Arial"/>
              </a:rPr>
              <a:t> </a:t>
            </a:r>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799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lvl="0" indent="0">
              <a:lnSpc>
                <a:spcPct val="70000"/>
              </a:lnSpc>
              <a:spcBef>
                <a:spcPts val="600"/>
              </a:spcBef>
              <a:buClr>
                <a:srgbClr val="F4971A"/>
              </a:buClr>
              <a:buSzPct val="125000"/>
              <a:buFont typeface="Symbol" panose="05050102010706020507" pitchFamily="18" charset="2"/>
              <a:buNone/>
            </a:pPr>
            <a:r>
              <a:rPr lang="en-US" sz="900" b="0" noProof="0" dirty="0">
                <a:latin typeface="Arial" panose="020B0604020202020204" pitchFamily="34" charset="0"/>
                <a:cs typeface="+mn-cs"/>
              </a:rPr>
              <a:t>Let‘s take a look at different sources of funding available: </a:t>
            </a:r>
          </a:p>
          <a:p>
            <a:pPr marL="0" lvl="0" indent="0">
              <a:lnSpc>
                <a:spcPct val="70000"/>
              </a:lnSpc>
              <a:spcBef>
                <a:spcPts val="600"/>
              </a:spcBef>
              <a:buClr>
                <a:srgbClr val="F4971A"/>
              </a:buClr>
              <a:buSzPct val="125000"/>
              <a:buFont typeface="Symbol" panose="05050102010706020507" pitchFamily="18" charset="2"/>
              <a:buNone/>
            </a:pPr>
            <a:endParaRPr lang="en-US" sz="900" b="0" noProof="0" dirty="0">
              <a:latin typeface="Arial" panose="020B0604020202020204" pitchFamily="34" charset="0"/>
              <a:cs typeface="+mn-cs"/>
            </a:endParaRPr>
          </a:p>
          <a:p>
            <a:pPr marL="342900" lvl="0" indent="-342900">
              <a:lnSpc>
                <a:spcPct val="70000"/>
              </a:lnSpc>
              <a:spcBef>
                <a:spcPts val="600"/>
              </a:spcBef>
              <a:buClr>
                <a:srgbClr val="F4971A"/>
              </a:buClr>
              <a:buSzPct val="125000"/>
              <a:buFont typeface="Symbol" panose="05050102010706020507" pitchFamily="18" charset="2"/>
              <a:buChar char="-"/>
            </a:pPr>
            <a:r>
              <a:rPr lang="en-US" sz="1900" b="1" noProof="0" dirty="0">
                <a:latin typeface="Calibri" panose="020F0502020204030204" pitchFamily="34" charset="0"/>
                <a:cs typeface="Calibri" panose="020F0502020204030204" pitchFamily="34" charset="0"/>
              </a:rPr>
              <a:t>International public finance </a:t>
            </a:r>
            <a:r>
              <a:rPr lang="en-US" sz="1900" noProof="0" dirty="0">
                <a:latin typeface="Calibri" panose="020F0502020204030204" pitchFamily="34" charset="0"/>
                <a:cs typeface="Calibri" panose="020F0502020204030204" pitchFamily="34" charset="0"/>
              </a:rPr>
              <a:t>typically comes in the form of loans (long-term, at concessional rates) or grants – the latter mostly for technical assistance, advisory services, project preparation; guarantees can be provided to reduce risk for commercial investors / banks. </a:t>
            </a:r>
          </a:p>
          <a:p>
            <a:pPr marL="342900" lvl="0" indent="-342900">
              <a:lnSpc>
                <a:spcPct val="70000"/>
              </a:lnSpc>
              <a:spcBef>
                <a:spcPts val="600"/>
              </a:spcBef>
              <a:buClr>
                <a:srgbClr val="F4971A"/>
              </a:buClr>
              <a:buSzPct val="125000"/>
              <a:buFont typeface="Symbol" panose="05050102010706020507" pitchFamily="18" charset="2"/>
              <a:buChar char="-"/>
            </a:pPr>
            <a:r>
              <a:rPr lang="en-US" sz="1900" b="1" noProof="0" dirty="0">
                <a:latin typeface="Calibri" panose="020F0502020204030204" pitchFamily="34" charset="0"/>
                <a:cs typeface="Calibri" panose="020F0502020204030204" pitchFamily="34" charset="0"/>
              </a:rPr>
              <a:t>Domestic public finance </a:t>
            </a:r>
            <a:r>
              <a:rPr lang="en-US" sz="1900" noProof="0" dirty="0">
                <a:latin typeface="Calibri" panose="020F0502020204030204" pitchFamily="34" charset="0"/>
                <a:cs typeface="Calibri" panose="020F0502020204030204" pitchFamily="34" charset="0"/>
              </a:rPr>
              <a:t>can range from dedicated grants for climate action to general public budgets</a:t>
            </a:r>
          </a:p>
          <a:p>
            <a:pPr marL="342900" lvl="0" indent="-342900">
              <a:lnSpc>
                <a:spcPct val="70000"/>
              </a:lnSpc>
              <a:spcBef>
                <a:spcPts val="600"/>
              </a:spcBef>
              <a:buClr>
                <a:srgbClr val="F4971A"/>
              </a:buClr>
              <a:buSzPct val="125000"/>
              <a:buFont typeface="Symbol" panose="05050102010706020507" pitchFamily="18" charset="2"/>
              <a:buChar char="-"/>
            </a:pPr>
            <a:r>
              <a:rPr lang="en-US" sz="1900" b="1" noProof="0" dirty="0">
                <a:latin typeface="Calibri" panose="020F0502020204030204" pitchFamily="34" charset="0"/>
                <a:cs typeface="Calibri" panose="020F0502020204030204" pitchFamily="34" charset="0"/>
              </a:rPr>
              <a:t>Private finance </a:t>
            </a:r>
            <a:r>
              <a:rPr lang="en-US" sz="1900" noProof="0" dirty="0">
                <a:latin typeface="Calibri" panose="020F0502020204030204" pitchFamily="34" charset="0"/>
                <a:cs typeface="Calibri" panose="020F0502020204030204" pitchFamily="34" charset="0"/>
              </a:rPr>
              <a:t>instruments can typically be </a:t>
            </a:r>
            <a:r>
              <a:rPr lang="en-US" sz="1900" noProof="0" dirty="0" err="1">
                <a:latin typeface="Calibri" panose="020F0502020204030204" pitchFamily="34" charset="0"/>
                <a:cs typeface="Calibri" panose="020F0502020204030204" pitchFamily="34" charset="0"/>
              </a:rPr>
              <a:t>summarised</a:t>
            </a:r>
            <a:r>
              <a:rPr lang="en-US" sz="1900" noProof="0" dirty="0">
                <a:latin typeface="Calibri" panose="020F0502020204030204" pitchFamily="34" charset="0"/>
                <a:cs typeface="Calibri" panose="020F0502020204030204" pitchFamily="34" charset="0"/>
              </a:rPr>
              <a:t> as debt, equity or mixed, and can be provided through loans, bonds, equity capital, venture capital, etc.</a:t>
            </a:r>
          </a:p>
          <a:p>
            <a:pPr marL="342900" lvl="0" indent="-342900">
              <a:lnSpc>
                <a:spcPct val="70000"/>
              </a:lnSpc>
              <a:spcBef>
                <a:spcPts val="600"/>
              </a:spcBef>
              <a:buClr>
                <a:srgbClr val="F4971A"/>
              </a:buClr>
              <a:buSzPct val="125000"/>
              <a:buFont typeface="Symbol" panose="05050102010706020507" pitchFamily="18" charset="2"/>
              <a:buChar char="-"/>
            </a:pPr>
            <a:r>
              <a:rPr lang="en-US" sz="2000" b="1" noProof="0" dirty="0">
                <a:latin typeface="Calibri" panose="020F0502020204030204" pitchFamily="34" charset="0"/>
                <a:cs typeface="Calibri" panose="020F0502020204030204" pitchFamily="34" charset="0"/>
                <a:sym typeface="Roboto Slab"/>
              </a:rPr>
              <a:t>Blended</a:t>
            </a:r>
            <a:r>
              <a:rPr lang="en-US" sz="2000" noProof="0" dirty="0">
                <a:latin typeface="Calibri" panose="020F0502020204030204" pitchFamily="34" charset="0"/>
                <a:cs typeface="Calibri" panose="020F0502020204030204" pitchFamily="34" charset="0"/>
                <a:sym typeface="Roboto Slab"/>
              </a:rPr>
              <a:t> finance is the “strategic use of public finance for the </a:t>
            </a:r>
            <a:r>
              <a:rPr lang="en-US" sz="2000" noProof="0" dirty="0" err="1">
                <a:latin typeface="Calibri" panose="020F0502020204030204" pitchFamily="34" charset="0"/>
                <a:cs typeface="Calibri" panose="020F0502020204030204" pitchFamily="34" charset="0"/>
                <a:sym typeface="Roboto Slab"/>
              </a:rPr>
              <a:t>mobilisation</a:t>
            </a:r>
            <a:r>
              <a:rPr lang="en-US" sz="2000" noProof="0" dirty="0">
                <a:latin typeface="Calibri" panose="020F0502020204030204" pitchFamily="34" charset="0"/>
                <a:cs typeface="Calibri" panose="020F0502020204030204" pitchFamily="34" charset="0"/>
                <a:sym typeface="Roboto Slab"/>
              </a:rPr>
              <a:t> of additional finance towards sustainable development in developing countries” (OECD, 2018). </a:t>
            </a:r>
          </a:p>
          <a:p>
            <a:pPr marL="0" lvl="0" indent="0">
              <a:lnSpc>
                <a:spcPct val="70000"/>
              </a:lnSpc>
              <a:spcBef>
                <a:spcPts val="600"/>
              </a:spcBef>
              <a:buClr>
                <a:srgbClr val="F4971A"/>
              </a:buClr>
              <a:buSzPct val="125000"/>
              <a:buFont typeface="Symbol" panose="05050102010706020507" pitchFamily="18" charset="2"/>
              <a:buNone/>
            </a:pPr>
            <a:endParaRPr lang="en-US" sz="1900" noProof="0" dirty="0">
              <a:latin typeface="Calibri" panose="020F0502020204030204" pitchFamily="34" charset="0"/>
              <a:cs typeface="Calibri" panose="020F0502020204030204" pitchFamily="34" charset="0"/>
            </a:endParaRPr>
          </a:p>
          <a:p>
            <a:pPr marL="0" lvl="0" indent="0">
              <a:lnSpc>
                <a:spcPct val="70000"/>
              </a:lnSpc>
              <a:spcBef>
                <a:spcPts val="600"/>
              </a:spcBef>
              <a:buClr>
                <a:srgbClr val="F4971A"/>
              </a:buClr>
              <a:buSzPct val="125000"/>
              <a:buFont typeface="Symbol" panose="05050102010706020507" pitchFamily="18" charset="2"/>
              <a:buNone/>
            </a:pPr>
            <a:r>
              <a:rPr lang="en-US" sz="1900" b="1" noProof="0" dirty="0">
                <a:latin typeface="Calibri" panose="020F0502020204030204" pitchFamily="34" charset="0"/>
                <a:cs typeface="Calibri" panose="020F0502020204030204" pitchFamily="34" charset="0"/>
              </a:rPr>
              <a:t>Sources: </a:t>
            </a:r>
          </a:p>
          <a:p>
            <a:endParaRPr lang="en-US" sz="2000" b="0" i="0" u="none" strike="noStrike" kern="1200" baseline="0" noProof="0" dirty="0">
              <a:solidFill>
                <a:schemeClr val="tx1"/>
              </a:solidFill>
              <a:latin typeface="Arial" panose="020B0604020202020204" pitchFamily="34" charset="0"/>
              <a:ea typeface="+mn-ea"/>
              <a:cs typeface="+mn-cs"/>
            </a:endParaRPr>
          </a:p>
          <a:p>
            <a:r>
              <a:rPr lang="en-US" sz="2000" b="0" i="0" u="none" strike="noStrike" kern="1200" baseline="0" noProof="0" dirty="0">
                <a:solidFill>
                  <a:schemeClr val="tx1"/>
                </a:solidFill>
                <a:latin typeface="Arial" panose="020B0604020202020204" pitchFamily="34" charset="0"/>
                <a:ea typeface="+mn-ea"/>
                <a:cs typeface="+mn-cs"/>
              </a:rPr>
              <a:t>OECD (2018), ‘</a:t>
            </a:r>
            <a:r>
              <a:rPr lang="en-US" sz="20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2000" b="0" i="0" u="none" strike="noStrike" kern="1200" baseline="0" noProof="0" dirty="0">
                <a:solidFill>
                  <a:schemeClr val="tx1"/>
                </a:solidFill>
                <a:latin typeface="Arial" panose="020B0604020202020204" pitchFamily="34" charset="0"/>
                <a:ea typeface="+mn-ea"/>
                <a:cs typeface="+mn-cs"/>
              </a:rPr>
              <a:t>, OECD Publishing, Paris.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85767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When evaluating funding opportunities it is necessary to analyze them from the right perspective and asking the right questions: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noProof="0" dirty="0"/>
              <a:t>What kind of project am I developing?</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noProof="0" dirty="0"/>
              <a:t>In what phase of the project do I need support?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noProof="0" dirty="0"/>
              <a:t>Does my project comply with the requirements of available funds?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noProof="0" dirty="0"/>
              <a:t>Is the scale of my project in the interest of financing institutions?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noProof="0" dirty="0"/>
              <a:t>Do I possess the skills and competencies to apply for funding and manage a grant/loan and other types of funding? </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Being able to answer to these questions is a fundamental step to position a project in the right framework, showcasing it to the right stakeholders and enhance the most important aspects of the project by capturing donor’s interest and engagement.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89963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latin typeface="Calibri" panose="020F0502020204030204" pitchFamily="34" charset="0"/>
                <a:cs typeface="Calibri" panose="020F0502020204030204" pitchFamily="34" charset="0"/>
              </a:rPr>
              <a:t>Indeed many of the available financing mechanisms are not directly addressed to Nexus projects, but cover a “portion” of the projects. Of course nexus elements add value to a project proposal, but not always this value is recognized as “extra score” within funding mechanisms.</a:t>
            </a:r>
            <a:endParaRPr lang="en-US" b="1"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240453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The nexus implementation often entails a considerable amount of investments to be utilized in structural changes, policy development and capacity building: indeed in some cases budgeting and establishing financial responsibilities can be one of the most challenging issue in the operationalization of nexus projects.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The private sector participation is crucial for an effective implementation of the nexus, but in order to ensure a proactive engagement it has to be adequately attracted via robust regulations and </a:t>
            </a:r>
            <a:r>
              <a:rPr lang="en-US" b="0" noProof="0" dirty="0" err="1"/>
              <a:t>incetivizing</a:t>
            </a:r>
            <a:r>
              <a:rPr lang="en-US" b="0" noProof="0" dirty="0"/>
              <a:t> mechanisms.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284001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0" noProof="0" dirty="0"/>
          </a:p>
          <a:p>
            <a:r>
              <a:rPr lang="en-US" b="0" noProof="0" dirty="0"/>
              <a:t>Funding coming from these sources reach their recipients via the following pathways: </a:t>
            </a:r>
          </a:p>
          <a:p>
            <a:endParaRPr lang="en-US" b="0" noProof="0" dirty="0"/>
          </a:p>
          <a:p>
            <a:pPr marL="273050" lvl="0" indent="-342900">
              <a:lnSpc>
                <a:spcPct val="70000"/>
              </a:lnSpc>
              <a:buFont typeface="Symbol" panose="05050102010706020507" pitchFamily="18" charset="2"/>
              <a:buChar char="-"/>
            </a:pPr>
            <a:r>
              <a:rPr lang="en-US" b="1" noProof="0" dirty="0"/>
              <a:t>Project specific funding:</a:t>
            </a:r>
            <a:r>
              <a:rPr lang="en-US" noProof="0" dirty="0"/>
              <a:t> funding for a single, discrete investment (infrastructural or institutional);</a:t>
            </a:r>
          </a:p>
          <a:p>
            <a:pPr marL="273050" lvl="0" indent="-342900">
              <a:lnSpc>
                <a:spcPct val="70000"/>
              </a:lnSpc>
              <a:buFont typeface="Symbol" panose="05050102010706020507" pitchFamily="18" charset="2"/>
              <a:buChar char="-"/>
            </a:pPr>
            <a:r>
              <a:rPr lang="en-US" b="1" noProof="0" dirty="0"/>
              <a:t>Specific </a:t>
            </a:r>
            <a:r>
              <a:rPr lang="en-US" b="1" noProof="0" dirty="0" err="1"/>
              <a:t>programme</a:t>
            </a:r>
            <a:r>
              <a:rPr lang="en-US" b="1" noProof="0" dirty="0"/>
              <a:t> financing</a:t>
            </a:r>
            <a:r>
              <a:rPr lang="en-US" noProof="0" dirty="0"/>
              <a:t> (e.g. climate funds): funding for a predetermined suite of investments (infrastructural and/or institutional);</a:t>
            </a:r>
          </a:p>
          <a:p>
            <a:pPr marL="273050" lvl="0" indent="-342900">
              <a:lnSpc>
                <a:spcPct val="70000"/>
              </a:lnSpc>
              <a:buFont typeface="Symbol" panose="05050102010706020507" pitchFamily="18" charset="2"/>
              <a:buChar char="-"/>
            </a:pPr>
            <a:r>
              <a:rPr lang="en-US" b="1" noProof="0" dirty="0"/>
              <a:t>Adaptable </a:t>
            </a:r>
            <a:r>
              <a:rPr lang="en-US" b="1" noProof="0" dirty="0" err="1"/>
              <a:t>programme</a:t>
            </a:r>
            <a:r>
              <a:rPr lang="en-US" b="1" noProof="0" dirty="0"/>
              <a:t> financing:</a:t>
            </a:r>
            <a:r>
              <a:rPr lang="en-US" noProof="0" dirty="0"/>
              <a:t> funding for a suite of investments (infrastructural and/or institutional) that are not predetermined but have a common cascade of objectives and outputs; </a:t>
            </a:r>
          </a:p>
          <a:p>
            <a:pPr marL="273050" lvl="0" indent="-342900">
              <a:lnSpc>
                <a:spcPct val="70000"/>
              </a:lnSpc>
              <a:buFont typeface="Symbol" panose="05050102010706020507" pitchFamily="18" charset="2"/>
              <a:buChar char="-"/>
            </a:pPr>
            <a:r>
              <a:rPr lang="en-US" b="1" noProof="0" dirty="0"/>
              <a:t>Sector budget support:</a:t>
            </a:r>
            <a:r>
              <a:rPr lang="en-US" noProof="0" dirty="0"/>
              <a:t> funding made available to line ministries or their decentralized/devolved authorities to be disbursed at their discretion; </a:t>
            </a:r>
          </a:p>
          <a:p>
            <a:pPr marL="273050" lvl="0" indent="-342900">
              <a:lnSpc>
                <a:spcPct val="70000"/>
              </a:lnSpc>
              <a:buFont typeface="Symbol" panose="05050102010706020507" pitchFamily="18" charset="2"/>
              <a:buChar char="-"/>
            </a:pPr>
            <a:r>
              <a:rPr lang="en-US" b="1" noProof="0" dirty="0"/>
              <a:t>Central budget support:</a:t>
            </a:r>
            <a:r>
              <a:rPr lang="en-US" noProof="0" dirty="0"/>
              <a:t> funding made available to non-line ministries (economy and finance) and/or decentralized/devolved authorities to be disbursed at their discretion, or credit lines to national banks to support fast-tracked infrastructural projects. </a:t>
            </a:r>
          </a:p>
          <a:p>
            <a:pPr marL="342900" lvl="0" indent="-342900">
              <a:lnSpc>
                <a:spcPct val="70000"/>
              </a:lnSpc>
              <a:spcBef>
                <a:spcPts val="600"/>
              </a:spcBef>
              <a:buClr>
                <a:srgbClr val="F4971A"/>
              </a:buClr>
              <a:buSzPct val="125000"/>
              <a:buFont typeface="Symbol" panose="05050102010706020507" pitchFamily="18" charset="2"/>
              <a:buChar char="-"/>
            </a:pPr>
            <a:endParaRPr lang="en-US" sz="800" noProof="0" dirty="0">
              <a:latin typeface="Calibri" panose="020F0502020204030204" pitchFamily="34" charset="0"/>
              <a:cs typeface="Calibri" panose="020F0502020204030204" pitchFamily="34" charset="0"/>
              <a:sym typeface="Roboto Slab"/>
            </a:endParaRPr>
          </a:p>
          <a:p>
            <a:pPr marL="0" marR="0" lvl="0" indent="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None/>
              <a:tabLst/>
              <a:defRPr/>
            </a:pPr>
            <a:r>
              <a:rPr lang="en-US" sz="900" b="0" noProof="0" dirty="0">
                <a:sym typeface="Wingdings" panose="05000000000000000000" pitchFamily="2" charset="2"/>
              </a:rPr>
              <a:t> </a:t>
            </a:r>
            <a:r>
              <a:rPr lang="en-US" sz="900" b="0" noProof="0" dirty="0"/>
              <a:t>The survey carried out in 2020 for the UNECE study on Solutions and investments in the water-food-energy-ecosystems nexus based on experiences in transboundary basins shows that for nexus solutions: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n-US" sz="900" b="0" noProof="0" dirty="0"/>
              <a:t>Project-specific delivery pathways (financed by the state, with or without development partner support) are the most common</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n-US" sz="900" b="0" noProof="0" dirty="0"/>
              <a:t>Programmatic funding schemes are typically designed by one sector and, in less-developed regions, with strict requirements from a donor. To be effectively “nexus”, these schemes should be more adaptable and “smarter”, implying that they should stimulate competition between eligible projects.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n-US" sz="900" b="0" noProof="0" dirty="0"/>
              <a:t>Solutions in agriculture and energy (e.g. landscape agriculture, improved agribusiness, sustainable agricultural value chains, renewable energy or energy efficiency) constitute more likely entry points for private investments that could directly or indirectly tackle water and environmental issues. However, this potential is so far largely unutilized in transboundary basins.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endParaRPr lang="en-US" sz="900" b="0" noProof="0" dirty="0"/>
          </a:p>
          <a:p>
            <a:pPr marL="0" marR="0" lvl="0" indent="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None/>
              <a:tabLst/>
              <a:defRPr/>
            </a:pPr>
            <a:r>
              <a:rPr lang="en-US" sz="900" b="0" noProof="0" dirty="0"/>
              <a:t>This leads to the following conclusions: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1" noProof="0" dirty="0"/>
              <a:t>Programmatic funding </a:t>
            </a:r>
            <a:r>
              <a:rPr lang="en-US" sz="900" b="0" noProof="0" dirty="0"/>
              <a:t>is an efficient way to mobilize public funding and private financing for infrastructural investments (especially if basket funding modalities are possible), circumventing the hazards cited by both the public and private sectors with respect to financing water sector infrastructure. Furthermore, programmatic financing schemes may be better suited than project specific solutions </a:t>
            </a:r>
            <a:r>
              <a:rPr lang="en-US" sz="900" b="1" noProof="0" dirty="0"/>
              <a:t>to deliver multiple benefits</a:t>
            </a:r>
            <a:r>
              <a:rPr lang="en-US" sz="900" b="0" noProof="0" dirty="0"/>
              <a:t> from a nexus perspective (reducing trade-offs and leveraging synergies). In transboundary settings in particular – where sectors are interconnected through water – these schemes can allow different sectors to co-design nexus solutions taking into account their cumulative social and environmental impact without being constrained by predefined characteristics (e.g. on siting or type of solution) that might have been decided previously by different sectors in an uncoordinated manner.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Today, public funding (including from donors) constitutes the main source of nexus investments of transboundary value. However, </a:t>
            </a:r>
            <a:r>
              <a:rPr lang="en-US" b="1" noProof="0" dirty="0"/>
              <a:t>the nexus approach also opens up financing opportunities from the private sector</a:t>
            </a:r>
            <a:r>
              <a:rPr lang="en-US" noProof="0" dirty="0"/>
              <a:t> that can be leveraged through public-private partnerships, blended finance solutions, indirect support (e.g. through tax incentives), green/blue bonds and basket funding. Prospects also exist to </a:t>
            </a:r>
            <a:r>
              <a:rPr lang="en-US" b="1" noProof="0" dirty="0"/>
              <a:t>design innovative schemes</a:t>
            </a:r>
            <a:r>
              <a:rPr lang="en-US" noProof="0" dirty="0"/>
              <a:t> (including revenue-based models) that leverage private investments for both infrastructure and institutions. These schemes for multi-sectoral projects can be crucial to access climate funds as well as environmental funds. Thus far, this potential has barely been utilized in transboundary basins where more stakeholders need to be involved.</a:t>
            </a:r>
            <a:endParaRPr lang="en-US" sz="900" b="0" noProof="0" dirty="0"/>
          </a:p>
          <a:p>
            <a:pPr marL="342900" marR="0" lvl="0" indent="-34290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Char char="à"/>
              <a:tabLst/>
              <a:defRPr/>
            </a:pPr>
            <a:endParaRPr lang="en-US" sz="900" b="0" noProof="0" dirty="0">
              <a:latin typeface="Calibri" panose="020F0502020204030204" pitchFamily="34" charset="0"/>
              <a:cs typeface="Calibri" panose="020F0502020204030204" pitchFamily="34" charset="0"/>
              <a:sym typeface="Wingdings" panose="05000000000000000000" pitchFamily="2" charset="2"/>
            </a:endParaRPr>
          </a:p>
          <a:p>
            <a:r>
              <a:rPr lang="en-US" sz="800" b="1" noProof="0" dirty="0"/>
              <a:t>Sources:</a:t>
            </a:r>
          </a:p>
          <a:p>
            <a:endParaRPr lang="en-US" sz="800" noProof="0" dirty="0"/>
          </a:p>
          <a:p>
            <a:r>
              <a:rPr lang="en-US" sz="800" noProof="0" dirty="0"/>
              <a:t>UNECE (2021), ‘</a:t>
            </a:r>
            <a:r>
              <a:rPr lang="en-US" sz="8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sz="8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3947297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[Optional slide in case target group of the training is interested in blended finance.]</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r>
              <a:rPr lang="en-US" b="1" u="sng" noProof="0" dirty="0"/>
              <a:t>Blended finance: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The approach of blended finance is relatively new (OECD, 2021) but have already become a high priority for governments and development actors (GIZ,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t>Definition: „</a:t>
            </a:r>
            <a:r>
              <a:rPr lang="en-US" sz="900" b="0" i="0" kern="1200" noProof="0" dirty="0">
                <a:solidFill>
                  <a:schemeClr val="tx1"/>
                </a:solidFill>
                <a:effectLst/>
                <a:latin typeface="Arial" panose="020B0604020202020204" pitchFamily="34" charset="0"/>
                <a:ea typeface="+mn-ea"/>
                <a:cs typeface="+mn-cs"/>
              </a:rPr>
              <a:t>Blended finance is the strategic use of development finance for the </a:t>
            </a:r>
            <a:r>
              <a:rPr lang="en-US" sz="900" b="0" i="0" kern="1200" noProof="0" dirty="0" err="1">
                <a:solidFill>
                  <a:schemeClr val="tx1"/>
                </a:solidFill>
                <a:effectLst/>
                <a:latin typeface="Arial" panose="020B0604020202020204" pitchFamily="34" charset="0"/>
                <a:ea typeface="+mn-ea"/>
                <a:cs typeface="+mn-cs"/>
              </a:rPr>
              <a:t>mobilisation</a:t>
            </a:r>
            <a:r>
              <a:rPr lang="en-US" sz="900" b="0" i="0" kern="1200" noProof="0" dirty="0">
                <a:solidFill>
                  <a:schemeClr val="tx1"/>
                </a:solidFill>
                <a:effectLst/>
                <a:latin typeface="Arial" panose="020B0604020202020204" pitchFamily="34" charset="0"/>
                <a:ea typeface="+mn-ea"/>
                <a:cs typeface="+mn-cs"/>
              </a:rPr>
              <a:t> of additional finance towards sustainable development in developing countries” (OECD, 2018)</a:t>
            </a:r>
            <a:endParaRPr lang="en-US" u="none" noProof="0" dirty="0"/>
          </a:p>
          <a:p>
            <a:pPr marL="171450" indent="-171450">
              <a:buFont typeface="Symbol" panose="05050102010706020507" pitchFamily="18" charset="2"/>
              <a:buChar char="-"/>
            </a:pPr>
            <a:r>
              <a:rPr lang="en-US" u="none" noProof="0" dirty="0"/>
              <a:t>The idea behind blended finance is to use public and philanthropic funds/ commercial capital to mobilize additional (private) capital for </a:t>
            </a:r>
            <a:r>
              <a:rPr lang="en-US" sz="900" b="0" i="0" kern="1200" noProof="0" dirty="0">
                <a:solidFill>
                  <a:schemeClr val="tx1"/>
                </a:solidFill>
                <a:effectLst/>
                <a:latin typeface="Arial" panose="020B0604020202020204" pitchFamily="34" charset="0"/>
                <a:ea typeface="+mn-ea"/>
                <a:cs typeface="+mn-cs"/>
              </a:rPr>
              <a:t>projects contributing to sustainable development </a:t>
            </a:r>
            <a:r>
              <a:rPr lang="en-US" u="none" noProof="0" dirty="0"/>
              <a:t>(GIZ, 2018) </a:t>
            </a:r>
            <a:r>
              <a:rPr lang="en-US" u="none" noProof="0" dirty="0">
                <a:sym typeface="Wingdings" panose="05000000000000000000" pitchFamily="2" charset="2"/>
              </a:rPr>
              <a:t>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the investors benefit by receiving financial returns (OECD, 2021)</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Overall, it aims at increasing the (financial) resources which can be used by developing countries to supplement their own investments and ODA inflows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b="0" i="0" kern="1200" noProof="0" dirty="0">
                <a:solidFill>
                  <a:schemeClr val="tx1"/>
                </a:solidFill>
                <a:effectLst/>
                <a:latin typeface="Arial" panose="020B0604020202020204" pitchFamily="34" charset="0"/>
                <a:ea typeface="+mn-ea"/>
                <a:cs typeface="+mn-cs"/>
              </a:rPr>
              <a:t>SDG financing gaps can be closed and the Paris Agreement fulfilled (OECD website)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The approach is guided by the five Blended Finance Principles (should </a:t>
            </a:r>
            <a:r>
              <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rPr>
              <a:t>guarantee that blended finance is used in the most effective way (OECD, 2018)):</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Principle 1: anchor blended finance use to a development rationale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Principle 2: design blended finance to increase the mobilization of commercial finance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Principle 3: tailor blended finance to local context</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Principle 4: focus on effective partnering for blended finance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i="0" kern="1200" noProof="0" dirty="0">
                <a:solidFill>
                  <a:schemeClr val="tx1"/>
                </a:solidFill>
                <a:effectLst/>
                <a:latin typeface="Arial" panose="020B0604020202020204" pitchFamily="34" charset="0"/>
                <a:ea typeface="+mn-ea"/>
                <a:cs typeface="+mn-cs"/>
              </a:rPr>
              <a:t>Principle 5: monitor blended finance for transparency and results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effectLst/>
                <a:latin typeface="Arial" panose="020B0604020202020204" pitchFamily="34" charset="0"/>
                <a:ea typeface="+mn-ea"/>
                <a:cs typeface="+mn-cs"/>
              </a:rPr>
              <a:t>Blended-finance vehicles are often set up by Development-finance institutions (DFIs) or private-sector entities (GIZ, 2018)</a:t>
            </a:r>
            <a:endParaRPr lang="en-US" sz="900" b="0" i="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But the list of actors who can be involved in blended finance is even larger: foundations and philanthropic investors, commercial actors, institutional investors, commercial banks, private equity and venture capital funds, hedge funds, and companies (OECD, 2018)</a:t>
            </a:r>
          </a:p>
          <a:p>
            <a:pPr marL="0" indent="0">
              <a:buFont typeface="Symbol" panose="05050102010706020507" pitchFamily="18" charset="2"/>
              <a:buNone/>
            </a:pPr>
            <a:endParaRPr lang="en-US" u="none" noProof="0" dirty="0"/>
          </a:p>
          <a:p>
            <a:pPr marL="0" indent="0">
              <a:buFont typeface="Symbol" panose="05050102010706020507" pitchFamily="18" charset="2"/>
              <a:buNone/>
            </a:pPr>
            <a:r>
              <a:rPr lang="en-US" b="1" u="none" noProof="0" dirty="0"/>
              <a:t>Sources: </a:t>
            </a:r>
          </a:p>
          <a:p>
            <a:pPr marL="0" indent="0">
              <a:buFont typeface="Symbol" panose="05050102010706020507" pitchFamily="18" charset="2"/>
              <a:buNone/>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GIZ (2018), ‘The GIZ Finance Guide: Navigating the world of finance.‘, </a:t>
            </a:r>
            <a:r>
              <a:rPr lang="en-US" noProof="0" dirty="0" err="1"/>
              <a:t>Eschborn</a:t>
            </a:r>
            <a:r>
              <a:rPr lang="en-US"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bg1">
                  <a:lumMod val="50000"/>
                </a:schemeClr>
              </a:solidFill>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solidFill>
                  <a:schemeClr val="bg1">
                    <a:lumMod val="50000"/>
                  </a:schemeClr>
                </a:solidFill>
                <a:cs typeface="Arial" charset="0"/>
              </a:rPr>
              <a:t>Global Network (2017), ’Financing National Adaptation Plan (NAP)’.</a:t>
            </a:r>
            <a:endParaRPr lang="en-US" i="1" noProof="0" dirty="0"/>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OECD (2021), ‘</a:t>
            </a:r>
            <a:r>
              <a:rPr lang="en-US" sz="900" b="0" i="1" u="none" strike="noStrike" kern="1200" baseline="0" noProof="0" dirty="0">
                <a:solidFill>
                  <a:schemeClr val="tx1"/>
                </a:solidFill>
                <a:latin typeface="Arial" panose="020B0604020202020204" pitchFamily="34" charset="0"/>
                <a:ea typeface="+mn-ea"/>
                <a:cs typeface="+mn-cs"/>
              </a:rPr>
              <a:t>The OECD DAC Blended Finance Guidance’, </a:t>
            </a:r>
            <a:r>
              <a:rPr lang="en-US" sz="900" b="0" i="0" u="none" strike="noStrike" kern="1200" baseline="0" noProof="0" dirty="0">
                <a:solidFill>
                  <a:schemeClr val="tx1"/>
                </a:solidFill>
                <a:latin typeface="Arial" panose="020B0604020202020204" pitchFamily="34" charset="0"/>
                <a:ea typeface="+mn-ea"/>
                <a:cs typeface="+mn-cs"/>
              </a:rPr>
              <a:t>OECD Publishing, Paris, https://doi.org/10.1787/ded656b4-en</a:t>
            </a: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OECD (2018), ‘</a:t>
            </a:r>
            <a:r>
              <a:rPr lang="en-US" sz="9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900" b="0" i="0" u="none" strike="noStrike" kern="1200" baseline="0" noProof="0" dirty="0">
                <a:solidFill>
                  <a:schemeClr val="tx1"/>
                </a:solidFill>
                <a:latin typeface="Arial" panose="020B0604020202020204" pitchFamily="34" charset="0"/>
                <a:ea typeface="+mn-ea"/>
                <a:cs typeface="+mn-cs"/>
              </a:rPr>
              <a:t>, OECD Publishing, Paris.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none" noProof="0" dirty="0"/>
              <a:t>OECD, ‘Blended Finance‘, available at: https://www.oecd.org/development/financing-sustainable-development/blended-finance-principles/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4234284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Adopting a nexus approach can be a strategic means to access funding: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1" noProof="0" dirty="0"/>
              <a:t>Finance providers </a:t>
            </a:r>
            <a:r>
              <a:rPr lang="en-US" noProof="0" dirty="0"/>
              <a:t>are increasingly concerned with </a:t>
            </a:r>
            <a:r>
              <a:rPr lang="en-US" b="1" noProof="0" dirty="0"/>
              <a:t>cross-sectoral coherence</a:t>
            </a:r>
            <a:r>
              <a:rPr lang="en-US" noProof="0" dirty="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There are examples of such institutions providing </a:t>
            </a:r>
            <a:r>
              <a:rPr lang="en-US" b="1" noProof="0" dirty="0"/>
              <a:t>technical support </a:t>
            </a:r>
            <a:r>
              <a:rPr lang="en-US" noProof="0" dirty="0"/>
              <a:t>to countries to prioritize or review projects, taking into account their cross-sectoral and transboundary impact. As said before, this relates to the fact that coordination, not just in regard to investment plans but also in terms of upstream, macro-level, integrated planning, data and monitoring, Environmental Impact Assessments and Strategic Impact Environmental Assessment processes, or other social and environmental safeguards frameworks, is particularly important to </a:t>
            </a:r>
            <a:r>
              <a:rPr lang="en-US" b="1" noProof="0" dirty="0"/>
              <a:t>de-risk investments.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b="0" i="0" kern="1200" noProof="0" dirty="0">
                <a:solidFill>
                  <a:schemeClr val="tx1"/>
                </a:solidFill>
                <a:effectLst/>
                <a:latin typeface="Arial" panose="020B0604020202020204" pitchFamily="34" charset="0"/>
                <a:ea typeface="+mn-ea"/>
                <a:cs typeface="+mn-cs"/>
              </a:rPr>
              <a:t>Sustainability criteria: </a:t>
            </a:r>
            <a:r>
              <a:rPr lang="en-US" noProof="0" dirty="0"/>
              <a:t>Nexus approaches fulfill sustainability criteria</a:t>
            </a:r>
            <a:r>
              <a:rPr lang="en-US" sz="900" b="0" i="0" kern="1200" noProof="0" dirty="0">
                <a:solidFill>
                  <a:schemeClr val="tx1"/>
                </a:solidFill>
                <a:effectLst/>
                <a:latin typeface="Arial" panose="020B0604020202020204" pitchFamily="34" charset="0"/>
                <a:ea typeface="+mn-ea"/>
                <a:cs typeface="+mn-cs"/>
              </a:rPr>
              <a:t> that </a:t>
            </a:r>
            <a:r>
              <a:rPr lang="en-US" b="0" noProof="0" dirty="0"/>
              <a:t>will encourage investors to engage. We will take a closer look at t</a:t>
            </a:r>
            <a:r>
              <a:rPr lang="en-US" sz="900" b="0" i="0" kern="1200" noProof="0" dirty="0">
                <a:solidFill>
                  <a:schemeClr val="tx1"/>
                </a:solidFill>
                <a:effectLst/>
                <a:latin typeface="Arial" panose="020B0604020202020204" pitchFamily="34" charset="0"/>
                <a:ea typeface="+mn-ea"/>
                <a:cs typeface="+mn-cs"/>
              </a:rPr>
              <a:t>he EU taxonomy as a green classification system that translates the EU’s climate and environmental objectives into </a:t>
            </a:r>
            <a:r>
              <a:rPr lang="en-US" sz="900" b="1" i="0" kern="1200" noProof="0" dirty="0">
                <a:solidFill>
                  <a:schemeClr val="tx1"/>
                </a:solidFill>
                <a:effectLst/>
                <a:latin typeface="Arial" panose="020B0604020202020204" pitchFamily="34" charset="0"/>
                <a:ea typeface="+mn-ea"/>
                <a:cs typeface="+mn-cs"/>
              </a:rPr>
              <a:t>criteria for specific economic activities for investment purposes</a:t>
            </a:r>
            <a:r>
              <a:rPr lang="en-US" sz="900" b="0" i="0" kern="1200" noProof="0" dirty="0">
                <a:solidFill>
                  <a:schemeClr val="tx1"/>
                </a:solidFill>
                <a:effectLst/>
                <a:latin typeface="Arial" panose="020B0604020202020204" pitchFamily="34" charset="0"/>
                <a:ea typeface="+mn-ea"/>
                <a:cs typeface="+mn-cs"/>
              </a:rPr>
              <a:t>, hereby helping economic activities to access finance.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Climate action and activities aimed at environmental protection demand close intersectoral coordination and can benefit from the prospect of co-financing for multi-sectoral projects or sectoral projects within a coherent </a:t>
            </a:r>
            <a:r>
              <a:rPr lang="en-US" noProof="0" dirty="0" err="1"/>
              <a:t>programme</a:t>
            </a:r>
            <a:r>
              <a:rPr lang="en-US" noProof="0" dirty="0"/>
              <a:t> across sectors and countries: there are perspectives for </a:t>
            </a:r>
            <a:r>
              <a:rPr lang="en-US" b="1" noProof="0" dirty="0"/>
              <a:t>climate funding to support nexus projects</a:t>
            </a:r>
            <a:r>
              <a:rPr lang="en-US" noProof="0" dirty="0"/>
              <a:t>, for instance through the Green Climate Fund (GCF). We will take a closer look at the GCF, which is the largest fund for climate finance, established to support climate change adaptation and mitigation for developing countries and implementation of their National Determined Contributions (NDC). A Nexus approach can be useful for studying the impact of climate change and investigating policy measures for adaptation and mitigation. Lastly, as we have seen before, many ways exist to finance nexus solutions/actions ranging from traditional to innovative finance mechanisms. These different sources can become </a:t>
            </a:r>
            <a:r>
              <a:rPr lang="en-US" b="1" noProof="0" dirty="0"/>
              <a:t>decisive co-funding opportunities for GCF projects</a:t>
            </a:r>
            <a:r>
              <a:rPr lang="en-US" noProof="0" dirty="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r>
              <a:rPr lang="en-US" sz="900" b="1" noProof="0" dirty="0"/>
              <a:t>Sources:</a:t>
            </a:r>
          </a:p>
          <a:p>
            <a:endParaRPr lang="en-US" sz="900" noProof="0" dirty="0"/>
          </a:p>
          <a:p>
            <a:r>
              <a:rPr lang="en-US" sz="900"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sz="9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53113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0" noProof="0" dirty="0"/>
          </a:p>
          <a:p>
            <a:r>
              <a:rPr lang="en-US" b="0" noProof="0" dirty="0">
                <a:latin typeface="Arial"/>
                <a:cs typeface="Arial"/>
              </a:rPr>
              <a:t>- The motivation behind what we deal with in his part of the training is based the recognition that so far, </a:t>
            </a:r>
            <a:r>
              <a:rPr lang="en-US" noProof="0" dirty="0">
                <a:latin typeface="Arial"/>
                <a:cs typeface="Arial"/>
              </a:rPr>
              <a:t>“there remains a lack of convincing examples to demonstrate the clear added value of nexus approaches in policymaking and investment planning, as compared to traditional, sectoral approaches.” </a:t>
            </a:r>
            <a:r>
              <a:rPr lang="en-US" i="0" noProof="0" dirty="0">
                <a:latin typeface="Arial"/>
                <a:cs typeface="Arial"/>
              </a:rPr>
              <a:t>(UNECE 2021). This point also came out of the interviews and the survey we have conducted prior to developing this training.</a:t>
            </a:r>
            <a:r>
              <a:rPr lang="en-US" noProof="0" dirty="0">
                <a:latin typeface="Arial"/>
                <a:cs typeface="Arial"/>
              </a:rPr>
              <a:t> </a:t>
            </a:r>
            <a:endParaRPr lang="en-US" i="0" noProof="0" dirty="0"/>
          </a:p>
          <a:p>
            <a:endParaRPr lang="en-US" noProof="0" dirty="0"/>
          </a:p>
          <a:p>
            <a:pPr marL="171450" indent="-171450">
              <a:buFontTx/>
              <a:buChar char="-"/>
            </a:pPr>
            <a:r>
              <a:rPr lang="en-US" noProof="0" dirty="0">
                <a:latin typeface="Arial"/>
                <a:cs typeface="Arial"/>
              </a:rPr>
              <a:t>We will therefore ask ourselves the following questions that will guide us through this part of the training: </a:t>
            </a:r>
            <a:endParaRPr lang="en-US" noProof="0" dirty="0">
              <a:cs typeface="Arial"/>
            </a:endParaRPr>
          </a:p>
          <a:p>
            <a:pPr marL="342900" indent="-342900">
              <a:buFont typeface="Arial" panose="020B0604020202020204" pitchFamily="34" charset="0"/>
              <a:buChar char="•"/>
              <a:defRPr/>
            </a:pPr>
            <a:r>
              <a:rPr lang="en-US" noProof="0" dirty="0">
                <a:latin typeface="Arial"/>
                <a:cs typeface="Arial"/>
              </a:rPr>
              <a:t>How can we demonstrate the </a:t>
            </a:r>
            <a:r>
              <a:rPr lang="en-US" b="1" noProof="0" dirty="0">
                <a:latin typeface="Arial"/>
                <a:cs typeface="Arial"/>
              </a:rPr>
              <a:t>economic added value</a:t>
            </a:r>
            <a:r>
              <a:rPr lang="en-US" noProof="0" dirty="0">
                <a:latin typeface="Arial"/>
                <a:cs typeface="Arial"/>
              </a:rPr>
              <a:t> of Nexus solutions?</a:t>
            </a:r>
            <a:r>
              <a:rPr lang="en-US" noProof="0" dirty="0">
                <a:latin typeface="Arial"/>
                <a:cs typeface="Arial"/>
                <a:sym typeface="Wingdings" panose="05000000000000000000" pitchFamily="2" charset="2"/>
              </a:rPr>
              <a:t>  After having introduced some definitions, we will take a look at some of the methods and tools that can help assessing this, which will be particularly relevant to guide investment planning and make out “bankable” Nexus investments. </a:t>
            </a:r>
            <a:endParaRPr lang="en-US" noProof="0" dirty="0"/>
          </a:p>
          <a:p>
            <a:pPr marL="342900" indent="-342900">
              <a:buFont typeface="Arial" panose="020B0604020202020204" pitchFamily="34" charset="0"/>
              <a:buChar char="•"/>
            </a:pPr>
            <a:r>
              <a:rPr lang="en-US" noProof="0" dirty="0">
                <a:latin typeface="Arial"/>
                <a:cs typeface="Arial"/>
              </a:rPr>
              <a:t>What </a:t>
            </a:r>
            <a:r>
              <a:rPr lang="en-US" b="1" noProof="0" dirty="0">
                <a:latin typeface="Arial"/>
                <a:cs typeface="Arial"/>
              </a:rPr>
              <a:t>financing sources </a:t>
            </a:r>
            <a:r>
              <a:rPr lang="en-US" noProof="0" dirty="0">
                <a:latin typeface="Arial"/>
                <a:cs typeface="Arial"/>
              </a:rPr>
              <a:t>are available to support multisectoral </a:t>
            </a:r>
            <a:r>
              <a:rPr lang="en-US" noProof="0" dirty="0" err="1">
                <a:latin typeface="Arial"/>
                <a:cs typeface="Arial"/>
              </a:rPr>
              <a:t>programmes</a:t>
            </a:r>
            <a:r>
              <a:rPr lang="en-US" noProof="0" dirty="0">
                <a:latin typeface="Arial"/>
                <a:cs typeface="Arial"/>
              </a:rPr>
              <a:t> or projects?</a:t>
            </a:r>
          </a:p>
          <a:p>
            <a:pPr marL="342900" indent="-342900">
              <a:buFont typeface="Arial" panose="020B0604020202020204" pitchFamily="34" charset="0"/>
              <a:buChar char="•"/>
            </a:pPr>
            <a:r>
              <a:rPr lang="en-US" noProof="0" dirty="0">
                <a:latin typeface="Arial"/>
                <a:cs typeface="Arial"/>
              </a:rPr>
              <a:t>How does the Nexus help </a:t>
            </a:r>
            <a:r>
              <a:rPr lang="en-US" b="1" noProof="0" dirty="0">
                <a:latin typeface="Arial"/>
                <a:cs typeface="Arial"/>
              </a:rPr>
              <a:t>mobilize financing </a:t>
            </a:r>
            <a:r>
              <a:rPr lang="en-US" noProof="0" dirty="0">
                <a:latin typeface="Arial"/>
                <a:cs typeface="Arial"/>
              </a:rPr>
              <a:t>for resources efficiency? </a:t>
            </a:r>
            <a:r>
              <a:rPr lang="en-US" noProof="0" dirty="0">
                <a:latin typeface="Arial"/>
                <a:cs typeface="Arial"/>
                <a:sym typeface="Wingdings" panose="05000000000000000000" pitchFamily="2" charset="2"/>
              </a:rPr>
              <a:t> These two questions will be addressed in the third part of this chapter, where we will try to get an overview of which </a:t>
            </a:r>
            <a:r>
              <a:rPr lang="en-US" b="1" noProof="0" dirty="0">
                <a:latin typeface="Arial"/>
                <a:cs typeface="Arial"/>
                <a:sym typeface="Wingdings" panose="05000000000000000000" pitchFamily="2" charset="2"/>
              </a:rPr>
              <a:t>financial providers and mechanisms / instruments</a:t>
            </a:r>
            <a:r>
              <a:rPr lang="en-US" noProof="0" dirty="0">
                <a:latin typeface="Arial"/>
                <a:cs typeface="Arial"/>
                <a:sym typeface="Wingdings" panose="05000000000000000000" pitchFamily="2" charset="2"/>
              </a:rPr>
              <a:t> exist out there and how a Nexus approach will help mobilizing finance to implement Nexus solutions. </a:t>
            </a:r>
            <a:endParaRPr lang="en-US" noProof="0" dirty="0">
              <a:cs typeface="Arial"/>
            </a:endParaRPr>
          </a:p>
          <a:p>
            <a:pPr marL="0" indent="0">
              <a:buFont typeface="Arial" panose="020B0604020202020204" pitchFamily="34" charset="0"/>
              <a:buNone/>
            </a:pPr>
            <a:endParaRPr lang="en-US" noProof="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latin typeface="Arial"/>
                <a:cs typeface="Arial"/>
              </a:rPr>
              <a:t>There is no blueprint to plan Nexus investments and to access adequate financing, but an impor</a:t>
            </a:r>
            <a:r>
              <a:rPr lang="en-US" b="0" noProof="0" dirty="0">
                <a:latin typeface="Arial"/>
                <a:cs typeface="Arial"/>
              </a:rPr>
              <a:t>tant overall pre-condition, as previously stated is: greater coherence at the level of policy actions and plans as key to build common understanding and mutual trust (UNECE, 2021: 47). Moreover, capacities of institutions need to be strengthened as understanding of how the financing of multisectoral projects work may be limited, depends on how they are structured to work across sectors and overall, attention to multisectoral solutions is rather recent (UNECE, 2021:67). However, i</a:t>
            </a:r>
            <a:r>
              <a:rPr lang="en-US" noProof="0" dirty="0">
                <a:latin typeface="Arial"/>
                <a:cs typeface="Arial"/>
              </a:rPr>
              <a:t>f the political will to cooperate and coordinate is given, then it can motivate </a:t>
            </a:r>
            <a:r>
              <a:rPr lang="en-US" sz="900" b="0" i="0" u="none" strike="noStrike" kern="1200" baseline="0" noProof="0" dirty="0">
                <a:solidFill>
                  <a:schemeClr val="tx1"/>
                </a:solidFill>
                <a:latin typeface="Arial"/>
                <a:cs typeface="Arial"/>
              </a:rPr>
              <a:t>investors to engage with nexus projects and thus contribute to closing financial gaps.</a:t>
            </a:r>
            <a:endParaRPr lang="en-US" noProof="0" dirty="0">
              <a:cs typeface="Arial" panose="020B0604020202020204" pitchFamily="34" charset="0"/>
            </a:endParaRPr>
          </a:p>
          <a:p>
            <a:pPr marL="0" indent="0">
              <a:buFontTx/>
              <a:buNone/>
            </a:pPr>
            <a:endParaRPr lang="en-US" noProof="0" dirty="0">
              <a:cs typeface="Arial"/>
            </a:endParaRPr>
          </a:p>
          <a:p>
            <a:br>
              <a:rPr lang="en-US" noProof="0" dirty="0"/>
            </a:br>
            <a:endParaRPr lang="en-US" noProof="0" dirty="0"/>
          </a:p>
          <a:p>
            <a:pPr>
              <a:buFont typeface="Arial" panose="020B0604020202020204" pitchFamily="34" charset="0"/>
            </a:pPr>
            <a:endParaRPr lang="en-US" noProof="0" dirty="0">
              <a:cs typeface="Arial" panose="020B0604020202020204" pitchFamily="34" charset="0"/>
            </a:endParaRPr>
          </a:p>
          <a:p>
            <a:pPr>
              <a:buFont typeface="Arial" panose="020B0604020202020204" pitchFamily="34" charset="0"/>
            </a:pPr>
            <a:endParaRPr lang="de-DE"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25426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marL="171450" indent="-171450">
              <a:buFont typeface="Symbol" panose="05050102010706020507" pitchFamily="18" charset="2"/>
              <a:buChar char="-"/>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sz="900" b="0" i="0" kern="1200" noProof="0" dirty="0">
                <a:solidFill>
                  <a:schemeClr val="tx1"/>
                </a:solidFill>
                <a:effectLst/>
                <a:latin typeface="Arial"/>
                <a:cs typeface="Arial"/>
              </a:rPr>
              <a:t>The EU taxonomy is a green classification system that translates the EU’s climate and environmental objectives into </a:t>
            </a:r>
            <a:r>
              <a:rPr lang="en-US" sz="900" b="1" i="0" kern="1200" noProof="0" dirty="0">
                <a:solidFill>
                  <a:schemeClr val="tx1"/>
                </a:solidFill>
                <a:effectLst/>
                <a:latin typeface="Arial"/>
                <a:cs typeface="Arial"/>
              </a:rPr>
              <a:t>criteria for specific economic activities for investment purposes</a:t>
            </a:r>
            <a:r>
              <a:rPr lang="en-US" sz="900" b="0" i="0" kern="1200" noProof="0" dirty="0">
                <a:solidFill>
                  <a:schemeClr val="tx1"/>
                </a:solidFill>
                <a:effectLst/>
                <a:latin typeface="Arial"/>
                <a:cs typeface="Arial"/>
              </a:rPr>
              <a:t>.</a:t>
            </a:r>
            <a:r>
              <a:rPr lang="en-US" noProof="0" dirty="0">
                <a:latin typeface="Arial"/>
                <a:cs typeface="Arial"/>
              </a:rPr>
              <a:t> </a:t>
            </a:r>
          </a:p>
          <a:p>
            <a:pPr marL="171450" indent="-171450">
              <a:buFont typeface="Symbol" panose="05050102010706020507" pitchFamily="18" charset="2"/>
              <a:buChar char="-"/>
            </a:pPr>
            <a:r>
              <a:rPr lang="en-US" noProof="0" dirty="0">
                <a:latin typeface="Arial"/>
                <a:cs typeface="Arial"/>
              </a:rPr>
              <a:t>It aims at steering investments towards </a:t>
            </a:r>
            <a:r>
              <a:rPr lang="en-US" sz="900" b="0" i="0" kern="1200" noProof="0" dirty="0">
                <a:solidFill>
                  <a:schemeClr val="tx1"/>
                </a:solidFill>
                <a:effectLst/>
                <a:latin typeface="Arial"/>
                <a:cs typeface="Arial"/>
              </a:rPr>
              <a:t>environmentally sustainable economic activities to </a:t>
            </a:r>
            <a:r>
              <a:rPr lang="en-US" noProof="0" dirty="0">
                <a:latin typeface="Arial"/>
                <a:cs typeface="Arial"/>
              </a:rPr>
              <a:t>enable change and encourage a transition towards sustainability. </a:t>
            </a: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sz="900" b="0" i="0" kern="1200" noProof="0" dirty="0">
                <a:solidFill>
                  <a:schemeClr val="tx1"/>
                </a:solidFill>
                <a:effectLst/>
                <a:latin typeface="Arial"/>
                <a:cs typeface="Arial"/>
              </a:rPr>
              <a:t>It </a:t>
            </a:r>
            <a:r>
              <a:rPr lang="en-US" sz="900" b="0" i="0" kern="1200" noProof="0" dirty="0" err="1">
                <a:solidFill>
                  <a:schemeClr val="tx1"/>
                </a:solidFill>
                <a:effectLst/>
                <a:latin typeface="Arial"/>
                <a:cs typeface="Arial"/>
              </a:rPr>
              <a:t>recognises</a:t>
            </a:r>
            <a:r>
              <a:rPr lang="en-US" sz="900" b="0" i="0" kern="1200" noProof="0" dirty="0">
                <a:solidFill>
                  <a:schemeClr val="tx1"/>
                </a:solidFill>
                <a:effectLst/>
                <a:latin typeface="Arial"/>
                <a:cs typeface="Arial"/>
              </a:rPr>
              <a:t> as green, or ‘environmentally sustainable’, economic activities that make a </a:t>
            </a:r>
            <a:r>
              <a:rPr lang="en-US" sz="900" b="1" i="0" kern="1200" noProof="0" dirty="0">
                <a:solidFill>
                  <a:schemeClr val="tx1"/>
                </a:solidFill>
                <a:effectLst/>
                <a:latin typeface="Arial"/>
                <a:cs typeface="Arial"/>
              </a:rPr>
              <a:t>substantial contribution </a:t>
            </a:r>
            <a:r>
              <a:rPr lang="en-US" sz="900" b="0" i="0" kern="1200" noProof="0" dirty="0">
                <a:solidFill>
                  <a:schemeClr val="tx1"/>
                </a:solidFill>
                <a:effectLst/>
                <a:latin typeface="Arial"/>
                <a:cs typeface="Arial"/>
              </a:rPr>
              <a:t>to at least one of the EU’s climate and environmental objectives (which are displayed on the slide), while at the same time </a:t>
            </a:r>
            <a:r>
              <a:rPr lang="en-US" sz="900" b="1" i="0" kern="1200" noProof="0" dirty="0">
                <a:solidFill>
                  <a:schemeClr val="tx1"/>
                </a:solidFill>
                <a:effectLst/>
                <a:latin typeface="Arial"/>
                <a:cs typeface="Arial"/>
              </a:rPr>
              <a:t>not significantly harming </a:t>
            </a:r>
            <a:r>
              <a:rPr lang="en-US" sz="900" b="0" i="0" kern="1200" noProof="0" dirty="0">
                <a:solidFill>
                  <a:schemeClr val="tx1"/>
                </a:solidFill>
                <a:effectLst/>
                <a:latin typeface="Arial"/>
                <a:cs typeface="Arial"/>
              </a:rPr>
              <a:t>any of these objectives and meeting minimum social safeguards.</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endParaRPr>
          </a:p>
          <a:p>
            <a:pPr marL="0" indent="0">
              <a:buFont typeface="Symbol" panose="05050102010706020507" pitchFamily="18" charset="2"/>
              <a:buNone/>
            </a:pPr>
            <a:r>
              <a:rPr lang="en-US" sz="900" b="1" i="1" kern="1200" noProof="0" dirty="0">
                <a:solidFill>
                  <a:schemeClr val="tx1"/>
                </a:solidFill>
                <a:effectLst/>
                <a:latin typeface="Arial"/>
                <a:cs typeface="Arial"/>
              </a:rPr>
              <a:t>What does this mean and what does this have to do with the Nexus approach?</a:t>
            </a:r>
          </a:p>
          <a:p>
            <a:pPr marL="171450" indent="-171450">
              <a:buFont typeface="Symbol" panose="05050102010706020507" pitchFamily="18" charset="2"/>
              <a:buChar char="-"/>
            </a:pPr>
            <a:r>
              <a:rPr lang="en-US" sz="900" b="0" i="0" kern="1200" noProof="0" dirty="0">
                <a:solidFill>
                  <a:schemeClr val="tx1"/>
                </a:solidFill>
                <a:effectLst/>
                <a:latin typeface="Arial"/>
                <a:cs typeface="Arial"/>
              </a:rPr>
              <a:t>The technical screening criteria for ‘substantial contribution’ to an environmental objective ensure that the economic activity either has a substantial positive environmental impact or substantially reduces negative impacts on the environment, e.g. substantially reduced levels of greenhouse gas emissions.</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pPr marL="171450" indent="-171450">
              <a:buFont typeface="Symbol" panose="05050102010706020507" pitchFamily="18" charset="2"/>
              <a:buChar char="-"/>
            </a:pPr>
            <a:r>
              <a:rPr lang="en-US" sz="900" b="0" i="0" kern="1200" noProof="0" dirty="0">
                <a:solidFill>
                  <a:schemeClr val="tx1"/>
                </a:solidFill>
                <a:effectLst/>
                <a:latin typeface="Arial"/>
                <a:cs typeface="Arial"/>
              </a:rPr>
              <a:t>The technical screening criteria for ‘do no significant harm’ ensure that the economic activity does not impede on the other environmental objectives from being reached, i.e. it has no significant negative impact on them.</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r>
              <a:rPr lang="en-US" sz="900" b="0" i="0" kern="1200" noProof="0" dirty="0">
                <a:solidFill>
                  <a:schemeClr val="tx1"/>
                </a:solidFill>
                <a:effectLst/>
                <a:latin typeface="Arial"/>
                <a:cs typeface="Arial"/>
                <a:sym typeface="Wingdings" panose="05000000000000000000" pitchFamily="2" charset="2"/>
              </a:rPr>
              <a:t> </a:t>
            </a:r>
            <a:r>
              <a:rPr lang="en-US" sz="900" b="0" i="0" kern="1200" noProof="0" dirty="0">
                <a:solidFill>
                  <a:schemeClr val="tx1"/>
                </a:solidFill>
                <a:effectLst/>
                <a:latin typeface="Arial"/>
                <a:cs typeface="Arial"/>
              </a:rPr>
              <a:t>Both sets of criteria together ensure coherence between the objectives in the EU Taxonomy and guarantee that progress towards one objective is not made at the expense of another. The performance thresholds in these criteria are science-based and developed on the basis of a robust</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r>
              <a:rPr lang="en-US" sz="900" b="0" i="0" kern="1200" noProof="0" dirty="0">
                <a:solidFill>
                  <a:schemeClr val="tx1"/>
                </a:solidFill>
                <a:effectLst/>
                <a:latin typeface="Arial"/>
                <a:cs typeface="Arial"/>
              </a:rPr>
              <a:t>methodology and an inclusive process. They identify criteria for economic activities that can set sectors on a path consistent with the EU’s climate and environmental goals, based on currently available technologies.</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r>
              <a:rPr lang="en-US" sz="900" b="0" i="0" kern="1200" noProof="0" dirty="0">
                <a:solidFill>
                  <a:schemeClr val="tx1"/>
                </a:solidFill>
                <a:effectLst/>
                <a:latin typeface="Arial"/>
                <a:cs typeface="Arial"/>
              </a:rPr>
              <a:t>So, by definition, the Taxonomy incorporates the idea that economic activities should avoid trade-offs and negative impacts on other resources and sectors, thus reflecting a Nexus approach.</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sz="900" b="0" i="0" kern="1200" noProof="0" dirty="0">
                <a:solidFill>
                  <a:schemeClr val="tx1"/>
                </a:solidFill>
                <a:effectLst/>
                <a:latin typeface="Arial"/>
                <a:cs typeface="Arial"/>
              </a:rPr>
              <a:t>Use of the EU Taxonomy: besides the mandatory use for large companies and for the development of sustainable finance tools in the EU, any companies and project promoters can choose to meet the criteria of the EU Taxonomy with the aim of </a:t>
            </a:r>
            <a:r>
              <a:rPr lang="en-US" sz="900" b="1" i="0" kern="1200" noProof="0" dirty="0">
                <a:solidFill>
                  <a:schemeClr val="tx1"/>
                </a:solidFill>
                <a:effectLst/>
                <a:latin typeface="Arial"/>
                <a:cs typeface="Arial"/>
              </a:rPr>
              <a:t>attracting investors interested in green opportunities</a:t>
            </a:r>
            <a:r>
              <a:rPr lang="en-US" sz="900" b="0" i="0" kern="1200" noProof="0" dirty="0">
                <a:solidFill>
                  <a:schemeClr val="tx1"/>
                </a:solidFill>
                <a:effectLst/>
                <a:latin typeface="Arial"/>
                <a:cs typeface="Arial"/>
              </a:rPr>
              <a:t>. Investors can choose to use the EU Taxonomy criteria in their due diligence for </a:t>
            </a:r>
            <a:r>
              <a:rPr lang="en-US" sz="900" b="1" i="0" kern="1200" noProof="0" dirty="0">
                <a:solidFill>
                  <a:schemeClr val="tx1"/>
                </a:solidFill>
                <a:effectLst/>
                <a:latin typeface="Arial"/>
                <a:cs typeface="Arial"/>
              </a:rPr>
              <a:t>screening and identifying sustainable investment opportunities</a:t>
            </a:r>
            <a:r>
              <a:rPr lang="en-US" sz="900" b="0" i="0" kern="1200" noProof="0" dirty="0">
                <a:solidFill>
                  <a:schemeClr val="tx1"/>
                </a:solidFill>
                <a:effectLst/>
                <a:latin typeface="Arial"/>
                <a:cs typeface="Arial"/>
              </a:rPr>
              <a:t> aiming to achieve a positive environmental impact.</a:t>
            </a:r>
            <a:r>
              <a:rPr lang="en-US" noProof="0" dirty="0">
                <a:latin typeface="Arial"/>
                <a:cs typeface="Arial"/>
              </a:rPr>
              <a:t> </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b="0" u="none" noProof="0" dirty="0">
                <a:latin typeface="Arial"/>
                <a:cs typeface="Arial"/>
              </a:rPr>
              <a:t>Sectors which are addressed by the taxonomy (EU Taxonomy Compass) include: Forestry; Environmental protection and restoration activities; Manufacturing; Energy; Water supply, sewerage, waste management and remediation; Transport; Construction and real estate; Information and communication; Professional, scientific and technical activities; Financial and insurance activities; Education; Human health and social work activities; Arts, entertainment and recreation</a:t>
            </a:r>
          </a:p>
          <a:p>
            <a:r>
              <a:rPr lang="en-US" b="0" u="none" noProof="0" dirty="0">
                <a:latin typeface="Arial"/>
                <a:cs typeface="Arial"/>
                <a:sym typeface="Wingdings" panose="05000000000000000000" pitchFamily="2" charset="2"/>
              </a:rPr>
              <a:t> For now, sectors included are those with the highest contribution to CO2 emissions (energy, manufacturing, transport, buildings), as well as activities enabling their transformation, as the Taxonomy aims to significantly increase the potential that green financing offers to support transition, in particular for carbon-intensive sectors where change is urgently needed.</a:t>
            </a:r>
            <a:r>
              <a:rPr lang="en-US" noProof="0" dirty="0">
                <a:latin typeface="Arial"/>
                <a:cs typeface="Arial"/>
                <a:sym typeface="Wingdings" panose="05000000000000000000" pitchFamily="2" charset="2"/>
              </a:rPr>
              <a:t> </a:t>
            </a:r>
            <a:endParaRPr lang="en-US" b="0" u="none"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en-US" b="1" noProof="0" dirty="0">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a:t>
            </a:r>
            <a:r>
              <a:rPr lang="en-US" sz="900" b="0" i="0" kern="1200" noProof="0" dirty="0">
                <a:solidFill>
                  <a:schemeClr val="tx1"/>
                </a:solidFill>
                <a:effectLst/>
                <a:latin typeface="Arial"/>
                <a:cs typeface="Arial"/>
              </a:rPr>
              <a:t>EU taxonomy for sustainable activities’, available at: https://ec.europa.eu/info/business-economy-euro/banking-and-finance/sustainable-finance/eu-taxonomy-sustainable-activities_en#compass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algn="just">
              <a:defRPr/>
            </a:pPr>
            <a:r>
              <a:rPr lang="en-US" sz="900" noProof="0" dirty="0">
                <a:latin typeface="Arial"/>
                <a:cs typeface="Arial"/>
              </a:rPr>
              <a:t>European </a:t>
            </a:r>
            <a:r>
              <a:rPr lang="en-US" sz="900" b="0" noProof="0" dirty="0">
                <a:latin typeface="Arial"/>
                <a:cs typeface="Arial"/>
              </a:rPr>
              <a:t>Commission, ‘</a:t>
            </a:r>
            <a:r>
              <a:rPr lang="en-US" sz="900" b="0" i="0" kern="1200" noProof="0" dirty="0">
                <a:solidFill>
                  <a:schemeClr val="tx1"/>
                </a:solidFill>
                <a:effectLst/>
                <a:latin typeface="Arial"/>
                <a:cs typeface="Arial"/>
              </a:rPr>
              <a:t>EU Taxonomy Compass: Sectors‘, available at: </a:t>
            </a:r>
            <a:r>
              <a:rPr lang="en-US" sz="900" b="0" noProof="0" dirty="0">
                <a:latin typeface="Arial"/>
                <a:cs typeface="Arial"/>
              </a:rPr>
              <a:t>https://ec.europa.eu</a:t>
            </a:r>
            <a:r>
              <a:rPr lang="en-US" sz="900" noProof="0" dirty="0">
                <a:latin typeface="Arial"/>
                <a:cs typeface="Arial"/>
              </a:rPr>
              <a:t>/sustainable-finance-taxonomy/activities/sectors_en.htm</a:t>
            </a:r>
            <a:r>
              <a:rPr lang="en-US" noProof="0" dirty="0">
                <a:latin typeface="Arial"/>
                <a:cs typeface="Arial"/>
              </a:rPr>
              <a:t> </a:t>
            </a:r>
            <a:endParaRPr lang="en-US" sz="900" noProof="0" dirty="0">
              <a:cs typeface="Arial"/>
            </a:endParaRP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‚FAQ: What is the EU Taxonomy and how will it work in practice?’</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1" noProof="0" dirty="0">
                <a:latin typeface="Arial"/>
                <a:cs typeface="Arial"/>
              </a:rPr>
              <a:t>Additional Sources:</a:t>
            </a:r>
          </a:p>
          <a:p>
            <a:pPr marL="171450" indent="-171450">
              <a:buFont typeface="Symbol" panose="05050102010706020507" pitchFamily="18" charset="2"/>
              <a:buChar char="-"/>
            </a:pPr>
            <a:r>
              <a:rPr lang="en-US" b="0" u="none" noProof="0" dirty="0">
                <a:latin typeface="Arial"/>
                <a:cs typeface="Arial"/>
              </a:rPr>
              <a:t>The EU Taxonomy compass is a visual tool which represents the content of the EU Taxonomy</a:t>
            </a:r>
          </a:p>
          <a:p>
            <a:pPr marL="171450" indent="-171450">
              <a:buFont typeface="Symbol" panose="05050102010706020507" pitchFamily="18" charset="2"/>
              <a:buChar char="-"/>
            </a:pPr>
            <a:r>
              <a:rPr lang="en-US" noProof="0" dirty="0">
                <a:latin typeface="Arial"/>
                <a:cs typeface="Arial"/>
              </a:rPr>
              <a:t>It aims to </a:t>
            </a:r>
            <a:r>
              <a:rPr lang="en-US" b="1" noProof="0" dirty="0">
                <a:latin typeface="Arial"/>
                <a:cs typeface="Arial"/>
              </a:rPr>
              <a:t>make the contents of the EU Taxonomy easier to access</a:t>
            </a:r>
            <a:r>
              <a:rPr lang="en-US" noProof="0" dirty="0">
                <a:latin typeface="Arial"/>
                <a:cs typeface="Arial"/>
              </a:rPr>
              <a:t> for a variety of users. It enables users to check which activities are included in the EU Taxonomy (taxonomy-eligible activities), to which objectives they substantially contribute and what criteria they have to meet.</a:t>
            </a:r>
          </a:p>
          <a:p>
            <a:pPr marL="0" indent="0">
              <a:buFont typeface="Symbol" panose="05050102010706020507" pitchFamily="18" charset="2"/>
              <a:buNone/>
            </a:pPr>
            <a:endParaRPr lang="en-US" sz="900" noProof="0" dirty="0"/>
          </a:p>
          <a:p>
            <a:pPr>
              <a:defRPr/>
            </a:pPr>
            <a:r>
              <a:rPr lang="en-US" b="0" u="none" noProof="0" dirty="0">
                <a:latin typeface="Arial"/>
                <a:cs typeface="Arial"/>
              </a:rPr>
              <a:t>For information on the very detailed set of criteria see the document </a:t>
            </a:r>
            <a:r>
              <a:rPr lang="en-US" noProof="0" dirty="0">
                <a:latin typeface="Arial"/>
                <a:cs typeface="Arial"/>
              </a:rPr>
              <a:t>on: European Commission (2020), ‘Taxonomy Report: Technical Annex’</a:t>
            </a:r>
            <a:endParaRPr lang="en-US" sz="900" noProof="0" dirty="0">
              <a:cs typeface="Arial"/>
            </a:endParaRPr>
          </a:p>
          <a:p>
            <a:endParaRPr lang="en-US" noProof="0" dirty="0">
              <a:latin typeface="Arial"/>
              <a:cs typeface="Arial"/>
            </a:endParaRPr>
          </a:p>
          <a:p>
            <a:r>
              <a:rPr lang="en-US" b="0" u="none" noProof="0" dirty="0">
                <a:latin typeface="Arial"/>
                <a:cs typeface="Arial"/>
              </a:rPr>
              <a:t>Link to the EU Taxonomy Compass: </a:t>
            </a:r>
            <a:r>
              <a:rPr lang="en-US" sz="900" noProof="0" dirty="0">
                <a:latin typeface="Arial"/>
                <a:cs typeface="Arial"/>
              </a:rPr>
              <a:t>European </a:t>
            </a:r>
            <a:r>
              <a:rPr lang="en-US" sz="900" b="0" noProof="0" dirty="0">
                <a:latin typeface="Arial"/>
                <a:cs typeface="Arial"/>
              </a:rPr>
              <a:t>Commission, ‘</a:t>
            </a:r>
            <a:r>
              <a:rPr lang="en-US" sz="900" b="0" i="0" kern="1200" noProof="0" dirty="0">
                <a:solidFill>
                  <a:schemeClr val="tx1"/>
                </a:solidFill>
                <a:effectLst/>
                <a:latin typeface="Arial"/>
                <a:cs typeface="Arial"/>
              </a:rPr>
              <a:t>EU Taxonomy Compass‘, available at: </a:t>
            </a:r>
            <a:r>
              <a:rPr lang="en-US" b="0" u="none" noProof="0" dirty="0">
                <a:latin typeface="Arial"/>
                <a:cs typeface="Arial"/>
              </a:rPr>
              <a:t>https://ec.europa.eu/sustainable-finance-taxonomy/tool/index_en.htm</a:t>
            </a:r>
            <a:endParaRPr lang="en-US" noProof="0"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78752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solidFill>
                  <a:schemeClr val="tx1"/>
                </a:solidFill>
                <a:latin typeface="Arial"/>
                <a:cs typeface="Arial"/>
              </a:rPr>
              <a:t>Notes:</a:t>
            </a:r>
            <a:endParaRPr lang="en-US" b="1" noProof="0" dirty="0">
              <a:solidFill>
                <a:schemeClr val="tx1"/>
              </a:solidFill>
              <a:cs typeface="Arial"/>
            </a:endParaRPr>
          </a:p>
          <a:p>
            <a:endParaRPr lang="en-US" b="0" noProof="0" dirty="0">
              <a:solidFill>
                <a:schemeClr val="tx1"/>
              </a:solidFill>
              <a:latin typeface="Arial"/>
              <a:cs typeface="Arial"/>
            </a:endParaRPr>
          </a:p>
          <a:p>
            <a:r>
              <a:rPr lang="en-US" b="0" noProof="0" dirty="0">
                <a:solidFill>
                  <a:schemeClr val="tx1"/>
                </a:solidFill>
                <a:latin typeface="Arial"/>
                <a:cs typeface="Arial"/>
              </a:rPr>
              <a:t>This slides shows how a Nexus approach can contribute to fulfilling other international standards. </a:t>
            </a:r>
          </a:p>
          <a:p>
            <a:endParaRPr lang="en-US" b="1" noProof="0" dirty="0">
              <a:solidFill>
                <a:schemeClr val="tx1"/>
              </a:solidFill>
              <a:latin typeface="Arial"/>
              <a:cs typeface="Arial"/>
            </a:endParaRPr>
          </a:p>
          <a:p>
            <a:r>
              <a:rPr lang="en-US" b="1" noProof="0" dirty="0">
                <a:solidFill>
                  <a:schemeClr val="tx1"/>
                </a:solidFill>
                <a:latin typeface="Arial"/>
                <a:cs typeface="Arial"/>
              </a:rPr>
              <a:t>Global Reporting Initiative (GRI):</a:t>
            </a:r>
            <a:endParaRPr lang="en-US" b="1" noProof="0" dirty="0">
              <a:solidFill>
                <a:schemeClr val="tx1"/>
              </a:solidFill>
            </a:endParaRPr>
          </a:p>
          <a:p>
            <a:pPr marL="171450" indent="-171450">
              <a:buFont typeface="Symbol" panose="05050102010706020507" pitchFamily="18" charset="2"/>
              <a:buChar char="-"/>
            </a:pPr>
            <a:r>
              <a:rPr lang="en-US" noProof="0" dirty="0">
                <a:solidFill>
                  <a:schemeClr val="tx1"/>
                </a:solidFill>
                <a:latin typeface="Arial"/>
                <a:cs typeface="Arial"/>
              </a:rPr>
              <a:t>The GRI Standards are a modular system of three interconnected standards: (1) the GRI Topic Standards, (2) the GRI Sector Standards, and (3) the GRI Universal Standards </a:t>
            </a:r>
          </a:p>
          <a:p>
            <a:pPr marL="171450" indent="-171450">
              <a:buFont typeface="Symbol" panose="05050102010706020507" pitchFamily="18" charset="2"/>
              <a:buChar char="-"/>
            </a:pPr>
            <a:r>
              <a:rPr lang="en-US" noProof="0" dirty="0">
                <a:solidFill>
                  <a:schemeClr val="tx1"/>
                </a:solidFill>
                <a:latin typeface="Arial"/>
                <a:cs typeface="Arial"/>
              </a:rPr>
              <a:t>Altogether they provide a tool to understand and report the economic, environmental and social impacts of an organization's activities </a:t>
            </a:r>
            <a:endParaRPr lang="en-US" noProof="0" dirty="0">
              <a:solidFill>
                <a:schemeClr val="tx1"/>
              </a:solidFill>
              <a:cs typeface="Arial" panose="020B0604020202020204" pitchFamily="34" charset="0"/>
            </a:endParaRPr>
          </a:p>
          <a:p>
            <a:pPr marL="171450" indent="-171450">
              <a:buFont typeface="Symbol" panose="05050102010706020507" pitchFamily="18" charset="2"/>
              <a:buChar char="-"/>
            </a:pPr>
            <a:r>
              <a:rPr lang="en-US" noProof="0" dirty="0">
                <a:solidFill>
                  <a:schemeClr val="tx1"/>
                </a:solidFill>
                <a:latin typeface="Arial"/>
                <a:cs typeface="Arial"/>
              </a:rPr>
              <a:t>The GRI Standards guarantee comparability and credibility and thus increase the transparency on the impacts an organization obtains towards sustainable development</a:t>
            </a:r>
            <a:endParaRPr lang="en-US" noProof="0" dirty="0">
              <a:solidFill>
                <a:schemeClr val="tx1"/>
              </a:solidFill>
              <a:cs typeface="Arial" panose="020B0604020202020204" pitchFamily="34" charset="0"/>
            </a:endParaRPr>
          </a:p>
          <a:p>
            <a:pPr marL="171450" indent="-171450">
              <a:buFont typeface="Symbol" panose="05050102010706020507" pitchFamily="18" charset="2"/>
              <a:buChar char="-"/>
            </a:pPr>
            <a:r>
              <a:rPr lang="en-US" noProof="0" dirty="0">
                <a:solidFill>
                  <a:schemeClr val="tx1"/>
                </a:solidFill>
                <a:latin typeface="Arial"/>
                <a:cs typeface="Arial"/>
              </a:rPr>
              <a:t>Such information are highly relevant to many stakeholders (e.g. investors, policymakers, capital markets, and civil society)</a:t>
            </a:r>
            <a:endParaRPr lang="en-US" noProof="0" dirty="0">
              <a:solidFill>
                <a:schemeClr val="tx1"/>
              </a:solidFill>
              <a:cs typeface="Arial" panose="020B0604020202020204" pitchFamily="34" charset="0"/>
            </a:endParaRPr>
          </a:p>
          <a:p>
            <a:endParaRPr lang="en-US" b="1" noProof="0" dirty="0">
              <a:solidFill>
                <a:schemeClr val="tx1"/>
              </a:solidFill>
              <a:latin typeface="Arial"/>
              <a:cs typeface="Arial"/>
            </a:endParaRPr>
          </a:p>
          <a:p>
            <a:r>
              <a:rPr lang="en-US" b="1" noProof="0" dirty="0">
                <a:solidFill>
                  <a:schemeClr val="tx1"/>
                </a:solidFill>
                <a:latin typeface="Arial"/>
                <a:cs typeface="Arial"/>
              </a:rPr>
              <a:t>Carbon Disclosure Project (CDP):</a:t>
            </a:r>
            <a:endParaRPr lang="en-US" noProof="0" dirty="0">
              <a:solidFill>
                <a:schemeClr val="tx1"/>
              </a:solidFill>
              <a:cs typeface="Arial"/>
            </a:endParaRPr>
          </a:p>
          <a:p>
            <a:pPr marL="171450" indent="-171450">
              <a:buFont typeface="Symbol" panose="05050102010706020507" pitchFamily="18" charset="2"/>
              <a:buChar char="-"/>
            </a:pPr>
            <a:r>
              <a:rPr lang="en-US" noProof="0" dirty="0">
                <a:solidFill>
                  <a:schemeClr val="tx1"/>
                </a:solidFill>
                <a:latin typeface="Arial"/>
                <a:cs typeface="Arial"/>
              </a:rPr>
              <a:t>CDP runs a global disclosure system for managing environmental impacts</a:t>
            </a:r>
            <a:endParaRPr lang="en-US" b="1"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It is addressed towards investors, companies, cities, states and regions </a:t>
            </a:r>
          </a:p>
          <a:p>
            <a:pPr marL="171450" indent="-171450">
              <a:buFont typeface="Symbol" panose="05050102010706020507" pitchFamily="18" charset="2"/>
              <a:buChar char="-"/>
            </a:pPr>
            <a:r>
              <a:rPr lang="en-US" noProof="0" dirty="0">
                <a:solidFill>
                  <a:schemeClr val="tx1"/>
                </a:solidFill>
                <a:latin typeface="Arial"/>
                <a:cs typeface="Arial"/>
              </a:rPr>
              <a:t>CDP is especially recognized among actors of the world’s economy --&gt; it represents the gold standard of environmental reporting providing the richest and most comprehensive dataset on corporate and city action</a:t>
            </a:r>
            <a:endParaRPr lang="en-US" b="1" noProof="0" dirty="0">
              <a:solidFill>
                <a:schemeClr val="tx1"/>
              </a:solidFill>
              <a:latin typeface="Arial"/>
              <a:cs typeface="Arial"/>
            </a:endParaRPr>
          </a:p>
          <a:p>
            <a:endParaRPr lang="en-US" noProof="0" dirty="0">
              <a:solidFill>
                <a:schemeClr val="tx1"/>
              </a:solidFill>
              <a:latin typeface="Arial"/>
              <a:cs typeface="Arial"/>
            </a:endParaRPr>
          </a:p>
          <a:p>
            <a:r>
              <a:rPr lang="en-US" b="1" noProof="0" dirty="0">
                <a:solidFill>
                  <a:schemeClr val="tx1"/>
                </a:solidFill>
                <a:latin typeface="Arial"/>
                <a:cs typeface="Arial"/>
              </a:rPr>
              <a:t>International Finance Cooperation (IFC):</a:t>
            </a:r>
          </a:p>
          <a:p>
            <a:pPr marL="171450" indent="-171450">
              <a:buFont typeface="Symbol" panose="05050102010706020507" pitchFamily="18" charset="2"/>
              <a:buChar char="-"/>
            </a:pPr>
            <a:r>
              <a:rPr lang="en-US" noProof="0" dirty="0">
                <a:solidFill>
                  <a:schemeClr val="tx1"/>
                </a:solidFill>
                <a:latin typeface="Arial"/>
                <a:cs typeface="Arial"/>
              </a:rPr>
              <a:t>IFC (member of the World Band Group) represents the largest global development institution focused on the private sector in developing countries</a:t>
            </a:r>
          </a:p>
          <a:p>
            <a:pPr marL="171450" indent="-171450">
              <a:buFont typeface="Symbol" panose="05050102010706020507" pitchFamily="18" charset="2"/>
              <a:buChar char="-"/>
            </a:pPr>
            <a:r>
              <a:rPr lang="en-US" noProof="0" dirty="0">
                <a:solidFill>
                  <a:schemeClr val="tx1"/>
                </a:solidFill>
                <a:latin typeface="Arial"/>
                <a:cs typeface="Arial"/>
              </a:rPr>
              <a:t>The central goals of the IFC are (1) to advance the economic development and (2) to improve the lives of people by encouraging the growth of the private sector in developing countries</a:t>
            </a:r>
          </a:p>
          <a:p>
            <a:pPr marL="171450" indent="-171450">
              <a:buFont typeface="Symbol" panose="05050102010706020507" pitchFamily="18" charset="2"/>
              <a:buChar char="-"/>
            </a:pPr>
            <a:r>
              <a:rPr lang="en-US" noProof="0" dirty="0">
                <a:solidFill>
                  <a:schemeClr val="tx1"/>
                </a:solidFill>
                <a:latin typeface="Arial"/>
                <a:cs typeface="Arial"/>
              </a:rPr>
              <a:t>To do so, the IFC focusses on creating new markets, mobilizing other investors, and sharing expertise</a:t>
            </a:r>
          </a:p>
          <a:p>
            <a:endParaRPr lang="en-US" noProof="0" dirty="0">
              <a:solidFill>
                <a:schemeClr val="tx1"/>
              </a:solidFill>
              <a:latin typeface="Arial"/>
              <a:cs typeface="Arial"/>
            </a:endParaRPr>
          </a:p>
          <a:p>
            <a:r>
              <a:rPr lang="en-US" b="1" noProof="0" dirty="0">
                <a:solidFill>
                  <a:schemeClr val="tx1"/>
                </a:solidFill>
                <a:latin typeface="Arial"/>
                <a:cs typeface="Arial"/>
              </a:rPr>
              <a:t>How does the Nexus contributes to speak to other international standards such as GRI, CDP and IFC?</a:t>
            </a:r>
          </a:p>
          <a:p>
            <a:r>
              <a:rPr lang="en-US" b="1" noProof="0" dirty="0">
                <a:solidFill>
                  <a:schemeClr val="tx1"/>
                </a:solidFill>
                <a:latin typeface="Arial"/>
                <a:cs typeface="Arial"/>
              </a:rPr>
              <a:t>GRI:</a:t>
            </a:r>
            <a:endParaRPr lang="en-US" noProof="0" dirty="0">
              <a:solidFill>
                <a:schemeClr val="tx1"/>
              </a:solidFill>
            </a:endParaRPr>
          </a:p>
          <a:p>
            <a:pPr marL="171450" indent="-171450">
              <a:buFont typeface="Symbol" panose="05050102010706020507" pitchFamily="18" charset="2"/>
              <a:buChar char="-"/>
            </a:pPr>
            <a:r>
              <a:rPr lang="en-US" noProof="0" dirty="0">
                <a:solidFill>
                  <a:schemeClr val="tx1"/>
                </a:solidFill>
                <a:latin typeface="Arial"/>
                <a:cs typeface="Arial"/>
              </a:rPr>
              <a:t>In the case of the GRI Standards, the Nexus takes effect on the side of the organizations and of the stakeholders </a:t>
            </a:r>
            <a:endParaRPr lang="en-US" b="1"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For organizations: </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a:solidFill>
                  <a:schemeClr val="tx1"/>
                </a:solidFill>
                <a:latin typeface="Arial"/>
                <a:cs typeface="Arial"/>
              </a:rPr>
              <a:t>Within the reporting process using the GRI Standards an organization has to prioritize on the impacts they want to report o</a:t>
            </a:r>
            <a:endParaRPr lang="en-US" b="1" noProof="0" dirty="0">
              <a:solidFill>
                <a:schemeClr val="tx1"/>
              </a:solidFill>
              <a:cs typeface="Arial" panose="020B0604020202020204" pitchFamily="34" charset="0"/>
            </a:endParaRPr>
          </a:p>
          <a:p>
            <a:pPr lvl="1" indent="-171450">
              <a:buFont typeface="Symbol" panose="05050102010706020507" pitchFamily="18" charset="2"/>
              <a:buChar char="-"/>
            </a:pPr>
            <a:r>
              <a:rPr lang="en-US" noProof="0" dirty="0">
                <a:solidFill>
                  <a:schemeClr val="tx1"/>
                </a:solidFill>
                <a:latin typeface="Arial"/>
                <a:cs typeface="Arial"/>
              </a:rPr>
              <a:t>To do so, the Nexus approach can facilitate the grouping of impacts into material topics by providing guidance (e.g. the Nexus itself provides a set of indicators which can be applied to the GRI Standards)</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a:solidFill>
                  <a:schemeClr val="tx1"/>
                </a:solidFill>
                <a:latin typeface="Arial"/>
                <a:cs typeface="Arial"/>
              </a:rPr>
              <a:t>Thus, the information gathered throughout the reporting process can be used for assessing cross-sectoral Nexus policies and strategies or to guide the decision-making of an organization</a:t>
            </a:r>
            <a:endParaRPr lang="en-US" b="1"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For stakeholders: </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a:solidFill>
                  <a:schemeClr val="tx1"/>
                </a:solidFill>
                <a:latin typeface="Arial"/>
                <a:cs typeface="Arial"/>
              </a:rPr>
              <a:t>On the other hand, stakeholders like investors can use the reported information to assess how an organization integrates the Nexus approach into its strategy </a:t>
            </a:r>
            <a:endParaRPr lang="en-US" b="1" noProof="0" dirty="0">
              <a:solidFill>
                <a:schemeClr val="tx1"/>
              </a:solidFill>
              <a:latin typeface="Arial"/>
              <a:cs typeface="Arial"/>
            </a:endParaRPr>
          </a:p>
          <a:p>
            <a:pPr lvl="1" indent="-171450">
              <a:buFont typeface="Symbol" panose="05050102010706020507" pitchFamily="18" charset="2"/>
              <a:buChar char="-"/>
            </a:pPr>
            <a:r>
              <a:rPr lang="en-US" noProof="0" dirty="0">
                <a:solidFill>
                  <a:schemeClr val="tx1"/>
                </a:solidFill>
                <a:latin typeface="Arial"/>
                <a:cs typeface="Arial"/>
              </a:rPr>
              <a:t>Thereby, they can identify potential financial risks and evaluate the long-term success of certain activities </a:t>
            </a:r>
          </a:p>
          <a:p>
            <a:pPr lvl="1" indent="-171450">
              <a:buFont typeface="Symbol" panose="05050102010706020507" pitchFamily="18" charset="2"/>
              <a:buChar char="-"/>
            </a:pPr>
            <a:r>
              <a:rPr lang="en-US" noProof="0" dirty="0">
                <a:solidFill>
                  <a:schemeClr val="tx1"/>
                </a:solidFill>
                <a:latin typeface="Arial"/>
                <a:cs typeface="Arial"/>
              </a:rPr>
              <a:t>This helps to mitigate risks and uncertainties in order to make Nexus projects more attractive to investments </a:t>
            </a:r>
            <a:endParaRPr lang="en-US" noProof="0" dirty="0">
              <a:solidFill>
                <a:schemeClr val="tx1"/>
              </a:solidFill>
            </a:endParaRPr>
          </a:p>
          <a:p>
            <a:r>
              <a:rPr lang="en-US" b="1" noProof="0" dirty="0">
                <a:solidFill>
                  <a:schemeClr val="tx1"/>
                </a:solidFill>
                <a:latin typeface="Arial"/>
                <a:cs typeface="Arial"/>
              </a:rPr>
              <a:t>CDP: </a:t>
            </a:r>
          </a:p>
          <a:p>
            <a:pPr marL="171450" indent="-171450">
              <a:buFont typeface="Symbol" panose="05050102010706020507" pitchFamily="18" charset="2"/>
              <a:buChar char="-"/>
            </a:pPr>
            <a:r>
              <a:rPr lang="en-US" noProof="0" dirty="0">
                <a:solidFill>
                  <a:schemeClr val="tx1"/>
                </a:solidFill>
                <a:latin typeface="Arial"/>
                <a:cs typeface="Arial"/>
              </a:rPr>
              <a:t>Similar to GRI, CDP deals with Nexus relevant topics such as climate change, water security and deforestation</a:t>
            </a:r>
          </a:p>
          <a:p>
            <a:pPr marL="171450" indent="-171450">
              <a:buFont typeface="Symbol" panose="05050102010706020507" pitchFamily="18" charset="2"/>
              <a:buChar char="-"/>
            </a:pPr>
            <a:r>
              <a:rPr lang="en-US" noProof="0" dirty="0">
                <a:solidFill>
                  <a:schemeClr val="tx1"/>
                </a:solidFill>
                <a:latin typeface="Arial"/>
                <a:cs typeface="Arial"/>
              </a:rPr>
              <a:t>By supporting companies, cities, states or regions in measuring and managing their environmental risks and opportunities they create an enabling environment for Nexus investments </a:t>
            </a:r>
          </a:p>
          <a:p>
            <a:pPr marL="171450" indent="-171450">
              <a:buFont typeface="Symbol" panose="05050102010706020507" pitchFamily="18" charset="2"/>
              <a:buChar char="-"/>
            </a:pPr>
            <a:r>
              <a:rPr lang="en-US" noProof="0" dirty="0">
                <a:solidFill>
                  <a:schemeClr val="tx1"/>
                </a:solidFill>
                <a:latin typeface="Arial"/>
                <a:cs typeface="Arial"/>
              </a:rPr>
              <a:t>In addition, the CDP provides an annual scoring of companies and cities based on their journey through disclosure and towards environmental leadership </a:t>
            </a:r>
          </a:p>
          <a:p>
            <a:pPr marL="171450" indent="-171450">
              <a:buFont typeface="Symbol" panose="05050102010706020507" pitchFamily="18" charset="2"/>
              <a:buChar char="-"/>
            </a:pPr>
            <a:r>
              <a:rPr lang="en-US" noProof="0" dirty="0">
                <a:solidFill>
                  <a:schemeClr val="tx1"/>
                </a:solidFill>
                <a:latin typeface="Arial"/>
                <a:cs typeface="Arial"/>
              </a:rPr>
              <a:t>This incentivizes action on Nexus topics and helps to identify future project or investment partners </a:t>
            </a:r>
            <a:endParaRPr lang="en-US" noProof="0" dirty="0">
              <a:solidFill>
                <a:schemeClr val="tx1"/>
              </a:solidFill>
              <a:cs typeface="Arial"/>
            </a:endParaRPr>
          </a:p>
          <a:p>
            <a:r>
              <a:rPr lang="en-US" b="1" noProof="0" dirty="0">
                <a:solidFill>
                  <a:schemeClr val="tx1"/>
                </a:solidFill>
                <a:latin typeface="Arial"/>
                <a:cs typeface="Arial"/>
              </a:rPr>
              <a:t>IFC:</a:t>
            </a:r>
          </a:p>
          <a:p>
            <a:pPr marL="171450" indent="-171450">
              <a:buFont typeface="Symbol" panose="05050102010706020507" pitchFamily="18" charset="2"/>
              <a:buChar char="-"/>
            </a:pPr>
            <a:r>
              <a:rPr lang="en-US" noProof="0" dirty="0">
                <a:solidFill>
                  <a:schemeClr val="tx1"/>
                </a:solidFill>
                <a:latin typeface="Arial"/>
                <a:cs typeface="Arial"/>
              </a:rPr>
              <a:t>Since the IFC aims at strengthen the role of the private sector by investing in companies, mobilizing capital and advising businesses and governments it is an important vehicle for leveraging Nexus finance</a:t>
            </a:r>
          </a:p>
          <a:p>
            <a:pPr marL="171450" indent="-171450">
              <a:buFont typeface="Symbol" panose="05050102010706020507" pitchFamily="18" charset="2"/>
              <a:buChar char="-"/>
            </a:pPr>
            <a:r>
              <a:rPr lang="en-US" noProof="0" dirty="0">
                <a:solidFill>
                  <a:schemeClr val="tx1"/>
                </a:solidFill>
                <a:latin typeface="Arial"/>
                <a:cs typeface="Arial"/>
              </a:rPr>
              <a:t>This means that the IFC gets involved at an early stage of project-development cycle in order to seed investment opportunities or creating completely new markets </a:t>
            </a:r>
          </a:p>
          <a:p>
            <a:pPr marL="171450" indent="-171450">
              <a:buFont typeface="Symbol" panose="05050102010706020507" pitchFamily="18" charset="2"/>
              <a:buChar char="-"/>
            </a:pPr>
            <a:r>
              <a:rPr lang="en-US" noProof="0" dirty="0">
                <a:solidFill>
                  <a:schemeClr val="tx1"/>
                </a:solidFill>
                <a:latin typeface="Arial"/>
                <a:cs typeface="Arial"/>
              </a:rPr>
              <a:t>Furthermore, the IFC tends to mobilize more private capital for development purposes, which can support the application of blended finance for Nexus projects </a:t>
            </a:r>
          </a:p>
          <a:p>
            <a:endParaRPr lang="en-US" noProof="0" dirty="0">
              <a:solidFill>
                <a:schemeClr val="tx1"/>
              </a:solidFill>
              <a:latin typeface="Arial"/>
              <a:cs typeface="Arial"/>
            </a:endParaRPr>
          </a:p>
          <a:p>
            <a:endParaRPr lang="en-US" noProof="0" dirty="0">
              <a:solidFill>
                <a:schemeClr val="tx1"/>
              </a:solidFill>
              <a:latin typeface="Calibri"/>
              <a:cs typeface="Calibri"/>
            </a:endParaRPr>
          </a:p>
          <a:p>
            <a:r>
              <a:rPr lang="en-US" b="1" noProof="0" dirty="0">
                <a:solidFill>
                  <a:schemeClr val="tx1"/>
                </a:solidFill>
                <a:latin typeface="Arial"/>
                <a:cs typeface="Arial"/>
              </a:rPr>
              <a:t>Sources:</a:t>
            </a:r>
          </a:p>
          <a:p>
            <a:endParaRPr lang="en-US" b="1" noProof="0" dirty="0">
              <a:solidFill>
                <a:schemeClr val="tx1"/>
              </a:solidFill>
              <a:latin typeface="Arial"/>
              <a:cs typeface="Arial"/>
            </a:endParaRPr>
          </a:p>
          <a:p>
            <a:r>
              <a:rPr lang="en-US" noProof="0" dirty="0">
                <a:solidFill>
                  <a:schemeClr val="tx1"/>
                </a:solidFill>
                <a:latin typeface="Arial"/>
                <a:cs typeface="Arial"/>
              </a:rPr>
              <a:t>Carbon Disclosure Project, 'About us', available at: </a:t>
            </a:r>
            <a:r>
              <a:rPr lang="en-US"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https://www.cdp.net/en/info/about-us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Carbon Disclosure Project, 'What we do', available at: </a:t>
            </a:r>
            <a:r>
              <a:rPr lang="en-US"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https://www.cdp.net/en/info/about-us/what-we-do</a:t>
            </a:r>
            <a:endParaRPr lang="en-US" noProof="0" dirty="0">
              <a:solidFill>
                <a:schemeClr val="tx1"/>
              </a:solidFil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'A Short Introduction to he GRI Standards', Amsterdam, Netherlands.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'Standards', available at: </a:t>
            </a:r>
            <a:r>
              <a:rPr lang="en-US"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https://www.globalreporting.org/standards/</a:t>
            </a:r>
            <a:endParaRPr lang="en-US" noProof="0" dirty="0">
              <a:solidFill>
                <a:schemeClr val="tx1"/>
              </a:solidFill>
              <a:latin typeface="Aria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International Finance Cooperation, 'About IFC', available at: </a:t>
            </a:r>
            <a:r>
              <a:rPr lang="en-US" noProof="0" dirty="0">
                <a:solidFill>
                  <a:schemeClr val="tx1"/>
                </a:solidFill>
                <a:latin typeface="Arial"/>
                <a:cs typeface="Arial"/>
                <a:hlinkClick r:id="rId6">
                  <a:extLst>
                    <a:ext uri="{A12FA001-AC4F-418D-AE19-62706E023703}">
                      <ahyp:hlinkClr xmlns:ahyp="http://schemas.microsoft.com/office/drawing/2018/hyperlinkcolor" val="tx"/>
                    </a:ext>
                  </a:extLst>
                </a:hlinkClick>
              </a:rPr>
              <a:t>https://www.ifc.org/wps/wcm/connect/corp_ext_content/ifc_external_corporate_site/about+ifc_new</a:t>
            </a:r>
            <a:endParaRPr lang="en-US" noProof="0" dirty="0">
              <a:solidFill>
                <a:schemeClr val="tx1"/>
              </a:solidFil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947609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ym typeface="Wingdings" panose="05000000000000000000" pitchFamily="2" charset="2"/>
              </a:rPr>
              <a:t> </a:t>
            </a:r>
            <a:r>
              <a:rPr lang="en-US" noProof="0" dirty="0"/>
              <a:t>Adopting a nexus approach can be a strategic means for </a:t>
            </a:r>
            <a:r>
              <a:rPr lang="en-US" b="1" noProof="0" dirty="0"/>
              <a:t>finance recipients</a:t>
            </a:r>
            <a:r>
              <a:rPr lang="en-US" noProof="0" dirty="0"/>
              <a:t> to access funding in general, and in particular climate finance. What is the role and potential of climate finance to bring about transformative change in developing countries? </a:t>
            </a:r>
          </a:p>
          <a:p>
            <a:endParaRPr lang="en-US" noProof="0" dirty="0"/>
          </a:p>
          <a:p>
            <a:pPr marL="20638" indent="-20638" algn="just">
              <a:buNone/>
              <a:defRPr/>
            </a:pPr>
            <a:r>
              <a:rPr lang="en-US" sz="900" b="1" i="0" u="sng" kern="1200" noProof="0" dirty="0">
                <a:solidFill>
                  <a:schemeClr val="tx1"/>
                </a:solidFill>
                <a:latin typeface="Arial" panose="020B0604020202020204" pitchFamily="34" charset="0"/>
                <a:ea typeface="+mn-ea"/>
                <a:cs typeface="+mn-cs"/>
              </a:rPr>
              <a:t>Climate Funding:</a:t>
            </a:r>
          </a:p>
          <a:p>
            <a:pPr marL="171450" indent="-171450" algn="just">
              <a:buFont typeface="Symbol" panose="05050102010706020507" pitchFamily="18" charset="2"/>
              <a:buChar char="-"/>
              <a:defRPr/>
            </a:pPr>
            <a:r>
              <a:rPr lang="en-US" noProof="0" dirty="0"/>
              <a:t>“Climate finance refers to the financial resources mobilized to fund actions that mitigate and adapt to the impacts of climate change” (Watson &amp; </a:t>
            </a:r>
            <a:r>
              <a:rPr lang="en-US" noProof="0" dirty="0" err="1"/>
              <a:t>Schalatek</a:t>
            </a:r>
            <a:r>
              <a:rPr lang="en-US" noProof="0" dirty="0"/>
              <a:t>, 2020)</a:t>
            </a:r>
          </a:p>
          <a:p>
            <a:pPr marL="171450" indent="-171450" algn="just">
              <a:buFont typeface="Symbol" panose="05050102010706020507" pitchFamily="18" charset="2"/>
              <a:buChar char="-"/>
              <a:defRPr/>
            </a:pPr>
            <a:r>
              <a:rPr lang="en-US" noProof="0" dirty="0"/>
              <a:t>India is the largest recipient of climate funding (1.478 million USD), followed by Brazil (1.179 million USD) and South Africa (648 million USD) (CFU, 2022-02-04)</a:t>
            </a:r>
          </a:p>
          <a:p>
            <a:pPr marL="171450" indent="-171450" algn="just">
              <a:buFont typeface="Symbol" panose="05050102010706020507" pitchFamily="18" charset="2"/>
              <a:buChar char="-"/>
              <a:defRPr/>
            </a:pPr>
            <a:r>
              <a:rPr lang="en-US" noProof="0" dirty="0"/>
              <a:t>Out of 27 climate funds, the Green Climate Fund (GCF) is currently the largest climate fund with a total pledge of 20.321 billion USD (Watson &amp; </a:t>
            </a:r>
            <a:r>
              <a:rPr lang="en-US" noProof="0" dirty="0" err="1"/>
              <a:t>Schalatek</a:t>
            </a:r>
            <a:r>
              <a:rPr lang="en-US" noProof="0" dirty="0"/>
              <a:t>, 2020)</a:t>
            </a:r>
          </a:p>
          <a:p>
            <a:pPr marL="514350" lvl="1"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The Green Climate Fund during the Initial Resource </a:t>
            </a:r>
            <a:r>
              <a:rPr lang="en-US" sz="900" b="0" i="0" kern="1200" noProof="0" dirty="0" err="1">
                <a:solidFill>
                  <a:schemeClr val="tx1"/>
                </a:solidFill>
                <a:effectLst/>
                <a:latin typeface="Arial" panose="020B0604020202020204" pitchFamily="34" charset="0"/>
                <a:ea typeface="+mn-ea"/>
                <a:cs typeface="+mn-cs"/>
              </a:rPr>
              <a:t>Mobilisation</a:t>
            </a:r>
            <a:r>
              <a:rPr lang="en-US" sz="900" b="0" i="0" kern="1200" noProof="0" dirty="0">
                <a:solidFill>
                  <a:schemeClr val="tx1"/>
                </a:solidFill>
                <a:effectLst/>
                <a:latin typeface="Arial" panose="020B0604020202020204" pitchFamily="34" charset="0"/>
                <a:ea typeface="+mn-ea"/>
                <a:cs typeface="+mn-cs"/>
              </a:rPr>
              <a:t> (GCF IRM) period contributes to 10.322 billion USD</a:t>
            </a:r>
          </a:p>
          <a:p>
            <a:pPr marL="514350" lvl="1"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And the first replenishment (GCF-1) period of the Green Climate Fund (GCF -1), started in October 2020, accounts for 9.999 billion USD </a:t>
            </a:r>
          </a:p>
          <a:p>
            <a:pPr marL="171450" marR="0" lvl="0" indent="-171450" algn="just"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 order to make use of climate finance there exist different channels (Watson &amp; </a:t>
            </a:r>
            <a:r>
              <a:rPr lang="en-US" noProof="0" dirty="0" err="1"/>
              <a:t>Schalatek</a:t>
            </a:r>
            <a:r>
              <a:rPr lang="en-US" noProof="0" dirty="0"/>
              <a:t>, 2020):</a:t>
            </a:r>
          </a:p>
          <a:p>
            <a:pPr marL="571500" lvl="1" indent="-228600" algn="just">
              <a:buFont typeface="+mj-lt"/>
              <a:buAutoNum type="arabicPeriod"/>
              <a:defRPr/>
            </a:pPr>
            <a:r>
              <a:rPr lang="en-US" b="1" noProof="0" dirty="0"/>
              <a:t>Multilateral channels:</a:t>
            </a:r>
            <a:r>
              <a:rPr lang="en-US" noProof="0" dirty="0"/>
              <a:t> governments of developing countries have a greater voice and representation in decision-making processes compared to the rigid contributor country-dominated governance structures </a:t>
            </a:r>
            <a:r>
              <a:rPr lang="en-US" noProof="0" dirty="0">
                <a:sym typeface="Wingdings" panose="05000000000000000000" pitchFamily="2" charset="2"/>
              </a:rPr>
              <a:t> e.g. Green Climate Fund</a:t>
            </a:r>
            <a:endParaRPr lang="en-US" noProof="0" dirty="0"/>
          </a:p>
          <a:p>
            <a:pPr marL="571500" lvl="1" indent="-228600" algn="just">
              <a:buFont typeface="+mj-lt"/>
              <a:buAutoNum type="arabicPeriod"/>
              <a:defRPr/>
            </a:pPr>
            <a:r>
              <a:rPr lang="en-US" b="1" noProof="0" dirty="0"/>
              <a:t>Bilateral channels: </a:t>
            </a:r>
            <a:r>
              <a:rPr lang="en-US" noProof="0" dirty="0"/>
              <a:t>accounts for a significant share of public climate finance which is managed by development agencies/ special bilateral climate funds </a:t>
            </a:r>
            <a:r>
              <a:rPr lang="en-US" noProof="0" dirty="0">
                <a:sym typeface="Wingdings" panose="05000000000000000000" pitchFamily="2" charset="2"/>
              </a:rPr>
              <a:t> e.g. Germany’s </a:t>
            </a:r>
            <a:r>
              <a:rPr lang="en-US" noProof="0" dirty="0" err="1">
                <a:sym typeface="Wingdings" panose="05000000000000000000" pitchFamily="2" charset="2"/>
              </a:rPr>
              <a:t>Internationale</a:t>
            </a:r>
            <a:r>
              <a:rPr lang="en-US" noProof="0" dirty="0">
                <a:sym typeface="Wingdings" panose="05000000000000000000" pitchFamily="2" charset="2"/>
              </a:rPr>
              <a:t> </a:t>
            </a:r>
            <a:r>
              <a:rPr lang="en-US" noProof="0" dirty="0" err="1">
                <a:sym typeface="Wingdings" panose="05000000000000000000" pitchFamily="2" charset="2"/>
              </a:rPr>
              <a:t>Klimaschutzinitiative</a:t>
            </a:r>
            <a:r>
              <a:rPr lang="en-US" noProof="0" dirty="0">
                <a:sym typeface="Wingdings" panose="05000000000000000000" pitchFamily="2" charset="2"/>
              </a:rPr>
              <a:t> (IKI, international climate initiative)</a:t>
            </a:r>
            <a:endParaRPr lang="en-US" b="0" noProof="0" dirty="0">
              <a:sym typeface="Wingdings" panose="05000000000000000000" pitchFamily="2" charset="2"/>
            </a:endParaRPr>
          </a:p>
          <a:p>
            <a:pPr marL="571500" lvl="1" indent="-228600" algn="just">
              <a:buFont typeface="+mj-lt"/>
              <a:buAutoNum type="arabicPeriod"/>
              <a:defRPr/>
            </a:pPr>
            <a:r>
              <a:rPr lang="en-US" b="1" noProof="0" dirty="0"/>
              <a:t>Regional and national channels and climate change funds: </a:t>
            </a:r>
            <a:r>
              <a:rPr lang="en-US" b="0" noProof="0" dirty="0"/>
              <a:t>established by developing countries and resourced through domestic budget allocations, the domestic private sector as well as international finance </a:t>
            </a:r>
            <a:r>
              <a:rPr lang="en-US" b="0" noProof="0" dirty="0">
                <a:sym typeface="Wingdings" panose="05000000000000000000" pitchFamily="2" charset="2"/>
              </a:rPr>
              <a:t> e.g. Brazils Amazon Fund, The Caribbean Catastrophic Risk Insurance Facility (CCRIF) and the African Risk Capacity (ARC)</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0" noProof="0" dirty="0"/>
              <a:t>Climate Funds Update (CFU) (2022-02-04), ‘CFU – Climate Finance Recipients‘, available at: https://public.tableau.com/app/profile/carl.roberts/viz/CFU-Climatefinancerecipients_16068528505010/Recipientsbubblechart</a:t>
            </a:r>
          </a:p>
          <a:p>
            <a:pPr marL="0" indent="0" algn="just">
              <a:buFont typeface="Symbol" panose="05050102010706020507" pitchFamily="18" charset="2"/>
              <a:buNone/>
              <a:defRPr/>
            </a:pPr>
            <a:endParaRPr lang="en-US" b="0" i="0" noProof="0" dirty="0"/>
          </a:p>
          <a:p>
            <a:pPr marL="0" indent="0" algn="just">
              <a:buFont typeface="Symbol" panose="05050102010706020507" pitchFamily="18" charset="2"/>
              <a:buNone/>
              <a:defRPr/>
            </a:pPr>
            <a:r>
              <a:rPr lang="en-US" b="0" i="0" noProof="0" dirty="0"/>
              <a:t>Watson &amp; </a:t>
            </a:r>
            <a:r>
              <a:rPr lang="en-US" b="0" i="0" noProof="0" dirty="0" err="1"/>
              <a:t>Schalatek</a:t>
            </a:r>
            <a:r>
              <a:rPr lang="en-US" b="0" i="0" noProof="0" dirty="0"/>
              <a:t> (2020), ‘The Global Climate Finance Architecture‘, available at: https://climatefundsupdate.org/wp-content/uploads/2021/03/CFF2-ENG-2020-Digital.pdf</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u="sng" noProof="0" dirty="0"/>
              <a:t>Image Reference:</a:t>
            </a:r>
          </a:p>
          <a:p>
            <a:pPr marL="0" indent="0" algn="just">
              <a:buFont typeface="Symbol" panose="05050102010706020507" pitchFamily="18" charset="2"/>
              <a:buNone/>
              <a:defRPr/>
            </a:pPr>
            <a:r>
              <a:rPr lang="en-US" noProof="0" dirty="0"/>
              <a:t>Roberts, C., (Climate Funds Update) (2022-02-04), ‚‘CFU – Status of the Funds: Fund sizes‘, available at: https://public.tableau.com/app/profile/carl.roberts/viz/CFU-StatusoftheFunds_16068500780590/Statusofthefunds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1719927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r>
              <a:rPr lang="en-US" noProof="0" dirty="0"/>
              <a:t>[This slide is optional and can be used for a training in the MENA Region.]</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the Middle East and North Africa</a:t>
            </a:r>
            <a:r>
              <a:rPr lang="en-US" noProof="0" dirty="0"/>
              <a:t>‘, available at: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the Middle East and North Africa</a:t>
            </a:r>
            <a:r>
              <a:rPr lang="en-US" noProof="0" dirty="0"/>
              <a:t>‘, available at: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2943450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r>
              <a:rPr lang="en-US" noProof="0" dirty="0"/>
              <a:t>[This slide is optional and can be used for a </a:t>
            </a:r>
            <a:r>
              <a:rPr lang="en-US" noProof="0" dirty="0" err="1"/>
              <a:t>ToT</a:t>
            </a:r>
            <a:r>
              <a:rPr lang="en-US" noProof="0" dirty="0"/>
              <a:t> in the LAC region.]</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Latin America and the Caribbean‘, available at: https://public.tableau.com/app/profile/carl.roberts/viz/CFU-LatinAmerica_16068533284360/FundsoperatinginLatinAmericaandtheCaribbean</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Latin America and the Caribbean‘, available at: https://public.tableau.com/app/profile/carl.roberts/viz/CFU-LatinAmerica_16068533284360/FundsoperatinginLatinAmericaandtheCaribbean</a:t>
            </a:r>
          </a:p>
          <a:p>
            <a:pPr marL="0" indent="0" algn="just">
              <a:buFont typeface="Symbol" panose="05050102010706020507" pitchFamily="18" charset="2"/>
              <a:buNone/>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4140467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r>
              <a:rPr lang="en-US" noProof="0" dirty="0"/>
              <a:t>[This slide is optional and can be used for a </a:t>
            </a:r>
            <a:r>
              <a:rPr lang="en-US" noProof="0" dirty="0" err="1"/>
              <a:t>ToT</a:t>
            </a:r>
            <a:r>
              <a:rPr lang="en-US" noProof="0" dirty="0"/>
              <a:t> in the </a:t>
            </a:r>
            <a:r>
              <a:rPr lang="en-US" noProof="0" dirty="0" err="1"/>
              <a:t>Subsaharan</a:t>
            </a:r>
            <a:r>
              <a:rPr lang="en-US" noProof="0" dirty="0"/>
              <a:t> African </a:t>
            </a:r>
            <a:r>
              <a:rPr lang="en-US" noProof="0"/>
              <a:t>region.]</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en-US" b="1" noProof="0" dirty="0"/>
              <a:t>Sources:</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noProof="0" dirty="0"/>
              <a:t>Image References: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Sub-Saharan Africa‘, available at: https://public.tableau.com/app/profile/carl.roberts/viz/CFU-SubSaharanAfrica_16068535483570/FundsoperatinginSub-SaharanAfrica</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Sub-Saharan Africa‘, available at: https://public.tableau.com/app/profile/carl.roberts/viz/CFU-SubSaharanAfrica_16068535483570/FundsoperatinginSub-SaharanAfrica</a:t>
            </a:r>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797137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1" noProof="0" dirty="0"/>
          </a:p>
          <a:p>
            <a:pPr marL="171450" indent="-171450">
              <a:buFont typeface="Symbol" panose="05050102010706020507" pitchFamily="18" charset="2"/>
              <a:buChar char="-"/>
            </a:pPr>
            <a:r>
              <a:rPr lang="en-US" b="0" i="0" noProof="0" dirty="0"/>
              <a:t>Definition: </a:t>
            </a:r>
            <a:r>
              <a:rPr lang="en-US" b="0" i="1" noProof="0" dirty="0"/>
              <a:t>“The Green Climate Fund (GCF), established in 2010, is part of the financial mechanism of the UN Framework Convention on Climate Change (UNFCCC) and serves in the same function for the Paris Agreement. It aims to make an ambitious contribution for the implementation of the Paris Agreement and its mitigation and adaptation goals by supporting the paradigm shift in developing countries towards low-carbon and climate-resilient development pathways. The GCF is currently </a:t>
            </a:r>
            <a:r>
              <a:rPr lang="en-US" b="1" i="1" noProof="0" dirty="0"/>
              <a:t>the world’s largest dedicated multilateral climate fund</a:t>
            </a:r>
            <a:r>
              <a:rPr lang="en-US" b="0" i="1" noProof="0" dirty="0"/>
              <a:t> and the </a:t>
            </a:r>
            <a:r>
              <a:rPr lang="en-US" b="1" i="1" noProof="0" dirty="0"/>
              <a:t>main multilateral financing mechanism</a:t>
            </a:r>
            <a:r>
              <a:rPr lang="en-US" b="0" i="1" noProof="0" dirty="0"/>
              <a:t> to support developing countries in achieving a reduction of their greenhouse gas emissions and an enhancement of their ability to respond to climate change.” </a:t>
            </a:r>
            <a:r>
              <a:rPr lang="en-US" b="0" noProof="0" dirty="0"/>
              <a:t>(CFU)</a:t>
            </a:r>
          </a:p>
          <a:p>
            <a:pPr marL="0" indent="0">
              <a:buFont typeface="Symbol" panose="05050102010706020507" pitchFamily="18" charset="2"/>
              <a:buNone/>
            </a:pPr>
            <a:endParaRPr lang="en-US" b="0" noProof="0" dirty="0"/>
          </a:p>
          <a:p>
            <a:pPr marL="171450" indent="-171450">
              <a:buFont typeface="Symbol" panose="05050102010706020507" pitchFamily="18" charset="2"/>
              <a:buChar char="-"/>
            </a:pPr>
            <a:r>
              <a:rPr lang="en-US" b="0" noProof="0" dirty="0"/>
              <a:t>List of investment criteria for GCF projects:</a:t>
            </a:r>
          </a:p>
          <a:p>
            <a:pPr marL="514350" lvl="1" indent="-171450">
              <a:buFont typeface="Symbol" panose="05050102010706020507" pitchFamily="18" charset="2"/>
              <a:buChar char="-"/>
            </a:pPr>
            <a:r>
              <a:rPr lang="en-US" b="0" noProof="0" dirty="0"/>
              <a:t>Impact potential</a:t>
            </a:r>
          </a:p>
          <a:p>
            <a:pPr marL="514350" lvl="1" indent="-171450">
              <a:buFont typeface="Symbol" panose="05050102010706020507" pitchFamily="18" charset="2"/>
              <a:buChar char="-"/>
            </a:pPr>
            <a:r>
              <a:rPr lang="en-US" b="0" noProof="0" dirty="0"/>
              <a:t>Paradigm shift potential</a:t>
            </a:r>
          </a:p>
          <a:p>
            <a:pPr marL="514350" lvl="1" indent="-171450">
              <a:buFont typeface="Symbol" panose="05050102010706020507" pitchFamily="18" charset="2"/>
              <a:buChar char="-"/>
            </a:pPr>
            <a:r>
              <a:rPr lang="en-US" b="0" noProof="0" dirty="0"/>
              <a:t>Sustainable development potential</a:t>
            </a:r>
          </a:p>
          <a:p>
            <a:pPr marL="514350" lvl="1" indent="-171450">
              <a:buFont typeface="Symbol" panose="05050102010706020507" pitchFamily="18" charset="2"/>
              <a:buChar char="-"/>
            </a:pPr>
            <a:r>
              <a:rPr lang="en-US" b="0" noProof="0" dirty="0"/>
              <a:t>Responsive to recipients needs</a:t>
            </a:r>
          </a:p>
          <a:p>
            <a:pPr marL="514350" lvl="1" indent="-171450">
              <a:buFont typeface="Symbol" panose="05050102010706020507" pitchFamily="18" charset="2"/>
              <a:buChar char="-"/>
            </a:pPr>
            <a:r>
              <a:rPr lang="en-US" b="0" noProof="0" dirty="0"/>
              <a:t>Promote country ownership</a:t>
            </a:r>
          </a:p>
          <a:p>
            <a:pPr marL="514350" lvl="1" indent="-171450">
              <a:buFont typeface="Symbol" panose="05050102010706020507" pitchFamily="18" charset="2"/>
              <a:buChar char="-"/>
            </a:pPr>
            <a:r>
              <a:rPr lang="en-US" b="0" noProof="0" dirty="0"/>
              <a:t>Efficiency and effectiveness</a:t>
            </a:r>
          </a:p>
          <a:p>
            <a:pPr marL="171450" indent="-171450">
              <a:buFont typeface="Symbol" panose="05050102010706020507" pitchFamily="18" charset="2"/>
              <a:buChar char="-"/>
            </a:pPr>
            <a:r>
              <a:rPr lang="en-US" b="0" noProof="0" dirty="0"/>
              <a:t>The GCF architecture is structured as follows:</a:t>
            </a:r>
          </a:p>
          <a:p>
            <a:pPr marL="514350" lvl="1" indent="-171450">
              <a:buFont typeface="Symbol" panose="05050102010706020507" pitchFamily="18" charset="2"/>
              <a:buChar char="-"/>
            </a:pPr>
            <a:r>
              <a:rPr lang="en-US" b="0" noProof="0" dirty="0"/>
              <a:t>At the Fund’s heart is a </a:t>
            </a:r>
            <a:r>
              <a:rPr lang="en-US" b="1" noProof="0" dirty="0"/>
              <a:t>balanced governance structure</a:t>
            </a:r>
          </a:p>
          <a:p>
            <a:pPr marL="514350" lvl="1" indent="-171450">
              <a:buFont typeface="Symbol" panose="05050102010706020507" pitchFamily="18" charset="2"/>
              <a:buChar char="-"/>
            </a:pPr>
            <a:r>
              <a:rPr lang="en-US" b="0" noProof="0" dirty="0"/>
              <a:t>That ensures consensus-based decisions between developed and developing countries</a:t>
            </a:r>
          </a:p>
          <a:p>
            <a:pPr marL="514350" lvl="1" indent="-171450">
              <a:buFont typeface="Symbol" panose="05050102010706020507" pitchFamily="18" charset="2"/>
              <a:buChar char="-"/>
            </a:pPr>
            <a:r>
              <a:rPr lang="en-US" b="0" noProof="0" dirty="0"/>
              <a:t>Developing country partners hold the ownership over climate funding and even include it into their own national action plans</a:t>
            </a:r>
          </a:p>
          <a:p>
            <a:pPr marL="514350" lvl="1" indent="-171450">
              <a:buFont typeface="Symbol" panose="05050102010706020507" pitchFamily="18" charset="2"/>
              <a:buChar char="-"/>
            </a:pPr>
            <a:r>
              <a:rPr lang="en-US" b="0" noProof="0" dirty="0"/>
              <a:t>Therefore, the use of the GCF is accompanied by the establishment of National Designated Authorities (NDAs) </a:t>
            </a:r>
            <a:r>
              <a:rPr lang="en-US" b="0" noProof="0" dirty="0">
                <a:sym typeface="Wingdings" panose="05000000000000000000" pitchFamily="2" charset="2"/>
              </a:rPr>
              <a:t> s</a:t>
            </a:r>
            <a:r>
              <a:rPr lang="en-US" b="0" noProof="0" dirty="0"/>
              <a:t>eeks to ensure consistency of funding proposals from national, subnational, regional and international intermediaries and implementing entities with national plans and strategies</a:t>
            </a:r>
          </a:p>
          <a:p>
            <a:pPr marL="171450" indent="-171450">
              <a:buFont typeface="Symbol" panose="05050102010706020507" pitchFamily="18" charset="2"/>
              <a:buChar char="-"/>
            </a:pPr>
            <a:r>
              <a:rPr lang="en-US" b="0" noProof="0" dirty="0"/>
              <a:t>To implement GCF funded projects countries can work through multiple entities (international, regional or national)</a:t>
            </a:r>
          </a:p>
          <a:p>
            <a:pPr marL="0" indent="0">
              <a:buFont typeface="Symbol" panose="05050102010706020507" pitchFamily="18" charset="2"/>
              <a:buNone/>
            </a:pPr>
            <a:endParaRPr lang="en-US" b="0" u="none"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en-US" b="1" noProof="0" dirty="0"/>
              <a:t>Sources:</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Climate Funds Update (CFU), ‘Green Climate Fund‘, available at: https://climatefundsupdate.org/the-funds/green-climate-fund/</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i="0" noProof="0" dirty="0" err="1">
                <a:solidFill>
                  <a:schemeClr val="bg1">
                    <a:lumMod val="50000"/>
                  </a:schemeClr>
                </a:solidFill>
                <a:cs typeface="Arial" charset="0"/>
                <a:sym typeface="Wingdings" panose="05000000000000000000" pitchFamily="2" charset="2"/>
              </a:rPr>
              <a:t>CliFiT</a:t>
            </a:r>
            <a:r>
              <a:rPr lang="en-US" sz="900" i="0" noProof="0" dirty="0">
                <a:solidFill>
                  <a:schemeClr val="bg1">
                    <a:lumMod val="50000"/>
                  </a:schemeClr>
                </a:solidFill>
                <a:cs typeface="Arial" charset="0"/>
                <a:sym typeface="Wingdings" panose="05000000000000000000" pitchFamily="2" charset="2"/>
              </a:rPr>
              <a:t> Training </a:t>
            </a:r>
            <a:r>
              <a:rPr lang="en-US" sz="900" i="0" noProof="0" dirty="0" err="1">
                <a:solidFill>
                  <a:schemeClr val="bg1">
                    <a:lumMod val="50000"/>
                  </a:schemeClr>
                </a:solidFill>
                <a:cs typeface="Arial" charset="0"/>
                <a:sym typeface="Wingdings" panose="05000000000000000000" pitchFamily="2" charset="2"/>
              </a:rPr>
              <a:t>Matrials</a:t>
            </a:r>
            <a:r>
              <a:rPr lang="en-US" sz="900" i="0" noProof="0" dirty="0">
                <a:solidFill>
                  <a:schemeClr val="bg1">
                    <a:lumMod val="50000"/>
                  </a:schemeClr>
                </a:solidFill>
                <a:cs typeface="Arial" charset="0"/>
                <a:sym typeface="Wingdings" panose="05000000000000000000" pitchFamily="2" charset="2"/>
              </a:rPr>
              <a:t> [</a:t>
            </a:r>
            <a:r>
              <a:rPr lang="en-US" sz="900" i="0" noProof="0" dirty="0" err="1">
                <a:solidFill>
                  <a:schemeClr val="bg1">
                    <a:lumMod val="50000"/>
                  </a:schemeClr>
                </a:solidFill>
                <a:cs typeface="Arial" charset="0"/>
                <a:sym typeface="Wingdings" panose="05000000000000000000" pitchFamily="2" charset="2"/>
              </a:rPr>
              <a:t>PowerPointPresentation</a:t>
            </a:r>
            <a:r>
              <a:rPr lang="en-US" sz="900" i="0" noProof="0" dirty="0">
                <a:solidFill>
                  <a:schemeClr val="bg1">
                    <a:lumMod val="50000"/>
                  </a:schemeClr>
                </a:solidFill>
                <a:cs typeface="Arial" charset="0"/>
                <a:sym typeface="Wingdings" panose="05000000000000000000" pitchFamily="2" charset="2"/>
              </a:rPr>
              <a:t>], ‘Module 3: </a:t>
            </a:r>
            <a:r>
              <a:rPr lang="en-US" noProof="0" dirty="0"/>
              <a:t>Project development and the Green Climate Fund (GCF)’.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i="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err="1"/>
              <a:t>Fayolle</a:t>
            </a:r>
            <a:r>
              <a:rPr lang="en-US" noProof="0" dirty="0"/>
              <a:t>, V. and </a:t>
            </a:r>
            <a:r>
              <a:rPr lang="en-US" noProof="0" dirty="0" err="1"/>
              <a:t>Odianose</a:t>
            </a:r>
            <a:r>
              <a:rPr lang="en-US" noProof="0" dirty="0"/>
              <a:t>, S. (2017), ‘Green Climate Fund Proposal toolkit 2017’, London: </a:t>
            </a:r>
            <a:r>
              <a:rPr lang="en-US" noProof="0" dirty="0" err="1"/>
              <a:t>Acclimatise</a:t>
            </a:r>
            <a:r>
              <a:rPr lang="en-US" noProof="0" dirty="0"/>
              <a:t> and Climate and Development Knowledge Network. </a:t>
            </a:r>
            <a:endParaRPr lang="en-US" sz="900" noProof="0" dirty="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2032973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b="1" noProof="0" dirty="0"/>
              <a:t>How does the Nexus approach helps meeting the investment criteria of the Green Climate Fund?</a:t>
            </a:r>
          </a:p>
          <a:p>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a:t>Impact potential: The character of the Nexus itself contributes to low emissions and climate resilience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a:t>Paradigm shift potential: </a:t>
            </a:r>
            <a:r>
              <a:rPr lang="en-US" noProof="0" dirty="0"/>
              <a:t>Institutionalization supports scaling-up projects and strengthens the development of policies and frameworks</a:t>
            </a:r>
            <a:endParaRPr lang="en-US" sz="900" b="0"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a:solidFill>
                  <a:schemeClr val="lt1"/>
                </a:solidFill>
                <a:latin typeface="Arial" panose="020B0604020202020204" pitchFamily="34" charset="0"/>
                <a:ea typeface="+mn-ea"/>
                <a:cs typeface="+mn-cs"/>
              </a:rPr>
              <a:t>Sustainable development potential: </a:t>
            </a:r>
            <a:r>
              <a:rPr lang="en-US" noProof="0" dirty="0"/>
              <a:t>The Nexus itself aims at sustainable development: both within the WEF sectors and regarding economic, social and gender impacts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a:solidFill>
                  <a:schemeClr val="lt1"/>
                </a:solidFill>
                <a:latin typeface="Arial" panose="020B0604020202020204" pitchFamily="34" charset="0"/>
                <a:ea typeface="+mn-ea"/>
                <a:cs typeface="+mn-cs"/>
              </a:rPr>
              <a:t>Responsive to recipient’s needs: </a:t>
            </a:r>
            <a:r>
              <a:rPr lang="en-US" noProof="0" dirty="0"/>
              <a:t>Nexus projects consider contextual aspects and do not compromise any WEF sector </a:t>
            </a:r>
            <a:endParaRPr lang="en-US" sz="900" b="0" kern="1200" noProof="0" dirty="0">
              <a:solidFill>
                <a:schemeClr val="lt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a:t>Promote country ownership: T</a:t>
            </a:r>
            <a:r>
              <a:rPr lang="en-US" noProof="0" dirty="0"/>
              <a:t>he Nexus approach is highly adaptable to national/regional strategies, it provides guidance on selection/ implementation/ evaluation, and is a vehicle to bring together different entities </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0" noProof="0" dirty="0"/>
              <a:t>Efficiency and effectiveness: Nexus approaches can have an</a:t>
            </a:r>
            <a:r>
              <a:rPr lang="en-US" noProof="0" dirty="0"/>
              <a:t> economic added value compared to sectoral approaches</a:t>
            </a:r>
          </a:p>
          <a:p>
            <a:endParaRPr lang="en-US" noProof="0" dirty="0"/>
          </a:p>
          <a:p>
            <a:r>
              <a:rPr lang="en-US" b="1" noProof="0" dirty="0"/>
              <a:t>Sources:</a:t>
            </a:r>
            <a:endParaRPr lang="en-US" noProof="0" dirty="0"/>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i="0" noProof="0" dirty="0" err="1">
                <a:solidFill>
                  <a:schemeClr val="bg1">
                    <a:lumMod val="50000"/>
                  </a:schemeClr>
                </a:solidFill>
                <a:cs typeface="Arial" charset="0"/>
                <a:sym typeface="Wingdings" panose="05000000000000000000" pitchFamily="2" charset="2"/>
              </a:rPr>
              <a:t>CliFiT</a:t>
            </a:r>
            <a:r>
              <a:rPr lang="en-US" sz="900" i="0" noProof="0" dirty="0">
                <a:solidFill>
                  <a:schemeClr val="bg1">
                    <a:lumMod val="50000"/>
                  </a:schemeClr>
                </a:solidFill>
                <a:cs typeface="Arial" charset="0"/>
                <a:sym typeface="Wingdings" panose="05000000000000000000" pitchFamily="2" charset="2"/>
              </a:rPr>
              <a:t> Training </a:t>
            </a:r>
            <a:r>
              <a:rPr lang="en-US" sz="900" i="0" noProof="0" dirty="0" err="1">
                <a:solidFill>
                  <a:schemeClr val="bg1">
                    <a:lumMod val="50000"/>
                  </a:schemeClr>
                </a:solidFill>
                <a:cs typeface="Arial" charset="0"/>
                <a:sym typeface="Wingdings" panose="05000000000000000000" pitchFamily="2" charset="2"/>
              </a:rPr>
              <a:t>Matrials</a:t>
            </a:r>
            <a:r>
              <a:rPr lang="en-US" sz="900" i="0" noProof="0" dirty="0">
                <a:solidFill>
                  <a:schemeClr val="bg1">
                    <a:lumMod val="50000"/>
                  </a:schemeClr>
                </a:solidFill>
                <a:cs typeface="Arial" charset="0"/>
                <a:sym typeface="Wingdings" panose="05000000000000000000" pitchFamily="2" charset="2"/>
              </a:rPr>
              <a:t> [</a:t>
            </a:r>
            <a:r>
              <a:rPr lang="en-US" sz="900" i="0" noProof="0" dirty="0" err="1">
                <a:solidFill>
                  <a:schemeClr val="bg1">
                    <a:lumMod val="50000"/>
                  </a:schemeClr>
                </a:solidFill>
                <a:cs typeface="Arial" charset="0"/>
                <a:sym typeface="Wingdings" panose="05000000000000000000" pitchFamily="2" charset="2"/>
              </a:rPr>
              <a:t>PowerPointPresentation</a:t>
            </a:r>
            <a:r>
              <a:rPr lang="en-US" sz="900" i="0" noProof="0" dirty="0">
                <a:solidFill>
                  <a:schemeClr val="bg1">
                    <a:lumMod val="50000"/>
                  </a:schemeClr>
                </a:solidFill>
                <a:cs typeface="Arial" charset="0"/>
                <a:sym typeface="Wingdings" panose="05000000000000000000" pitchFamily="2" charset="2"/>
              </a:rPr>
              <a:t>], ‘Module 3: </a:t>
            </a:r>
            <a:r>
              <a:rPr lang="en-US" noProof="0" dirty="0"/>
              <a:t>Project development and the Green Climate Fund (GCF)’.</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25391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rPr>
              <a:t>Notes:</a:t>
            </a:r>
          </a:p>
          <a:p>
            <a:endParaRPr lang="en-US" noProof="0" dirty="0"/>
          </a:p>
          <a:p>
            <a:r>
              <a:rPr lang="en-US" noProof="0" dirty="0"/>
              <a:t>Before we move on to an interactive exercise that we prepared, we would like to take some time to answer any questions you might have on Chapter 2.3 so far.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40</a:t>
            </a:fld>
            <a:endParaRPr lang="en-GB"/>
          </a:p>
        </p:txBody>
      </p:sp>
    </p:spTree>
    <p:extLst>
      <p:ext uri="{BB962C8B-B14F-4D97-AF65-F5344CB8AC3E}">
        <p14:creationId xmlns:p14="http://schemas.microsoft.com/office/powerpoint/2010/main" val="34323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en-US" sz="1800" b="1" i="0" u="none" strike="noStrike" kern="1200" noProof="0" dirty="0">
                <a:solidFill>
                  <a:schemeClr val="tx1"/>
                </a:solidFill>
                <a:effectLst/>
                <a:latin typeface="Arial" panose="020B0604020202020204" pitchFamily="34" charset="0"/>
                <a:ea typeface="+mn-ea"/>
                <a:cs typeface="+mn-cs"/>
              </a:rPr>
              <a:t>Notes: </a:t>
            </a:r>
            <a:r>
              <a:rPr lang="en-US" sz="1800" b="0" i="0" kern="1200" noProof="0" dirty="0">
                <a:solidFill>
                  <a:schemeClr val="tx1"/>
                </a:solidFill>
                <a:effectLst/>
                <a:latin typeface="Arial" panose="020B0604020202020204" pitchFamily="34" charset="0"/>
                <a:ea typeface="+mn-ea"/>
                <a:cs typeface="+mn-cs"/>
              </a:rPr>
              <a:t>​</a:t>
            </a:r>
          </a:p>
          <a:p>
            <a:pPr rtl="0" fontAlgn="base"/>
            <a:endParaRPr lang="en-US" sz="1800" b="0" i="0" kern="1200" noProof="0" dirty="0">
              <a:solidFill>
                <a:schemeClr val="tx1"/>
              </a:solidFill>
              <a:effectLst/>
              <a:latin typeface="Arial" panose="020B0604020202020204" pitchFamily="34" charset="0"/>
              <a:ea typeface="+mn-ea"/>
              <a:cs typeface="+mn-cs"/>
            </a:endParaRPr>
          </a:p>
          <a:p>
            <a:pPr rtl="0" fontAlgn="base"/>
            <a:r>
              <a:rPr lang="en-US" sz="1800" b="0" i="0" u="none" strike="noStrike" kern="1200" noProof="0" dirty="0">
                <a:solidFill>
                  <a:schemeClr val="tx1"/>
                </a:solidFill>
                <a:effectLst/>
                <a:latin typeface="Arial" panose="020B0604020202020204" pitchFamily="34" charset="0"/>
                <a:ea typeface="+mn-ea"/>
                <a:cs typeface="+mn-cs"/>
              </a:rPr>
              <a:t>The following presentation comprises chapter 2.3 which is divided in the following sub-chapters:</a:t>
            </a:r>
            <a:r>
              <a:rPr lang="en-US" sz="1800" b="0" i="0" kern="1200" noProof="0" dirty="0">
                <a:solidFill>
                  <a:schemeClr val="tx1"/>
                </a:solidFill>
                <a:effectLst/>
                <a:latin typeface="Arial" panose="020B0604020202020204" pitchFamily="34" charset="0"/>
                <a:ea typeface="+mn-ea"/>
                <a:cs typeface="+mn-cs"/>
              </a:rPr>
              <a:t>​</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noProof="0" dirty="0">
                <a:solidFill>
                  <a:schemeClr val="tx1"/>
                </a:solidFill>
                <a:latin typeface="Arial" panose="020B0604020202020204" pitchFamily="34" charset="0"/>
                <a:ea typeface="+mn-ea"/>
                <a:cs typeface="+mn-cs"/>
              </a:rPr>
              <a:t>After a short introduction and some definitions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kern="1200" noProof="0" dirty="0">
                <a:solidFill>
                  <a:schemeClr val="tx1"/>
                </a:solidFill>
                <a:effectLst/>
                <a:latin typeface="Arial" panose="020B0604020202020204" pitchFamily="34" charset="0"/>
                <a:ea typeface="+mn-ea"/>
                <a:cs typeface="+mn-cs"/>
              </a:rPr>
              <a:t>We will look at some of the methods and tools that can help demonstrating the </a:t>
            </a:r>
            <a:r>
              <a:rPr lang="en-US" sz="1800" b="1" i="0" u="none" strike="noStrike" kern="1200" noProof="0" dirty="0">
                <a:solidFill>
                  <a:schemeClr val="tx1"/>
                </a:solidFill>
                <a:effectLst/>
                <a:latin typeface="Arial" panose="020B0604020202020204" pitchFamily="34" charset="0"/>
                <a:ea typeface="+mn-ea"/>
                <a:cs typeface="+mn-cs"/>
              </a:rPr>
              <a:t>economic added value</a:t>
            </a:r>
            <a:r>
              <a:rPr lang="en-US" sz="1800" b="0" i="0" u="none" strike="noStrike" kern="1200" noProof="0" dirty="0">
                <a:solidFill>
                  <a:schemeClr val="tx1"/>
                </a:solidFill>
                <a:effectLst/>
                <a:latin typeface="Arial" panose="020B0604020202020204" pitchFamily="34" charset="0"/>
                <a:ea typeface="+mn-ea"/>
                <a:cs typeface="+mn-cs"/>
              </a:rPr>
              <a:t> of Nexus solutions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kern="1200" noProof="0" dirty="0">
                <a:solidFill>
                  <a:schemeClr val="tx1"/>
                </a:solidFill>
                <a:effectLst/>
                <a:latin typeface="Arial" panose="020B0604020202020204" pitchFamily="34" charset="0"/>
                <a:ea typeface="+mn-ea"/>
                <a:cs typeface="+mn-cs"/>
              </a:rPr>
              <a:t>We will gain an overview of </a:t>
            </a:r>
            <a:r>
              <a:rPr lang="en-US" sz="1800" b="1" i="0" u="none" strike="noStrike" kern="1200" noProof="0" dirty="0">
                <a:solidFill>
                  <a:schemeClr val="tx1"/>
                </a:solidFill>
                <a:effectLst/>
                <a:latin typeface="Arial" panose="020B0604020202020204" pitchFamily="34" charset="0"/>
                <a:ea typeface="+mn-ea"/>
                <a:cs typeface="+mn-cs"/>
              </a:rPr>
              <a:t>mobilizing finance</a:t>
            </a:r>
            <a:r>
              <a:rPr lang="en-US" sz="1800" b="0" i="0" u="none" strike="noStrike" kern="1200" noProof="0" dirty="0">
                <a:solidFill>
                  <a:schemeClr val="tx1"/>
                </a:solidFill>
                <a:effectLst/>
                <a:latin typeface="Arial" panose="020B0604020202020204" pitchFamily="34" charset="0"/>
                <a:ea typeface="+mn-ea"/>
                <a:cs typeface="+mn-cs"/>
              </a:rPr>
              <a:t> to implement Nexus solutions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noProof="0" dirty="0">
                <a:solidFill>
                  <a:schemeClr val="tx1"/>
                </a:solidFill>
                <a:latin typeface="Arial" panose="020B0604020202020204" pitchFamily="34" charset="0"/>
                <a:ea typeface="+mn-ea"/>
                <a:cs typeface="+mn-cs"/>
              </a:rPr>
              <a:t>Interactive exercise: pitching your Nexus project</a:t>
            </a:r>
          </a:p>
          <a:p>
            <a:pPr>
              <a:buFont typeface="Arial" panose="05000000000000000000" pitchFamily="2" charset="2"/>
              <a:buNone/>
              <a:defRPr/>
            </a:pPr>
            <a:endParaRPr lang="en-US" sz="1800" noProof="0" dirty="0">
              <a:solidFill>
                <a:schemeClr val="tx1"/>
              </a:solidFill>
              <a:cs typeface="Arial"/>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u="sng" dirty="0"/>
              <a:t>Development Risk</a:t>
            </a:r>
            <a:r>
              <a:rPr lang="it-IT" dirty="0"/>
              <a:t>: </a:t>
            </a:r>
            <a:r>
              <a:rPr lang="en-US" sz="900" dirty="0"/>
              <a:t>Is the risk entailed by an early investor that its money invested in site identification, feasibility studies and impact assessments, fund raising, permitting procedures, legal agreements will be lost or paid back with significant delays. The drivers of this risk include lack of financial viability, absence of technical feasibility, no or time consuming and costly administrative procedures.</a:t>
            </a:r>
          </a:p>
          <a:p>
            <a:pPr marL="0" indent="0">
              <a:buFont typeface="Arial" panose="020B0604020202020204" pitchFamily="34" charset="0"/>
              <a:buNone/>
            </a:pPr>
            <a:endParaRPr lang="it-IT" dirty="0"/>
          </a:p>
          <a:p>
            <a:pPr marL="171450" indent="-171450">
              <a:buFont typeface="Arial" panose="020B0604020202020204" pitchFamily="34" charset="0"/>
              <a:buChar char="•"/>
            </a:pPr>
            <a:r>
              <a:rPr lang="it-IT" u="sng" dirty="0"/>
              <a:t>Off-</a:t>
            </a:r>
            <a:r>
              <a:rPr lang="it-IT" u="sng" dirty="0" err="1"/>
              <a:t>Taker</a:t>
            </a:r>
            <a:r>
              <a:rPr lang="it-IT" u="sng" dirty="0"/>
              <a:t> Risk</a:t>
            </a:r>
            <a:r>
              <a:rPr lang="it-IT" dirty="0"/>
              <a:t>: </a:t>
            </a:r>
            <a:r>
              <a:rPr lang="en-US" sz="900" dirty="0"/>
              <a:t>Credit-wordiness of the acquirers</a:t>
            </a:r>
            <a:r>
              <a:rPr lang="it-IT" dirty="0"/>
              <a:t> </a:t>
            </a:r>
            <a:r>
              <a:rPr lang="en-US" sz="900" dirty="0"/>
              <a:t>for those projects with a relevant energy production component. when the buyer of electricity does not pay or delays the payments for energy to the supplier. An anchor load, such as industrial activities or transformation activities could reduce the impacts of the risk.</a:t>
            </a:r>
          </a:p>
          <a:p>
            <a:pPr marL="0" indent="0">
              <a:buFont typeface="Arial" panose="020B0604020202020204" pitchFamily="34" charset="0"/>
              <a:buNone/>
            </a:pPr>
            <a:endParaRPr lang="it-IT"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sng" dirty="0"/>
              <a:t>Market Risk</a:t>
            </a:r>
            <a:r>
              <a:rPr lang="it-IT" dirty="0"/>
              <a:t>: </a:t>
            </a:r>
            <a:r>
              <a:rPr lang="en-US" sz="900" dirty="0"/>
              <a:t>risk arising from changes in the markets to which an organization has exposure. In relation to agricultural activities in may refer to uncertainty about the prices producers will receive for commodities or the prices they must pay for inputs. For energy production, is related to the amount of electricity that is produced and sold.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dirty="0"/>
          </a:p>
          <a:p>
            <a:pPr marL="171450" indent="-171450">
              <a:buFont typeface="Arial" panose="020B0604020202020204" pitchFamily="34" charset="0"/>
              <a:buChar char="•"/>
            </a:pPr>
            <a:r>
              <a:rPr lang="en-GB" u="sng" noProof="0" dirty="0"/>
              <a:t>Liquidity</a:t>
            </a:r>
            <a:r>
              <a:rPr lang="it-IT" u="sng" dirty="0"/>
              <a:t> Risk</a:t>
            </a:r>
            <a:r>
              <a:rPr lang="it-IT" dirty="0"/>
              <a:t>: </a:t>
            </a:r>
            <a:r>
              <a:rPr lang="en-US" sz="900" dirty="0"/>
              <a:t>It occurs when the timing of an investment does not match with that of cash flows. There are different ways to mitigate liquidity risk. Integration of productive uses and promotion of revenue-generating activities constitutes a good strategy. It will allow the consumer to improve its own liquidity profile to make regular payments. Another way of potentially mitigating this risk is to ask customers to make fixed payments, related to access to a certain service provided (PAYGO model e.g.: number of appliances, energy consumed, access to machinery, etc.)</a:t>
            </a:r>
          </a:p>
          <a:p>
            <a:pPr marL="0" indent="0">
              <a:buFont typeface="Arial" panose="020B0604020202020204" pitchFamily="34" charset="0"/>
              <a:buNone/>
            </a:pPr>
            <a:endParaRPr lang="it-IT" dirty="0"/>
          </a:p>
          <a:p>
            <a:pPr marL="171450" indent="-171450">
              <a:buFont typeface="Arial" panose="020B0604020202020204" pitchFamily="34" charset="0"/>
              <a:buChar char="•"/>
            </a:pPr>
            <a:r>
              <a:rPr lang="it-IT" u="sng" dirty="0" err="1"/>
              <a:t>Political</a:t>
            </a:r>
            <a:r>
              <a:rPr lang="it-IT" u="sng" dirty="0"/>
              <a:t> </a:t>
            </a:r>
            <a:r>
              <a:rPr lang="it-IT" u="sng" dirty="0" err="1"/>
              <a:t>Regulatory</a:t>
            </a:r>
            <a:r>
              <a:rPr lang="it-IT" u="sng" dirty="0"/>
              <a:t> Risk</a:t>
            </a:r>
            <a:r>
              <a:rPr lang="it-IT" dirty="0"/>
              <a:t>: </a:t>
            </a:r>
            <a:r>
              <a:rPr lang="en-US" sz="900" dirty="0"/>
              <a:t>taxation regime changes over the lifetime of the project. taxation regime changes over the lifetime of the project. Modification of incentives and regulatory frameworks during the implementation of the project</a:t>
            </a:r>
          </a:p>
          <a:p>
            <a:pPr marL="0" indent="0">
              <a:buFont typeface="Arial" panose="020B0604020202020204" pitchFamily="34" charset="0"/>
              <a:buNone/>
            </a:pPr>
            <a:endParaRPr lang="it-IT" dirty="0"/>
          </a:p>
          <a:p>
            <a:pPr marL="0" indent="0">
              <a:buFont typeface="Arial" panose="020B0604020202020204" pitchFamily="34" charset="0"/>
              <a:buNone/>
            </a:pPr>
            <a:r>
              <a:rPr lang="en-GB" noProof="0" dirty="0"/>
              <a:t>Another Financial risk that investors and developers need to take into consideration, particularly in developing countries, is the risk related to currency exchange rate fluctuation, that can heavily affect the upfront cost and return of investments.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41</a:t>
            </a:fld>
            <a:endParaRPr lang="en-GB"/>
          </a:p>
        </p:txBody>
      </p:sp>
    </p:spTree>
    <p:extLst>
      <p:ext uri="{BB962C8B-B14F-4D97-AF65-F5344CB8AC3E}">
        <p14:creationId xmlns:p14="http://schemas.microsoft.com/office/powerpoint/2010/main" val="2516507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1" i="0" u="none" strike="noStrike" baseline="0" dirty="0">
                <a:latin typeface="MyriadPro-Semibold"/>
              </a:rPr>
              <a:t>Grant</a:t>
            </a:r>
            <a:r>
              <a:rPr lang="en-US" sz="1800" b="0" i="0" u="none" strike="noStrike" baseline="0" dirty="0">
                <a:latin typeface="MyriadPro-Semibold"/>
              </a:rPr>
              <a:t> </a:t>
            </a:r>
            <a:r>
              <a:rPr lang="en-US" sz="1800" b="0" i="0" u="none" strike="noStrike" baseline="0" dirty="0">
                <a:latin typeface="MyriadPro-Light"/>
              </a:rPr>
              <a:t>aims to reduce high upfront and capital risks, to allow for higher socio-economic impact or to provide technical </a:t>
            </a:r>
            <a:r>
              <a:rPr lang="it-IT" sz="1800" b="0" i="0" u="none" strike="noStrike" baseline="0" dirty="0" err="1">
                <a:latin typeface="MyriadPro-Light"/>
              </a:rPr>
              <a:t>assistance</a:t>
            </a:r>
            <a:r>
              <a:rPr lang="it-IT" sz="1800" b="0" i="0" u="none" strike="noStrike" baseline="0" dirty="0">
                <a:latin typeface="MyriadPro-Light"/>
              </a:rPr>
              <a:t>. </a:t>
            </a:r>
            <a:r>
              <a:rPr lang="it-IT" sz="1800" b="0" i="0" u="none" strike="noStrike" baseline="0" dirty="0" err="1">
                <a:latin typeface="MyriadPro-Light"/>
              </a:rPr>
              <a:t>Often</a:t>
            </a:r>
            <a:r>
              <a:rPr lang="it-IT" sz="1800" b="0" i="0" u="none" strike="noStrike" baseline="0" dirty="0">
                <a:latin typeface="MyriadPro-Light"/>
              </a:rPr>
              <a:t> </a:t>
            </a:r>
            <a:r>
              <a:rPr lang="it-IT" sz="1800" b="0" i="0" u="none" strike="noStrike" baseline="0" dirty="0" err="1">
                <a:latin typeface="MyriadPro-Light"/>
              </a:rPr>
              <a:t>utilized</a:t>
            </a:r>
            <a:r>
              <a:rPr lang="it-IT" sz="1800" b="0" i="0" u="none" strike="noStrike" baseline="0" dirty="0">
                <a:latin typeface="MyriadPro-Light"/>
              </a:rPr>
              <a:t> in the framework of </a:t>
            </a:r>
            <a:r>
              <a:rPr lang="en-US" sz="1800" b="0" i="0" u="none" strike="noStrike" baseline="0" dirty="0">
                <a:latin typeface="MyriadPro-Light"/>
              </a:rPr>
              <a:t>pilot, scale-up projects and in early stage market phases where market players are fully aware when such support will be reduced or ended. </a:t>
            </a:r>
          </a:p>
          <a:p>
            <a:pPr algn="l"/>
            <a:r>
              <a:rPr lang="it-IT" sz="1800" b="0" i="0" u="sng" strike="noStrike" baseline="0" dirty="0" err="1">
                <a:latin typeface="MyriadPro-Light"/>
              </a:rPr>
              <a:t>Upfront</a:t>
            </a:r>
            <a:r>
              <a:rPr lang="it-IT" sz="1800" b="0" i="0" u="sng" strike="noStrike" baseline="0" dirty="0">
                <a:latin typeface="MyriadPro-Light"/>
              </a:rPr>
              <a:t> </a:t>
            </a:r>
            <a:r>
              <a:rPr lang="it-IT" sz="1800" b="0" i="0" u="sng" strike="noStrike" baseline="0" dirty="0" err="1">
                <a:latin typeface="MyriadPro-Light"/>
              </a:rPr>
              <a:t>grants</a:t>
            </a:r>
            <a:r>
              <a:rPr lang="it-IT" sz="1800" b="0" i="0" u="sng" strike="noStrike" baseline="0" dirty="0">
                <a:latin typeface="MyriadPro-Light"/>
              </a:rPr>
              <a:t> </a:t>
            </a:r>
            <a:r>
              <a:rPr lang="it-IT" sz="1800" b="0" i="0" u="none" strike="noStrike" baseline="0" dirty="0">
                <a:latin typeface="MyriadPro-Light"/>
              </a:rPr>
              <a:t>can be </a:t>
            </a:r>
            <a:r>
              <a:rPr lang="en-US" sz="1800" b="0" i="0" u="none" strike="noStrike" baseline="0" dirty="0">
                <a:latin typeface="MyriadPro-Light"/>
              </a:rPr>
              <a:t>used for capital intensive and high risks operations to reduce the capital exposure and high upfront costs for the project developer. </a:t>
            </a:r>
            <a:r>
              <a:rPr lang="en-US" sz="1800" b="0" i="0" u="sng" strike="noStrike" baseline="0" dirty="0">
                <a:latin typeface="MyriadPro-Light"/>
              </a:rPr>
              <a:t>Results-based grants</a:t>
            </a:r>
            <a:r>
              <a:rPr lang="en-US" sz="1800" b="0" i="0" u="none" strike="noStrike" baseline="0" dirty="0">
                <a:latin typeface="MyriadPro-Light"/>
              </a:rPr>
              <a:t> provide payments at certain milestones (start of operation, specific amount of costumers, number </a:t>
            </a:r>
            <a:r>
              <a:rPr lang="it-IT" sz="1800" b="0" i="0" u="none" strike="noStrike" baseline="0" dirty="0">
                <a:latin typeface="MyriadPro-Light"/>
              </a:rPr>
              <a:t>of </a:t>
            </a:r>
            <a:r>
              <a:rPr lang="it-IT" sz="1800" b="0" i="0" u="none" strike="noStrike" baseline="0" dirty="0" err="1">
                <a:latin typeface="MyriadPro-Light"/>
              </a:rPr>
              <a:t>goods</a:t>
            </a:r>
            <a:r>
              <a:rPr lang="it-IT" sz="1800" b="0" i="0" u="none" strike="noStrike" baseline="0" dirty="0">
                <a:latin typeface="MyriadPro-Light"/>
              </a:rPr>
              <a:t> </a:t>
            </a:r>
            <a:r>
              <a:rPr lang="it-IT" sz="1800" b="0" i="0" u="none" strike="noStrike" baseline="0" dirty="0" err="1">
                <a:latin typeface="MyriadPro-Light"/>
              </a:rPr>
              <a:t>produced</a:t>
            </a:r>
            <a:r>
              <a:rPr lang="it-IT" sz="1800" b="0" i="0" u="none" strike="noStrike" baseline="0" dirty="0">
                <a:latin typeface="MyriadPro-Light"/>
              </a:rPr>
              <a:t> or services </a:t>
            </a:r>
            <a:r>
              <a:rPr lang="it-IT" sz="1800" b="0" i="0" u="none" strike="noStrike" baseline="0" dirty="0" err="1">
                <a:latin typeface="MyriadPro-Light"/>
              </a:rPr>
              <a:t>provided</a:t>
            </a:r>
            <a:r>
              <a:rPr lang="it-IT" sz="1800" b="0" i="0" u="none" strike="noStrike" baseline="0" dirty="0">
                <a:latin typeface="MyriadPro-Light"/>
              </a:rPr>
              <a:t>).</a:t>
            </a:r>
            <a:endParaRPr lang="en-US" sz="1800" b="0" i="0" u="none" strike="noStrike" baseline="0" dirty="0">
              <a:latin typeface="MyriadPro-Light"/>
            </a:endParaRPr>
          </a:p>
          <a:p>
            <a:pPr algn="l"/>
            <a:endParaRPr lang="it-IT" dirty="0"/>
          </a:p>
          <a:p>
            <a:pPr algn="l"/>
            <a:r>
              <a:rPr lang="en-US" sz="1800" b="0" i="0" u="none" strike="noStrike" baseline="0" dirty="0">
                <a:latin typeface="MyriadPro-Light"/>
              </a:rPr>
              <a:t>Sources of </a:t>
            </a:r>
            <a:r>
              <a:rPr lang="en-US" sz="1800" b="1" i="0" u="none" strike="noStrike" baseline="0" dirty="0">
                <a:latin typeface="MyriadPro-Light"/>
              </a:rPr>
              <a:t>E</a:t>
            </a:r>
            <a:r>
              <a:rPr lang="en-US" sz="1800" b="1" i="0" u="none" strike="noStrike" baseline="0" dirty="0">
                <a:latin typeface="MyriadPro-Semibold"/>
              </a:rPr>
              <a:t>quity</a:t>
            </a:r>
            <a:r>
              <a:rPr lang="en-US" sz="1800" b="0" i="0" u="none" strike="noStrike" baseline="0" dirty="0">
                <a:latin typeface="MyriadPro-Semibold"/>
              </a:rPr>
              <a:t> </a:t>
            </a:r>
            <a:r>
              <a:rPr lang="en-US" sz="1800" b="0" i="0" u="none" strike="noStrike" baseline="0" dirty="0">
                <a:latin typeface="MyriadPro-Light"/>
              </a:rPr>
              <a:t>can be impact investors, angel investors, venture capital, investment firms and multilateral or bilateral clean energy funds, which give funds in return for the </a:t>
            </a:r>
            <a:r>
              <a:rPr lang="it-IT" sz="1800" b="0" i="0" u="none" strike="noStrike" baseline="0" dirty="0" err="1">
                <a:latin typeface="MyriadPro-Light"/>
              </a:rPr>
              <a:t>company’s</a:t>
            </a:r>
            <a:r>
              <a:rPr lang="it-IT" sz="1800" b="0" i="0" u="none" strike="noStrike" baseline="0" dirty="0">
                <a:latin typeface="MyriadPro-Light"/>
              </a:rPr>
              <a:t> </a:t>
            </a:r>
            <a:r>
              <a:rPr lang="it-IT" sz="1800" b="0" i="0" u="none" strike="noStrike" baseline="0" dirty="0" err="1">
                <a:latin typeface="MyriadPro-Light"/>
              </a:rPr>
              <a:t>partial</a:t>
            </a:r>
            <a:r>
              <a:rPr lang="it-IT" sz="1800" b="0" i="0" u="none" strike="noStrike" baseline="0" dirty="0">
                <a:latin typeface="MyriadPro-Light"/>
              </a:rPr>
              <a:t> ownership.</a:t>
            </a:r>
          </a:p>
          <a:p>
            <a:pPr algn="l"/>
            <a:endParaRPr lang="it-IT" sz="1800" b="0" i="0" u="none" strike="noStrike" baseline="0" dirty="0">
              <a:latin typeface="MyriadPro-Light"/>
            </a:endParaRPr>
          </a:p>
          <a:p>
            <a:pPr algn="l"/>
            <a:r>
              <a:rPr lang="it-IT" sz="1800" b="0" i="0" u="none" strike="noStrike" baseline="0" dirty="0">
                <a:latin typeface="MyriadPro-Light"/>
              </a:rPr>
              <a:t>Source of </a:t>
            </a:r>
            <a:r>
              <a:rPr lang="it-IT" sz="1800" b="1" i="0" u="none" strike="noStrike" baseline="0" dirty="0" err="1">
                <a:latin typeface="MyriadPro-Light"/>
              </a:rPr>
              <a:t>Debt</a:t>
            </a:r>
            <a:r>
              <a:rPr lang="it-IT" sz="1800" b="0" i="0" u="none" strike="noStrike" baseline="0" dirty="0">
                <a:latin typeface="MyriadPro-Light"/>
              </a:rPr>
              <a:t> are </a:t>
            </a:r>
            <a:r>
              <a:rPr lang="it-IT" sz="1800" b="0" i="0" u="none" strike="noStrike" baseline="0" dirty="0" err="1">
                <a:latin typeface="MyriadPro-Light"/>
              </a:rPr>
              <a:t>tipically</a:t>
            </a:r>
            <a:r>
              <a:rPr lang="it-IT" sz="1800" b="0" i="0" u="none" strike="noStrike" baseline="0" dirty="0">
                <a:latin typeface="MyriadPro-Light"/>
              </a:rPr>
              <a:t> Commercial Banks, with a </a:t>
            </a:r>
            <a:r>
              <a:rPr lang="it-IT" sz="1800" b="0" i="0" u="none" strike="noStrike" baseline="0" dirty="0" err="1">
                <a:latin typeface="MyriadPro-Light"/>
              </a:rPr>
              <a:t>different</a:t>
            </a:r>
            <a:r>
              <a:rPr lang="it-IT" sz="1800" b="0" i="0" u="none" strike="noStrike" baseline="0" dirty="0">
                <a:latin typeface="MyriadPro-Light"/>
              </a:rPr>
              <a:t> </a:t>
            </a:r>
            <a:r>
              <a:rPr lang="it-IT" sz="1800" b="0" i="0" u="none" strike="noStrike" baseline="0" dirty="0" err="1">
                <a:latin typeface="MyriadPro-Light"/>
              </a:rPr>
              <a:t>level</a:t>
            </a:r>
            <a:r>
              <a:rPr lang="it-IT" sz="1800" b="0" i="0" u="none" strike="noStrike" baseline="0" dirty="0">
                <a:latin typeface="MyriadPro-Light"/>
              </a:rPr>
              <a:t> of </a:t>
            </a:r>
            <a:r>
              <a:rPr lang="it-IT" sz="1800" b="0" i="0" u="none" strike="noStrike" baseline="0" dirty="0" err="1">
                <a:latin typeface="MyriadPro-Light"/>
              </a:rPr>
              <a:t>interest</a:t>
            </a:r>
            <a:r>
              <a:rPr lang="it-IT" sz="1800" b="0" i="0" u="none" strike="noStrike" baseline="0" dirty="0">
                <a:latin typeface="MyriadPro-Light"/>
              </a:rPr>
              <a:t> </a:t>
            </a:r>
            <a:r>
              <a:rPr lang="it-IT" sz="1800" b="0" i="0" u="none" strike="noStrike" baseline="0" dirty="0" err="1">
                <a:latin typeface="MyriadPro-Light"/>
              </a:rPr>
              <a:t>based</a:t>
            </a:r>
            <a:r>
              <a:rPr lang="it-IT" sz="1800" b="0" i="0" u="none" strike="noStrike" baseline="0" dirty="0">
                <a:latin typeface="MyriadPro-Light"/>
              </a:rPr>
              <a:t> on the nature of the project and the </a:t>
            </a:r>
            <a:r>
              <a:rPr lang="it-IT" sz="1800" b="0" i="0" u="none" strike="noStrike" baseline="0" dirty="0" err="1">
                <a:latin typeface="MyriadPro-Light"/>
              </a:rPr>
              <a:t>type</a:t>
            </a:r>
            <a:r>
              <a:rPr lang="it-IT" sz="1800" b="0" i="0" u="none" strike="noStrike" baseline="0" dirty="0">
                <a:latin typeface="MyriadPro-Light"/>
              </a:rPr>
              <a:t> of </a:t>
            </a:r>
            <a:r>
              <a:rPr lang="it-IT" sz="1800" b="0" i="0" u="none" strike="noStrike" baseline="0" dirty="0" err="1">
                <a:latin typeface="MyriadPro-Light"/>
              </a:rPr>
              <a:t>loan</a:t>
            </a:r>
            <a:r>
              <a:rPr lang="it-IT" sz="1800" b="0" i="0" u="none" strike="noStrike" baseline="0" dirty="0">
                <a:latin typeface="MyriadPro-Light"/>
              </a:rPr>
              <a:t> (Junior </a:t>
            </a:r>
            <a:r>
              <a:rPr lang="it-IT" sz="1800" b="0" i="0" u="none" strike="noStrike" baseline="0" dirty="0" err="1">
                <a:latin typeface="MyriadPro-Light"/>
              </a:rPr>
              <a:t>Debt</a:t>
            </a:r>
            <a:r>
              <a:rPr lang="it-IT" sz="1800" b="0" i="0" u="none" strike="noStrike" baseline="0" dirty="0">
                <a:latin typeface="MyriadPro-Light"/>
              </a:rPr>
              <a:t>, </a:t>
            </a:r>
            <a:r>
              <a:rPr lang="it-IT" sz="1800" b="0" i="0" u="none" strike="noStrike" baseline="0" dirty="0" err="1">
                <a:latin typeface="MyriadPro-Light"/>
              </a:rPr>
              <a:t>Subordinated</a:t>
            </a:r>
            <a:r>
              <a:rPr lang="it-IT" sz="1800" b="0" i="0" u="none" strike="noStrike" baseline="0" dirty="0">
                <a:latin typeface="MyriadPro-Light"/>
              </a:rPr>
              <a:t> </a:t>
            </a:r>
            <a:r>
              <a:rPr lang="it-IT" sz="1800" b="0" i="0" u="none" strike="noStrike" baseline="0" dirty="0" err="1">
                <a:latin typeface="MyriadPro-Light"/>
              </a:rPr>
              <a:t>Debt</a:t>
            </a:r>
            <a:r>
              <a:rPr lang="it-IT" sz="1800" b="0" i="0" u="none" strike="noStrike" baseline="0" dirty="0">
                <a:latin typeface="MyriadPro-Light"/>
              </a:rPr>
              <a:t>, Senior </a:t>
            </a:r>
            <a:r>
              <a:rPr lang="it-IT" sz="1800" b="0" i="0" u="none" strike="noStrike" baseline="0" dirty="0" err="1">
                <a:latin typeface="MyriadPro-Light"/>
              </a:rPr>
              <a:t>Debt</a:t>
            </a:r>
            <a:r>
              <a:rPr lang="it-IT" sz="1800" b="0" i="0" u="none" strike="noStrike" baseline="0" dirty="0">
                <a:latin typeface="MyriadPro-Light"/>
              </a:rPr>
              <a:t>, </a:t>
            </a:r>
            <a:r>
              <a:rPr lang="it-IT" sz="1800" b="0" i="0" u="none" strike="noStrike" baseline="0" dirty="0" err="1">
                <a:latin typeface="MyriadPro-Light"/>
              </a:rPr>
              <a:t>etc</a:t>
            </a:r>
            <a:r>
              <a:rPr lang="it-IT" sz="1800" b="0" i="0" u="none" strike="noStrike" baseline="0" dirty="0">
                <a:latin typeface="MyriadPro-Light"/>
              </a:rPr>
              <a:t>). </a:t>
            </a:r>
            <a:r>
              <a:rPr lang="en-US" sz="1800" b="0" i="0" u="none" strike="noStrike" baseline="0" dirty="0">
                <a:latin typeface="MyriadPro-Light"/>
              </a:rPr>
              <a:t>Development banks and development institutions may use dedicated and specific funds to provide commercial banks with lines of credit for loans to finance innovate projects in immature markets segments, with lower interest rates (Subsidized Loan Financing)</a:t>
            </a:r>
            <a:endParaRPr lang="it-IT" sz="1800" b="0" i="0" u="none" strike="noStrike" baseline="0" dirty="0">
              <a:latin typeface="MyriadPro-Light"/>
            </a:endParaRPr>
          </a:p>
          <a:p>
            <a:pPr algn="l"/>
            <a:endParaRPr lang="it-IT" sz="1800" b="0" i="0" u="none" strike="noStrike" baseline="0" dirty="0">
              <a:latin typeface="MyriadPro-Light"/>
            </a:endParaRPr>
          </a:p>
          <a:p>
            <a:pPr algn="l"/>
            <a:r>
              <a:rPr lang="en-US" sz="1800" b="0" i="0" u="none" strike="noStrike" baseline="0" dirty="0">
                <a:solidFill>
                  <a:srgbClr val="000000"/>
                </a:solidFill>
                <a:latin typeface="MyriadPro-Light"/>
              </a:rPr>
              <a:t>Direct financing can include </a:t>
            </a:r>
            <a:r>
              <a:rPr lang="en-US" sz="1800" b="1" i="0" u="none" strike="noStrike" baseline="0" dirty="0">
                <a:solidFill>
                  <a:srgbClr val="000000"/>
                </a:solidFill>
                <a:latin typeface="MyriadPro-Semibold"/>
              </a:rPr>
              <a:t>hybrid </a:t>
            </a:r>
            <a:r>
              <a:rPr lang="en-US" sz="1800" b="1" i="0" u="none" strike="noStrike" baseline="0" dirty="0">
                <a:solidFill>
                  <a:srgbClr val="000000"/>
                </a:solidFill>
                <a:latin typeface="MyriadPro-Light"/>
              </a:rPr>
              <a:t>mechanisms</a:t>
            </a:r>
            <a:r>
              <a:rPr lang="en-US" sz="1800" b="0" i="0" u="none" strike="noStrike" baseline="0" dirty="0">
                <a:solidFill>
                  <a:srgbClr val="000000"/>
                </a:solidFill>
                <a:latin typeface="MyriadPro-Light"/>
              </a:rPr>
              <a:t>, such as mezzanine capital. Mezzanine financing is a hybrid of debt </a:t>
            </a:r>
            <a:r>
              <a:rPr lang="en-US" sz="1800" b="0" i="0" u="none" strike="noStrike" baseline="0" dirty="0">
                <a:solidFill>
                  <a:srgbClr val="6C4797"/>
                </a:solidFill>
                <a:latin typeface="MyriadPro-Light"/>
              </a:rPr>
              <a:t>There is often a lack </a:t>
            </a:r>
            <a:r>
              <a:rPr lang="it-IT" sz="1800" b="0" i="0" u="none" strike="noStrike" baseline="0" dirty="0">
                <a:solidFill>
                  <a:srgbClr val="6C4797"/>
                </a:solidFill>
                <a:latin typeface="MyriadPro-Light"/>
              </a:rPr>
              <a:t>of </a:t>
            </a:r>
            <a:r>
              <a:rPr lang="it-IT" sz="1800" b="0" i="0" u="none" strike="noStrike" baseline="0" dirty="0" err="1">
                <a:solidFill>
                  <a:srgbClr val="6C4797"/>
                </a:solidFill>
                <a:latin typeface="MyriadPro-Light"/>
              </a:rPr>
              <a:t>suitable</a:t>
            </a:r>
            <a:r>
              <a:rPr lang="it-IT" sz="1800" b="0" i="0" u="none" strike="noStrike" baseline="0" dirty="0">
                <a:solidFill>
                  <a:srgbClr val="6C4797"/>
                </a:solidFill>
                <a:latin typeface="MyriadPro-Light"/>
              </a:rPr>
              <a:t> financing options from the national commercial banking system, and high </a:t>
            </a:r>
            <a:r>
              <a:rPr lang="it-IT" sz="1800" b="0" i="0" u="none" strike="noStrike" baseline="0" dirty="0" err="1">
                <a:solidFill>
                  <a:srgbClr val="6C4797"/>
                </a:solidFill>
                <a:latin typeface="MyriadPro-Light"/>
              </a:rPr>
              <a:t>transaction</a:t>
            </a:r>
            <a:r>
              <a:rPr lang="it-IT" sz="1800" b="0" i="0" u="none" strike="noStrike" baseline="0" dirty="0">
                <a:solidFill>
                  <a:srgbClr val="6C4797"/>
                </a:solidFill>
                <a:latin typeface="MyriadPro-Light"/>
              </a:rPr>
              <a:t> costs for project </a:t>
            </a:r>
            <a:r>
              <a:rPr lang="it-IT" sz="1800" b="0" i="0" u="none" strike="noStrike" baseline="0" dirty="0" err="1">
                <a:solidFill>
                  <a:srgbClr val="6C4797"/>
                </a:solidFill>
                <a:latin typeface="MyriadPro-Light"/>
              </a:rPr>
              <a:t>finance</a:t>
            </a:r>
            <a:r>
              <a:rPr lang="it-IT" sz="1800" b="0" i="0" u="none" strike="noStrike" baseline="0" dirty="0">
                <a:solidFill>
                  <a:srgbClr val="6C4797"/>
                </a:solidFill>
                <a:latin typeface="MyriadPro-Light"/>
              </a:rPr>
              <a:t> </a:t>
            </a:r>
            <a:r>
              <a:rPr lang="en-US" sz="1800" b="0" i="0" u="none" strike="noStrike" baseline="0" dirty="0">
                <a:solidFill>
                  <a:srgbClr val="000000"/>
                </a:solidFill>
                <a:latin typeface="MyriadPro-Light"/>
              </a:rPr>
              <a:t>and equity financing that gives the lender the right to convert to an equity interest in the company in case of default. Senior debt is secured for a given interest rate and time period. The private company provides regular principal and interest payments to the lenders based on a set schedule. This makes the debt less risky, but gives a lower return to lenders.</a:t>
            </a: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1881796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Customer financing is only one of the actions that can boost local development and demand for services, such as electricity, irrigation, productive uses of energy, other factors being capacity building, long-term support services, and provision of equipment </a:t>
            </a:r>
            <a:r>
              <a:rPr lang="it-IT" sz="1800" b="0" i="0" u="none" strike="noStrike" baseline="0" dirty="0"/>
              <a:t>and appliances.</a:t>
            </a:r>
            <a:r>
              <a:rPr lang="it-IT" sz="1800" b="0" i="0" u="none" strike="noStrike" baseline="0" dirty="0">
                <a:latin typeface="Arial" panose="020B0604020202020204" pitchFamily="34" charset="0"/>
              </a:rPr>
              <a:t> </a:t>
            </a:r>
            <a:r>
              <a:rPr lang="en-US" sz="1800" b="0" i="0" u="none" strike="noStrike" baseline="0" dirty="0">
                <a:latin typeface="MyriadPro-Light"/>
              </a:rPr>
              <a:t>Capacity building should focus on the technical and business skills needed by the local entrepreneurs, and can build on existing vocational training. In some contexts, training for </a:t>
            </a:r>
            <a:r>
              <a:rPr lang="en-US" sz="1800" b="0" i="0" u="none" strike="noStrike" baseline="0" dirty="0" err="1">
                <a:latin typeface="MyriadPro-Light"/>
              </a:rPr>
              <a:t>specif</a:t>
            </a:r>
            <a:r>
              <a:rPr lang="en-US" sz="1800" b="0" i="0" u="none" strike="noStrike" baseline="0" dirty="0">
                <a:latin typeface="MyriadPro-Light"/>
              </a:rPr>
              <a:t> target groups (woman, young.</a:t>
            </a:r>
          </a:p>
          <a:p>
            <a:pPr algn="l"/>
            <a:endParaRPr lang="en-US" sz="1800" b="0" i="0" u="none" strike="noStrike" baseline="0" dirty="0">
              <a:latin typeface="MyriadPro-Light"/>
            </a:endParaRPr>
          </a:p>
          <a:p>
            <a:pPr algn="l"/>
            <a:r>
              <a:rPr lang="it-IT" sz="1800" b="0" i="0" u="none" strike="noStrike" baseline="0" dirty="0" err="1">
                <a:latin typeface="MyriadPro-Light"/>
              </a:rPr>
              <a:t>Unfortunately</a:t>
            </a:r>
            <a:r>
              <a:rPr lang="it-IT" sz="1800" b="0" i="0" u="none" strike="noStrike" baseline="0" dirty="0">
                <a:latin typeface="MyriadPro-Light"/>
              </a:rPr>
              <a:t>, </a:t>
            </a:r>
            <a:r>
              <a:rPr lang="en-US" sz="1800" b="0" i="0" u="none" strike="noStrike" baseline="0" dirty="0">
                <a:latin typeface="MyriadPro-Light"/>
              </a:rPr>
              <a:t>access to financing that meets end-user needs is currently rare. However, some countries have innovative technological solutions, particularly mobile money, which can contribute to empower energy consumers, particularly by reducing upfront costs and facilitating </a:t>
            </a:r>
            <a:r>
              <a:rPr lang="it-IT" sz="1800" b="0" i="0" u="none" strike="noStrike" baseline="0" dirty="0">
                <a:latin typeface="MyriadPro-Light"/>
              </a:rPr>
              <a:t>payments.</a:t>
            </a:r>
          </a:p>
          <a:p>
            <a:pPr algn="l"/>
            <a:endParaRPr lang="it-IT" sz="1800" b="0" i="0" u="none" strike="noStrike" baseline="0" dirty="0">
              <a:latin typeface="MyriadPro-Light"/>
            </a:endParaRPr>
          </a:p>
          <a:p>
            <a:pPr algn="l"/>
            <a:r>
              <a:rPr lang="en-US" sz="1800" b="0" i="0" u="none" strike="noStrike" baseline="0" dirty="0">
                <a:latin typeface="MyriadPro-Light"/>
              </a:rPr>
              <a:t>The two main financial channels that can be used to facilitate energy access are: working with </a:t>
            </a:r>
            <a:r>
              <a:rPr lang="en-US" sz="1800" b="1" i="0" u="none" strike="noStrike" baseline="0" dirty="0">
                <a:latin typeface="MyriadPro-Light"/>
              </a:rPr>
              <a:t>MFIs</a:t>
            </a:r>
            <a:r>
              <a:rPr lang="en-US" sz="1800" b="0" i="0" u="none" strike="noStrike" baseline="0" dirty="0">
                <a:latin typeface="MyriadPro-Light"/>
              </a:rPr>
              <a:t> to get loans to mini-grid customers, and adopting and optimizing </a:t>
            </a:r>
            <a:r>
              <a:rPr lang="en-US" sz="1800" b="1" i="0" u="none" strike="noStrike" baseline="0" dirty="0">
                <a:latin typeface="MyriadPro-Light"/>
              </a:rPr>
              <a:t>Pre-pay Model </a:t>
            </a:r>
            <a:r>
              <a:rPr lang="en-US" sz="1800" b="0" i="0" u="none" strike="noStrike" baseline="0" dirty="0">
                <a:latin typeface="MyriadPro-Light"/>
              </a:rPr>
              <a:t>(Pay-as-you-go) systems as an </a:t>
            </a:r>
            <a:r>
              <a:rPr lang="it-IT" sz="1800" b="0" i="0" u="none" strike="noStrike" baseline="0" dirty="0">
                <a:latin typeface="MyriadPro-Light"/>
              </a:rPr>
              <a:t>end-user financing option.</a:t>
            </a:r>
          </a:p>
          <a:p>
            <a:pPr algn="l"/>
            <a:endParaRPr lang="it-IT" sz="1800" b="0" i="0" u="none" strike="noStrike" baseline="0" dirty="0">
              <a:latin typeface="MyriadPro-Light"/>
            </a:endParaRPr>
          </a:p>
          <a:p>
            <a:pPr algn="l"/>
            <a:r>
              <a:rPr lang="en-US" sz="1800" b="0" i="0" u="none" strike="noStrike" baseline="0" dirty="0">
                <a:latin typeface="MyriadPro-Light"/>
              </a:rPr>
              <a:t>Financing options can target both the provision of energy and the </a:t>
            </a:r>
            <a:r>
              <a:rPr lang="it-IT" sz="1800" b="0" i="0" u="none" strike="noStrike" baseline="0" dirty="0">
                <a:latin typeface="MyriadPro-Light"/>
              </a:rPr>
              <a:t>financing for </a:t>
            </a:r>
            <a:r>
              <a:rPr lang="en-US" sz="1800" b="0" i="0" u="none" strike="noStrike" baseline="0" dirty="0">
                <a:latin typeface="MyriadPro-Light"/>
              </a:rPr>
              <a:t>equipment: (to promote for example Productive Use of Energy) and access to services that can increase customer productivity </a:t>
            </a:r>
            <a:r>
              <a:rPr lang="it-IT" sz="1800" b="0" i="0" u="none" strike="noStrike" baseline="0" dirty="0">
                <a:latin typeface="MyriadPro-Light"/>
              </a:rPr>
              <a:t>and </a:t>
            </a:r>
            <a:r>
              <a:rPr lang="it-IT" sz="1800" b="0" i="0" u="none" strike="noStrike" baseline="0" dirty="0" err="1">
                <a:latin typeface="MyriadPro-Light"/>
              </a:rPr>
              <a:t>income</a:t>
            </a:r>
            <a:r>
              <a:rPr lang="it-IT" sz="1800" b="0" i="0" u="none" strike="noStrike" baseline="0" dirty="0">
                <a:latin typeface="MyriadPro-Light"/>
              </a:rPr>
              <a:t>.</a:t>
            </a:r>
            <a:endParaRPr lang="it-IT" dirty="0"/>
          </a:p>
        </p:txBody>
      </p:sp>
      <p:sp>
        <p:nvSpPr>
          <p:cNvPr id="4" name="Segnaposto numero diapositiva 3"/>
          <p:cNvSpPr>
            <a:spLocks noGrp="1"/>
          </p:cNvSpPr>
          <p:nvPr>
            <p:ph type="sldNum" sz="quarter" idx="5"/>
          </p:nvPr>
        </p:nvSpPr>
        <p:spPr/>
        <p:txBody>
          <a:bodyPr/>
          <a:lstStyle/>
          <a:p>
            <a:fld id="{4045F879-0589-40D4-B0E5-B74D0CAD5C6C}" type="slidenum">
              <a:rPr lang="en-GB" smtClean="0"/>
              <a:pPr/>
              <a:t>43</a:t>
            </a:fld>
            <a:endParaRPr lang="en-GB"/>
          </a:p>
        </p:txBody>
      </p:sp>
    </p:spTree>
    <p:extLst>
      <p:ext uri="{BB962C8B-B14F-4D97-AF65-F5344CB8AC3E}">
        <p14:creationId xmlns:p14="http://schemas.microsoft.com/office/powerpoint/2010/main" val="955213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After having browsed through some methods available to identify some bankable Nexus interventions, we now need to turn to the question of how to finance these solutions. In the next chapter, we will therefore look at opportunities that exist for mobilizing finance to implement Nexus solutions.</a:t>
            </a:r>
            <a:r>
              <a:rPr lang="en-US" b="0" noProof="0" dirty="0"/>
              <a:t> </a:t>
            </a:r>
            <a:endParaRPr lang="en-US" noProof="0"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23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indent="-171450">
              <a:buFont typeface="Symbol" panose="05050102010706020507" pitchFamily="18" charset="2"/>
              <a:buChar char="-"/>
            </a:pPr>
            <a:r>
              <a:rPr lang="en-US" noProof="0" dirty="0"/>
              <a:t>See instructions in handout</a:t>
            </a:r>
          </a:p>
        </p:txBody>
      </p:sp>
      <p:sp>
        <p:nvSpPr>
          <p:cNvPr id="4" name="Foliennummernplatzhalter 3"/>
          <p:cNvSpPr>
            <a:spLocks noGrp="1"/>
          </p:cNvSpPr>
          <p:nvPr>
            <p:ph type="sldNum" sz="quarter" idx="5"/>
          </p:nvPr>
        </p:nvSpPr>
        <p:spPr/>
        <p:txBody>
          <a:bodyPr/>
          <a:lstStyle/>
          <a:p>
            <a:fld id="{4045F879-0589-40D4-B0E5-B74D0CAD5C6C}" type="slidenum">
              <a:rPr lang="en-GB" smtClean="0"/>
              <a:pPr/>
              <a:t>45</a:t>
            </a:fld>
            <a:endParaRPr lang="en-GB"/>
          </a:p>
        </p:txBody>
      </p:sp>
    </p:spTree>
    <p:extLst>
      <p:ext uri="{BB962C8B-B14F-4D97-AF65-F5344CB8AC3E}">
        <p14:creationId xmlns:p14="http://schemas.microsoft.com/office/powerpoint/2010/main" val="729249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47</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5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5000000000000000000" pitchFamily="2" charset="2"/>
              <a:buNone/>
              <a:defRPr/>
            </a:pPr>
            <a:r>
              <a:rPr lang="en-US" sz="900" noProof="0" dirty="0">
                <a:solidFill>
                  <a:schemeClr val="tx1"/>
                </a:solidFill>
                <a:cs typeface="Arial"/>
              </a:rPr>
              <a:t>To introduce the topic, let is take a look at a few facts about sectoral investments in the three WEF Nexus sectors:</a:t>
            </a:r>
          </a:p>
          <a:p>
            <a:pPr>
              <a:buFont typeface="Arial" panose="05000000000000000000" pitchFamily="2" charset="2"/>
              <a:defRPr/>
            </a:pPr>
            <a:endParaRPr lang="en-US" sz="900" b="1" noProof="0" dirty="0">
              <a:solidFill>
                <a:schemeClr val="tx1"/>
              </a:solidFill>
              <a:latin typeface="Arial"/>
              <a:cs typeface="Arial"/>
            </a:endParaRPr>
          </a:p>
          <a:p>
            <a:pPr>
              <a:buFont typeface="Arial" panose="05000000000000000000" pitchFamily="2" charset="2"/>
              <a:defRPr/>
            </a:pPr>
            <a:r>
              <a:rPr lang="en-US" sz="900" b="1" noProof="0" dirty="0">
                <a:solidFill>
                  <a:schemeClr val="tx1"/>
                </a:solidFill>
                <a:latin typeface="Arial"/>
                <a:cs typeface="Arial"/>
              </a:rPr>
              <a:t>Water</a:t>
            </a:r>
            <a:r>
              <a:rPr lang="en-US" sz="900" noProof="0" dirty="0">
                <a:solidFill>
                  <a:schemeClr val="tx1"/>
                </a:solidFill>
                <a:latin typeface="Arial"/>
                <a:cs typeface="Arial"/>
              </a:rPr>
              <a:t> (OECD, 2018): </a:t>
            </a:r>
            <a:endParaRPr lang="en-US" sz="900" noProof="0" dirty="0">
              <a:solidFill>
                <a:schemeClr val="tx1"/>
              </a:solidFill>
              <a:cs typeface="Arial"/>
            </a:endParaRPr>
          </a:p>
          <a:p>
            <a:pPr marL="285750" indent="-285750">
              <a:buFont typeface="Arial"/>
              <a:buChar char="•"/>
              <a:defRPr/>
            </a:pPr>
            <a:r>
              <a:rPr lang="en-US" sz="900" noProof="0" dirty="0">
                <a:solidFill>
                  <a:schemeClr val="tx1"/>
                </a:solidFill>
                <a:latin typeface="Arial"/>
                <a:cs typeface="Arial"/>
              </a:rPr>
              <a:t>In 2018, the value of investments for accessible, safe and affordable drinking water accounted for about 0.6 trillion USD</a:t>
            </a:r>
            <a:endParaRPr lang="en-US" sz="900" noProof="0" dirty="0">
              <a:solidFill>
                <a:schemeClr val="tx1"/>
              </a:solidFill>
              <a:cs typeface="Arial"/>
            </a:endParaRPr>
          </a:p>
          <a:p>
            <a:pPr marL="285750" indent="-285750">
              <a:buFont typeface="Arial"/>
              <a:buChar char="•"/>
              <a:defRPr/>
            </a:pPr>
            <a:r>
              <a:rPr lang="en-US" sz="900" noProof="0" dirty="0">
                <a:solidFill>
                  <a:schemeClr val="tx1"/>
                </a:solidFill>
                <a:latin typeface="Arial"/>
                <a:cs typeface="Arial"/>
              </a:rPr>
              <a:t>In order to achieve Goal 6 of the SDGs (clean water and sanitation), further investments in water infrastructure will be needed (e.g. 6.7 trillion USD until 2030 and 22.6 trillion USD until 2050)</a:t>
            </a:r>
            <a:endParaRPr lang="en-US" sz="900" noProof="0" dirty="0">
              <a:solidFill>
                <a:schemeClr val="tx1"/>
              </a:solidFill>
              <a:cs typeface="Arial"/>
            </a:endParaRPr>
          </a:p>
          <a:p>
            <a:pPr marL="285750" indent="-285750">
              <a:buFont typeface="Arial"/>
              <a:buChar char="•"/>
              <a:defRPr/>
            </a:pPr>
            <a:endParaRPr lang="en-US" sz="900" noProof="0" dirty="0">
              <a:solidFill>
                <a:schemeClr val="tx1"/>
              </a:solidFill>
              <a:latin typeface="Arial"/>
              <a:cs typeface="Arial"/>
            </a:endParaRPr>
          </a:p>
          <a:p>
            <a:pPr>
              <a:defRPr/>
            </a:pPr>
            <a:r>
              <a:rPr lang="en-US" sz="900" b="1" noProof="0" dirty="0">
                <a:solidFill>
                  <a:schemeClr val="tx1"/>
                </a:solidFill>
                <a:latin typeface="Arial"/>
                <a:cs typeface="Arial"/>
              </a:rPr>
              <a:t>Energy</a:t>
            </a:r>
            <a:r>
              <a:rPr lang="en-US" sz="900" noProof="0" dirty="0">
                <a:solidFill>
                  <a:schemeClr val="tx1"/>
                </a:solidFill>
                <a:latin typeface="Arial"/>
                <a:cs typeface="Arial"/>
              </a:rPr>
              <a:t> (IEA, 2020):</a:t>
            </a:r>
          </a:p>
          <a:p>
            <a:pPr marL="285750" indent="-285750">
              <a:buFont typeface="Arial"/>
              <a:buChar char="•"/>
              <a:defRPr/>
            </a:pPr>
            <a:r>
              <a:rPr lang="en-US" sz="900" noProof="0" dirty="0">
                <a:solidFill>
                  <a:schemeClr val="tx1"/>
                </a:solidFill>
                <a:latin typeface="Arial"/>
                <a:cs typeface="Arial"/>
              </a:rPr>
              <a:t>In 2020, about 1.5 trillion USD were invested into the energy sector</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a:solidFill>
                  <a:schemeClr val="tx1"/>
                </a:solidFill>
                <a:latin typeface="Arial"/>
                <a:cs typeface="Arial"/>
              </a:rPr>
              <a:t>These investments were addressed towards (1) energy end use and efficiency, (2) power sector, and (3) fuel supply </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a:solidFill>
                  <a:schemeClr val="tx1"/>
                </a:solidFill>
                <a:latin typeface="Arial"/>
                <a:cs typeface="Arial"/>
              </a:rPr>
              <a:t>In comparison to the previous year, the share of global energy investments decreased by 20% as result of the lockdowns </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b="1" noProof="0" dirty="0">
                <a:solidFill>
                  <a:schemeClr val="tx1"/>
                </a:solidFill>
                <a:latin typeface="Arial"/>
                <a:cs typeface="Arial"/>
              </a:rPr>
              <a:t>Agriculture/Food security:</a:t>
            </a:r>
          </a:p>
          <a:p>
            <a:pPr marL="285750" indent="-285750">
              <a:buFont typeface="Arial"/>
              <a:buChar char="•"/>
              <a:defRPr/>
            </a:pPr>
            <a:r>
              <a:rPr lang="en-US" sz="900" noProof="0" dirty="0">
                <a:solidFill>
                  <a:schemeClr val="tx1"/>
                </a:solidFill>
                <a:latin typeface="Arial"/>
                <a:cs typeface="Arial"/>
              </a:rPr>
              <a:t>Prior to the COVID-19 pandemic the average gross annual investment in agriculture was estimated at 0.7 to 0.8 trillion USD in the period of 2016-2030 (FAO et al., 2015)</a:t>
            </a:r>
            <a:endParaRPr lang="en-US" sz="900" noProof="0" dirty="0">
              <a:solidFill>
                <a:schemeClr val="tx1"/>
              </a:solidFill>
              <a:cs typeface="Arial" panose="020B0604020202020204" pitchFamily="34" charset="0"/>
            </a:endParaRPr>
          </a:p>
          <a:p>
            <a:pPr marL="285750" indent="-285750">
              <a:buFont typeface="Arial"/>
              <a:buChar char="•"/>
              <a:defRPr/>
            </a:pPr>
            <a:r>
              <a:rPr lang="en-US" sz="900" noProof="0" dirty="0">
                <a:solidFill>
                  <a:schemeClr val="tx1"/>
                </a:solidFill>
                <a:latin typeface="Arial"/>
                <a:cs typeface="Arial"/>
              </a:rPr>
              <a:t>In order to meet the first and second Goal of the SDGs until 2030 (no poverty and zero hunger) additional annual investments around 0.14 trillion USD will be needed (FAO, 2020)</a:t>
            </a:r>
          </a:p>
          <a:p>
            <a:pPr marL="285750" indent="-285750">
              <a:buFont typeface="Arial"/>
              <a:buChar char="•"/>
              <a:defRPr/>
            </a:pPr>
            <a:r>
              <a:rPr lang="en-US" sz="900" noProof="0" dirty="0">
                <a:solidFill>
                  <a:schemeClr val="tx1"/>
                </a:solidFill>
                <a:latin typeface="Arial"/>
                <a:cs typeface="Arial"/>
              </a:rPr>
              <a:t>It is likely that these additional investments need to be further increased because there is a certain risk that the pandemic evolves to a hunger crisis (FAO, 2020)</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b="1" noProof="0" dirty="0">
                <a:solidFill>
                  <a:schemeClr val="tx1"/>
                </a:solidFill>
                <a:latin typeface="Arial"/>
                <a:cs typeface="Arial"/>
              </a:rPr>
              <a:t>Conclusion:</a:t>
            </a:r>
            <a:r>
              <a:rPr lang="en-US" sz="900" noProof="0" dirty="0">
                <a:solidFill>
                  <a:schemeClr val="tx1"/>
                </a:solidFill>
                <a:latin typeface="Arial"/>
                <a:cs typeface="Arial"/>
              </a:rPr>
              <a:t> Overall, the share of investments varies considerably between the three WEF sectors. Compared to water and agriculture, the energy sector receives the largest amount. All sectors have in common that they will need further and higher shares of investments over the next decades. Here, the Nexus offers an opportunity: Cross-sectoral investment planning and financing not only provides an enabling environment, but also opens up possibilities which would not be available for a single sector. </a:t>
            </a:r>
            <a:br>
              <a:rPr lang="en-US" sz="900" noProof="0" dirty="0">
                <a:solidFill>
                  <a:schemeClr val="tx1"/>
                </a:solidFill>
              </a:rPr>
            </a:br>
            <a:endParaRPr lang="en-US" sz="900" noProof="0" dirty="0">
              <a:solidFill>
                <a:schemeClr val="tx1"/>
              </a:solidFill>
              <a:cs typeface="Arial" panose="020B0604020202020204" pitchFamily="34" charset="0"/>
            </a:endParaRPr>
          </a:p>
          <a:p>
            <a:pPr>
              <a:defRPr/>
            </a:pPr>
            <a:r>
              <a:rPr lang="en-US" sz="900" b="1" noProof="0" dirty="0">
                <a:solidFill>
                  <a:schemeClr val="tx1"/>
                </a:solidFill>
                <a:latin typeface="Arial"/>
                <a:cs typeface="Arial"/>
              </a:rPr>
              <a:t>Sources:</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FAO (2020), 'Responsible investment and COVID-19: Addressing impacts, risks and responsible business conduct in agricultural value chains', Rome. </a:t>
            </a:r>
          </a:p>
          <a:p>
            <a:pPr>
              <a:defRPr/>
            </a:pPr>
            <a:endParaRPr lang="en-US" sz="900" noProof="0" dirty="0">
              <a:solidFill>
                <a:schemeClr val="tx1"/>
              </a:solidFill>
              <a:cs typeface="Arial" panose="020B0604020202020204" pitchFamily="34" charset="0"/>
            </a:endParaRPr>
          </a:p>
          <a:p>
            <a:pPr>
              <a:buFont typeface="Arial" panose="05000000000000000000" pitchFamily="2" charset="2"/>
              <a:defRPr/>
            </a:pPr>
            <a:r>
              <a:rPr lang="en-US" sz="900" noProof="0" dirty="0">
                <a:solidFill>
                  <a:schemeClr val="tx1"/>
                </a:solidFill>
                <a:latin typeface="Arial"/>
                <a:cs typeface="Arial"/>
              </a:rPr>
              <a:t>FAO, IFAD &amp; WFP (2015), 'Achieving Zero Hunger: the critical role of investments in social protection and agriculture', Rome, FAO. 39 pp., available at: </a:t>
            </a:r>
            <a:r>
              <a:rPr lang="en-US" sz="900"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http://www.fao.org/3/a-i4951e.pdf</a:t>
            </a:r>
          </a:p>
          <a:p>
            <a:pPr>
              <a:buFont typeface="Arial" panose="05000000000000000000" pitchFamily="2" charset="2"/>
              <a:defRPr/>
            </a:pPr>
            <a:endParaRPr lang="en-US" sz="900" noProof="0" dirty="0">
              <a:solidFill>
                <a:schemeClr val="tx1"/>
              </a:solidFill>
              <a:cs typeface="Arial"/>
            </a:endParaRPr>
          </a:p>
          <a:p>
            <a:pPr>
              <a:defRPr/>
            </a:pPr>
            <a:r>
              <a:rPr lang="en-US" sz="900" noProof="0" dirty="0">
                <a:solidFill>
                  <a:schemeClr val="tx1"/>
                </a:solidFill>
                <a:latin typeface="Arial"/>
                <a:cs typeface="Arial"/>
              </a:rPr>
              <a:t>IEA (2020), ‘World Energy Investment 2020’, available at: </a:t>
            </a:r>
            <a:r>
              <a:rPr lang="en-US" sz="900"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https://iea.blob.core.windows.net/assets/ef8ffa01-9958-49f5-9b3b-7842e30f6177/WEI2020.pdf</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OECD (2018), ‘Financing Water: Investing in Sustainable Growth’, Policy Perspectives: OECD Environment Policy Paper No. 11, available at: </a:t>
            </a:r>
            <a:r>
              <a:rPr lang="en-US" sz="900"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https://www.oecd.org/water/Policy-Paper-Financing-Water-Investing-in-Sustainable-Growth.pdf</a:t>
            </a:r>
            <a:endParaRPr lang="en-US" sz="900" noProof="0" dirty="0">
              <a:solidFill>
                <a:schemeClr val="tx1"/>
              </a:solidFill>
              <a:latin typeface="Arial"/>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3554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r>
              <a:rPr lang="en-US" noProof="0" dirty="0"/>
              <a:t>First, let us start with a few definitions of the notions we use when speaking about „cross-sectoral investment planning and financing“. </a:t>
            </a:r>
          </a:p>
          <a:p>
            <a:endParaRPr lang="en-US" noProof="0" dirty="0"/>
          </a:p>
          <a:p>
            <a:pPr marL="0" indent="0">
              <a:buFont typeface="Symbol" panose="05050102010706020507" pitchFamily="18" charset="2"/>
              <a:buNone/>
            </a:pPr>
            <a:r>
              <a:rPr lang="en-US" sz="2600" b="1" noProof="0" dirty="0"/>
              <a:t>An investment plan</a:t>
            </a:r>
            <a:endParaRPr lang="en-US" sz="2600" noProof="0" dirty="0"/>
          </a:p>
          <a:p>
            <a:pPr marL="387350" lvl="0" indent="-457200">
              <a:buFont typeface="Symbol" panose="05050102010706020507" pitchFamily="18" charset="2"/>
              <a:buChar char="-"/>
            </a:pPr>
            <a:r>
              <a:rPr lang="en-US" sz="2600" noProof="0" dirty="0"/>
              <a:t>... serves the purpose of achieving certain </a:t>
            </a:r>
            <a:r>
              <a:rPr lang="en-US" sz="2600" b="1" noProof="0" dirty="0"/>
              <a:t>goals</a:t>
            </a:r>
            <a:r>
              <a:rPr lang="en-US" sz="2600" noProof="0" dirty="0"/>
              <a:t> (e.g. WEF security) or implementing a </a:t>
            </a:r>
            <a:r>
              <a:rPr lang="en-US" sz="2600" b="1" noProof="0" dirty="0"/>
              <a:t>strategy</a:t>
            </a:r>
            <a:r>
              <a:rPr lang="en-US" sz="2600" noProof="0" dirty="0"/>
              <a:t> (e.g. climate adaptation / mitigation)</a:t>
            </a:r>
          </a:p>
          <a:p>
            <a:pPr marL="387350" marR="0" lvl="0"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600" noProof="0" dirty="0"/>
              <a:t>… brings together assessments, materials, data and recommendations developed at previous steps </a:t>
            </a:r>
          </a:p>
          <a:p>
            <a:pPr marL="387350" lvl="0" indent="-457200">
              <a:buFont typeface="Symbol" panose="05050102010706020507" pitchFamily="18" charset="2"/>
              <a:buChar char="-"/>
            </a:pPr>
            <a:r>
              <a:rPr lang="en-US" sz="2600" noProof="0" dirty="0"/>
              <a:t>… is the basis on which implementing agencies (at all levels) will </a:t>
            </a:r>
            <a:r>
              <a:rPr lang="en-US" sz="2600" b="1" noProof="0" dirty="0"/>
              <a:t>attract investments</a:t>
            </a:r>
            <a:r>
              <a:rPr lang="en-US" sz="2600" noProof="0" dirty="0"/>
              <a:t> from financing institutions (of different types)</a:t>
            </a:r>
          </a:p>
          <a:p>
            <a:pPr marL="387350" lvl="0" indent="-457200">
              <a:buFont typeface="Symbol" panose="05050102010706020507" pitchFamily="18" charset="2"/>
              <a:buChar char="-"/>
            </a:pPr>
            <a:r>
              <a:rPr lang="en-US" sz="2600" noProof="0" dirty="0"/>
              <a:t>... contains a wide </a:t>
            </a:r>
            <a:r>
              <a:rPr lang="en-US" sz="2600" b="1" noProof="0" dirty="0"/>
              <a:t>range of possible projects</a:t>
            </a:r>
            <a:r>
              <a:rPr lang="en-US" sz="2600" noProof="0" dirty="0"/>
              <a:t>, calling for </a:t>
            </a:r>
            <a:r>
              <a:rPr lang="en-US" sz="2600" b="1" noProof="0" dirty="0"/>
              <a:t>prioritization according to certain criteria for an impactful investment plan</a:t>
            </a:r>
          </a:p>
          <a:p>
            <a:pPr marL="0" indent="0">
              <a:buFont typeface="Symbol" panose="05050102010706020507" pitchFamily="18" charset="2"/>
              <a:buNone/>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dirty="0">
                <a:solidFill>
                  <a:schemeClr val="tx1"/>
                </a:solidFill>
                <a:effectLst/>
                <a:latin typeface="Arial" panose="020B0604020202020204" pitchFamily="34" charset="0"/>
                <a:ea typeface="+mn-ea"/>
                <a:cs typeface="+mn-cs"/>
              </a:rPr>
              <a:t>Typically, investment plans are </a:t>
            </a:r>
            <a:r>
              <a:rPr lang="en-US" sz="900" b="1" i="1" kern="1200" noProof="0" dirty="0">
                <a:solidFill>
                  <a:schemeClr val="tx1"/>
                </a:solidFill>
                <a:effectLst/>
                <a:latin typeface="Arial" panose="020B0604020202020204" pitchFamily="34" charset="0"/>
                <a:ea typeface="+mn-ea"/>
                <a:cs typeface="+mn-cs"/>
              </a:rPr>
              <a:t>sectoral</a:t>
            </a:r>
            <a:r>
              <a:rPr lang="en-US" sz="900" kern="1200" noProof="0" dirty="0">
                <a:solidFill>
                  <a:schemeClr val="tx1"/>
                </a:solidFill>
                <a:effectLst/>
                <a:latin typeface="Arial" panose="020B0604020202020204" pitchFamily="34" charset="0"/>
                <a:ea typeface="+mn-ea"/>
                <a:cs typeface="+mn-cs"/>
              </a:rPr>
              <a:t> investment plans, meaning that they focus on their sector deliverables and they see other sectors as inputs and outputs to their sector. However, bearing in mind our </a:t>
            </a:r>
            <a:r>
              <a:rPr lang="en-US" sz="900" b="1" kern="1200" noProof="0" dirty="0">
                <a:solidFill>
                  <a:schemeClr val="tx1"/>
                </a:solidFill>
                <a:effectLst/>
                <a:latin typeface="Arial" panose="020B0604020202020204" pitchFamily="34" charset="0"/>
                <a:ea typeface="+mn-ea"/>
                <a:cs typeface="+mn-cs"/>
              </a:rPr>
              <a:t>Nexus approach</a:t>
            </a:r>
            <a:r>
              <a:rPr lang="en-US" b="0" noProof="0" dirty="0"/>
              <a:t>: </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 It is essential that sectors </a:t>
            </a:r>
            <a:r>
              <a:rPr lang="en-US" sz="900" kern="1200" noProof="0" dirty="0" err="1">
                <a:solidFill>
                  <a:schemeClr val="tx1"/>
                </a:solidFill>
                <a:effectLst/>
                <a:latin typeface="Arial" panose="020B0604020202020204" pitchFamily="34" charset="0"/>
                <a:ea typeface="+mn-ea"/>
                <a:cs typeface="+mn-cs"/>
              </a:rPr>
              <a:t>realise</a:t>
            </a:r>
            <a:r>
              <a:rPr lang="en-US" sz="900" kern="1200" noProof="0" dirty="0">
                <a:solidFill>
                  <a:schemeClr val="tx1"/>
                </a:solidFill>
                <a:effectLst/>
                <a:latin typeface="Arial" panose="020B0604020202020204" pitchFamily="34" charset="0"/>
                <a:ea typeface="+mn-ea"/>
                <a:cs typeface="+mn-cs"/>
              </a:rPr>
              <a:t> the interlinkages of water, energy and food projects to ensure water, energy and food security and explore synergies (for example where hydropower requires water, and energy as part of the pumping process, and provides opportunities of improving livelihoods through agriculture and other cross-cutting areas like tourism),</a:t>
            </a:r>
            <a:r>
              <a:rPr lang="en-US" noProof="0" dirty="0"/>
              <a:t> which calls for shifting of sector thinking into </a:t>
            </a:r>
            <a:r>
              <a:rPr lang="en-US" sz="900" b="1" noProof="0" dirty="0"/>
              <a:t>multi-purpose and cross-sectoral thinking. </a:t>
            </a:r>
          </a:p>
          <a:p>
            <a:pPr marL="171450" indent="-171450">
              <a:buFont typeface="Symbol" panose="05050102010706020507" pitchFamily="18" charset="2"/>
              <a:buChar char="-"/>
            </a:pPr>
            <a:r>
              <a:rPr lang="en-US" sz="2600" noProof="0" dirty="0"/>
              <a:t>... </a:t>
            </a:r>
            <a:r>
              <a:rPr lang="en-US" sz="2600" b="1" noProof="0" dirty="0"/>
              <a:t>robust investment planning </a:t>
            </a:r>
            <a:r>
              <a:rPr lang="en-US" sz="2600" noProof="0" dirty="0"/>
              <a:t>is critically needed in order to financially sustain WEF Nexus investments and operations</a:t>
            </a:r>
          </a:p>
          <a:p>
            <a:pPr marL="171450" indent="-171450">
              <a:buFont typeface="Symbol" panose="05050102010706020507" pitchFamily="18" charset="2"/>
              <a:buChar char="-"/>
            </a:pPr>
            <a:r>
              <a:rPr lang="en-US" sz="2600" noProof="0" dirty="0"/>
              <a:t>… countries need an </a:t>
            </a:r>
            <a:r>
              <a:rPr lang="en-US" sz="2600" b="1" noProof="0" dirty="0"/>
              <a:t>overview</a:t>
            </a:r>
            <a:r>
              <a:rPr lang="en-US" sz="2600" noProof="0" dirty="0"/>
              <a:t> of planned investments and types of projects, and of associated financing at all levels (international, national and local) in order to </a:t>
            </a:r>
            <a:r>
              <a:rPr lang="en-US" sz="2600" b="1" noProof="0" dirty="0"/>
              <a:t>identify nexus opportunities and prioritize investments</a:t>
            </a:r>
            <a:r>
              <a:rPr lang="en-US" sz="2600" noProof="0" dirty="0"/>
              <a:t>. </a:t>
            </a:r>
            <a:endParaRPr lang="en-US" sz="2600" b="1" i="1" noProof="0" dirty="0"/>
          </a:p>
          <a:p>
            <a:pPr marL="0" indent="0">
              <a:buFont typeface="Symbol" panose="05050102010706020507" pitchFamily="18" charset="2"/>
              <a:buNone/>
            </a:pPr>
            <a:endParaRPr lang="en-US" b="1" i="0" noProof="0" dirty="0"/>
          </a:p>
          <a:p>
            <a:pPr marL="0" indent="0">
              <a:buFont typeface="Symbol" panose="05050102010706020507" pitchFamily="18" charset="2"/>
              <a:buNone/>
            </a:pPr>
            <a:r>
              <a:rPr lang="en-US" b="1" i="0" noProof="0" dirty="0"/>
              <a:t>Sources: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dirty="0" err="1">
                <a:solidFill>
                  <a:schemeClr val="tx1"/>
                </a:solidFill>
                <a:effectLst/>
                <a:latin typeface="Arial" panose="020B0604020202020204" pitchFamily="34" charset="0"/>
                <a:ea typeface="+mn-ea"/>
                <a:cs typeface="+mn-cs"/>
              </a:rPr>
              <a:t>Bizikova</a:t>
            </a:r>
            <a:r>
              <a:rPr lang="en-US" sz="900" b="0" i="0" kern="1200" noProof="0" dirty="0">
                <a:solidFill>
                  <a:schemeClr val="tx1"/>
                </a:solidFill>
                <a:effectLst/>
                <a:latin typeface="Arial" panose="020B0604020202020204" pitchFamily="34" charset="0"/>
                <a:ea typeface="+mn-ea"/>
                <a:cs typeface="+mn-cs"/>
              </a:rPr>
              <a:t>, L., Roy, D., </a:t>
            </a:r>
            <a:r>
              <a:rPr lang="en-US" sz="900" b="0" i="0" kern="1200" noProof="0" dirty="0" err="1">
                <a:solidFill>
                  <a:schemeClr val="tx1"/>
                </a:solidFill>
                <a:effectLst/>
                <a:latin typeface="Arial" panose="020B0604020202020204" pitchFamily="34" charset="0"/>
                <a:ea typeface="+mn-ea"/>
                <a:cs typeface="+mn-cs"/>
              </a:rPr>
              <a:t>Venema</a:t>
            </a:r>
            <a:r>
              <a:rPr lang="en-US" sz="900" b="0" i="0" kern="1200" noProof="0" dirty="0">
                <a:solidFill>
                  <a:schemeClr val="tx1"/>
                </a:solidFill>
                <a:effectLst/>
                <a:latin typeface="Arial" panose="020B0604020202020204" pitchFamily="34" charset="0"/>
                <a:ea typeface="+mn-ea"/>
                <a:cs typeface="+mn-cs"/>
              </a:rPr>
              <a:t>, H. D., McCandless, M., Swanson, D., </a:t>
            </a:r>
            <a:r>
              <a:rPr lang="en-US" sz="900" b="0" i="0" kern="1200" noProof="0" dirty="0" err="1">
                <a:solidFill>
                  <a:schemeClr val="tx1"/>
                </a:solidFill>
                <a:effectLst/>
                <a:latin typeface="Arial" panose="020B0604020202020204" pitchFamily="34" charset="0"/>
                <a:ea typeface="+mn-ea"/>
                <a:cs typeface="+mn-cs"/>
              </a:rPr>
              <a:t>Khachtryan</a:t>
            </a:r>
            <a:r>
              <a:rPr lang="en-US" sz="900" b="0" i="0" kern="1200" noProof="0" dirty="0">
                <a:solidFill>
                  <a:schemeClr val="tx1"/>
                </a:solidFill>
                <a:effectLst/>
                <a:latin typeface="Arial" panose="020B0604020202020204" pitchFamily="34" charset="0"/>
                <a:ea typeface="+mn-ea"/>
                <a:cs typeface="+mn-cs"/>
              </a:rPr>
              <a:t>, A., ... &amp; </a:t>
            </a:r>
            <a:r>
              <a:rPr lang="en-US" sz="900" b="0" i="0" kern="1200" noProof="0" dirty="0" err="1">
                <a:solidFill>
                  <a:schemeClr val="tx1"/>
                </a:solidFill>
                <a:effectLst/>
                <a:latin typeface="Arial" panose="020B0604020202020204" pitchFamily="34" charset="0"/>
                <a:ea typeface="+mn-ea"/>
                <a:cs typeface="+mn-cs"/>
              </a:rPr>
              <a:t>Zubrycki</a:t>
            </a:r>
            <a:r>
              <a:rPr lang="en-US" sz="900" b="0" i="0" kern="1200" noProof="0" dirty="0">
                <a:solidFill>
                  <a:schemeClr val="tx1"/>
                </a:solidFill>
                <a:effectLst/>
                <a:latin typeface="Arial" panose="020B0604020202020204" pitchFamily="34" charset="0"/>
                <a:ea typeface="+mn-ea"/>
                <a:cs typeface="+mn-cs"/>
              </a:rPr>
              <a:t>, K. (2014), ‘</a:t>
            </a:r>
            <a:r>
              <a:rPr lang="en-US" sz="900" b="0" i="1" kern="1200" noProof="0" dirty="0">
                <a:solidFill>
                  <a:schemeClr val="tx1"/>
                </a:solidFill>
                <a:effectLst/>
                <a:latin typeface="Arial" panose="020B0604020202020204" pitchFamily="34" charset="0"/>
                <a:ea typeface="+mn-ea"/>
                <a:cs typeface="+mn-cs"/>
              </a:rPr>
              <a:t>Water-energy-food nexus and agricultural investment: a sustainable development guidebook‘</a:t>
            </a:r>
            <a:r>
              <a:rPr lang="en-US" sz="900" b="0" i="0" kern="1200" noProof="0" dirty="0">
                <a:solidFill>
                  <a:schemeClr val="tx1"/>
                </a:solidFill>
                <a:effectLst/>
                <a:latin typeface="Arial" panose="020B0604020202020204" pitchFamily="34" charset="0"/>
                <a:ea typeface="+mn-ea"/>
                <a:cs typeface="+mn-cs"/>
              </a:rPr>
              <a:t>, International Institute for Sustainable Development (IISD), available at: </a:t>
            </a:r>
            <a:r>
              <a:rPr lang="en-US" noProof="0" dirty="0"/>
              <a:t>https://www.iisd.org/system/files/publications/WEF_guidebook.pdf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SADC (Draft to be published 2022), </a:t>
            </a:r>
            <a:r>
              <a:rPr lang="en-US" i="1" noProof="0" dirty="0"/>
              <a:t>Water, Energy, Food Nexus Guidelines. </a:t>
            </a:r>
            <a:endParaRPr lang="en-US" sz="900" i="1"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noProof="0" dirty="0"/>
          </a:p>
          <a:p>
            <a:pPr marL="0" indent="0">
              <a:buFont typeface="Symbol" panose="05050102010706020507" pitchFamily="18" charset="2"/>
              <a:buNone/>
            </a:pPr>
            <a:endParaRPr lang="en-US" noProof="0" dirty="0"/>
          </a:p>
          <a:p>
            <a:pPr marL="0" indent="0">
              <a:buFont typeface="Symbol" panose="05050102010706020507" pitchFamily="18" charset="2"/>
              <a:buNone/>
            </a:pPr>
            <a:r>
              <a:rPr lang="en-US" b="1" noProof="0" dirty="0"/>
              <a:t>Additional information:</a:t>
            </a:r>
          </a:p>
          <a:p>
            <a:pPr marL="0" indent="0">
              <a:buFont typeface="Wingdings" panose="05000000000000000000" pitchFamily="2" charset="2"/>
              <a:buNone/>
            </a:pPr>
            <a:endParaRPr lang="en-US" u="sng" noProof="0" dirty="0"/>
          </a:p>
          <a:p>
            <a:r>
              <a:rPr lang="en-US" u="sng" noProof="0" dirty="0"/>
              <a:t>What is investment planning?</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Investment planning can be understood as a process which consists of the following two steps:</a:t>
            </a:r>
          </a:p>
          <a:p>
            <a:pPr marL="571500" lvl="1" indent="-228600">
              <a:buFont typeface="+mj-lt"/>
              <a:buAutoNum type="arabicPeriod"/>
            </a:pPr>
            <a:r>
              <a:rPr lang="en-US" sz="900" b="0" i="0" u="none" strike="noStrike" kern="1200" baseline="0" noProof="0" dirty="0">
                <a:solidFill>
                  <a:schemeClr val="tx1"/>
                </a:solidFill>
                <a:latin typeface="Arial" panose="020B0604020202020204" pitchFamily="34" charset="0"/>
                <a:ea typeface="+mn-ea"/>
                <a:cs typeface="+mn-cs"/>
              </a:rPr>
              <a:t>Identification of current and future key issues (through an integrated planning process, participatory methods, analytics, and more)</a:t>
            </a:r>
          </a:p>
          <a:p>
            <a:pPr marL="571500" lvl="1" indent="-228600">
              <a:buFont typeface="+mj-lt"/>
              <a:buAutoNum type="arabicPeriod"/>
            </a:pPr>
            <a:r>
              <a:rPr lang="en-US" sz="900" b="0" i="0" u="none" strike="noStrike" kern="1200" baseline="0" noProof="0" dirty="0">
                <a:solidFill>
                  <a:schemeClr val="tx1"/>
                </a:solidFill>
                <a:latin typeface="Arial" panose="020B0604020202020204" pitchFamily="34" charset="0"/>
                <a:ea typeface="+mn-ea"/>
                <a:cs typeface="+mn-cs"/>
              </a:rPr>
              <a:t>Development of a measures to achieve a goal or to implement a strategy (including recommendations and guidelines e.g. on projects)</a:t>
            </a:r>
          </a:p>
          <a:p>
            <a:pPr marL="171450" indent="-171450">
              <a:buFont typeface="Symbol" panose="05050102010706020507" pitchFamily="18" charset="2"/>
              <a:buChar char="-"/>
            </a:pPr>
            <a:r>
              <a:rPr lang="en-US" noProof="0" dirty="0"/>
              <a:t>Thus, </a:t>
            </a:r>
            <a:r>
              <a:rPr lang="en-US" sz="900" b="0" i="0" u="none" strike="noStrike" kern="1200" baseline="0" noProof="0" dirty="0">
                <a:solidFill>
                  <a:schemeClr val="tx1"/>
                </a:solidFill>
                <a:latin typeface="Arial" panose="020B0604020202020204" pitchFamily="34" charset="0"/>
                <a:ea typeface="+mn-ea"/>
                <a:cs typeface="+mn-cs"/>
              </a:rPr>
              <a:t>it supports the transition from the project planning phase into implementation by providing an overall structure in which objectives and financial resources are reconciled</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Based on: Antea Group (2017), ‘Multi-sectoral investment plan for adaptation to coastal risks induced by climate change in Benin: Final report‘, Belgium.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43638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Project </a:t>
            </a:r>
            <a:r>
              <a:rPr lang="en-US" b="0" noProof="0" dirty="0" err="1"/>
              <a:t>prioritisation</a:t>
            </a:r>
            <a:r>
              <a:rPr lang="en-US" b="0" noProof="0" dirty="0"/>
              <a:t> is a crucial step of investment planning in order to </a:t>
            </a:r>
            <a:r>
              <a:rPr lang="en-US" noProof="0" dirty="0"/>
              <a:t>demonstrate the </a:t>
            </a:r>
            <a:r>
              <a:rPr lang="en-US" b="1" noProof="0" dirty="0"/>
              <a:t>added value</a:t>
            </a:r>
            <a:r>
              <a:rPr lang="en-US" noProof="0" dirty="0"/>
              <a:t> of a proposed solution, in our case of Nexus solutions. As public budgets are limited, we need to select the </a:t>
            </a:r>
            <a:r>
              <a:rPr lang="en-US" b="1" noProof="0" dirty="0"/>
              <a:t>most cost-effective projects </a:t>
            </a:r>
            <a:r>
              <a:rPr lang="en-US" noProof="0" dirty="0"/>
              <a:t>that are feasible to be implemented within a given time-frame.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269875" lvl="1" indent="-269875">
              <a:spcBef>
                <a:spcPts val="600"/>
              </a:spcBef>
              <a:spcAft>
                <a:spcPts val="0"/>
              </a:spcAft>
              <a:defRPr/>
            </a:pPr>
            <a:r>
              <a:rPr lang="en-US" sz="2200" b="0" kern="1200" noProof="0" dirty="0">
                <a:solidFill>
                  <a:schemeClr val="tx1"/>
                </a:solidFill>
                <a:latin typeface="Arial" panose="020B0604020202020204" pitchFamily="34" charset="0"/>
                <a:ea typeface="+mn-ea"/>
                <a:cs typeface="+mn-cs"/>
              </a:rPr>
              <a:t>This will help: </a:t>
            </a:r>
          </a:p>
          <a:p>
            <a:pPr marL="233617" lvl="0" indent="-342900">
              <a:spcBef>
                <a:spcPts val="600"/>
              </a:spcBef>
              <a:buFont typeface="Symbol" panose="05050102010706020507" pitchFamily="18" charset="2"/>
              <a:buChar char="-"/>
              <a:defRPr/>
            </a:pPr>
            <a:r>
              <a:rPr lang="en-US" sz="2200" kern="1200" noProof="0" dirty="0">
                <a:solidFill>
                  <a:schemeClr val="tx1"/>
                </a:solidFill>
                <a:latin typeface="Arial" panose="020B0604020202020204" pitchFamily="34" charset="0"/>
                <a:ea typeface="+mn-ea"/>
                <a:cs typeface="+mn-cs"/>
              </a:rPr>
              <a:t>as a tool for communication on Nexus solutions, hence </a:t>
            </a:r>
            <a:r>
              <a:rPr lang="en-US" sz="900" b="1" kern="1200" noProof="0" dirty="0">
                <a:solidFill>
                  <a:schemeClr val="tx1"/>
                </a:solidFill>
                <a:effectLst/>
                <a:latin typeface="Arial" panose="020B0604020202020204" pitchFamily="34" charset="0"/>
                <a:ea typeface="+mn-ea"/>
                <a:cs typeface="+mn-cs"/>
              </a:rPr>
              <a:t>building knowledge and awareness in financiers</a:t>
            </a:r>
            <a:r>
              <a:rPr lang="en-US" sz="900" kern="1200" noProof="0" dirty="0">
                <a:solidFill>
                  <a:schemeClr val="tx1"/>
                </a:solidFill>
                <a:effectLst/>
                <a:latin typeface="Arial" panose="020B0604020202020204" pitchFamily="34" charset="0"/>
                <a:ea typeface="+mn-ea"/>
                <a:cs typeface="+mn-cs"/>
              </a:rPr>
              <a:t> so they too understand the interlinkages between water, energy and food as </a:t>
            </a:r>
            <a:r>
              <a:rPr lang="en-US" sz="900" b="1" kern="1200" noProof="0" dirty="0">
                <a:solidFill>
                  <a:schemeClr val="tx1"/>
                </a:solidFill>
                <a:effectLst/>
                <a:latin typeface="Arial" panose="020B0604020202020204" pitchFamily="34" charset="0"/>
                <a:ea typeface="+mn-ea"/>
                <a:cs typeface="+mn-cs"/>
              </a:rPr>
              <a:t>critical</a:t>
            </a:r>
            <a:r>
              <a:rPr lang="en-US" sz="900" kern="1200" noProof="0" dirty="0">
                <a:solidFill>
                  <a:schemeClr val="tx1"/>
                </a:solidFill>
                <a:effectLst/>
                <a:latin typeface="Arial" panose="020B0604020202020204" pitchFamily="34" charset="0"/>
                <a:ea typeface="+mn-ea"/>
                <a:cs typeface="+mn-cs"/>
              </a:rPr>
              <a:t> to sustainable development and in their decision-making.</a:t>
            </a:r>
            <a:endParaRPr lang="en-US" sz="2200" kern="1200" noProof="0" dirty="0">
              <a:solidFill>
                <a:schemeClr val="tx1"/>
              </a:solidFill>
              <a:latin typeface="Arial" panose="020B0604020202020204" pitchFamily="34" charset="0"/>
              <a:ea typeface="+mn-ea"/>
              <a:cs typeface="+mn-cs"/>
            </a:endParaRPr>
          </a:p>
          <a:p>
            <a:pPr marL="233617" lvl="0" indent="-342900">
              <a:spcBef>
                <a:spcPts val="600"/>
              </a:spcBef>
              <a:buFont typeface="Symbol" panose="05050102010706020507" pitchFamily="18" charset="2"/>
              <a:buChar char="-"/>
              <a:defRPr/>
            </a:pPr>
            <a:r>
              <a:rPr lang="en-US" sz="2200" kern="1200" noProof="0" dirty="0">
                <a:solidFill>
                  <a:schemeClr val="tx1"/>
                </a:solidFill>
                <a:latin typeface="Arial" panose="020B0604020202020204" pitchFamily="34" charset="0"/>
                <a:ea typeface="+mn-ea"/>
                <a:cs typeface="+mn-cs"/>
              </a:rPr>
              <a:t>Implementing agencies (ministries, private sector, international development partners) in the selection of what project to finance at what level. </a:t>
            </a:r>
          </a:p>
          <a:p>
            <a:pPr marL="0" lvl="0" indent="0">
              <a:spcBef>
                <a:spcPts val="600"/>
              </a:spcBef>
              <a:buFont typeface="Symbol" panose="05050102010706020507" pitchFamily="18" charset="2"/>
              <a:buNone/>
              <a:defRPr/>
            </a:pPr>
            <a:endParaRPr lang="en-US" sz="2200" kern="1200" noProof="0" dirty="0">
              <a:solidFill>
                <a:schemeClr val="tx1"/>
              </a:solidFill>
              <a:latin typeface="Arial" panose="020B0604020202020204" pitchFamily="34" charset="0"/>
              <a:ea typeface="+mn-ea"/>
              <a:cs typeface="+mn-cs"/>
            </a:endParaRPr>
          </a:p>
          <a:p>
            <a:pPr marL="0" lvl="0" indent="0">
              <a:spcBef>
                <a:spcPts val="600"/>
              </a:spcBef>
              <a:buFont typeface="Symbol" panose="05050102010706020507" pitchFamily="18" charset="2"/>
              <a:buNone/>
              <a:defRPr/>
            </a:pPr>
            <a:r>
              <a:rPr lang="en-US" sz="2200" kern="1200" noProof="0" dirty="0">
                <a:solidFill>
                  <a:schemeClr val="tx1"/>
                </a:solidFill>
                <a:latin typeface="Arial" panose="020B0604020202020204" pitchFamily="34" charset="0"/>
                <a:ea typeface="+mn-ea"/>
                <a:cs typeface="+mn-cs"/>
              </a:rPr>
              <a:t>Therefore, in the next chapter we will take a look at some methods which can be helpful for </a:t>
            </a:r>
            <a:r>
              <a:rPr lang="en-US" sz="2200" kern="1200" noProof="0" dirty="0" err="1">
                <a:solidFill>
                  <a:schemeClr val="tx1"/>
                </a:solidFill>
                <a:latin typeface="Arial" panose="020B0604020202020204" pitchFamily="34" charset="0"/>
                <a:ea typeface="+mn-ea"/>
                <a:cs typeface="+mn-cs"/>
              </a:rPr>
              <a:t>prioritisation</a:t>
            </a:r>
            <a:r>
              <a:rPr lang="en-US" sz="2200" kern="1200" noProof="0" dirty="0">
                <a:solidFill>
                  <a:schemeClr val="tx1"/>
                </a:solidFill>
                <a:latin typeface="Arial" panose="020B0604020202020204" pitchFamily="34" charset="0"/>
                <a:ea typeface="+mn-ea"/>
                <a:cs typeface="+mn-cs"/>
              </a:rPr>
              <a:t> and selection of Nexus solutions, in particular:</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noProof="0" dirty="0"/>
              <a:t>Cost-Benefit Analysis for Nexus solutions (CBA)</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b="0" noProof="0" dirty="0"/>
              <a:t>Multi-Criteria Analysis of Nexus solutions (MCA)</a:t>
            </a:r>
          </a:p>
          <a:p>
            <a:pPr marL="0" marR="0" lvl="0" indent="0" algn="l" defTabSz="685800" rtl="0" eaLnBrk="1" fontAlgn="auto" latinLnBrk="0" hangingPunct="1">
              <a:lnSpc>
                <a:spcPct val="100000"/>
              </a:lnSpc>
              <a:spcBef>
                <a:spcPts val="600"/>
              </a:spcBef>
              <a:spcAft>
                <a:spcPts val="0"/>
              </a:spcAft>
              <a:buClrTx/>
              <a:buSzTx/>
              <a:buFont typeface="Symbol" panose="05050102010706020507" pitchFamily="18" charset="2"/>
              <a:buNone/>
              <a:tabLst/>
              <a:defRPr/>
            </a:pP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Please note that the criteria presented in the NIA toolkit can also be used for CBA and MCA</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n-US" noProof="0" dirty="0"/>
              <a:t>Selection criteria</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900" b="1" noProof="0" dirty="0"/>
              <a:t>Source: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Cities Development Initiative for Asia (CDIA) 2010: City Infrastructure Investment Programming &amp; </a:t>
            </a:r>
            <a:r>
              <a:rPr lang="en-US" sz="1000" noProof="0" dirty="0" err="1">
                <a:solidFill>
                  <a:schemeClr val="tx1"/>
                </a:solidFill>
              </a:rPr>
              <a:t>Prioritisation</a:t>
            </a:r>
            <a:r>
              <a:rPr lang="en-US" sz="1000" noProof="0" dirty="0">
                <a:solidFill>
                  <a:schemeClr val="tx1"/>
                </a:solidFill>
              </a:rPr>
              <a:t> Toolkit. User Manual: From wish list to short list: </a:t>
            </a:r>
            <a:r>
              <a:rPr lang="en-US" sz="1000" noProof="0" dirty="0" err="1">
                <a:solidFill>
                  <a:schemeClr val="tx1"/>
                </a:solidFill>
              </a:rPr>
              <a:t>prioritising</a:t>
            </a:r>
            <a:r>
              <a:rPr lang="en-US" sz="1000" noProof="0" dirty="0">
                <a:solidFill>
                  <a:schemeClr val="tx1"/>
                </a:solidFill>
              </a:rPr>
              <a:t> urban infrastructure projects for local development.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noProof="0" dirty="0" err="1">
                <a:solidFill>
                  <a:schemeClr val="tx1"/>
                </a:solidFill>
                <a:latin typeface="Arial" panose="020B0604020202020204" pitchFamily="34" charset="0"/>
                <a:ea typeface="+mn-ea"/>
                <a:cs typeface="+mn-cs"/>
              </a:rPr>
              <a:t>CliFiT</a:t>
            </a:r>
            <a:r>
              <a:rPr lang="en-US" sz="1000" b="0" i="0" u="none" strike="noStrike" kern="1200" baseline="0" noProof="0" dirty="0">
                <a:solidFill>
                  <a:schemeClr val="tx1"/>
                </a:solidFill>
                <a:latin typeface="Arial" panose="020B0604020202020204" pitchFamily="34" charset="0"/>
                <a:ea typeface="+mn-ea"/>
                <a:cs typeface="+mn-cs"/>
              </a:rPr>
              <a:t> (2014), ‘</a:t>
            </a:r>
            <a:r>
              <a:rPr lang="en-US" sz="1000" i="0" u="none" noProof="0" dirty="0"/>
              <a:t>Project Pipeline Development’. Training materials. adelphi for </a:t>
            </a:r>
            <a:r>
              <a:rPr lang="en-US" sz="1000" i="0" u="none" noProof="0" dirty="0" err="1"/>
              <a:t>CliFiT</a:t>
            </a:r>
            <a:r>
              <a:rPr lang="en-US" sz="1000" i="0" u="none" noProof="0" dirty="0"/>
              <a:t>: https://clifit.org/ </a:t>
            </a:r>
            <a:endParaRPr lang="en-US" sz="1000" b="0" i="0" u="none" strike="noStrike" kern="1200" baseline="0" noProof="0" dirty="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69051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u="none" noProof="0" dirty="0"/>
              <a:t>Notes:</a:t>
            </a:r>
          </a:p>
          <a:p>
            <a:endParaRPr lang="en-US" b="0" u="none" noProof="0" dirty="0"/>
          </a:p>
          <a:p>
            <a:r>
              <a:rPr lang="en-US" b="0" u="none" noProof="0" dirty="0"/>
              <a:t>Now the question is: how to leverage investments for sustainable development, more particularly considering Nexus approaches as key?</a:t>
            </a:r>
          </a:p>
          <a:p>
            <a:endParaRPr lang="en-US" b="0"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WEF Nexus interventions requires adequate financing to sustain WEF investments and contribute to the SDGs. As decision for investment are made, it is important for implementing agencies to develop financial resourcing plans on how to access finance. Identification and plotting of already existing and planned main financing instruments and financing sources (including private and public, international and local sources, regional development banks) that can be eligible for the regional WEF projects will be key. Well collaborated and coordinated WEF Nexus investment plans will ensure success of the projects and ultimately ensure WEF security. (UNECE 2021)</a:t>
            </a:r>
          </a:p>
          <a:p>
            <a:endParaRPr lang="en-US" b="0" noProof="0" dirty="0"/>
          </a:p>
          <a:p>
            <a:r>
              <a:rPr lang="en-US" b="0" noProof="0" dirty="0"/>
              <a:t>Let‘s take a quick look at the notion of </a:t>
            </a:r>
            <a:r>
              <a:rPr lang="en-US" b="1" noProof="0" dirty="0"/>
              <a:t>„Financing“: </a:t>
            </a:r>
          </a:p>
          <a:p>
            <a:pPr marL="171450" indent="-171450">
              <a:buFont typeface="Symbol" panose="05050102010706020507" pitchFamily="18" charset="2"/>
              <a:buChar char="-"/>
            </a:pPr>
            <a:r>
              <a:rPr lang="en-US" noProof="0" dirty="0"/>
              <a:t>… Financing comes from a </a:t>
            </a:r>
            <a:r>
              <a:rPr lang="en-US" b="1" noProof="0" dirty="0"/>
              <a:t>variety of sources </a:t>
            </a:r>
            <a:r>
              <a:rPr lang="en-US" noProof="0" dirty="0"/>
              <a:t>(e.g. public, private, blended), involving different types of finance </a:t>
            </a:r>
            <a:r>
              <a:rPr lang="en-US" b="1" noProof="0" dirty="0"/>
              <a:t>providers</a:t>
            </a:r>
          </a:p>
          <a:p>
            <a:pPr marL="171450" indent="-171450">
              <a:buFont typeface="Symbol" panose="05050102010706020507" pitchFamily="18" charset="2"/>
              <a:buChar char="-"/>
            </a:pPr>
            <a:r>
              <a:rPr lang="en-US" noProof="0" dirty="0"/>
              <a:t>… Financing comes in </a:t>
            </a:r>
            <a:r>
              <a:rPr lang="en-US" b="1" noProof="0" dirty="0"/>
              <a:t>different forms </a:t>
            </a:r>
            <a:r>
              <a:rPr lang="en-US" noProof="0" dirty="0"/>
              <a:t>(e.g. grants, loans, equity, guarantees), meaning that there a different </a:t>
            </a:r>
            <a:r>
              <a:rPr lang="en-US" b="1" noProof="0" dirty="0"/>
              <a:t>mechanisms</a:t>
            </a:r>
            <a:r>
              <a:rPr lang="en-US" noProof="0" dirty="0"/>
              <a:t> to deliver it</a:t>
            </a:r>
          </a:p>
          <a:p>
            <a:pPr marL="171450" indent="-171450">
              <a:buFont typeface="Symbol" panose="05050102010706020507" pitchFamily="18" charset="2"/>
              <a:buChar char="-"/>
            </a:pPr>
            <a:r>
              <a:rPr lang="en-US" noProof="0" dirty="0"/>
              <a:t>… Financing is delivered through </a:t>
            </a:r>
            <a:r>
              <a:rPr lang="en-US" b="1" noProof="0" dirty="0"/>
              <a:t>local, national, regional, and / or international channels</a:t>
            </a:r>
          </a:p>
          <a:p>
            <a:pPr marL="171450" indent="-171450">
              <a:buFont typeface="Symbol" panose="05050102010706020507" pitchFamily="18" charset="2"/>
              <a:buChar char="-"/>
            </a:pPr>
            <a:r>
              <a:rPr lang="en-US" noProof="0" dirty="0"/>
              <a:t>… to a variety of </a:t>
            </a:r>
            <a:r>
              <a:rPr lang="en-US" b="1" noProof="0" dirty="0"/>
              <a:t>recipients</a:t>
            </a:r>
          </a:p>
          <a:p>
            <a:endParaRPr lang="en-US" noProof="0" dirty="0"/>
          </a:p>
          <a:p>
            <a:r>
              <a:rPr lang="en-US" noProof="0" dirty="0"/>
              <a:t>So, in the Nexus context, we will look at what this implies given that: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Nexus investment is </a:t>
            </a:r>
            <a:r>
              <a:rPr lang="en-US" b="1" noProof="0" dirty="0"/>
              <a:t>multisectoral</a:t>
            </a:r>
            <a:r>
              <a:rPr lang="en-US" noProof="0" dirty="0"/>
              <a:t> in character. The multi-sectoral character of Nexus projects requires cross-sectoral cooperation to unlock investments. </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1" noProof="0" dirty="0"/>
              <a:t>New and additional financing opportunities </a:t>
            </a:r>
            <a:r>
              <a:rPr lang="en-US" b="0" noProof="0" dirty="0"/>
              <a:t>derive from the differences between the WEF sectors (UNECE, 2021: 47)</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1" noProof="0" dirty="0"/>
              <a:t>Traditional as well as innovative finance mechanisms </a:t>
            </a:r>
            <a:r>
              <a:rPr lang="en-US" noProof="0" dirty="0"/>
              <a:t>are used to finance Nexus projects. Most of the financial resources are state-provided (including donor financing). However, t</a:t>
            </a:r>
            <a:r>
              <a:rPr lang="en-US" b="0" noProof="0" dirty="0"/>
              <a:t>he nexus approach favors </a:t>
            </a:r>
            <a:r>
              <a:rPr lang="en-US" b="1" noProof="0" dirty="0"/>
              <a:t>more private and blended</a:t>
            </a:r>
            <a:r>
              <a:rPr lang="en-US" b="0" noProof="0" dirty="0"/>
              <a:t> finance though “green” investments: "At present, most of the financial resources used to implement nexus solutions come from the state (including donor financing), despite broad recognition that the nexus approach opens up clear opportunities for more private and blended finance though “green” investments in agriculture, energy, tourism and so on." (UNECE, 2021: 68)</a:t>
            </a:r>
          </a:p>
          <a:p>
            <a:endParaRPr lang="en-US" noProof="0" dirty="0"/>
          </a:p>
          <a:p>
            <a:r>
              <a:rPr lang="en-US" b="1" noProof="0" dirty="0"/>
              <a:t>Sources:</a:t>
            </a:r>
          </a:p>
          <a:p>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GIZ (2018), ‘The GIZ Finance Guide: Navigating the world of finance.‘, </a:t>
            </a:r>
            <a:r>
              <a:rPr lang="en-US" noProof="0" dirty="0" err="1"/>
              <a:t>Eschborn</a:t>
            </a:r>
            <a:r>
              <a:rPr lang="en-US"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r>
              <a:rPr lang="en-US"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noProof="0" dirty="0"/>
          </a:p>
          <a:p>
            <a:endParaRPr lang="en-US" noProof="0" dirty="0"/>
          </a:p>
          <a:p>
            <a:endParaRPr lang="en-US" b="1" u="sng" noProof="0" dirty="0"/>
          </a:p>
          <a:p>
            <a:r>
              <a:rPr lang="en-US" b="1" u="sng" noProof="0" dirty="0"/>
              <a:t>Additional information:</a:t>
            </a:r>
            <a:endParaRPr lang="en-US" b="0" u="none" noProof="0" dirty="0"/>
          </a:p>
          <a:p>
            <a:r>
              <a:rPr lang="en-US" b="0" i="1" u="none" noProof="0" dirty="0"/>
              <a:t>More detailed definitions on financing can be found in GIZ (2018)</a:t>
            </a:r>
          </a:p>
          <a:p>
            <a:pPr marL="171450" indent="-171450">
              <a:buFont typeface="Symbol" panose="05050102010706020507" pitchFamily="18" charset="2"/>
              <a:buChar char="-"/>
            </a:pPr>
            <a:r>
              <a:rPr lang="en-US" noProof="0" dirty="0"/>
              <a:t>Financial activities are located along three key axis: of (1) finance recipients, (2) finance providers, and (3) financial instruments/ mechanisms</a:t>
            </a:r>
          </a:p>
          <a:p>
            <a:pPr marL="171450" lvl="0" indent="-171450">
              <a:buFont typeface="Symbol" panose="05050102010706020507" pitchFamily="18" charset="2"/>
              <a:buChar char="-"/>
            </a:pPr>
            <a:r>
              <a:rPr lang="en-US" noProof="0" dirty="0"/>
              <a:t>Financial instrument: A financial contract between two parties, reflecting the modality by which financing is channeled to a receiving entity.</a:t>
            </a:r>
          </a:p>
          <a:p>
            <a:pPr marL="171450" lvl="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Finance providers: finance providers are defined as financial intermediaries that make financing available to finance recipients. The funds thus conveyed could originate from the providers’ own sources or through the aggregation of funds obtained from other actors in the financial sector.</a:t>
            </a:r>
          </a:p>
          <a:p>
            <a:pPr marL="171450" lvl="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Finance recipient: finance recipients are defined as entities that receive financing and put it to productive uses.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590036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3044057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80861061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68538208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69485869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7020416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3368176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12186366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80381054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630594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220988670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35749945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194292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3918304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3881740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605553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4011120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2805738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5755823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2760580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600626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40442588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659943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2832433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87551333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75690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547600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71404677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2122486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318979172"/>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82522914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9551009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926669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570469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38463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099902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094479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48894153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53707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41790986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023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54235232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03303787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547669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0003070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0062809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5797047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34808786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16404449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11220007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8575214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222060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557074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697490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21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165669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55126489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393720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7153356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58080587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7917521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23500829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80312225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865726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761839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4043788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829752274"/>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71349719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26874972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7096503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19843176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61764063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558070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0683270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15246261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21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21 September 2022</a:t>
            </a:fld>
            <a:endParaRPr lang="en-GB"/>
          </a:p>
        </p:txBody>
      </p:sp>
    </p:spTree>
    <p:extLst>
      <p:ext uri="{BB962C8B-B14F-4D97-AF65-F5344CB8AC3E}">
        <p14:creationId xmlns:p14="http://schemas.microsoft.com/office/powerpoint/2010/main" val="364992404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21 September 2022</a:t>
            </a:fld>
            <a:endParaRPr lang="en-GB"/>
          </a:p>
        </p:txBody>
      </p:sp>
    </p:spTree>
    <p:extLst>
      <p:ext uri="{BB962C8B-B14F-4D97-AF65-F5344CB8AC3E}">
        <p14:creationId xmlns:p14="http://schemas.microsoft.com/office/powerpoint/2010/main" val="4651874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4" Type="http://schemas.openxmlformats.org/officeDocument/2006/relationships/image" Target="../media/image49.png"/><Relationship Id="rId9" Type="http://schemas.openxmlformats.org/officeDocument/2006/relationships/image" Target="../media/image54.emf"/></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54.emf"/></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notesSlide" Target="../notesSlides/notesSlide18.xml"/><Relationship Id="rId16" Type="http://schemas.openxmlformats.org/officeDocument/2006/relationships/image" Target="../media/image69.svg"/><Relationship Id="rId20"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1" Type="http://schemas.openxmlformats.org/officeDocument/2006/relationships/slideLayout" Target="../slideLayouts/slideLayout17.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svg"/><Relationship Id="rId19" Type="http://schemas.openxmlformats.org/officeDocument/2006/relationships/image" Target="../media/image54.emf"/><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hyperlink" Target="https://static1.squarespace.com/static/609a53264723031eccc12e99/t/60ed4c7bb8016c0d1ad510da/1626164367929/Applying+the+water-energy-food+nexus+approach+to+catalyse+transformational+change+in+Africa.pdf" TargetMode="External"/><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3.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76.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8.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21 September 2022</a:t>
            </a:fld>
            <a:endParaRPr kumimoji="0" lang="en-GB" sz="1400" b="0" i="0" u="none" strike="noStrike" kern="1200" cap="none" spc="0" normalizeH="0" baseline="0" noProof="0" dirty="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dirty="0"/>
              <a:t>Module II - </a:t>
            </a:r>
            <a:r>
              <a:rPr lang="en-GB" dirty="0"/>
              <a:t>Institutions, processes and tools for institutionalizing the WEF Nexus</a:t>
            </a:r>
            <a:endParaRPr lang="de-DE" dirty="0"/>
          </a:p>
        </p:txBody>
      </p:sp>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dirty="0"/>
              <a:t>Chapter 2.3: Cross-sectoral investment planning and financing</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dirty="0"/>
              <a:t>Demonstrating the economic added value of Nexus solutions</a:t>
            </a:r>
            <a:endParaRPr lang="de-DE" dirty="0"/>
          </a:p>
        </p:txBody>
      </p:sp>
    </p:spTree>
    <p:extLst>
      <p:ext uri="{BB962C8B-B14F-4D97-AF65-F5344CB8AC3E}">
        <p14:creationId xmlns:p14="http://schemas.microsoft.com/office/powerpoint/2010/main" val="40472298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en-US" dirty="0"/>
              <a:t>Evaluate the economic added value of Nexus solutions</a:t>
            </a:r>
            <a:endParaRPr lang="de-DE" dirty="0"/>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63295868"/>
              </p:ext>
            </p:extLst>
          </p:nvPr>
        </p:nvGraphicFramePr>
        <p:xfrm>
          <a:off x="449817" y="1218197"/>
          <a:ext cx="8244366" cy="2816860"/>
        </p:xfrm>
        <a:graphic>
          <a:graphicData uri="http://schemas.openxmlformats.org/drawingml/2006/table">
            <a:tbl>
              <a:tblPr firstRow="1" bandRow="1">
                <a:tableStyleId>{F5AB1C69-6EDB-4FF4-983F-18BD219EF322}</a:tableStyleId>
              </a:tblPr>
              <a:tblGrid>
                <a:gridCol w="2450546">
                  <a:extLst>
                    <a:ext uri="{9D8B030D-6E8A-4147-A177-3AD203B41FA5}">
                      <a16:colId xmlns:a16="http://schemas.microsoft.com/office/drawing/2014/main" val="1745956388"/>
                    </a:ext>
                  </a:extLst>
                </a:gridCol>
                <a:gridCol w="3045698">
                  <a:extLst>
                    <a:ext uri="{9D8B030D-6E8A-4147-A177-3AD203B41FA5}">
                      <a16:colId xmlns:a16="http://schemas.microsoft.com/office/drawing/2014/main" val="277142490"/>
                    </a:ext>
                  </a:extLst>
                </a:gridCol>
                <a:gridCol w="2748122">
                  <a:extLst>
                    <a:ext uri="{9D8B030D-6E8A-4147-A177-3AD203B41FA5}">
                      <a16:colId xmlns:a16="http://schemas.microsoft.com/office/drawing/2014/main" val="2476198150"/>
                    </a:ext>
                  </a:extLst>
                </a:gridCol>
              </a:tblGrid>
              <a:tr h="370840">
                <a:tc>
                  <a:txBody>
                    <a:bodyPr/>
                    <a:lstStyle/>
                    <a:p>
                      <a:r>
                        <a:rPr lang="en-US" noProof="0">
                          <a:latin typeface="Calibri" panose="020F0502020204030204" pitchFamily="34" charset="0"/>
                          <a:cs typeface="Calibri" panose="020F0502020204030204" pitchFamily="34" charset="0"/>
                        </a:rPr>
                        <a:t>Method</a:t>
                      </a:r>
                    </a:p>
                  </a:txBody>
                  <a:tcPr>
                    <a:solidFill>
                      <a:srgbClr val="F4971A"/>
                    </a:solidFill>
                  </a:tcPr>
                </a:tc>
                <a:tc>
                  <a:txBody>
                    <a:bodyPr/>
                    <a:lstStyle/>
                    <a:p>
                      <a:r>
                        <a:rPr lang="en-US" noProof="0">
                          <a:latin typeface="Calibri" panose="020F0502020204030204" pitchFamily="34" charset="0"/>
                          <a:cs typeface="Calibri" panose="020F0502020204030204" pitchFamily="34" charset="0"/>
                        </a:rPr>
                        <a:t>Description</a:t>
                      </a:r>
                    </a:p>
                  </a:txBody>
                  <a:tcPr>
                    <a:solidFill>
                      <a:srgbClr val="F4971A"/>
                    </a:solidFill>
                  </a:tcPr>
                </a:tc>
                <a:tc>
                  <a:txBody>
                    <a:bodyPr/>
                    <a:lstStyle/>
                    <a:p>
                      <a:r>
                        <a:rPr lang="en-US" noProof="0">
                          <a:latin typeface="Calibri" panose="020F0502020204030204" pitchFamily="34" charset="0"/>
                          <a:cs typeface="Calibri" panose="020F0502020204030204" pitchFamily="34" charset="0"/>
                        </a:rPr>
                        <a:t>Challenges</a:t>
                      </a:r>
                    </a:p>
                  </a:txBody>
                  <a:tcPr>
                    <a:solidFill>
                      <a:srgbClr val="F4971A"/>
                    </a:solidFill>
                  </a:tcPr>
                </a:tc>
                <a:extLst>
                  <a:ext uri="{0D108BD9-81ED-4DB2-BD59-A6C34878D82A}">
                    <a16:rowId xmlns:a16="http://schemas.microsoft.com/office/drawing/2014/main" val="1256879156"/>
                  </a:ext>
                </a:extLst>
              </a:tr>
              <a:tr h="370840">
                <a:tc>
                  <a:txBody>
                    <a:bodyPr/>
                    <a:lstStyle/>
                    <a:p>
                      <a:r>
                        <a:rPr lang="en-US" noProof="0" dirty="0">
                          <a:latin typeface="Calibri" panose="020F0502020204030204" pitchFamily="34" charset="0"/>
                          <a:cs typeface="Calibri" panose="020F0502020204030204" pitchFamily="34" charset="0"/>
                        </a:rPr>
                        <a:t>Cost Benefit Analysis of Nexus solutions (CBA)</a:t>
                      </a:r>
                    </a:p>
                  </a:txBody>
                  <a:tcPr/>
                </a:tc>
                <a:tc>
                  <a:txBody>
                    <a:bodyPr/>
                    <a:lstStyle/>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Assesses </a:t>
                      </a:r>
                      <a:r>
                        <a:rPr lang="en-US" u="none" noProof="0" dirty="0">
                          <a:latin typeface="Calibri" panose="020F0502020204030204" pitchFamily="34" charset="0"/>
                          <a:cs typeface="Calibri" panose="020F0502020204030204" pitchFamily="34" charset="0"/>
                        </a:rPr>
                        <a:t>the economic efficiency of Nexus solutions </a:t>
                      </a:r>
                    </a:p>
                    <a:p>
                      <a:pPr marL="285750" indent="-285750">
                        <a:buFont typeface="Arial" panose="020B0604020202020204" pitchFamily="34" charset="0"/>
                        <a:buChar char="•"/>
                      </a:pPr>
                      <a:r>
                        <a:rPr lang="en-US" u="none" noProof="0" dirty="0">
                          <a:latin typeface="Calibri" panose="020F0502020204030204" pitchFamily="34" charset="0"/>
                          <a:cs typeface="Calibri" panose="020F0502020204030204" pitchFamily="34" charset="0"/>
                        </a:rPr>
                        <a:t>Weights costs against benefits, expressed in monetary values</a:t>
                      </a:r>
                      <a:endParaRPr lang="en-US" noProof="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Theoretical</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latin typeface="Calibri" panose="020F0502020204030204" pitchFamily="34" charset="0"/>
                          <a:cs typeface="Calibri" panose="020F0502020204030204" pitchFamily="34" charset="0"/>
                        </a:rPr>
                        <a:t>Time-consuming</a:t>
                      </a:r>
                    </a:p>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Lack of comparable data </a:t>
                      </a:r>
                    </a:p>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Estimations diminish the accuracy </a:t>
                      </a:r>
                    </a:p>
                  </a:txBody>
                  <a:tcPr/>
                </a:tc>
                <a:extLst>
                  <a:ext uri="{0D108BD9-81ED-4DB2-BD59-A6C34878D82A}">
                    <a16:rowId xmlns:a16="http://schemas.microsoft.com/office/drawing/2014/main" val="3034266452"/>
                  </a:ext>
                </a:extLst>
              </a:tr>
              <a:tr h="358334">
                <a:tc>
                  <a:txBody>
                    <a:bodyPr/>
                    <a:lstStyle/>
                    <a:p>
                      <a:r>
                        <a:rPr lang="de-DE" dirty="0" err="1">
                          <a:latin typeface="Calibri" panose="020F0502020204030204" pitchFamily="34" charset="0"/>
                          <a:cs typeface="Calibri" panose="020F0502020204030204" pitchFamily="34" charset="0"/>
                        </a:rPr>
                        <a:t>Cost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Effectiveness</a:t>
                      </a:r>
                      <a:r>
                        <a:rPr lang="de-DE" dirty="0">
                          <a:latin typeface="Calibri" panose="020F0502020204030204" pitchFamily="34" charset="0"/>
                          <a:cs typeface="Calibri" panose="020F0502020204030204" pitchFamily="34" charset="0"/>
                        </a:rPr>
                        <a:t> Analysis of Nexus solutions (CEA)</a:t>
                      </a:r>
                    </a:p>
                  </a:txBody>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Costs are valued in monetary terms, and benefits quantified in ‘physical’ units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Costing  of different options that achieve the same objective, producing a ranking in terms of cost</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Allows for cases with multiple objectives or criteria only if they are quantifiable (otherwise excludes other dimensions such as equity, feasibility or co-benefits)</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8503147"/>
                  </a:ext>
                </a:extLst>
              </a:tr>
            </a:tbl>
          </a:graphicData>
        </a:graphic>
      </p:graphicFrame>
    </p:spTree>
    <p:extLst>
      <p:ext uri="{BB962C8B-B14F-4D97-AF65-F5344CB8AC3E}">
        <p14:creationId xmlns:p14="http://schemas.microsoft.com/office/powerpoint/2010/main" val="22634901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en-US"/>
              <a:t>Evaluate the economic added value of Nexus solutions</a:t>
            </a:r>
            <a:endParaRPr lang="de-DE"/>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12</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694629016"/>
              </p:ext>
            </p:extLst>
          </p:nvPr>
        </p:nvGraphicFramePr>
        <p:xfrm>
          <a:off x="304450" y="1203383"/>
          <a:ext cx="8567184" cy="3364117"/>
        </p:xfrm>
        <a:graphic>
          <a:graphicData uri="http://schemas.openxmlformats.org/drawingml/2006/table">
            <a:tbl>
              <a:tblPr firstRow="1" bandRow="1">
                <a:tableStyleId>{F5AB1C69-6EDB-4FF4-983F-18BD219EF322}</a:tableStyleId>
              </a:tblPr>
              <a:tblGrid>
                <a:gridCol w="1530941">
                  <a:extLst>
                    <a:ext uri="{9D8B030D-6E8A-4147-A177-3AD203B41FA5}">
                      <a16:colId xmlns:a16="http://schemas.microsoft.com/office/drawing/2014/main" val="1745956388"/>
                    </a:ext>
                  </a:extLst>
                </a:gridCol>
                <a:gridCol w="3705914">
                  <a:extLst>
                    <a:ext uri="{9D8B030D-6E8A-4147-A177-3AD203B41FA5}">
                      <a16:colId xmlns:a16="http://schemas.microsoft.com/office/drawing/2014/main" val="277142490"/>
                    </a:ext>
                  </a:extLst>
                </a:gridCol>
                <a:gridCol w="3330329">
                  <a:extLst>
                    <a:ext uri="{9D8B030D-6E8A-4147-A177-3AD203B41FA5}">
                      <a16:colId xmlns:a16="http://schemas.microsoft.com/office/drawing/2014/main" val="2476198150"/>
                    </a:ext>
                  </a:extLst>
                </a:gridCol>
              </a:tblGrid>
              <a:tr h="300877">
                <a:tc>
                  <a:txBody>
                    <a:bodyPr/>
                    <a:lstStyle/>
                    <a:p>
                      <a:r>
                        <a:rPr lang="de-DE" dirty="0"/>
                        <a:t>Method</a:t>
                      </a:r>
                    </a:p>
                  </a:txBody>
                  <a:tcPr>
                    <a:solidFill>
                      <a:srgbClr val="F4971A"/>
                    </a:solidFill>
                  </a:tcPr>
                </a:tc>
                <a:tc>
                  <a:txBody>
                    <a:bodyPr/>
                    <a:lstStyle/>
                    <a:p>
                      <a:r>
                        <a:rPr lang="de-DE" dirty="0"/>
                        <a:t>Description</a:t>
                      </a:r>
                    </a:p>
                  </a:txBody>
                  <a:tcPr>
                    <a:solidFill>
                      <a:srgbClr val="F4971A"/>
                    </a:solidFill>
                  </a:tcPr>
                </a:tc>
                <a:tc>
                  <a:txBody>
                    <a:bodyPr/>
                    <a:lstStyle/>
                    <a:p>
                      <a:r>
                        <a:rPr lang="de-DE" dirty="0" err="1"/>
                        <a:t>Challenges</a:t>
                      </a:r>
                      <a:endParaRPr lang="de-DE" dirty="0"/>
                    </a:p>
                  </a:txBody>
                  <a:tcPr>
                    <a:solidFill>
                      <a:srgbClr val="F4971A"/>
                    </a:solidFill>
                  </a:tcPr>
                </a:tc>
                <a:extLst>
                  <a:ext uri="{0D108BD9-81ED-4DB2-BD59-A6C34878D82A}">
                    <a16:rowId xmlns:a16="http://schemas.microsoft.com/office/drawing/2014/main" val="1256879156"/>
                  </a:ext>
                </a:extLst>
              </a:tr>
              <a:tr h="1242662">
                <a:tc>
                  <a:txBody>
                    <a:bodyPr/>
                    <a:lstStyle/>
                    <a:p>
                      <a:r>
                        <a:rPr lang="en-US" noProof="0" dirty="0">
                          <a:latin typeface="Calibri" panose="020F0502020204030204" pitchFamily="34" charset="0"/>
                          <a:cs typeface="Calibri" panose="020F0502020204030204" pitchFamily="34" charset="0"/>
                        </a:rPr>
                        <a:t>Multi-Criteria Analysis of Nexus solutions (MCA)</a:t>
                      </a:r>
                    </a:p>
                  </a:txBody>
                  <a:tcPr/>
                </a:tc>
                <a:tc>
                  <a:txBody>
                    <a:bodyPr/>
                    <a:lstStyle/>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Combines financial/economic with technical, environmental and social criteria to assess and rank Nexus solutions</a:t>
                      </a:r>
                    </a:p>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Each criterion is assigned with a weighting contributing to the solutions score</a:t>
                      </a:r>
                    </a:p>
                    <a:p>
                      <a:pPr marL="285750" indent="-285750">
                        <a:buFont typeface="Arial" panose="020B0604020202020204" pitchFamily="34" charset="0"/>
                        <a:buChar char="•"/>
                      </a:pPr>
                      <a:r>
                        <a:rPr lang="en-US" noProof="0" dirty="0">
                          <a:latin typeface="Calibri" panose="020F0502020204030204" pitchFamily="34" charset="0"/>
                          <a:cs typeface="Calibri" panose="020F0502020204030204" pitchFamily="34" charset="0"/>
                        </a:rPr>
                        <a:t>MCA can complement CBA </a:t>
                      </a:r>
                    </a:p>
                  </a:txBody>
                  <a:tcPr/>
                </a:tc>
                <a:tc>
                  <a:txBody>
                    <a:bodyPr/>
                    <a:lstStyle/>
                    <a:p>
                      <a:pPr marL="285750" indent="-285750">
                        <a:buFont typeface="Arial" panose="020B0604020202020204" pitchFamily="34" charset="0"/>
                        <a:buChar char="•"/>
                      </a:pPr>
                      <a:r>
                        <a:rPr lang="en-US" sz="1350" kern="1200" noProof="0" dirty="0">
                          <a:solidFill>
                            <a:schemeClr val="dk1"/>
                          </a:solidFill>
                          <a:latin typeface="Calibri" panose="020F0502020204030204" pitchFamily="34" charset="0"/>
                          <a:ea typeface="+mn-ea"/>
                          <a:cs typeface="Calibri" panose="020F0502020204030204" pitchFamily="34" charset="0"/>
                        </a:rPr>
                        <a:t>Focusses not only on economic criteria: difficult to agree on weighting of criteria</a:t>
                      </a:r>
                    </a:p>
                  </a:txBody>
                  <a:tcPr/>
                </a:tc>
                <a:extLst>
                  <a:ext uri="{0D108BD9-81ED-4DB2-BD59-A6C34878D82A}">
                    <a16:rowId xmlns:a16="http://schemas.microsoft.com/office/drawing/2014/main" val="2351252818"/>
                  </a:ext>
                </a:extLst>
              </a:tr>
              <a:tr h="1576511">
                <a:tc>
                  <a:txBody>
                    <a:bodyPr/>
                    <a:lstStyle/>
                    <a:p>
                      <a:r>
                        <a:rPr lang="en-US" dirty="0">
                          <a:latin typeface="Calibri" panose="020F0502020204030204" pitchFamily="34" charset="0"/>
                          <a:cs typeface="Calibri" panose="020F0502020204030204" pitchFamily="34" charset="0"/>
                        </a:rPr>
                        <a:t>Presenting the business case of Nexus solutions</a:t>
                      </a:r>
                      <a:endParaRPr lang="de-DE"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Evaluates if an investment in a Nexus solution should be undertaken or not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Based on CBA/CEA: assess the expected risks and costs against expected investment returns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Pathway to develop a business case: (1) Setting the business rationale, (2) Specify the modes of investment, (3) Outline the value proposition </a:t>
                      </a:r>
                    </a:p>
                  </a:txBody>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Investments are often associated with unknown risks, high costs of actions and uncertain investment returns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Method limited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local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scale</a:t>
                      </a:r>
                      <a:r>
                        <a:rPr lang="de-DE" dirty="0">
                          <a:latin typeface="Calibri" panose="020F0502020204030204" pitchFamily="34" charset="0"/>
                          <a:cs typeface="Calibri" panose="020F0502020204030204" pitchFamily="34" charset="0"/>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Time-</a:t>
                      </a:r>
                      <a:r>
                        <a:rPr lang="de-DE" dirty="0" err="1">
                          <a:latin typeface="Calibri" panose="020F0502020204030204" pitchFamily="34" charset="0"/>
                          <a:cs typeface="Calibri" panose="020F0502020204030204" pitchFamily="34" charset="0"/>
                        </a:rPr>
                        <a:t>consuming</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42763378"/>
                  </a:ext>
                </a:extLst>
              </a:tr>
            </a:tbl>
          </a:graphicData>
        </a:graphic>
      </p:graphicFrame>
    </p:spTree>
    <p:extLst>
      <p:ext uri="{BB962C8B-B14F-4D97-AF65-F5344CB8AC3E}">
        <p14:creationId xmlns:p14="http://schemas.microsoft.com/office/powerpoint/2010/main" val="2892351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2B9A8F-0B59-4F0F-8345-A0F85BFE69C7}"/>
              </a:ext>
            </a:extLst>
          </p:cNvPr>
          <p:cNvSpPr>
            <a:spLocks noGrp="1"/>
          </p:cNvSpPr>
          <p:nvPr>
            <p:ph type="body" sz="quarter" idx="14"/>
          </p:nvPr>
        </p:nvSpPr>
        <p:spPr>
          <a:xfrm>
            <a:off x="449816" y="1244492"/>
            <a:ext cx="8567737" cy="270565"/>
          </a:xfrm>
        </p:spPr>
        <p:txBody>
          <a:bodyPr/>
          <a:lstStyle/>
          <a:p>
            <a:r>
              <a:rPr lang="en-US" dirty="0"/>
              <a:t>The WEF Nexus selection criteria toolbox</a:t>
            </a:r>
            <a:endParaRPr lang="de-DE" dirty="0"/>
          </a:p>
        </p:txBody>
      </p:sp>
      <p:graphicFrame>
        <p:nvGraphicFramePr>
          <p:cNvPr id="7" name="Diagramm 6">
            <a:extLst>
              <a:ext uri="{FF2B5EF4-FFF2-40B4-BE49-F238E27FC236}">
                <a16:creationId xmlns:a16="http://schemas.microsoft.com/office/drawing/2014/main" id="{AB4209F3-DE27-4458-A5DF-66655C8A412B}"/>
              </a:ext>
            </a:extLst>
          </p:cNvPr>
          <p:cNvGraphicFramePr/>
          <p:nvPr>
            <p:extLst>
              <p:ext uri="{D42A27DB-BD31-4B8C-83A1-F6EECF244321}">
                <p14:modId xmlns:p14="http://schemas.microsoft.com/office/powerpoint/2010/main" val="3986087300"/>
              </p:ext>
            </p:extLst>
          </p:nvPr>
        </p:nvGraphicFramePr>
        <p:xfrm>
          <a:off x="289444" y="1523342"/>
          <a:ext cx="8565112" cy="30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733999BD-3429-4167-9CC6-B64C94DC40D8}"/>
              </a:ext>
            </a:extLst>
          </p:cNvPr>
          <p:cNvSpPr>
            <a:spLocks noGrp="1"/>
          </p:cNvSpPr>
          <p:nvPr>
            <p:ph type="title"/>
          </p:nvPr>
        </p:nvSpPr>
        <p:spPr/>
        <p:txBody>
          <a:bodyPr>
            <a:normAutofit fontScale="90000"/>
          </a:bodyPr>
          <a:lstStyle/>
          <a:p>
            <a:r>
              <a:rPr lang="en-US" dirty="0"/>
              <a:t>Evaluate the economic added value of Nexus solutions</a:t>
            </a:r>
            <a:endParaRPr lang="de-DE" dirty="0"/>
          </a:p>
        </p:txBody>
      </p:sp>
      <p:sp>
        <p:nvSpPr>
          <p:cNvPr id="5" name="Foliennummernplatzhalter 4">
            <a:extLst>
              <a:ext uri="{FF2B5EF4-FFF2-40B4-BE49-F238E27FC236}">
                <a16:creationId xmlns:a16="http://schemas.microsoft.com/office/drawing/2014/main" id="{79CE1C4D-99D6-4693-8F79-B89AF45AC08D}"/>
              </a:ext>
            </a:extLst>
          </p:cNvPr>
          <p:cNvSpPr>
            <a:spLocks noGrp="1"/>
          </p:cNvSpPr>
          <p:nvPr>
            <p:ph type="sldNum" sz="quarter" idx="16"/>
          </p:nvPr>
        </p:nvSpPr>
        <p:spPr/>
        <p:txBody>
          <a:bodyPr/>
          <a:lstStyle/>
          <a:p>
            <a:fld id="{CF23C0C3-F0EC-4AF0-84C8-08554CFEDD03}" type="slidenum">
              <a:rPr lang="en-GB" smtClean="0"/>
              <a:t>13</a:t>
            </a:fld>
            <a:endParaRPr lang="en-GB"/>
          </a:p>
        </p:txBody>
      </p:sp>
    </p:spTree>
    <p:extLst>
      <p:ext uri="{BB962C8B-B14F-4D97-AF65-F5344CB8AC3E}">
        <p14:creationId xmlns:p14="http://schemas.microsoft.com/office/powerpoint/2010/main" val="34975044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dirty="0"/>
          </a:p>
          <a:p>
            <a:pPr lvl="0">
              <a:lnSpc>
                <a:spcPct val="100000"/>
              </a:lnSpc>
              <a:spcBef>
                <a:spcPts val="0"/>
              </a:spcBef>
              <a:defRPr/>
            </a:pPr>
            <a:r>
              <a:rPr lang="en-US" sz="2400" dirty="0"/>
              <a:t>Do you have some experience with some of these methods in your region/professional context? </a:t>
            </a:r>
          </a:p>
          <a:p>
            <a:pPr lvl="0">
              <a:lnSpc>
                <a:spcPct val="100000"/>
              </a:lnSpc>
              <a:spcBef>
                <a:spcPts val="0"/>
              </a:spcBef>
              <a:defRPr/>
            </a:pPr>
            <a:endParaRPr lang="en-US" sz="2400" dirty="0"/>
          </a:p>
          <a:p>
            <a:pPr lvl="0">
              <a:lnSpc>
                <a:spcPct val="100000"/>
              </a:lnSpc>
              <a:spcBef>
                <a:spcPts val="0"/>
              </a:spcBef>
              <a:defRPr/>
            </a:pPr>
            <a:r>
              <a:rPr lang="en-US" sz="2400" dirty="0"/>
              <a:t>Which challenges did you encounter? </a:t>
            </a:r>
          </a:p>
          <a:p>
            <a:pPr lvl="0">
              <a:lnSpc>
                <a:spcPct val="100000"/>
              </a:lnSpc>
              <a:spcBef>
                <a:spcPts val="0"/>
              </a:spcBef>
              <a:defRPr/>
            </a:pPr>
            <a:endParaRPr lang="en-US" sz="2400" dirty="0"/>
          </a:p>
          <a:p>
            <a:pPr lvl="0">
              <a:lnSpc>
                <a:spcPct val="100000"/>
              </a:lnSpc>
              <a:spcBef>
                <a:spcPts val="0"/>
              </a:spcBef>
              <a:defRPr/>
            </a:pPr>
            <a:r>
              <a:rPr lang="en-US" sz="2400" dirty="0"/>
              <a:t>Would you like to share some lessons learned?</a:t>
            </a:r>
            <a:endParaRPr lang="en-US" sz="2400" dirty="0">
              <a:solidFill>
                <a:schemeClr val="bg1"/>
              </a:solidFill>
            </a:endParaRP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14</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4799261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371696"/>
            <a:ext cx="7942760" cy="830997"/>
          </a:xfrm>
        </p:spPr>
        <p:txBody>
          <a:bodyPr/>
          <a:lstStyle/>
          <a:p>
            <a:r>
              <a:rPr lang="en-US" dirty="0"/>
              <a:t>Cost-Benefit Analysis Case: </a:t>
            </a:r>
            <a:r>
              <a:rPr lang="it-IT" dirty="0"/>
              <a:t>The </a:t>
            </a:r>
            <a:r>
              <a:rPr lang="it-IT" dirty="0" err="1"/>
              <a:t>Ikondo-Metembwe</a:t>
            </a:r>
            <a:r>
              <a:rPr lang="it-IT" dirty="0"/>
              <a:t> Project</a:t>
            </a:r>
            <a:endParaRPr lang="en-US" dirty="0"/>
          </a:p>
          <a:p>
            <a:r>
              <a:rPr lang="en-US" dirty="0"/>
              <a:t> </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dirty="0"/>
              <a:t>Demonstrating the economic added value of Nexus solutions</a:t>
            </a:r>
            <a:endParaRPr lang="de-DE" dirty="0"/>
          </a:p>
        </p:txBody>
      </p:sp>
      <p:sp>
        <p:nvSpPr>
          <p:cNvPr id="4" name="CasellaDiTesto 3">
            <a:extLst>
              <a:ext uri="{FF2B5EF4-FFF2-40B4-BE49-F238E27FC236}">
                <a16:creationId xmlns:a16="http://schemas.microsoft.com/office/drawing/2014/main" id="{3F2A8CCD-6D6B-4B9B-9F5C-3423FF6BA576}"/>
              </a:ext>
            </a:extLst>
          </p:cNvPr>
          <p:cNvSpPr txBox="1"/>
          <p:nvPr/>
        </p:nvSpPr>
        <p:spPr>
          <a:xfrm>
            <a:off x="620110" y="4804231"/>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3"/>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30540200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7DC4825B-C1D8-4578-B791-99F4F830929B}"/>
              </a:ext>
            </a:extLst>
          </p:cNvPr>
          <p:cNvSpPr/>
          <p:nvPr/>
        </p:nvSpPr>
        <p:spPr>
          <a:xfrm>
            <a:off x="723462" y="3076447"/>
            <a:ext cx="1702038"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6" name="Rettangolo 25">
            <a:extLst>
              <a:ext uri="{FF2B5EF4-FFF2-40B4-BE49-F238E27FC236}">
                <a16:creationId xmlns:a16="http://schemas.microsoft.com/office/drawing/2014/main" id="{91EAB78F-B835-4812-A6BE-19DB949A35A5}"/>
              </a:ext>
            </a:extLst>
          </p:cNvPr>
          <p:cNvSpPr/>
          <p:nvPr/>
        </p:nvSpPr>
        <p:spPr>
          <a:xfrm>
            <a:off x="2463115" y="3075850"/>
            <a:ext cx="1313266" cy="952196"/>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7" name="Rettangolo 26">
            <a:extLst>
              <a:ext uri="{FF2B5EF4-FFF2-40B4-BE49-F238E27FC236}">
                <a16:creationId xmlns:a16="http://schemas.microsoft.com/office/drawing/2014/main" id="{83BA5013-C544-4929-A6EE-628FFA2B93DD}"/>
              </a:ext>
            </a:extLst>
          </p:cNvPr>
          <p:cNvSpPr/>
          <p:nvPr/>
        </p:nvSpPr>
        <p:spPr>
          <a:xfrm>
            <a:off x="3809941" y="3075850"/>
            <a:ext cx="1393571"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28" name="Rettangolo 27">
            <a:extLst>
              <a:ext uri="{FF2B5EF4-FFF2-40B4-BE49-F238E27FC236}">
                <a16:creationId xmlns:a16="http://schemas.microsoft.com/office/drawing/2014/main" id="{1EE275CB-951A-4287-B409-4677F2F69EAB}"/>
              </a:ext>
            </a:extLst>
          </p:cNvPr>
          <p:cNvSpPr/>
          <p:nvPr/>
        </p:nvSpPr>
        <p:spPr>
          <a:xfrm>
            <a:off x="6689496" y="3085048"/>
            <a:ext cx="1543585" cy="954212"/>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30" name="Pentagono 5">
            <a:extLst>
              <a:ext uri="{FF2B5EF4-FFF2-40B4-BE49-F238E27FC236}">
                <a16:creationId xmlns:a16="http://schemas.microsoft.com/office/drawing/2014/main" id="{1C9F0D41-1F97-4B6C-A156-A8D3F16EDC58}"/>
              </a:ext>
            </a:extLst>
          </p:cNvPr>
          <p:cNvSpPr/>
          <p:nvPr/>
        </p:nvSpPr>
        <p:spPr>
          <a:xfrm>
            <a:off x="783753" y="2483341"/>
            <a:ext cx="1738349" cy="380586"/>
          </a:xfrm>
          <a:prstGeom prst="homePlat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ASSET / INFRASTRUCTURE </a:t>
            </a:r>
            <a:endParaRPr lang="it-IT" sz="788" dirty="0">
              <a:solidFill>
                <a:schemeClr val="tx1"/>
              </a:solidFill>
              <a:latin typeface="Calibri" panose="020F0502020204030204" pitchFamily="34" charset="0"/>
              <a:cs typeface="Calibri" panose="020F0502020204030204" pitchFamily="34" charset="0"/>
            </a:endParaRPr>
          </a:p>
        </p:txBody>
      </p:sp>
      <p:sp>
        <p:nvSpPr>
          <p:cNvPr id="31" name="Pentagono 5">
            <a:extLst>
              <a:ext uri="{FF2B5EF4-FFF2-40B4-BE49-F238E27FC236}">
                <a16:creationId xmlns:a16="http://schemas.microsoft.com/office/drawing/2014/main" id="{B23EE5FD-9E5C-4781-9A2C-2FCF43ED4321}"/>
              </a:ext>
            </a:extLst>
          </p:cNvPr>
          <p:cNvSpPr/>
          <p:nvPr/>
        </p:nvSpPr>
        <p:spPr>
          <a:xfrm>
            <a:off x="789870" y="2055190"/>
            <a:ext cx="1738349" cy="380586"/>
          </a:xfrm>
          <a:prstGeom prst="homePlat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INVESTMENT</a:t>
            </a:r>
            <a:endParaRPr lang="it-IT" sz="788" dirty="0">
              <a:solidFill>
                <a:schemeClr val="tx1"/>
              </a:solidFill>
              <a:latin typeface="Calibri" panose="020F0502020204030204" pitchFamily="34" charset="0"/>
              <a:cs typeface="Calibri" panose="020F0502020204030204" pitchFamily="34" charset="0"/>
            </a:endParaRPr>
          </a:p>
        </p:txBody>
      </p:sp>
      <p:sp>
        <p:nvSpPr>
          <p:cNvPr id="32" name="Rettangolo 31">
            <a:extLst>
              <a:ext uri="{FF2B5EF4-FFF2-40B4-BE49-F238E27FC236}">
                <a16:creationId xmlns:a16="http://schemas.microsoft.com/office/drawing/2014/main" id="{504BC010-3BCD-45B7-80C6-D70CBC826162}"/>
              </a:ext>
            </a:extLst>
          </p:cNvPr>
          <p:cNvSpPr/>
          <p:nvPr/>
        </p:nvSpPr>
        <p:spPr>
          <a:xfrm>
            <a:off x="1203865" y="1779509"/>
            <a:ext cx="830677"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SHOCK SETUP</a:t>
            </a:r>
          </a:p>
        </p:txBody>
      </p:sp>
      <p:sp>
        <p:nvSpPr>
          <p:cNvPr id="33" name="Rettangolo 32">
            <a:extLst>
              <a:ext uri="{FF2B5EF4-FFF2-40B4-BE49-F238E27FC236}">
                <a16:creationId xmlns:a16="http://schemas.microsoft.com/office/drawing/2014/main" id="{CC298D7A-837F-4042-B816-4E034F2AA119}"/>
              </a:ext>
            </a:extLst>
          </p:cNvPr>
          <p:cNvSpPr/>
          <p:nvPr/>
        </p:nvSpPr>
        <p:spPr>
          <a:xfrm>
            <a:off x="2340442" y="1779509"/>
            <a:ext cx="1598515"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MICROECONOMIC MODELING</a:t>
            </a:r>
          </a:p>
        </p:txBody>
      </p:sp>
      <p:sp>
        <p:nvSpPr>
          <p:cNvPr id="34" name="Rettangolo 33">
            <a:extLst>
              <a:ext uri="{FF2B5EF4-FFF2-40B4-BE49-F238E27FC236}">
                <a16:creationId xmlns:a16="http://schemas.microsoft.com/office/drawing/2014/main" id="{E5663C46-5790-4E6B-9A48-B0E5C555FD14}"/>
              </a:ext>
            </a:extLst>
          </p:cNvPr>
          <p:cNvSpPr/>
          <p:nvPr/>
        </p:nvSpPr>
        <p:spPr>
          <a:xfrm>
            <a:off x="6718446" y="1779509"/>
            <a:ext cx="1624163"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STAKEHOLDERS ENGAGEMENT</a:t>
            </a:r>
          </a:p>
        </p:txBody>
      </p:sp>
      <p:sp>
        <p:nvSpPr>
          <p:cNvPr id="35" name="Rettangolo 34">
            <a:extLst>
              <a:ext uri="{FF2B5EF4-FFF2-40B4-BE49-F238E27FC236}">
                <a16:creationId xmlns:a16="http://schemas.microsoft.com/office/drawing/2014/main" id="{B7D60BE1-204C-4EFA-BBA8-B82AD4DD1633}"/>
              </a:ext>
            </a:extLst>
          </p:cNvPr>
          <p:cNvSpPr/>
          <p:nvPr/>
        </p:nvSpPr>
        <p:spPr>
          <a:xfrm>
            <a:off x="6830338" y="2076096"/>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INTERNAL STAKEHOLDERS</a:t>
            </a:r>
          </a:p>
        </p:txBody>
      </p:sp>
      <p:sp>
        <p:nvSpPr>
          <p:cNvPr id="36" name="Rettangolo 35">
            <a:extLst>
              <a:ext uri="{FF2B5EF4-FFF2-40B4-BE49-F238E27FC236}">
                <a16:creationId xmlns:a16="http://schemas.microsoft.com/office/drawing/2014/main" id="{BD061710-4DBE-4808-B4D4-77E3B091555C}"/>
              </a:ext>
            </a:extLst>
          </p:cNvPr>
          <p:cNvSpPr/>
          <p:nvPr/>
        </p:nvSpPr>
        <p:spPr>
          <a:xfrm>
            <a:off x="6830338" y="2367910"/>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GOVERNMENTS AND DFIs</a:t>
            </a:r>
          </a:p>
        </p:txBody>
      </p:sp>
      <p:sp>
        <p:nvSpPr>
          <p:cNvPr id="37" name="Pentagono 5">
            <a:extLst>
              <a:ext uri="{FF2B5EF4-FFF2-40B4-BE49-F238E27FC236}">
                <a16:creationId xmlns:a16="http://schemas.microsoft.com/office/drawing/2014/main" id="{18644103-40C5-4628-9616-63D80F1692E6}"/>
              </a:ext>
            </a:extLst>
          </p:cNvPr>
          <p:cNvSpPr/>
          <p:nvPr/>
        </p:nvSpPr>
        <p:spPr>
          <a:xfrm>
            <a:off x="1273880" y="1298013"/>
            <a:ext cx="6511341" cy="317030"/>
          </a:xfrm>
          <a:prstGeom prst="homePlate">
            <a:avLst/>
          </a:prstGeom>
          <a:gradFill flip="none" rotWithShape="1">
            <a:gsLst>
              <a:gs pos="42000">
                <a:schemeClr val="accent6">
                  <a:lumMod val="75000"/>
                </a:schemeClr>
              </a:gs>
              <a:gs pos="100000">
                <a:schemeClr val="tx1"/>
              </a:gs>
            </a:gsLst>
            <a:lin ang="1080000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8" name="Rettangolo 37">
            <a:extLst>
              <a:ext uri="{FF2B5EF4-FFF2-40B4-BE49-F238E27FC236}">
                <a16:creationId xmlns:a16="http://schemas.microsoft.com/office/drawing/2014/main" id="{507AEE56-7494-41C5-9346-AC3755ACAE5D}"/>
              </a:ext>
            </a:extLst>
          </p:cNvPr>
          <p:cNvSpPr/>
          <p:nvPr/>
        </p:nvSpPr>
        <p:spPr>
          <a:xfrm>
            <a:off x="1273880" y="1263972"/>
            <a:ext cx="2577740" cy="3807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bg1"/>
                </a:solidFill>
                <a:latin typeface="Calibri" panose="020F0502020204030204" pitchFamily="34" charset="0"/>
                <a:cs typeface="Calibri" panose="020F0502020204030204" pitchFamily="34" charset="0"/>
              </a:rPr>
              <a:t>PRIVATE STANDPOINT  </a:t>
            </a:r>
            <a:r>
              <a:rPr lang="it-IT" sz="900" dirty="0">
                <a:solidFill>
                  <a:schemeClr val="accent6">
                    <a:lumMod val="40000"/>
                    <a:lumOff val="60000"/>
                  </a:schemeClr>
                </a:solidFill>
                <a:latin typeface="Calibri" panose="020F0502020204030204" pitchFamily="34" charset="0"/>
                <a:cs typeface="Calibri" panose="020F0502020204030204" pitchFamily="34" charset="0"/>
              </a:rPr>
              <a:t>COMPANY’S INDUSTRIAL PLAN</a:t>
            </a:r>
          </a:p>
        </p:txBody>
      </p:sp>
      <p:sp>
        <p:nvSpPr>
          <p:cNvPr id="39" name="Rettangolo 38">
            <a:extLst>
              <a:ext uri="{FF2B5EF4-FFF2-40B4-BE49-F238E27FC236}">
                <a16:creationId xmlns:a16="http://schemas.microsoft.com/office/drawing/2014/main" id="{FDB126A9-7E03-4479-A4C0-888E67A3F911}"/>
              </a:ext>
            </a:extLst>
          </p:cNvPr>
          <p:cNvSpPr/>
          <p:nvPr/>
        </p:nvSpPr>
        <p:spPr>
          <a:xfrm>
            <a:off x="5288863" y="1261824"/>
            <a:ext cx="2462923" cy="3807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6">
                    <a:lumMod val="40000"/>
                    <a:lumOff val="60000"/>
                  </a:schemeClr>
                </a:solidFill>
                <a:latin typeface="Calibri" panose="020F0502020204030204" pitchFamily="34" charset="0"/>
                <a:cs typeface="Calibri" panose="020F0502020204030204" pitchFamily="34" charset="0"/>
              </a:rPr>
              <a:t>IMPACT ON STAKEHODERS   </a:t>
            </a:r>
            <a:r>
              <a:rPr lang="it-IT" sz="900" dirty="0">
                <a:solidFill>
                  <a:schemeClr val="bg1"/>
                </a:solidFill>
                <a:latin typeface="Calibri" panose="020F0502020204030204" pitchFamily="34" charset="0"/>
                <a:cs typeface="Calibri" panose="020F0502020204030204" pitchFamily="34" charset="0"/>
              </a:rPr>
              <a:t>PUBLIC STANDPOINT </a:t>
            </a:r>
          </a:p>
        </p:txBody>
      </p:sp>
      <p:sp>
        <p:nvSpPr>
          <p:cNvPr id="40" name="Rettangolo 39">
            <a:extLst>
              <a:ext uri="{FF2B5EF4-FFF2-40B4-BE49-F238E27FC236}">
                <a16:creationId xmlns:a16="http://schemas.microsoft.com/office/drawing/2014/main" id="{9BC89ECA-095A-4AE8-86E1-96988671963C}"/>
              </a:ext>
            </a:extLst>
          </p:cNvPr>
          <p:cNvSpPr/>
          <p:nvPr/>
        </p:nvSpPr>
        <p:spPr>
          <a:xfrm>
            <a:off x="6830338" y="2653572"/>
            <a:ext cx="1291958" cy="21573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50" dirty="0">
                <a:solidFill>
                  <a:schemeClr val="tx1"/>
                </a:solidFill>
                <a:latin typeface="Calibri" panose="020F0502020204030204" pitchFamily="34" charset="0"/>
                <a:cs typeface="Calibri" panose="020F0502020204030204" pitchFamily="34" charset="0"/>
              </a:rPr>
              <a:t>CUSTOMERS, INVESTORS, NGOs</a:t>
            </a:r>
          </a:p>
        </p:txBody>
      </p:sp>
      <p:pic>
        <p:nvPicPr>
          <p:cNvPr id="41" name="Immagine 40">
            <a:extLst>
              <a:ext uri="{FF2B5EF4-FFF2-40B4-BE49-F238E27FC236}">
                <a16:creationId xmlns:a16="http://schemas.microsoft.com/office/drawing/2014/main" id="{8F19DF88-4C55-4F8E-A5F9-E0F7E74797AF}"/>
              </a:ext>
            </a:extLst>
          </p:cNvPr>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blip>
          <a:srcRect r="51695"/>
          <a:stretch/>
        </p:blipFill>
        <p:spPr>
          <a:xfrm>
            <a:off x="6806631" y="3629454"/>
            <a:ext cx="529703" cy="220230"/>
          </a:xfrm>
          <a:prstGeom prst="rect">
            <a:avLst/>
          </a:prstGeom>
        </p:spPr>
      </p:pic>
      <p:pic>
        <p:nvPicPr>
          <p:cNvPr id="42" name="Immagine 41">
            <a:extLst>
              <a:ext uri="{FF2B5EF4-FFF2-40B4-BE49-F238E27FC236}">
                <a16:creationId xmlns:a16="http://schemas.microsoft.com/office/drawing/2014/main" id="{22C513CA-0951-4C5F-AD2A-DF24E3C370A9}"/>
              </a:ext>
            </a:extLst>
          </p:cNvPr>
          <p:cNvPicPr>
            <a:picLocks noChangeAspect="1"/>
          </p:cNvPicPr>
          <p:nvPr/>
        </p:nvPicPr>
        <p:blipFill>
          <a:blip r:embed="rId4"/>
          <a:stretch>
            <a:fillRect/>
          </a:stretch>
        </p:blipFill>
        <p:spPr>
          <a:xfrm>
            <a:off x="6777566" y="3212689"/>
            <a:ext cx="289083" cy="292709"/>
          </a:xfrm>
          <a:prstGeom prst="rect">
            <a:avLst/>
          </a:prstGeom>
        </p:spPr>
      </p:pic>
      <p:pic>
        <p:nvPicPr>
          <p:cNvPr id="43" name="Immagine 42">
            <a:extLst>
              <a:ext uri="{FF2B5EF4-FFF2-40B4-BE49-F238E27FC236}">
                <a16:creationId xmlns:a16="http://schemas.microsoft.com/office/drawing/2014/main" id="{0BC747D6-BFA0-4314-BB2C-460F06FA58A1}"/>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t="14905" b="9102"/>
          <a:stretch/>
        </p:blipFill>
        <p:spPr>
          <a:xfrm>
            <a:off x="7369924" y="3212689"/>
            <a:ext cx="791198" cy="628742"/>
          </a:xfrm>
          <a:prstGeom prst="rect">
            <a:avLst/>
          </a:prstGeom>
        </p:spPr>
      </p:pic>
      <p:sp>
        <p:nvSpPr>
          <p:cNvPr id="44" name="Rettangolo 43">
            <a:extLst>
              <a:ext uri="{FF2B5EF4-FFF2-40B4-BE49-F238E27FC236}">
                <a16:creationId xmlns:a16="http://schemas.microsoft.com/office/drawing/2014/main" id="{726AA4D1-82FE-45D2-ADB6-CC8012BD3534}"/>
              </a:ext>
            </a:extLst>
          </p:cNvPr>
          <p:cNvSpPr/>
          <p:nvPr/>
        </p:nvSpPr>
        <p:spPr>
          <a:xfrm>
            <a:off x="789870" y="3154069"/>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MARKET DATA</a:t>
            </a:r>
          </a:p>
        </p:txBody>
      </p:sp>
      <p:sp>
        <p:nvSpPr>
          <p:cNvPr id="45" name="Rettangolo 44">
            <a:extLst>
              <a:ext uri="{FF2B5EF4-FFF2-40B4-BE49-F238E27FC236}">
                <a16:creationId xmlns:a16="http://schemas.microsoft.com/office/drawing/2014/main" id="{374B9F4D-C1AB-4E46-AFD4-D61E9C6C4FF9}"/>
              </a:ext>
            </a:extLst>
          </p:cNvPr>
          <p:cNvSpPr/>
          <p:nvPr/>
        </p:nvSpPr>
        <p:spPr>
          <a:xfrm>
            <a:off x="793253" y="3350699"/>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GEO DATA (GIS)</a:t>
            </a:r>
          </a:p>
        </p:txBody>
      </p:sp>
      <p:sp>
        <p:nvSpPr>
          <p:cNvPr id="46" name="Rettangolo 45">
            <a:extLst>
              <a:ext uri="{FF2B5EF4-FFF2-40B4-BE49-F238E27FC236}">
                <a16:creationId xmlns:a16="http://schemas.microsoft.com/office/drawing/2014/main" id="{46A5C0CE-D6A5-41C9-9A56-943A00250438}"/>
              </a:ext>
            </a:extLst>
          </p:cNvPr>
          <p:cNvSpPr/>
          <p:nvPr/>
        </p:nvSpPr>
        <p:spPr>
          <a:xfrm>
            <a:off x="793253" y="3551948"/>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PROJECT DATA</a:t>
            </a:r>
          </a:p>
        </p:txBody>
      </p:sp>
      <p:sp>
        <p:nvSpPr>
          <p:cNvPr id="47" name="Rettangolo 46">
            <a:extLst>
              <a:ext uri="{FF2B5EF4-FFF2-40B4-BE49-F238E27FC236}">
                <a16:creationId xmlns:a16="http://schemas.microsoft.com/office/drawing/2014/main" id="{C7E2D1A6-9AFF-4507-88C4-0F2C99E2AB08}"/>
              </a:ext>
            </a:extLst>
          </p:cNvPr>
          <p:cNvSpPr/>
          <p:nvPr/>
        </p:nvSpPr>
        <p:spPr>
          <a:xfrm>
            <a:off x="793253" y="3753197"/>
            <a:ext cx="878320" cy="17389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REGULATORY DATA</a:t>
            </a:r>
          </a:p>
        </p:txBody>
      </p:sp>
      <p:sp>
        <p:nvSpPr>
          <p:cNvPr id="48" name="Rettangolo 47">
            <a:extLst>
              <a:ext uri="{FF2B5EF4-FFF2-40B4-BE49-F238E27FC236}">
                <a16:creationId xmlns:a16="http://schemas.microsoft.com/office/drawing/2014/main" id="{86E07E48-E972-41D1-90B2-197ED9508813}"/>
              </a:ext>
            </a:extLst>
          </p:cNvPr>
          <p:cNvSpPr/>
          <p:nvPr/>
        </p:nvSpPr>
        <p:spPr>
          <a:xfrm>
            <a:off x="1710854" y="3156057"/>
            <a:ext cx="651433" cy="36854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CONSTRUC. INVESTMENT</a:t>
            </a:r>
          </a:p>
        </p:txBody>
      </p:sp>
      <p:sp>
        <p:nvSpPr>
          <p:cNvPr id="49" name="Rettangolo 48">
            <a:extLst>
              <a:ext uri="{FF2B5EF4-FFF2-40B4-BE49-F238E27FC236}">
                <a16:creationId xmlns:a16="http://schemas.microsoft.com/office/drawing/2014/main" id="{D31D0EF7-23BA-4040-96BB-AEF18C16A449}"/>
              </a:ext>
            </a:extLst>
          </p:cNvPr>
          <p:cNvSpPr/>
          <p:nvPr/>
        </p:nvSpPr>
        <p:spPr>
          <a:xfrm>
            <a:off x="1714348" y="3551948"/>
            <a:ext cx="651433"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EXPENSES VECTOR</a:t>
            </a:r>
          </a:p>
        </p:txBody>
      </p:sp>
      <p:sp>
        <p:nvSpPr>
          <p:cNvPr id="50" name="Rettangolo 49">
            <a:extLst>
              <a:ext uri="{FF2B5EF4-FFF2-40B4-BE49-F238E27FC236}">
                <a16:creationId xmlns:a16="http://schemas.microsoft.com/office/drawing/2014/main" id="{EC00F861-C00E-4010-93AD-B27315C1732C}"/>
              </a:ext>
            </a:extLst>
          </p:cNvPr>
          <p:cNvSpPr/>
          <p:nvPr/>
        </p:nvSpPr>
        <p:spPr>
          <a:xfrm>
            <a:off x="911481" y="4058685"/>
            <a:ext cx="1505540"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INPUT DATA AND SCENARIO</a:t>
            </a:r>
          </a:p>
        </p:txBody>
      </p:sp>
      <p:sp>
        <p:nvSpPr>
          <p:cNvPr id="51" name="Rettangolo 50">
            <a:extLst>
              <a:ext uri="{FF2B5EF4-FFF2-40B4-BE49-F238E27FC236}">
                <a16:creationId xmlns:a16="http://schemas.microsoft.com/office/drawing/2014/main" id="{15D154A1-FFE9-4D50-BF82-AA95EA882F36}"/>
              </a:ext>
            </a:extLst>
          </p:cNvPr>
          <p:cNvSpPr/>
          <p:nvPr/>
        </p:nvSpPr>
        <p:spPr>
          <a:xfrm>
            <a:off x="2437172" y="4058685"/>
            <a:ext cx="1422184"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COSTS BENEFITS ANALYSIS</a:t>
            </a:r>
          </a:p>
        </p:txBody>
      </p:sp>
      <p:sp>
        <p:nvSpPr>
          <p:cNvPr id="52" name="Rettangolo 51">
            <a:extLst>
              <a:ext uri="{FF2B5EF4-FFF2-40B4-BE49-F238E27FC236}">
                <a16:creationId xmlns:a16="http://schemas.microsoft.com/office/drawing/2014/main" id="{5F244443-712A-46AC-9561-A10CC79F3C29}"/>
              </a:ext>
            </a:extLst>
          </p:cNvPr>
          <p:cNvSpPr/>
          <p:nvPr/>
        </p:nvSpPr>
        <p:spPr>
          <a:xfrm>
            <a:off x="3827617" y="4058685"/>
            <a:ext cx="1364798"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SAM / DCGE / MONTE CARLO </a:t>
            </a:r>
          </a:p>
        </p:txBody>
      </p:sp>
      <p:sp>
        <p:nvSpPr>
          <p:cNvPr id="53" name="Rettangolo 52">
            <a:extLst>
              <a:ext uri="{FF2B5EF4-FFF2-40B4-BE49-F238E27FC236}">
                <a16:creationId xmlns:a16="http://schemas.microsoft.com/office/drawing/2014/main" id="{E015BD3E-07E8-4474-850D-2D3377E8C7FF}"/>
              </a:ext>
            </a:extLst>
          </p:cNvPr>
          <p:cNvSpPr/>
          <p:nvPr/>
        </p:nvSpPr>
        <p:spPr>
          <a:xfrm>
            <a:off x="6941193" y="4058685"/>
            <a:ext cx="1148071"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STANDARD METRICS</a:t>
            </a:r>
          </a:p>
        </p:txBody>
      </p:sp>
      <p:sp>
        <p:nvSpPr>
          <p:cNvPr id="54" name="Rettangolo 53">
            <a:extLst>
              <a:ext uri="{FF2B5EF4-FFF2-40B4-BE49-F238E27FC236}">
                <a16:creationId xmlns:a16="http://schemas.microsoft.com/office/drawing/2014/main" id="{FD9AC312-38BF-4DF9-B097-D006F9A4E3A7}"/>
              </a:ext>
            </a:extLst>
          </p:cNvPr>
          <p:cNvSpPr/>
          <p:nvPr/>
        </p:nvSpPr>
        <p:spPr>
          <a:xfrm>
            <a:off x="4447275" y="3176800"/>
            <a:ext cx="691505"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ROBUSTNESS</a:t>
            </a:r>
          </a:p>
          <a:p>
            <a:pPr algn="ctr"/>
            <a:r>
              <a:rPr lang="it-IT" sz="675" dirty="0">
                <a:solidFill>
                  <a:schemeClr val="tx1"/>
                </a:solidFill>
                <a:latin typeface="Calibri" panose="020F0502020204030204" pitchFamily="34" charset="0"/>
                <a:cs typeface="Calibri" panose="020F0502020204030204" pitchFamily="34" charset="0"/>
              </a:rPr>
              <a:t>CHECK</a:t>
            </a:r>
          </a:p>
        </p:txBody>
      </p:sp>
      <p:sp>
        <p:nvSpPr>
          <p:cNvPr id="55" name="Rettangolo 54">
            <a:extLst>
              <a:ext uri="{FF2B5EF4-FFF2-40B4-BE49-F238E27FC236}">
                <a16:creationId xmlns:a16="http://schemas.microsoft.com/office/drawing/2014/main" id="{247964D2-9DB1-4075-9C25-E17A83152FDE}"/>
              </a:ext>
            </a:extLst>
          </p:cNvPr>
          <p:cNvSpPr/>
          <p:nvPr/>
        </p:nvSpPr>
        <p:spPr>
          <a:xfrm>
            <a:off x="4447275" y="3590472"/>
            <a:ext cx="691505"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REASONABILITY</a:t>
            </a:r>
          </a:p>
          <a:p>
            <a:pPr algn="ctr"/>
            <a:r>
              <a:rPr lang="it-IT" sz="675" dirty="0">
                <a:solidFill>
                  <a:schemeClr val="tx1"/>
                </a:solidFill>
                <a:latin typeface="Calibri" panose="020F0502020204030204" pitchFamily="34" charset="0"/>
                <a:cs typeface="Calibri" panose="020F0502020204030204" pitchFamily="34" charset="0"/>
              </a:rPr>
              <a:t>CHECK</a:t>
            </a:r>
          </a:p>
        </p:txBody>
      </p:sp>
      <p:sp>
        <p:nvSpPr>
          <p:cNvPr id="56" name="Rettangolo 55">
            <a:extLst>
              <a:ext uri="{FF2B5EF4-FFF2-40B4-BE49-F238E27FC236}">
                <a16:creationId xmlns:a16="http://schemas.microsoft.com/office/drawing/2014/main" id="{2E902649-E59A-4860-9854-A245F6DB6E8E}"/>
              </a:ext>
            </a:extLst>
          </p:cNvPr>
          <p:cNvSpPr/>
          <p:nvPr/>
        </p:nvSpPr>
        <p:spPr>
          <a:xfrm>
            <a:off x="3865814" y="3176800"/>
            <a:ext cx="547872" cy="37514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MODELS RUNNING</a:t>
            </a:r>
          </a:p>
        </p:txBody>
      </p:sp>
      <p:sp>
        <p:nvSpPr>
          <p:cNvPr id="57" name="Rettangolo 56">
            <a:extLst>
              <a:ext uri="{FF2B5EF4-FFF2-40B4-BE49-F238E27FC236}">
                <a16:creationId xmlns:a16="http://schemas.microsoft.com/office/drawing/2014/main" id="{66667421-B896-4286-8184-0E98AF73309B}"/>
              </a:ext>
            </a:extLst>
          </p:cNvPr>
          <p:cNvSpPr/>
          <p:nvPr/>
        </p:nvSpPr>
        <p:spPr>
          <a:xfrm>
            <a:off x="3865813" y="3589049"/>
            <a:ext cx="547871" cy="375148"/>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OUTCOME</a:t>
            </a:r>
          </a:p>
          <a:p>
            <a:pPr algn="ctr"/>
            <a:r>
              <a:rPr lang="it-IT" sz="675" dirty="0">
                <a:solidFill>
                  <a:schemeClr val="tx1"/>
                </a:solidFill>
                <a:latin typeface="Calibri" panose="020F0502020204030204" pitchFamily="34" charset="0"/>
                <a:cs typeface="Calibri" panose="020F0502020204030204" pitchFamily="34" charset="0"/>
              </a:rPr>
              <a:t>PRODUCT.</a:t>
            </a:r>
          </a:p>
        </p:txBody>
      </p:sp>
      <p:pic>
        <p:nvPicPr>
          <p:cNvPr id="58" name="Picture 2" descr="Related image">
            <a:extLst>
              <a:ext uri="{FF2B5EF4-FFF2-40B4-BE49-F238E27FC236}">
                <a16:creationId xmlns:a16="http://schemas.microsoft.com/office/drawing/2014/main" id="{BCA30F5C-7DAB-4D62-ADEB-0A774CFEF72A}"/>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3553" y="1266132"/>
            <a:ext cx="417968" cy="416330"/>
          </a:xfrm>
          <a:prstGeom prst="rect">
            <a:avLst/>
          </a:prstGeom>
          <a:noFill/>
          <a:extLst>
            <a:ext uri="{909E8E84-426E-40DD-AFC4-6F175D3DCCD1}">
              <a14:hiddenFill xmlns:a14="http://schemas.microsoft.com/office/drawing/2010/main">
                <a:solidFill>
                  <a:srgbClr val="FFFFFF"/>
                </a:solidFill>
              </a14:hiddenFill>
            </a:ext>
          </a:extLst>
        </p:spPr>
      </p:pic>
      <p:sp>
        <p:nvSpPr>
          <p:cNvPr id="59" name="Freccia a gallone 58">
            <a:extLst>
              <a:ext uri="{FF2B5EF4-FFF2-40B4-BE49-F238E27FC236}">
                <a16:creationId xmlns:a16="http://schemas.microsoft.com/office/drawing/2014/main" id="{72E983EB-C6BC-41BF-ADF8-8F40C845473F}"/>
              </a:ext>
            </a:extLst>
          </p:cNvPr>
          <p:cNvSpPr/>
          <p:nvPr/>
        </p:nvSpPr>
        <p:spPr>
          <a:xfrm>
            <a:off x="2425500" y="2055190"/>
            <a:ext cx="1702038"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ECONOMIC AND FINANCIAL SUSTAINABILITY CHECK</a:t>
            </a:r>
            <a:endParaRPr lang="it-IT" sz="788" dirty="0">
              <a:solidFill>
                <a:schemeClr val="tx1"/>
              </a:solidFill>
              <a:latin typeface="Calibri" panose="020F0502020204030204" pitchFamily="34" charset="0"/>
              <a:cs typeface="Calibri" panose="020F0502020204030204" pitchFamily="34" charset="0"/>
            </a:endParaRPr>
          </a:p>
        </p:txBody>
      </p:sp>
      <p:sp>
        <p:nvSpPr>
          <p:cNvPr id="60" name="Freccia a gallone 59">
            <a:extLst>
              <a:ext uri="{FF2B5EF4-FFF2-40B4-BE49-F238E27FC236}">
                <a16:creationId xmlns:a16="http://schemas.microsoft.com/office/drawing/2014/main" id="{CE1D1129-11CD-41DB-89D7-FAE58754C3CF}"/>
              </a:ext>
            </a:extLst>
          </p:cNvPr>
          <p:cNvSpPr/>
          <p:nvPr/>
        </p:nvSpPr>
        <p:spPr>
          <a:xfrm>
            <a:off x="3809942" y="2055190"/>
            <a:ext cx="1771944"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Calibri" panose="020F0502020204030204" pitchFamily="34" charset="0"/>
                <a:cs typeface="Calibri" panose="020F0502020204030204" pitchFamily="34" charset="0"/>
              </a:rPr>
              <a:t>DIRECT</a:t>
            </a:r>
          </a:p>
          <a:p>
            <a:pPr algn="ctr"/>
            <a:r>
              <a:rPr lang="it-IT" sz="900" dirty="0">
                <a:solidFill>
                  <a:schemeClr val="tx1"/>
                </a:solidFill>
                <a:latin typeface="Calibri" panose="020F0502020204030204" pitchFamily="34" charset="0"/>
                <a:cs typeface="Calibri" panose="020F0502020204030204" pitchFamily="34" charset="0"/>
              </a:rPr>
              <a:t>AND INDIRECT SOCIOECONOMIC IMPACT ANALYSIS</a:t>
            </a:r>
          </a:p>
        </p:txBody>
      </p:sp>
      <p:sp>
        <p:nvSpPr>
          <p:cNvPr id="61" name="Freccia a gallone 60">
            <a:extLst>
              <a:ext uri="{FF2B5EF4-FFF2-40B4-BE49-F238E27FC236}">
                <a16:creationId xmlns:a16="http://schemas.microsoft.com/office/drawing/2014/main" id="{2DB185F3-F1FA-4B09-A4C7-EB0A2EA5E3CC}"/>
              </a:ext>
            </a:extLst>
          </p:cNvPr>
          <p:cNvSpPr/>
          <p:nvPr/>
        </p:nvSpPr>
        <p:spPr>
          <a:xfrm>
            <a:off x="5270348" y="2055190"/>
            <a:ext cx="1507217" cy="814119"/>
          </a:xfrm>
          <a:prstGeom prst="chevron">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Calibri" panose="020F0502020204030204" pitchFamily="34" charset="0"/>
              <a:cs typeface="Calibri" panose="020F0502020204030204" pitchFamily="34" charset="0"/>
            </a:endParaRPr>
          </a:p>
        </p:txBody>
      </p:sp>
      <p:sp>
        <p:nvSpPr>
          <p:cNvPr id="62" name="Rettangolo 61">
            <a:extLst>
              <a:ext uri="{FF2B5EF4-FFF2-40B4-BE49-F238E27FC236}">
                <a16:creationId xmlns:a16="http://schemas.microsoft.com/office/drawing/2014/main" id="{0DC0FD9C-2F8A-4003-B6CC-09914D2974BC}"/>
              </a:ext>
            </a:extLst>
          </p:cNvPr>
          <p:cNvSpPr/>
          <p:nvPr/>
        </p:nvSpPr>
        <p:spPr>
          <a:xfrm>
            <a:off x="5252780" y="3075850"/>
            <a:ext cx="1393571" cy="95159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Calibri" panose="020F0502020204030204" pitchFamily="34" charset="0"/>
              <a:cs typeface="Calibri" panose="020F0502020204030204" pitchFamily="34" charset="0"/>
            </a:endParaRPr>
          </a:p>
        </p:txBody>
      </p:sp>
      <p:sp>
        <p:nvSpPr>
          <p:cNvPr id="63" name="Rettangolo 62">
            <a:extLst>
              <a:ext uri="{FF2B5EF4-FFF2-40B4-BE49-F238E27FC236}">
                <a16:creationId xmlns:a16="http://schemas.microsoft.com/office/drawing/2014/main" id="{F6CEBC75-BE42-46E0-98D4-E53ECB7B4FEF}"/>
              </a:ext>
            </a:extLst>
          </p:cNvPr>
          <p:cNvSpPr/>
          <p:nvPr/>
        </p:nvSpPr>
        <p:spPr>
          <a:xfrm>
            <a:off x="5284921" y="3176801"/>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LITERATURE REFERENCES STUDY</a:t>
            </a:r>
          </a:p>
        </p:txBody>
      </p:sp>
      <p:sp>
        <p:nvSpPr>
          <p:cNvPr id="64" name="Rettangolo 63">
            <a:extLst>
              <a:ext uri="{FF2B5EF4-FFF2-40B4-BE49-F238E27FC236}">
                <a16:creationId xmlns:a16="http://schemas.microsoft.com/office/drawing/2014/main" id="{0CC2DD4D-4F47-423C-BC08-ABF9ABE034D0}"/>
              </a:ext>
            </a:extLst>
          </p:cNvPr>
          <p:cNvSpPr/>
          <p:nvPr/>
        </p:nvSpPr>
        <p:spPr>
          <a:xfrm>
            <a:off x="2517958" y="3186369"/>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COST ESTIMATION</a:t>
            </a:r>
          </a:p>
        </p:txBody>
      </p:sp>
      <p:sp>
        <p:nvSpPr>
          <p:cNvPr id="65" name="Rettangolo 64">
            <a:extLst>
              <a:ext uri="{FF2B5EF4-FFF2-40B4-BE49-F238E27FC236}">
                <a16:creationId xmlns:a16="http://schemas.microsoft.com/office/drawing/2014/main" id="{6DF8DBEA-7AA3-4EAB-8884-099E744A21E2}"/>
              </a:ext>
            </a:extLst>
          </p:cNvPr>
          <p:cNvSpPr/>
          <p:nvPr/>
        </p:nvSpPr>
        <p:spPr>
          <a:xfrm>
            <a:off x="2513984" y="3466707"/>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BENEFITS ESTIMATION</a:t>
            </a:r>
          </a:p>
        </p:txBody>
      </p:sp>
      <p:sp>
        <p:nvSpPr>
          <p:cNvPr id="66" name="Rettangolo 65">
            <a:extLst>
              <a:ext uri="{FF2B5EF4-FFF2-40B4-BE49-F238E27FC236}">
                <a16:creationId xmlns:a16="http://schemas.microsoft.com/office/drawing/2014/main" id="{2E466973-48FF-4CC8-BE57-7E358695CE31}"/>
              </a:ext>
            </a:extLst>
          </p:cNvPr>
          <p:cNvSpPr/>
          <p:nvPr/>
        </p:nvSpPr>
        <p:spPr>
          <a:xfrm>
            <a:off x="2510353" y="3743090"/>
            <a:ext cx="1183889" cy="21603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MULTIPLIER / IRR / OTHER KPI</a:t>
            </a:r>
          </a:p>
        </p:txBody>
      </p:sp>
      <p:sp>
        <p:nvSpPr>
          <p:cNvPr id="67" name="Rettangolo 66">
            <a:extLst>
              <a:ext uri="{FF2B5EF4-FFF2-40B4-BE49-F238E27FC236}">
                <a16:creationId xmlns:a16="http://schemas.microsoft.com/office/drawing/2014/main" id="{BDD8B3D8-E139-415F-AF49-DC3F991EAE3F}"/>
              </a:ext>
            </a:extLst>
          </p:cNvPr>
          <p:cNvSpPr/>
          <p:nvPr/>
        </p:nvSpPr>
        <p:spPr>
          <a:xfrm>
            <a:off x="5284309" y="4056606"/>
            <a:ext cx="1364798" cy="369332"/>
          </a:xfrm>
          <a:prstGeom prst="rect">
            <a:avLst/>
          </a:prstGeom>
        </p:spPr>
        <p:txBody>
          <a:bodyPr wrap="squar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OPTIMIZATION TECNIQUES</a:t>
            </a:r>
          </a:p>
        </p:txBody>
      </p:sp>
      <p:sp>
        <p:nvSpPr>
          <p:cNvPr id="68" name="Rettangolo 67">
            <a:extLst>
              <a:ext uri="{FF2B5EF4-FFF2-40B4-BE49-F238E27FC236}">
                <a16:creationId xmlns:a16="http://schemas.microsoft.com/office/drawing/2014/main" id="{062D70E8-4DB3-4889-B436-BC26B0781D20}"/>
              </a:ext>
            </a:extLst>
          </p:cNvPr>
          <p:cNvSpPr/>
          <p:nvPr/>
        </p:nvSpPr>
        <p:spPr>
          <a:xfrm>
            <a:off x="3743366" y="1779509"/>
            <a:ext cx="1689886"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MACROECONOMICS MODELING</a:t>
            </a:r>
          </a:p>
        </p:txBody>
      </p:sp>
      <p:sp>
        <p:nvSpPr>
          <p:cNvPr id="69" name="Rettangolo 68">
            <a:extLst>
              <a:ext uri="{FF2B5EF4-FFF2-40B4-BE49-F238E27FC236}">
                <a16:creationId xmlns:a16="http://schemas.microsoft.com/office/drawing/2014/main" id="{3D27F210-8873-41A1-BA3E-C5D572E15933}"/>
              </a:ext>
            </a:extLst>
          </p:cNvPr>
          <p:cNvSpPr/>
          <p:nvPr/>
        </p:nvSpPr>
        <p:spPr>
          <a:xfrm>
            <a:off x="5280196" y="3449354"/>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STRUCTURAL CHANGES IDENTIF.</a:t>
            </a:r>
          </a:p>
        </p:txBody>
      </p:sp>
      <p:sp>
        <p:nvSpPr>
          <p:cNvPr id="70" name="Rettangolo 69">
            <a:extLst>
              <a:ext uri="{FF2B5EF4-FFF2-40B4-BE49-F238E27FC236}">
                <a16:creationId xmlns:a16="http://schemas.microsoft.com/office/drawing/2014/main" id="{2ECAC6C8-D3E4-495E-8C1F-CF9A0E095535}"/>
              </a:ext>
            </a:extLst>
          </p:cNvPr>
          <p:cNvSpPr/>
          <p:nvPr/>
        </p:nvSpPr>
        <p:spPr>
          <a:xfrm>
            <a:off x="5284921" y="3736884"/>
            <a:ext cx="1332617" cy="2256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75" dirty="0">
                <a:solidFill>
                  <a:schemeClr val="tx1"/>
                </a:solidFill>
                <a:latin typeface="Calibri" panose="020F0502020204030204" pitchFamily="34" charset="0"/>
                <a:cs typeface="Calibri" panose="020F0502020204030204" pitchFamily="34" charset="0"/>
              </a:rPr>
              <a:t>SENSITIVITY ANALYSIS</a:t>
            </a:r>
          </a:p>
        </p:txBody>
      </p:sp>
      <p:sp>
        <p:nvSpPr>
          <p:cNvPr id="71" name="Rettangolo 70">
            <a:extLst>
              <a:ext uri="{FF2B5EF4-FFF2-40B4-BE49-F238E27FC236}">
                <a16:creationId xmlns:a16="http://schemas.microsoft.com/office/drawing/2014/main" id="{53928B03-A9A7-42CB-ACA7-0D7FCDAA06DC}"/>
              </a:ext>
            </a:extLst>
          </p:cNvPr>
          <p:cNvSpPr/>
          <p:nvPr/>
        </p:nvSpPr>
        <p:spPr>
          <a:xfrm>
            <a:off x="5380874" y="1779508"/>
            <a:ext cx="998991" cy="230832"/>
          </a:xfrm>
          <a:prstGeom prst="rect">
            <a:avLst/>
          </a:prstGeom>
        </p:spPr>
        <p:txBody>
          <a:bodyPr wrap="none">
            <a:spAutoFit/>
          </a:bodyPr>
          <a:lstStyle/>
          <a:p>
            <a:r>
              <a:rPr lang="it-IT" sz="900" dirty="0">
                <a:solidFill>
                  <a:schemeClr val="tx1">
                    <a:lumMod val="50000"/>
                    <a:lumOff val="50000"/>
                  </a:schemeClr>
                </a:solidFill>
                <a:latin typeface="Calibri" panose="020F0502020204030204" pitchFamily="34" charset="0"/>
                <a:cs typeface="Calibri" panose="020F0502020204030204" pitchFamily="34" charset="0"/>
              </a:rPr>
              <a:t>POLICY BUILDING</a:t>
            </a:r>
          </a:p>
        </p:txBody>
      </p:sp>
      <p:pic>
        <p:nvPicPr>
          <p:cNvPr id="72" name="Picture 6" descr="Immagine correlata">
            <a:extLst>
              <a:ext uri="{FF2B5EF4-FFF2-40B4-BE49-F238E27FC236}">
                <a16:creationId xmlns:a16="http://schemas.microsoft.com/office/drawing/2014/main" id="{0DD34BD3-EF98-44D4-BD61-8B14D6F8AD7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380873" y="2297376"/>
            <a:ext cx="329747" cy="329747"/>
          </a:xfrm>
          <a:prstGeom prst="rect">
            <a:avLst/>
          </a:prstGeom>
          <a:noFill/>
          <a:extLst>
            <a:ext uri="{909E8E84-426E-40DD-AFC4-6F175D3DCCD1}">
              <a14:hiddenFill xmlns:a14="http://schemas.microsoft.com/office/drawing/2010/main">
                <a:solidFill>
                  <a:srgbClr val="FFFFFF"/>
                </a:solidFill>
              </a14:hiddenFill>
            </a:ext>
          </a:extLst>
        </p:spPr>
      </p:pic>
      <p:sp>
        <p:nvSpPr>
          <p:cNvPr id="73" name="Rettangolo 72">
            <a:extLst>
              <a:ext uri="{FF2B5EF4-FFF2-40B4-BE49-F238E27FC236}">
                <a16:creationId xmlns:a16="http://schemas.microsoft.com/office/drawing/2014/main" id="{EB6D3265-D0B5-4B36-AA94-CA172BE8831A}"/>
              </a:ext>
            </a:extLst>
          </p:cNvPr>
          <p:cNvSpPr/>
          <p:nvPr/>
        </p:nvSpPr>
        <p:spPr>
          <a:xfrm>
            <a:off x="5524390" y="2286603"/>
            <a:ext cx="1177367" cy="369332"/>
          </a:xfrm>
          <a:prstGeom prst="rect">
            <a:avLst/>
          </a:prstGeom>
        </p:spPr>
        <p:txBody>
          <a:bodyPr wrap="square">
            <a:spAutoFit/>
          </a:bodyPr>
          <a:lstStyle/>
          <a:p>
            <a:pPr algn="ctr"/>
            <a:r>
              <a:rPr lang="en-GB" sz="900" dirty="0">
                <a:latin typeface="Calibri" panose="020F0502020204030204" pitchFamily="34" charset="0"/>
                <a:cs typeface="Calibri" panose="020F0502020204030204" pitchFamily="34" charset="0"/>
              </a:rPr>
              <a:t>SIZE </a:t>
            </a:r>
          </a:p>
          <a:p>
            <a:pPr algn="ctr"/>
            <a:r>
              <a:rPr lang="en-GB" sz="900" dirty="0">
                <a:latin typeface="Calibri" panose="020F0502020204030204" pitchFamily="34" charset="0"/>
                <a:cs typeface="Calibri" panose="020F0502020204030204" pitchFamily="34" charset="0"/>
              </a:rPr>
              <a:t>OPTIMIZATION</a:t>
            </a:r>
          </a:p>
        </p:txBody>
      </p:sp>
      <p:pic>
        <p:nvPicPr>
          <p:cNvPr id="74" name="Immagine 73">
            <a:extLst>
              <a:ext uri="{FF2B5EF4-FFF2-40B4-BE49-F238E27FC236}">
                <a16:creationId xmlns:a16="http://schemas.microsoft.com/office/drawing/2014/main" id="{737D7367-82CB-48B6-B80B-A764D332DF61}"/>
              </a:ext>
            </a:extLst>
          </p:cNvPr>
          <p:cNvPicPr>
            <a:picLocks noChangeAspect="1"/>
          </p:cNvPicPr>
          <p:nvPr/>
        </p:nvPicPr>
        <p:blipFill>
          <a:blip r:embed="rId8"/>
          <a:stretch>
            <a:fillRect/>
          </a:stretch>
        </p:blipFill>
        <p:spPr>
          <a:xfrm>
            <a:off x="626442" y="1123799"/>
            <a:ext cx="654077" cy="601254"/>
          </a:xfrm>
          <a:prstGeom prst="rect">
            <a:avLst/>
          </a:prstGeom>
        </p:spPr>
      </p:pic>
      <p:sp>
        <p:nvSpPr>
          <p:cNvPr id="78" name="Titel 2">
            <a:extLst>
              <a:ext uri="{FF2B5EF4-FFF2-40B4-BE49-F238E27FC236}">
                <a16:creationId xmlns:a16="http://schemas.microsoft.com/office/drawing/2014/main" id="{0C97E28C-DF01-4177-AA31-F95788498DEE}"/>
              </a:ext>
            </a:extLst>
          </p:cNvPr>
          <p:cNvSpPr txBox="1">
            <a:spLocks/>
          </p:cNvSpPr>
          <p:nvPr/>
        </p:nvSpPr>
        <p:spPr bwMode="gray">
          <a:xfrm>
            <a:off x="449816" y="610053"/>
            <a:ext cx="8567183" cy="472437"/>
          </a:xfrm>
          <a:prstGeom prst="rect">
            <a:avLst/>
          </a:prstGeom>
        </p:spPr>
        <p:txBody>
          <a:bodyPr vert="horz" wrap="square" lIns="91440" tIns="45720" rIns="91440" bIns="45720" rtlCol="0" anchor="ctr">
            <a:sp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en-US" b="1" dirty="0"/>
              <a:t>Evaluation Methodology and Tools</a:t>
            </a:r>
          </a:p>
        </p:txBody>
      </p:sp>
      <p:sp>
        <p:nvSpPr>
          <p:cNvPr id="75" name="CasellaDiTesto 74">
            <a:extLst>
              <a:ext uri="{FF2B5EF4-FFF2-40B4-BE49-F238E27FC236}">
                <a16:creationId xmlns:a16="http://schemas.microsoft.com/office/drawing/2014/main" id="{AEB58912-EA6C-4579-9172-21B3B4933E33}"/>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76" name="Image 2">
            <a:extLst>
              <a:ext uri="{FF2B5EF4-FFF2-40B4-BE49-F238E27FC236}">
                <a16:creationId xmlns:a16="http://schemas.microsoft.com/office/drawing/2014/main" id="{399568D1-5ECD-4261-A612-9785AA6D0FAB}"/>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77" name="CasellaDiTesto 76">
            <a:extLst>
              <a:ext uri="{FF2B5EF4-FFF2-40B4-BE49-F238E27FC236}">
                <a16:creationId xmlns:a16="http://schemas.microsoft.com/office/drawing/2014/main" id="{43E0EAD0-CF25-408E-B44E-5480EEEBBA08}"/>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10"/>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8005054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EB31977-6EA0-4A1D-88F6-B4CEAADF6AAC}"/>
              </a:ext>
            </a:extLst>
          </p:cNvPr>
          <p:cNvSpPr/>
          <p:nvPr/>
        </p:nvSpPr>
        <p:spPr>
          <a:xfrm>
            <a:off x="182517" y="1547558"/>
            <a:ext cx="5157692" cy="1625381"/>
          </a:xfrm>
          <a:prstGeom prst="rect">
            <a:avLst/>
          </a:prstGeom>
        </p:spPr>
        <p:txBody>
          <a:bodyPr wrap="square">
            <a:spAutoFit/>
          </a:bodyPr>
          <a:lstStyle/>
          <a:p>
            <a:pPr algn="just">
              <a:lnSpc>
                <a:spcPct val="150000"/>
              </a:lnSpc>
              <a:spcAft>
                <a:spcPts val="900"/>
              </a:spcAft>
              <a:defRPr/>
            </a:pPr>
            <a:r>
              <a:rPr lang="en-GB" sz="1050" dirty="0">
                <a:solidFill>
                  <a:srgbClr val="002060"/>
                </a:solidFill>
                <a:latin typeface="Calibri" panose="020F0502020204030204" pitchFamily="34" charset="0"/>
                <a:cs typeface="Calibri" panose="020F0502020204030204" pitchFamily="34" charset="0"/>
              </a:rPr>
              <a:t>The </a:t>
            </a:r>
            <a:r>
              <a:rPr lang="it-IT" sz="1050" dirty="0">
                <a:solidFill>
                  <a:srgbClr val="002060"/>
                </a:solidFill>
                <a:latin typeface="Calibri" panose="020F0502020204030204" pitchFamily="34" charset="0"/>
                <a:cs typeface="Calibri" panose="020F0502020204030204" pitchFamily="34" charset="0"/>
              </a:rPr>
              <a:t>Ikondo-Metembwe project is set in rural Tanzania and </a:t>
            </a:r>
            <a:r>
              <a:rPr lang="en-GB" sz="1050" dirty="0">
                <a:solidFill>
                  <a:srgbClr val="002060"/>
                </a:solidFill>
                <a:latin typeface="Calibri" panose="020F0502020204030204" pitchFamily="34" charset="0"/>
                <a:cs typeface="Calibri" panose="020F0502020204030204" pitchFamily="34" charset="0"/>
              </a:rPr>
              <a:t>designed as follows: </a:t>
            </a:r>
          </a:p>
          <a:p>
            <a:pPr marL="257175" indent="-257175" algn="just">
              <a:lnSpc>
                <a:spcPct val="150000"/>
              </a:lnSpc>
              <a:spcAft>
                <a:spcPts val="900"/>
              </a:spcAft>
              <a:buAutoNum type="arabicPeriod"/>
              <a:defRPr/>
            </a:pPr>
            <a:r>
              <a:rPr lang="en-GB" sz="1050" dirty="0">
                <a:solidFill>
                  <a:srgbClr val="002060"/>
                </a:solidFill>
                <a:latin typeface="Calibri" panose="020F0502020204030204" pitchFamily="34" charset="0"/>
                <a:cs typeface="Calibri" panose="020F0502020204030204" pitchFamily="34" charset="0"/>
              </a:rPr>
              <a:t>ENERGY COMPONENT: a mini-hydro plant with 550 kW of generation power</a:t>
            </a:r>
          </a:p>
          <a:p>
            <a:pPr marL="257175" indent="-257175" algn="just">
              <a:lnSpc>
                <a:spcPct val="150000"/>
              </a:lnSpc>
              <a:spcAft>
                <a:spcPts val="900"/>
              </a:spcAft>
              <a:buAutoNum type="arabicPeriod"/>
              <a:defRPr/>
            </a:pPr>
            <a:r>
              <a:rPr lang="en-GB" sz="1050" dirty="0">
                <a:solidFill>
                  <a:srgbClr val="002060"/>
                </a:solidFill>
                <a:latin typeface="Calibri" panose="020F0502020204030204" pitchFamily="34" charset="0"/>
                <a:cs typeface="Calibri" panose="020F0502020204030204" pitchFamily="34" charset="0"/>
              </a:rPr>
              <a:t>WATER COMPONENT: 7 aqueducts providing clean water to multiple local access points.</a:t>
            </a:r>
          </a:p>
          <a:p>
            <a:pPr marL="257175" indent="-257175" algn="just">
              <a:lnSpc>
                <a:spcPct val="150000"/>
              </a:lnSpc>
              <a:spcAft>
                <a:spcPts val="900"/>
              </a:spcAft>
              <a:buAutoNum type="arabicPeriod"/>
              <a:defRPr/>
            </a:pPr>
            <a:r>
              <a:rPr lang="en-GB" sz="1050" dirty="0">
                <a:solidFill>
                  <a:srgbClr val="002060"/>
                </a:solidFill>
                <a:latin typeface="Calibri" panose="020F0502020204030204" pitchFamily="34" charset="0"/>
                <a:cs typeface="Calibri" panose="020F0502020204030204" pitchFamily="34" charset="0"/>
              </a:rPr>
              <a:t>FOOD COMPONENT: production of an animal feed factory and a poultry hatchery. </a:t>
            </a:r>
          </a:p>
        </p:txBody>
      </p:sp>
      <p:sp>
        <p:nvSpPr>
          <p:cNvPr id="36" name="Rettangolo 35">
            <a:extLst>
              <a:ext uri="{FF2B5EF4-FFF2-40B4-BE49-F238E27FC236}">
                <a16:creationId xmlns:a16="http://schemas.microsoft.com/office/drawing/2014/main" id="{64692F85-5197-45EC-8759-1776CCECE424}"/>
              </a:ext>
            </a:extLst>
          </p:cNvPr>
          <p:cNvSpPr/>
          <p:nvPr/>
        </p:nvSpPr>
        <p:spPr>
          <a:xfrm>
            <a:off x="0" y="3633410"/>
            <a:ext cx="9144000" cy="15100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latin typeface="+mj-lt"/>
            </a:endParaRPr>
          </a:p>
        </p:txBody>
      </p:sp>
      <p:sp>
        <p:nvSpPr>
          <p:cNvPr id="37" name="CasellaDiTesto 36">
            <a:extLst>
              <a:ext uri="{FF2B5EF4-FFF2-40B4-BE49-F238E27FC236}">
                <a16:creationId xmlns:a16="http://schemas.microsoft.com/office/drawing/2014/main" id="{99C39D2A-063A-486E-9720-EF67A1491095}"/>
              </a:ext>
            </a:extLst>
          </p:cNvPr>
          <p:cNvSpPr txBox="1"/>
          <p:nvPr/>
        </p:nvSpPr>
        <p:spPr>
          <a:xfrm>
            <a:off x="308425" y="3842737"/>
            <a:ext cx="2892920" cy="248209"/>
          </a:xfrm>
          <a:prstGeom prst="rect">
            <a:avLst/>
          </a:prstGeom>
          <a:noFill/>
        </p:spPr>
        <p:txBody>
          <a:bodyPr wrap="square" rtlCol="0">
            <a:spAutoFit/>
          </a:bodyPr>
          <a:lstStyle/>
          <a:p>
            <a:r>
              <a:rPr lang="it-IT" sz="1013" dirty="0">
                <a:solidFill>
                  <a:schemeClr val="bg1"/>
                </a:solidFill>
                <a:latin typeface="Calibri" panose="020F0502020204030204" pitchFamily="34" charset="0"/>
                <a:cs typeface="Calibri" panose="020F0502020204030204" pitchFamily="34" charset="0"/>
              </a:rPr>
              <a:t>PROJECT COSTS (CAPEX) </a:t>
            </a:r>
          </a:p>
        </p:txBody>
      </p:sp>
      <p:graphicFrame>
        <p:nvGraphicFramePr>
          <p:cNvPr id="16" name="Tabella 15">
            <a:extLst>
              <a:ext uri="{FF2B5EF4-FFF2-40B4-BE49-F238E27FC236}">
                <a16:creationId xmlns:a16="http://schemas.microsoft.com/office/drawing/2014/main" id="{67A97D9D-A1D7-4EF7-B6CA-92CCDDD03D2B}"/>
              </a:ext>
            </a:extLst>
          </p:cNvPr>
          <p:cNvGraphicFramePr>
            <a:graphicFrameLocks noGrp="1"/>
          </p:cNvGraphicFramePr>
          <p:nvPr/>
        </p:nvGraphicFramePr>
        <p:xfrm>
          <a:off x="3201345" y="4229783"/>
          <a:ext cx="2028747" cy="721520"/>
        </p:xfrm>
        <a:graphic>
          <a:graphicData uri="http://schemas.openxmlformats.org/drawingml/2006/table">
            <a:tbl>
              <a:tblPr>
                <a:tableStyleId>{5C22544A-7EE6-4342-B048-85BDC9FD1C3A}</a:tableStyleId>
              </a:tblPr>
              <a:tblGrid>
                <a:gridCol w="1204968">
                  <a:extLst>
                    <a:ext uri="{9D8B030D-6E8A-4147-A177-3AD203B41FA5}">
                      <a16:colId xmlns:a16="http://schemas.microsoft.com/office/drawing/2014/main" val="3979896622"/>
                    </a:ext>
                  </a:extLst>
                </a:gridCol>
                <a:gridCol w="458707">
                  <a:extLst>
                    <a:ext uri="{9D8B030D-6E8A-4147-A177-3AD203B41FA5}">
                      <a16:colId xmlns:a16="http://schemas.microsoft.com/office/drawing/2014/main" val="125060750"/>
                    </a:ext>
                  </a:extLst>
                </a:gridCol>
                <a:gridCol w="365072">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WATER</a:t>
                      </a:r>
                      <a:r>
                        <a:rPr lang="it-IT" sz="900" u="none" strike="noStrike" dirty="0">
                          <a:solidFill>
                            <a:schemeClr val="bg1"/>
                          </a:solidFill>
                          <a:effectLst/>
                          <a:latin typeface="Barlow Semi Condensed" panose="00000506000000000000" pitchFamily="2" charset="0"/>
                        </a:rPr>
                        <a:t> </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USD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a:solidFill>
                            <a:schemeClr val="bg1"/>
                          </a:solidFill>
                          <a:effectLst/>
                          <a:latin typeface="Barlow Semi Condensed" panose="00000506000000000000" pitchFamily="2" charset="0"/>
                        </a:rPr>
                        <a:t>Legal and </a:t>
                      </a:r>
                      <a:r>
                        <a:rPr lang="it-IT" sz="900" b="0" i="0" u="none" strike="noStrike" dirty="0" err="1">
                          <a:solidFill>
                            <a:schemeClr val="bg1"/>
                          </a:solidFill>
                          <a:effectLst/>
                          <a:latin typeface="Barlow Semi Condensed" panose="00000506000000000000" pitchFamily="2" charset="0"/>
                        </a:rPr>
                        <a:t>authorization</a:t>
                      </a:r>
                      <a:r>
                        <a:rPr lang="it-IT" sz="900" b="0" i="0" u="none" strike="noStrike" dirty="0">
                          <a:solidFill>
                            <a:schemeClr val="bg1"/>
                          </a:solidFill>
                          <a:effectLst/>
                          <a:latin typeface="Barlow Semi Condensed" panose="00000506000000000000" pitchFamily="2" charset="0"/>
                        </a:rPr>
                        <a: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5,600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1.7</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u="none" strike="noStrike" dirty="0" err="1">
                          <a:solidFill>
                            <a:schemeClr val="bg1"/>
                          </a:solidFill>
                          <a:effectLst/>
                          <a:latin typeface="Barlow Semi Condensed" panose="00000506000000000000" pitchFamily="2" charset="0"/>
                        </a:rPr>
                        <a:t>Supporting</a:t>
                      </a:r>
                      <a:r>
                        <a:rPr lang="it-IT" sz="900" u="none" strike="noStrike" dirty="0">
                          <a:solidFill>
                            <a:schemeClr val="bg1"/>
                          </a:solidFill>
                          <a:effectLst/>
                          <a:latin typeface="Barlow Semi Condensed" panose="00000506000000000000" pitchFamily="2" charset="0"/>
                        </a:rPr>
                        <a:t> activities </a:t>
                      </a:r>
                      <a:r>
                        <a:rPr lang="it-IT" sz="900" u="none" strike="noStrike" dirty="0" err="1">
                          <a:solidFill>
                            <a:schemeClr val="bg1"/>
                          </a:solidFill>
                          <a:effectLst/>
                          <a:latin typeface="Barlow Semi Condensed" panose="00000506000000000000" pitchFamily="2" charset="0"/>
                        </a:rPr>
                        <a:t>local</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dirty="0">
                          <a:solidFill>
                            <a:schemeClr val="bg1"/>
                          </a:solidFill>
                          <a:effectLst/>
                          <a:latin typeface="Barlow Semi Condensed" panose="00000506000000000000" pitchFamily="2" charset="0"/>
                        </a:rPr>
                        <a:t>11,200</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3.3</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Pumping</a:t>
                      </a:r>
                      <a:r>
                        <a:rPr lang="it-IT" sz="900" b="0" i="0" u="none" strike="noStrike" dirty="0">
                          <a:solidFill>
                            <a:schemeClr val="bg1"/>
                          </a:solidFill>
                          <a:effectLst/>
                          <a:latin typeface="Barlow Semi Condensed" panose="00000506000000000000" pitchFamily="2" charset="0"/>
                        </a:rPr>
                        <a:t> and </a:t>
                      </a:r>
                      <a:r>
                        <a:rPr lang="it-IT" sz="900" b="0" i="0" u="none" strike="noStrike" dirty="0" err="1">
                          <a:solidFill>
                            <a:schemeClr val="bg1"/>
                          </a:solidFill>
                          <a:effectLst/>
                          <a:latin typeface="Barlow Semi Condensed" panose="00000506000000000000" pitchFamily="2" charset="0"/>
                        </a:rPr>
                        <a:t>distribution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320,432</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95.0</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u="none" strike="noStrike" dirty="0">
                          <a:solidFill>
                            <a:schemeClr val="accent1">
                              <a:lumMod val="40000"/>
                              <a:lumOff val="60000"/>
                            </a:schemeClr>
                          </a:solidFill>
                          <a:effectLst/>
                          <a:latin typeface="Barlow Semi Condensed" panose="00000506000000000000" pitchFamily="2" charset="0"/>
                        </a:rPr>
                        <a:t>TOTAL</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dirty="0">
                          <a:solidFill>
                            <a:schemeClr val="accent1">
                              <a:lumMod val="40000"/>
                              <a:lumOff val="60000"/>
                            </a:schemeClr>
                          </a:solidFill>
                          <a:effectLst/>
                          <a:latin typeface="Barlow Semi Condensed" panose="00000506000000000000" pitchFamily="2" charset="0"/>
                        </a:rPr>
                        <a:t>337,232</a:t>
                      </a: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accent1">
                              <a:lumMod val="40000"/>
                              <a:lumOff val="60000"/>
                            </a:schemeClr>
                          </a:solidFill>
                          <a:effectLst/>
                          <a:latin typeface="Barlow Semi Condensed" panose="00000506000000000000" pitchFamily="2" charset="0"/>
                        </a:rPr>
                        <a:t>100.0</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graphicFrame>
        <p:nvGraphicFramePr>
          <p:cNvPr id="18" name="Tabella 17">
            <a:extLst>
              <a:ext uri="{FF2B5EF4-FFF2-40B4-BE49-F238E27FC236}">
                <a16:creationId xmlns:a16="http://schemas.microsoft.com/office/drawing/2014/main" id="{2409DC8B-6E46-4817-86E6-4F59638B7B6E}"/>
              </a:ext>
            </a:extLst>
          </p:cNvPr>
          <p:cNvGraphicFramePr>
            <a:graphicFrameLocks noGrp="1"/>
          </p:cNvGraphicFramePr>
          <p:nvPr/>
        </p:nvGraphicFramePr>
        <p:xfrm>
          <a:off x="6048110" y="4229783"/>
          <a:ext cx="2028745" cy="721520"/>
        </p:xfrm>
        <a:graphic>
          <a:graphicData uri="http://schemas.openxmlformats.org/drawingml/2006/table">
            <a:tbl>
              <a:tblPr>
                <a:tableStyleId>{5C22544A-7EE6-4342-B048-85BDC9FD1C3A}</a:tableStyleId>
              </a:tblPr>
              <a:tblGrid>
                <a:gridCol w="1315421">
                  <a:extLst>
                    <a:ext uri="{9D8B030D-6E8A-4147-A177-3AD203B41FA5}">
                      <a16:colId xmlns:a16="http://schemas.microsoft.com/office/drawing/2014/main" val="3979896622"/>
                    </a:ext>
                  </a:extLst>
                </a:gridCol>
                <a:gridCol w="419292">
                  <a:extLst>
                    <a:ext uri="{9D8B030D-6E8A-4147-A177-3AD203B41FA5}">
                      <a16:colId xmlns:a16="http://schemas.microsoft.com/office/drawing/2014/main" val="125060750"/>
                    </a:ext>
                  </a:extLst>
                </a:gridCol>
                <a:gridCol w="294032">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FOOD</a:t>
                      </a:r>
                      <a:r>
                        <a:rPr lang="it-IT" sz="900" u="none" strike="noStrike" dirty="0">
                          <a:solidFill>
                            <a:schemeClr val="bg1"/>
                          </a:solidFill>
                          <a:effectLst/>
                          <a:latin typeface="Barlow Semi Condensed" panose="00000506000000000000" pitchFamily="2" charset="0"/>
                        </a:rPr>
                        <a:t> </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USD</a:t>
                      </a:r>
                      <a:r>
                        <a:rPr lang="it-IT" sz="900" b="0" i="0" u="none" strike="noStrike" dirty="0">
                          <a:solidFill>
                            <a:schemeClr val="accent1">
                              <a:lumMod val="40000"/>
                              <a:lumOff val="60000"/>
                            </a:schemeClr>
                          </a:solidFill>
                          <a:effectLst/>
                          <a:latin typeface="Barlow Semi Condensed" panose="00000506000000000000" pitchFamily="2" charset="0"/>
                        </a:rPr>
                        <a: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a:solidFill>
                            <a:schemeClr val="bg1"/>
                          </a:solidFill>
                          <a:effectLst/>
                          <a:latin typeface="Barlow Semi Condensed" panose="00000506000000000000" pitchFamily="2" charset="0"/>
                        </a:rPr>
                        <a:t>Legal and </a:t>
                      </a:r>
                      <a:r>
                        <a:rPr lang="it-IT" sz="900" b="0" i="0" u="none" strike="noStrike" dirty="0" err="1">
                          <a:solidFill>
                            <a:schemeClr val="bg1"/>
                          </a:solidFill>
                          <a:effectLst/>
                          <a:latin typeface="Barlow Semi Condensed" panose="00000506000000000000" pitchFamily="2" charset="0"/>
                        </a:rPr>
                        <a:t>land</a:t>
                      </a:r>
                      <a:r>
                        <a:rPr lang="it-IT" sz="900" b="0" i="0" u="none" strike="noStrike" dirty="0">
                          <a:solidFill>
                            <a:schemeClr val="bg1"/>
                          </a:solidFill>
                          <a:effectLst/>
                          <a:latin typeface="Barlow Semi Condensed" panose="00000506000000000000" pitchFamily="2" charset="0"/>
                        </a:rPr>
                        <a: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60,032</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dirty="0">
                          <a:solidFill>
                            <a:schemeClr val="bg1"/>
                          </a:solidFill>
                          <a:effectLst/>
                          <a:latin typeface="Barlow Semi Condensed" panose="00000506000000000000" pitchFamily="2" charset="0"/>
                        </a:rPr>
                        <a:t>12.0</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u="none" strike="noStrike" dirty="0" err="1">
                          <a:solidFill>
                            <a:schemeClr val="bg1"/>
                          </a:solidFill>
                          <a:effectLst/>
                          <a:latin typeface="Barlow Semi Condensed" panose="00000506000000000000" pitchFamily="2" charset="0"/>
                        </a:rPr>
                        <a:t>Supporting</a:t>
                      </a:r>
                      <a:r>
                        <a:rPr lang="it-IT" sz="900" u="none" strike="noStrike" dirty="0">
                          <a:solidFill>
                            <a:schemeClr val="bg1"/>
                          </a:solidFill>
                          <a:effectLst/>
                          <a:latin typeface="Barlow Semi Condensed" panose="00000506000000000000" pitchFamily="2" charset="0"/>
                        </a:rPr>
                        <a:t> activities </a:t>
                      </a:r>
                      <a:r>
                        <a:rPr lang="it-IT" sz="900" u="none" strike="noStrike" dirty="0" err="1">
                          <a:solidFill>
                            <a:schemeClr val="bg1"/>
                          </a:solidFill>
                          <a:effectLst/>
                          <a:latin typeface="Barlow Semi Condensed" panose="00000506000000000000" pitchFamily="2" charset="0"/>
                        </a:rPr>
                        <a:t>local</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33,600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6.8</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Plant</a:t>
                      </a:r>
                      <a:r>
                        <a:rPr lang="it-IT" sz="900" b="0" i="0" u="none" strike="noStrike" dirty="0">
                          <a:solidFill>
                            <a:schemeClr val="bg1"/>
                          </a:solidFill>
                          <a:effectLst/>
                          <a:latin typeface="Barlow Semi Condensed" panose="00000506000000000000" pitchFamily="2" charset="0"/>
                        </a:rPr>
                        <a:t> &amp; </a:t>
                      </a:r>
                      <a:r>
                        <a:rPr lang="it-IT" sz="900" b="0" i="0" u="none" strike="noStrike" dirty="0" err="1">
                          <a:solidFill>
                            <a:schemeClr val="bg1"/>
                          </a:solidFill>
                          <a:effectLst/>
                          <a:latin typeface="Barlow Semi Condensed" panose="00000506000000000000" pitchFamily="2" charset="0"/>
                        </a:rPr>
                        <a:t>machinery</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399,795</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81.2</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i="0" u="none" strike="noStrike" kern="1200" dirty="0">
                          <a:solidFill>
                            <a:schemeClr val="accent1">
                              <a:lumMod val="40000"/>
                              <a:lumOff val="60000"/>
                            </a:schemeClr>
                          </a:solidFill>
                          <a:effectLst/>
                          <a:latin typeface="Barlow Semi Condensed" panose="00000506000000000000" pitchFamily="2" charset="0"/>
                          <a:ea typeface="+mn-ea"/>
                          <a:cs typeface="+mn-cs"/>
                        </a:rPr>
                        <a:t>TOTAL</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dirty="0">
                          <a:solidFill>
                            <a:schemeClr val="tx2">
                              <a:lumMod val="60000"/>
                              <a:lumOff val="40000"/>
                            </a:schemeClr>
                          </a:solidFill>
                          <a:effectLst/>
                          <a:latin typeface="Barlow Semi Condensed" panose="00000506000000000000" pitchFamily="2" charset="0"/>
                        </a:rPr>
                        <a:t>493,427</a:t>
                      </a: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tx2">
                              <a:lumMod val="60000"/>
                              <a:lumOff val="40000"/>
                            </a:schemeClr>
                          </a:solidFill>
                          <a:effectLst/>
                          <a:latin typeface="Barlow Semi Condensed" panose="00000506000000000000" pitchFamily="2" charset="0"/>
                        </a:rPr>
                        <a:t>100.0</a:t>
                      </a:r>
                      <a:endParaRPr lang="it-IT" sz="900" b="1" i="0" u="none" strike="noStrike" dirty="0">
                        <a:solidFill>
                          <a:schemeClr val="tx2">
                            <a:lumMod val="60000"/>
                            <a:lumOff val="4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graphicFrame>
        <p:nvGraphicFramePr>
          <p:cNvPr id="20" name="Tabella 19">
            <a:extLst>
              <a:ext uri="{FF2B5EF4-FFF2-40B4-BE49-F238E27FC236}">
                <a16:creationId xmlns:a16="http://schemas.microsoft.com/office/drawing/2014/main" id="{76E229B8-AD5A-4AA6-B43C-5C51FEF8DE4F}"/>
              </a:ext>
            </a:extLst>
          </p:cNvPr>
          <p:cNvGraphicFramePr>
            <a:graphicFrameLocks noGrp="1"/>
          </p:cNvGraphicFramePr>
          <p:nvPr/>
        </p:nvGraphicFramePr>
        <p:xfrm>
          <a:off x="354579" y="4229783"/>
          <a:ext cx="2028746" cy="721520"/>
        </p:xfrm>
        <a:graphic>
          <a:graphicData uri="http://schemas.openxmlformats.org/drawingml/2006/table">
            <a:tbl>
              <a:tblPr>
                <a:tableStyleId>{5C22544A-7EE6-4342-B048-85BDC9FD1C3A}</a:tableStyleId>
              </a:tblPr>
              <a:tblGrid>
                <a:gridCol w="1170695">
                  <a:extLst>
                    <a:ext uri="{9D8B030D-6E8A-4147-A177-3AD203B41FA5}">
                      <a16:colId xmlns:a16="http://schemas.microsoft.com/office/drawing/2014/main" val="3979896622"/>
                    </a:ext>
                  </a:extLst>
                </a:gridCol>
                <a:gridCol w="527931">
                  <a:extLst>
                    <a:ext uri="{9D8B030D-6E8A-4147-A177-3AD203B41FA5}">
                      <a16:colId xmlns:a16="http://schemas.microsoft.com/office/drawing/2014/main" val="125060750"/>
                    </a:ext>
                  </a:extLst>
                </a:gridCol>
                <a:gridCol w="330120">
                  <a:extLst>
                    <a:ext uri="{9D8B030D-6E8A-4147-A177-3AD203B41FA5}">
                      <a16:colId xmlns:a16="http://schemas.microsoft.com/office/drawing/2014/main" val="3495717983"/>
                    </a:ext>
                  </a:extLst>
                </a:gridCol>
              </a:tblGrid>
              <a:tr h="144304">
                <a:tc>
                  <a:txBody>
                    <a:bodyPr/>
                    <a:lstStyle/>
                    <a:p>
                      <a:pPr algn="l" fontAlgn="ctr"/>
                      <a:r>
                        <a:rPr lang="it-IT" sz="900" b="0" i="0" u="none" strike="noStrike" kern="1200" dirty="0">
                          <a:solidFill>
                            <a:schemeClr val="accent1">
                              <a:lumMod val="40000"/>
                              <a:lumOff val="60000"/>
                            </a:schemeClr>
                          </a:solidFill>
                          <a:effectLst/>
                          <a:latin typeface="Barlow Semi Condensed" panose="00000506000000000000" pitchFamily="2" charset="0"/>
                          <a:ea typeface="+mn-ea"/>
                          <a:cs typeface="+mn-cs"/>
                        </a:rPr>
                        <a:t>ENERGY</a:t>
                      </a:r>
                      <a:r>
                        <a:rPr lang="it-IT" sz="900" u="none" strike="noStrike" dirty="0">
                          <a:solidFill>
                            <a:schemeClr val="bg1"/>
                          </a:solidFill>
                          <a:effectLst/>
                          <a:latin typeface="Barlow Semi Condensed" panose="00000506000000000000" pitchFamily="2" charset="0"/>
                        </a:rPr>
                        <a:t> </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USD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accent1">
                              <a:lumMod val="40000"/>
                              <a:lumOff val="60000"/>
                            </a:schemeClr>
                          </a:solidFill>
                          <a:effectLst/>
                          <a:latin typeface="Barlow Semi Condensed" panose="00000506000000000000" pitchFamily="2" charset="0"/>
                        </a:rPr>
                        <a:t>%</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111980"/>
                  </a:ext>
                </a:extLst>
              </a:tr>
              <a:tr h="144304">
                <a:tc>
                  <a:txBody>
                    <a:bodyPr/>
                    <a:lstStyle/>
                    <a:p>
                      <a:pPr algn="l" fontAlgn="ctr"/>
                      <a:r>
                        <a:rPr lang="it-IT" sz="900" b="0" i="0" u="none" strike="noStrike" dirty="0">
                          <a:solidFill>
                            <a:schemeClr val="bg1"/>
                          </a:solidFill>
                          <a:effectLst/>
                          <a:latin typeface="Barlow Semi Condensed" panose="00000506000000000000" pitchFamily="2" charset="0"/>
                        </a:rPr>
                        <a:t>Project Management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526,456</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u="none" strike="noStrike" dirty="0">
                          <a:solidFill>
                            <a:schemeClr val="bg1"/>
                          </a:solidFill>
                          <a:effectLst/>
                          <a:latin typeface="Barlow Semi Condensed" panose="00000506000000000000" pitchFamily="2" charset="0"/>
                        </a:rPr>
                        <a:t>17.9</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887727"/>
                  </a:ext>
                </a:extLst>
              </a:tr>
              <a:tr h="144304">
                <a:tc>
                  <a:txBody>
                    <a:bodyPr/>
                    <a:lstStyle/>
                    <a:p>
                      <a:pPr algn="l" fontAlgn="ctr"/>
                      <a:r>
                        <a:rPr lang="it-IT" sz="900" b="0" i="0" u="none" strike="noStrike" dirty="0">
                          <a:solidFill>
                            <a:schemeClr val="bg1"/>
                          </a:solidFill>
                          <a:effectLst/>
                          <a:latin typeface="Barlow Semi Condensed" panose="00000506000000000000" pitchFamily="2" charset="0"/>
                        </a:rPr>
                        <a:t>Generation &amp; </a:t>
                      </a:r>
                      <a:r>
                        <a:rPr lang="it-IT" sz="900" b="0" i="0" u="none" strike="noStrike" dirty="0" err="1">
                          <a:solidFill>
                            <a:schemeClr val="bg1"/>
                          </a:solidFill>
                          <a:effectLst/>
                          <a:latin typeface="Barlow Semi Condensed" panose="00000506000000000000" pitchFamily="2" charset="0"/>
                        </a:rPr>
                        <a:t>distribution</a:t>
                      </a:r>
                      <a:endParaRPr lang="it-IT" sz="900" b="0" i="0" u="none" strike="noStrike" dirty="0">
                        <a:solidFill>
                          <a:schemeClr val="bg1"/>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2,287,32</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77,4</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1665188"/>
                  </a:ext>
                </a:extLst>
              </a:tr>
              <a:tr h="144304">
                <a:tc>
                  <a:txBody>
                    <a:bodyPr/>
                    <a:lstStyle/>
                    <a:p>
                      <a:pPr algn="l" fontAlgn="ctr"/>
                      <a:r>
                        <a:rPr lang="it-IT" sz="900" b="0" i="0" u="none" strike="noStrike" dirty="0" err="1">
                          <a:solidFill>
                            <a:schemeClr val="bg1"/>
                          </a:solidFill>
                          <a:effectLst/>
                          <a:latin typeface="Barlow Semi Condensed" panose="00000506000000000000" pitchFamily="2" charset="0"/>
                        </a:rPr>
                        <a:t>Other</a:t>
                      </a:r>
                      <a:r>
                        <a:rPr lang="it-IT" sz="900" b="0" i="0" u="none" strike="noStrike" dirty="0">
                          <a:solidFill>
                            <a:schemeClr val="bg1"/>
                          </a:solidFill>
                          <a:effectLst/>
                          <a:latin typeface="Barlow Semi Condensed" panose="00000506000000000000" pitchFamily="2" charset="0"/>
                        </a:rPr>
                        <a:t> costs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136,696</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it-IT" sz="900" b="0" i="0" u="none" strike="noStrike" dirty="0">
                          <a:solidFill>
                            <a:schemeClr val="bg1"/>
                          </a:solidFill>
                          <a:effectLst/>
                          <a:latin typeface="Barlow Semi Condensed" panose="00000506000000000000" pitchFamily="2" charset="0"/>
                        </a:rPr>
                        <a:t>4.7</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910134"/>
                  </a:ext>
                </a:extLst>
              </a:tr>
              <a:tr h="144304">
                <a:tc>
                  <a:txBody>
                    <a:bodyPr/>
                    <a:lstStyle/>
                    <a:p>
                      <a:pPr algn="l" fontAlgn="ctr"/>
                      <a:r>
                        <a:rPr lang="it-IT" sz="900" b="1" u="none" strike="noStrike" dirty="0">
                          <a:solidFill>
                            <a:schemeClr val="accent1">
                              <a:lumMod val="40000"/>
                              <a:lumOff val="60000"/>
                            </a:schemeClr>
                          </a:solidFill>
                          <a:effectLst/>
                          <a:latin typeface="Barlow Semi Condensed" panose="00000506000000000000" pitchFamily="2" charset="0"/>
                        </a:rPr>
                        <a:t>TOTAL</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it-IT" sz="900" b="1" i="0" u="none" strike="noStrike" dirty="0">
                          <a:solidFill>
                            <a:schemeClr val="accent1">
                              <a:lumMod val="40000"/>
                              <a:lumOff val="60000"/>
                            </a:schemeClr>
                          </a:solidFill>
                          <a:effectLst/>
                          <a:latin typeface="Barlow Semi Condensed" panose="00000506000000000000" pitchFamily="2" charset="0"/>
                        </a:rPr>
                        <a:t>2,950,472</a:t>
                      </a: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it-IT" sz="900" b="1" u="none" strike="noStrike" dirty="0">
                          <a:solidFill>
                            <a:schemeClr val="accent1">
                              <a:lumMod val="40000"/>
                              <a:lumOff val="60000"/>
                            </a:schemeClr>
                          </a:solidFill>
                          <a:effectLst/>
                          <a:latin typeface="Barlow Semi Condensed" panose="00000506000000000000" pitchFamily="2" charset="0"/>
                        </a:rPr>
                        <a:t>100.0</a:t>
                      </a:r>
                      <a:endParaRPr lang="it-IT" sz="900" b="1" i="0" u="none" strike="noStrike" dirty="0">
                        <a:solidFill>
                          <a:schemeClr val="accent1">
                            <a:lumMod val="40000"/>
                            <a:lumOff val="60000"/>
                          </a:schemeClr>
                        </a:solidFill>
                        <a:effectLst/>
                        <a:latin typeface="Barlow Semi Condensed" panose="00000506000000000000" pitchFamily="2" charset="0"/>
                      </a:endParaRPr>
                    </a:p>
                  </a:txBody>
                  <a:tcPr marL="7144" marR="714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767017"/>
                  </a:ext>
                </a:extLst>
              </a:tr>
            </a:tbl>
          </a:graphicData>
        </a:graphic>
      </p:graphicFrame>
      <p:pic>
        <p:nvPicPr>
          <p:cNvPr id="22" name="Immagine 21">
            <a:extLst>
              <a:ext uri="{FF2B5EF4-FFF2-40B4-BE49-F238E27FC236}">
                <a16:creationId xmlns:a16="http://schemas.microsoft.com/office/drawing/2014/main" id="{E773DAC4-C819-4ED3-B049-AB7B2D7F6F80}"/>
              </a:ext>
            </a:extLst>
          </p:cNvPr>
          <p:cNvPicPr>
            <a:picLocks noChangeAspect="1"/>
          </p:cNvPicPr>
          <p:nvPr/>
        </p:nvPicPr>
        <p:blipFill rotWithShape="1">
          <a:blip r:embed="rId3"/>
          <a:srcRect l="1757" t="16639" r="2494" b="4495"/>
          <a:stretch/>
        </p:blipFill>
        <p:spPr>
          <a:xfrm>
            <a:off x="5469509" y="895020"/>
            <a:ext cx="3418190" cy="2236171"/>
          </a:xfrm>
          <a:prstGeom prst="rect">
            <a:avLst/>
          </a:prstGeom>
        </p:spPr>
      </p:pic>
      <p:sp>
        <p:nvSpPr>
          <p:cNvPr id="4" name="Rettangolo 3">
            <a:extLst>
              <a:ext uri="{FF2B5EF4-FFF2-40B4-BE49-F238E27FC236}">
                <a16:creationId xmlns:a16="http://schemas.microsoft.com/office/drawing/2014/main" id="{42ABBD70-B31F-4167-81AA-9B8D456DA95A}"/>
              </a:ext>
            </a:extLst>
          </p:cNvPr>
          <p:cNvSpPr/>
          <p:nvPr/>
        </p:nvSpPr>
        <p:spPr>
          <a:xfrm>
            <a:off x="5422523" y="943678"/>
            <a:ext cx="823677" cy="59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dirty="0"/>
          </a:p>
        </p:txBody>
      </p:sp>
      <p:sp>
        <p:nvSpPr>
          <p:cNvPr id="14" name="CasellaDiTesto 13">
            <a:extLst>
              <a:ext uri="{FF2B5EF4-FFF2-40B4-BE49-F238E27FC236}">
                <a16:creationId xmlns:a16="http://schemas.microsoft.com/office/drawing/2014/main" id="{2786AFC1-B98E-4CCE-A810-3B6B0BFBBF22}"/>
              </a:ext>
            </a:extLst>
          </p:cNvPr>
          <p:cNvSpPr txBox="1"/>
          <p:nvPr/>
        </p:nvSpPr>
        <p:spPr>
          <a:xfrm>
            <a:off x="374948" y="1201007"/>
            <a:ext cx="2892920" cy="248209"/>
          </a:xfrm>
          <a:prstGeom prst="rect">
            <a:avLst/>
          </a:prstGeom>
          <a:noFill/>
        </p:spPr>
        <p:txBody>
          <a:bodyPr wrap="square" rtlCol="0">
            <a:spAutoFit/>
          </a:bodyPr>
          <a:lstStyle/>
          <a:p>
            <a:r>
              <a:rPr lang="it-IT" sz="1013" b="1" dirty="0">
                <a:solidFill>
                  <a:srgbClr val="002060"/>
                </a:solidFill>
                <a:latin typeface="Calibri" panose="020F0502020204030204" pitchFamily="34" charset="0"/>
                <a:cs typeface="Calibri" panose="020F0502020204030204" pitchFamily="34" charset="0"/>
              </a:rPr>
              <a:t>PROJECT STRUCTURE</a:t>
            </a:r>
          </a:p>
        </p:txBody>
      </p:sp>
      <p:sp>
        <p:nvSpPr>
          <p:cNvPr id="19" name="Titel 2">
            <a:extLst>
              <a:ext uri="{FF2B5EF4-FFF2-40B4-BE49-F238E27FC236}">
                <a16:creationId xmlns:a16="http://schemas.microsoft.com/office/drawing/2014/main" id="{64D98C00-963F-4138-95FA-C7D48B46ABCD}"/>
              </a:ext>
            </a:extLst>
          </p:cNvPr>
          <p:cNvSpPr txBox="1">
            <a:spLocks/>
          </p:cNvSpPr>
          <p:nvPr/>
        </p:nvSpPr>
        <p:spPr bwMode="gray">
          <a:xfrm>
            <a:off x="449816" y="610053"/>
            <a:ext cx="8567183" cy="472437"/>
          </a:xfrm>
          <a:prstGeom prst="rect">
            <a:avLst/>
          </a:prstGeom>
        </p:spPr>
        <p:txBody>
          <a:bodyPr vert="horz" wrap="square" lIns="91440" tIns="45720" rIns="91440" bIns="45720" rtlCol="0" anchor="ctr">
            <a:sp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it-IT" b="1" dirty="0"/>
              <a:t>THE IKONDO-METEMBWE PROJECT</a:t>
            </a:r>
            <a:endParaRPr lang="en-US" b="1" dirty="0"/>
          </a:p>
        </p:txBody>
      </p:sp>
      <p:sp>
        <p:nvSpPr>
          <p:cNvPr id="13" name="CasellaDiTesto 12">
            <a:extLst>
              <a:ext uri="{FF2B5EF4-FFF2-40B4-BE49-F238E27FC236}">
                <a16:creationId xmlns:a16="http://schemas.microsoft.com/office/drawing/2014/main" id="{B9849744-7D24-4E45-BB56-1CEDE79E306C}"/>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15" name="Image 2">
            <a:extLst>
              <a:ext uri="{FF2B5EF4-FFF2-40B4-BE49-F238E27FC236}">
                <a16:creationId xmlns:a16="http://schemas.microsoft.com/office/drawing/2014/main" id="{8F1D3C92-38BA-449E-8978-D839B8C4B09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Tree>
    <p:extLst>
      <p:ext uri="{BB962C8B-B14F-4D97-AF65-F5344CB8AC3E}">
        <p14:creationId xmlns:p14="http://schemas.microsoft.com/office/powerpoint/2010/main" val="13584561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5D7A45E-F8D9-4B31-AD12-A8714492AF3C}"/>
              </a:ext>
            </a:extLst>
          </p:cNvPr>
          <p:cNvSpPr>
            <a:spLocks noGrp="1"/>
          </p:cNvSpPr>
          <p:nvPr>
            <p:ph type="title"/>
          </p:nvPr>
        </p:nvSpPr>
        <p:spPr/>
        <p:txBody>
          <a:bodyPr/>
          <a:lstStyle/>
          <a:p>
            <a:r>
              <a:rPr lang="it-IT" dirty="0"/>
              <a:t>Project Benefit</a:t>
            </a:r>
          </a:p>
        </p:txBody>
      </p:sp>
      <p:sp>
        <p:nvSpPr>
          <p:cNvPr id="22" name="Figura a mano libera: forma 21">
            <a:extLst>
              <a:ext uri="{FF2B5EF4-FFF2-40B4-BE49-F238E27FC236}">
                <a16:creationId xmlns:a16="http://schemas.microsoft.com/office/drawing/2014/main" id="{B6B5204C-9B44-4A5C-9618-B05D3A242893}"/>
              </a:ext>
            </a:extLst>
          </p:cNvPr>
          <p:cNvSpPr/>
          <p:nvPr/>
        </p:nvSpPr>
        <p:spPr>
          <a:xfrm>
            <a:off x="688038" y="2297007"/>
            <a:ext cx="1868872" cy="36786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Improved sanitary facilities, enhanced family health, better indoor air quality, greater health knowledge. </a:t>
            </a:r>
          </a:p>
        </p:txBody>
      </p:sp>
      <p:sp>
        <p:nvSpPr>
          <p:cNvPr id="30" name="Ovale 29">
            <a:extLst>
              <a:ext uri="{FF2B5EF4-FFF2-40B4-BE49-F238E27FC236}">
                <a16:creationId xmlns:a16="http://schemas.microsoft.com/office/drawing/2014/main" id="{5164617B-2C03-4087-9B4B-EBE5B4E361C5}"/>
              </a:ext>
            </a:extLst>
          </p:cNvPr>
          <p:cNvSpPr/>
          <p:nvPr/>
        </p:nvSpPr>
        <p:spPr>
          <a:xfrm>
            <a:off x="2778929" y="1260931"/>
            <a:ext cx="2970000" cy="2970000"/>
          </a:xfrm>
          <a:prstGeom prst="ellipse">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solidFill>
                <a:srgbClr val="002060"/>
              </a:solidFill>
              <a:latin typeface="Calibri" panose="020F0502020204030204" pitchFamily="34" charset="0"/>
              <a:cs typeface="Calibri" panose="020F0502020204030204" pitchFamily="34" charset="0"/>
            </a:endParaRPr>
          </a:p>
        </p:txBody>
      </p:sp>
      <p:sp>
        <p:nvSpPr>
          <p:cNvPr id="5" name="Ovale 4" descr="Aula">
            <a:extLst>
              <a:ext uri="{FF2B5EF4-FFF2-40B4-BE49-F238E27FC236}">
                <a16:creationId xmlns:a16="http://schemas.microsoft.com/office/drawing/2014/main" id="{67CDCB49-DB49-4528-AA28-64DA0FEF05CA}"/>
              </a:ext>
            </a:extLst>
          </p:cNvPr>
          <p:cNvSpPr/>
          <p:nvPr/>
        </p:nvSpPr>
        <p:spPr>
          <a:xfrm>
            <a:off x="3263665" y="1135762"/>
            <a:ext cx="532982" cy="532982"/>
          </a:xfrm>
          <a:prstGeom prst="ellipse">
            <a:avLst/>
          </a:prstGeom>
          <a: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 name="Ovale 8" descr="Medicina">
            <a:extLst>
              <a:ext uri="{FF2B5EF4-FFF2-40B4-BE49-F238E27FC236}">
                <a16:creationId xmlns:a16="http://schemas.microsoft.com/office/drawing/2014/main" id="{4987CD06-6303-42E2-A5BA-F31C3FD3A07E}"/>
              </a:ext>
            </a:extLst>
          </p:cNvPr>
          <p:cNvSpPr/>
          <p:nvPr/>
        </p:nvSpPr>
        <p:spPr>
          <a:xfrm>
            <a:off x="2632085" y="1988208"/>
            <a:ext cx="532982" cy="532982"/>
          </a:xfrm>
          <a:prstGeom prst="ellipse">
            <a:avLst/>
          </a:prstGeom>
          <a: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2" name="Ovale 11" descr="Mano aperta con pianta">
            <a:extLst>
              <a:ext uri="{FF2B5EF4-FFF2-40B4-BE49-F238E27FC236}">
                <a16:creationId xmlns:a16="http://schemas.microsoft.com/office/drawing/2014/main" id="{466A1548-1C6B-4F76-929B-073E8C1CF0D5}"/>
              </a:ext>
            </a:extLst>
          </p:cNvPr>
          <p:cNvSpPr/>
          <p:nvPr/>
        </p:nvSpPr>
        <p:spPr>
          <a:xfrm>
            <a:off x="2606234" y="3013525"/>
            <a:ext cx="532982" cy="532982"/>
          </a:xfrm>
          <a:prstGeom prst="ellipse">
            <a:avLst/>
          </a:prstGeom>
          <a: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 name="Ovale 15" descr="Clessidra">
            <a:extLst>
              <a:ext uri="{FF2B5EF4-FFF2-40B4-BE49-F238E27FC236}">
                <a16:creationId xmlns:a16="http://schemas.microsoft.com/office/drawing/2014/main" id="{6A161408-646E-49DA-A58F-0B2191FC2680}"/>
              </a:ext>
            </a:extLst>
          </p:cNvPr>
          <p:cNvSpPr/>
          <p:nvPr/>
        </p:nvSpPr>
        <p:spPr>
          <a:xfrm>
            <a:off x="3317267" y="3838629"/>
            <a:ext cx="532982" cy="532982"/>
          </a:xfrm>
          <a:prstGeom prst="ellipse">
            <a:avLst/>
          </a:prstGeom>
          <a: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 name="Ovale 18" descr="Brindisi">
            <a:extLst>
              <a:ext uri="{FF2B5EF4-FFF2-40B4-BE49-F238E27FC236}">
                <a16:creationId xmlns:a16="http://schemas.microsoft.com/office/drawing/2014/main" id="{8271EB80-FAE7-4B0C-81FE-B753E6144B60}"/>
              </a:ext>
            </a:extLst>
          </p:cNvPr>
          <p:cNvSpPr/>
          <p:nvPr/>
        </p:nvSpPr>
        <p:spPr>
          <a:xfrm>
            <a:off x="4760536" y="3863633"/>
            <a:ext cx="532982" cy="532982"/>
          </a:xfrm>
          <a:prstGeom prst="ellipse">
            <a:avLst/>
          </a:prstGeom>
          <a: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3" name="Ovale 22" descr="Pianta">
            <a:extLst>
              <a:ext uri="{FF2B5EF4-FFF2-40B4-BE49-F238E27FC236}">
                <a16:creationId xmlns:a16="http://schemas.microsoft.com/office/drawing/2014/main" id="{96F176B7-CD01-42AD-BCC3-C5DD3F9FFB2F}"/>
              </a:ext>
            </a:extLst>
          </p:cNvPr>
          <p:cNvSpPr/>
          <p:nvPr/>
        </p:nvSpPr>
        <p:spPr>
          <a:xfrm>
            <a:off x="5388643" y="3013525"/>
            <a:ext cx="532982" cy="532982"/>
          </a:xfrm>
          <a:prstGeom prst="ellipse">
            <a:avLst/>
          </a:prstGeom>
          <a: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6" name="Ovale 25" descr="Mais">
            <a:extLst>
              <a:ext uri="{FF2B5EF4-FFF2-40B4-BE49-F238E27FC236}">
                <a16:creationId xmlns:a16="http://schemas.microsoft.com/office/drawing/2014/main" id="{669DDA5A-98E4-4D2C-B7E1-1C10AA923B35}"/>
              </a:ext>
            </a:extLst>
          </p:cNvPr>
          <p:cNvSpPr/>
          <p:nvPr/>
        </p:nvSpPr>
        <p:spPr>
          <a:xfrm>
            <a:off x="5405212" y="2026057"/>
            <a:ext cx="532982" cy="532982"/>
          </a:xfrm>
          <a:prstGeom prst="ellipse">
            <a:avLst/>
          </a:prstGeom>
          <a: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9" name="Ovale 28" descr="Acqua">
            <a:extLst>
              <a:ext uri="{FF2B5EF4-FFF2-40B4-BE49-F238E27FC236}">
                <a16:creationId xmlns:a16="http://schemas.microsoft.com/office/drawing/2014/main" id="{BE4D3B94-E6BE-42EF-86E1-E5D6644146ED}"/>
              </a:ext>
            </a:extLst>
          </p:cNvPr>
          <p:cNvSpPr/>
          <p:nvPr/>
        </p:nvSpPr>
        <p:spPr>
          <a:xfrm>
            <a:off x="4713463" y="1122597"/>
            <a:ext cx="532982" cy="532982"/>
          </a:xfrm>
          <a:prstGeom prst="ellipse">
            <a:avLst/>
          </a:prstGeom>
          <a: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1" name="Figura a mano libera: forma 30">
            <a:extLst>
              <a:ext uri="{FF2B5EF4-FFF2-40B4-BE49-F238E27FC236}">
                <a16:creationId xmlns:a16="http://schemas.microsoft.com/office/drawing/2014/main" id="{693E4B7D-EEA0-4CF2-AB08-859ED93E374A}"/>
              </a:ext>
            </a:extLst>
          </p:cNvPr>
          <p:cNvSpPr/>
          <p:nvPr/>
        </p:nvSpPr>
        <p:spPr>
          <a:xfrm>
            <a:off x="424878" y="1251192"/>
            <a:ext cx="2640912" cy="633683"/>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Improvement in the quality of school facilities, more time for study, more teachers appealed to teach, higher teaching quality, students stay in school longer, and higher future income.</a:t>
            </a:r>
          </a:p>
        </p:txBody>
      </p:sp>
      <p:sp>
        <p:nvSpPr>
          <p:cNvPr id="32" name="Figura a mano libera: forma 31">
            <a:extLst>
              <a:ext uri="{FF2B5EF4-FFF2-40B4-BE49-F238E27FC236}">
                <a16:creationId xmlns:a16="http://schemas.microsoft.com/office/drawing/2014/main" id="{B01F380E-B8FD-469C-8733-263413F91C07}"/>
              </a:ext>
            </a:extLst>
          </p:cNvPr>
          <p:cNvSpPr/>
          <p:nvPr/>
        </p:nvSpPr>
        <p:spPr>
          <a:xfrm>
            <a:off x="1990913" y="953988"/>
            <a:ext cx="1522805"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algn="r" defTabSz="666750">
              <a:lnSpc>
                <a:spcPct val="90000"/>
              </a:lnSpc>
              <a:spcBef>
                <a:spcPct val="0"/>
              </a:spcBef>
              <a:spcAft>
                <a:spcPct val="35000"/>
              </a:spcAft>
            </a:pPr>
            <a:r>
              <a:rPr lang="en-GB" sz="1000" b="1" dirty="0">
                <a:solidFill>
                  <a:srgbClr val="002060"/>
                </a:solidFill>
                <a:latin typeface="Calibri" panose="020F0502020204030204" pitchFamily="34" charset="0"/>
                <a:cs typeface="Calibri" panose="020F0502020204030204" pitchFamily="34" charset="0"/>
              </a:rPr>
              <a:t>Education</a:t>
            </a:r>
            <a:r>
              <a:rPr lang="en-GB" sz="1000" dirty="0">
                <a:solidFill>
                  <a:srgbClr val="002060"/>
                </a:solidFill>
                <a:latin typeface="Calibri" panose="020F0502020204030204" pitchFamily="34" charset="0"/>
                <a:cs typeface="Calibri" panose="020F0502020204030204" pitchFamily="34" charset="0"/>
              </a:rPr>
              <a:t> </a:t>
            </a:r>
          </a:p>
        </p:txBody>
      </p:sp>
      <p:sp>
        <p:nvSpPr>
          <p:cNvPr id="33" name="Figura a mano libera: forma 32">
            <a:extLst>
              <a:ext uri="{FF2B5EF4-FFF2-40B4-BE49-F238E27FC236}">
                <a16:creationId xmlns:a16="http://schemas.microsoft.com/office/drawing/2014/main" id="{38A7C62B-20E7-4A46-941D-73B8836A3AD7}"/>
              </a:ext>
            </a:extLst>
          </p:cNvPr>
          <p:cNvSpPr/>
          <p:nvPr/>
        </p:nvSpPr>
        <p:spPr>
          <a:xfrm>
            <a:off x="5388643" y="1322809"/>
            <a:ext cx="2539099" cy="366549"/>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Efforts to improve water, sanitation and hygiene interact with each other to boost overall health</a:t>
            </a:r>
          </a:p>
        </p:txBody>
      </p:sp>
      <p:sp>
        <p:nvSpPr>
          <p:cNvPr id="34" name="Figura a mano libera: forma 33">
            <a:extLst>
              <a:ext uri="{FF2B5EF4-FFF2-40B4-BE49-F238E27FC236}">
                <a16:creationId xmlns:a16="http://schemas.microsoft.com/office/drawing/2014/main" id="{64A9B748-46BF-47C6-BD88-E59A00C893D4}"/>
              </a:ext>
            </a:extLst>
          </p:cNvPr>
          <p:cNvSpPr/>
          <p:nvPr/>
        </p:nvSpPr>
        <p:spPr>
          <a:xfrm>
            <a:off x="5373962" y="978771"/>
            <a:ext cx="1952282"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US" sz="1000" b="1" dirty="0">
                <a:solidFill>
                  <a:srgbClr val="002060"/>
                </a:solidFill>
                <a:latin typeface="Calibri" panose="020F0502020204030204" pitchFamily="34" charset="0"/>
                <a:cs typeface="Calibri" panose="020F0502020204030204" pitchFamily="34" charset="0"/>
              </a:rPr>
              <a:t>Access to water</a:t>
            </a:r>
            <a:endParaRPr lang="en-GB" sz="1000" dirty="0">
              <a:solidFill>
                <a:srgbClr val="002060"/>
              </a:solidFill>
              <a:latin typeface="Calibri" panose="020F0502020204030204" pitchFamily="34" charset="0"/>
              <a:cs typeface="Calibri" panose="020F0502020204030204" pitchFamily="34" charset="0"/>
            </a:endParaRPr>
          </a:p>
        </p:txBody>
      </p:sp>
      <p:sp>
        <p:nvSpPr>
          <p:cNvPr id="18" name="Figura a mano libera: forma 17">
            <a:extLst>
              <a:ext uri="{FF2B5EF4-FFF2-40B4-BE49-F238E27FC236}">
                <a16:creationId xmlns:a16="http://schemas.microsoft.com/office/drawing/2014/main" id="{F550E6F9-54D5-4BD2-863D-DA97BCA4A3E9}"/>
              </a:ext>
            </a:extLst>
          </p:cNvPr>
          <p:cNvSpPr/>
          <p:nvPr/>
        </p:nvSpPr>
        <p:spPr>
          <a:xfrm>
            <a:off x="5979721" y="1904942"/>
            <a:ext cx="2450908"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solidFill>
              <a:schemeClr val="bg1"/>
            </a:solid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45720" tIns="0" rIns="465647" bIns="0" numCol="1" spcCol="1270" anchor="ctr" anchorCtr="0">
            <a:noAutofit/>
          </a:bodyPr>
          <a:lstStyle/>
          <a:p>
            <a:pPr defTabSz="533400">
              <a:lnSpc>
                <a:spcPct val="90000"/>
              </a:lnSpc>
              <a:spcBef>
                <a:spcPct val="0"/>
              </a:spcBef>
              <a:spcAft>
                <a:spcPct val="35000"/>
              </a:spcAft>
            </a:pPr>
            <a:r>
              <a:rPr lang="en-US" sz="1000" b="1" dirty="0">
                <a:solidFill>
                  <a:srgbClr val="002060"/>
                </a:solidFill>
                <a:latin typeface="Calibri" panose="020F0502020204030204" pitchFamily="34" charset="0"/>
                <a:cs typeface="Calibri" panose="020F0502020204030204" pitchFamily="34" charset="0"/>
              </a:rPr>
              <a:t>Improved access to food</a:t>
            </a:r>
            <a:endParaRPr lang="en-GB" sz="1000" dirty="0">
              <a:solidFill>
                <a:srgbClr val="002060"/>
              </a:solidFill>
              <a:latin typeface="Calibri" panose="020F0502020204030204" pitchFamily="34" charset="0"/>
              <a:cs typeface="Calibri" panose="020F0502020204030204" pitchFamily="34" charset="0"/>
            </a:endParaRPr>
          </a:p>
        </p:txBody>
      </p:sp>
      <p:sp>
        <p:nvSpPr>
          <p:cNvPr id="20" name="Figura a mano libera: forma 19">
            <a:extLst>
              <a:ext uri="{FF2B5EF4-FFF2-40B4-BE49-F238E27FC236}">
                <a16:creationId xmlns:a16="http://schemas.microsoft.com/office/drawing/2014/main" id="{689CDBC3-847A-499B-8E40-AA3B8CBF4698}"/>
              </a:ext>
            </a:extLst>
          </p:cNvPr>
          <p:cNvSpPr/>
          <p:nvPr/>
        </p:nvSpPr>
        <p:spPr>
          <a:xfrm>
            <a:off x="6019421" y="2233691"/>
            <a:ext cx="1969654" cy="518901"/>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Improved farmers income from crop production benefits; Improved farmers income from poultry and egg production.</a:t>
            </a:r>
          </a:p>
        </p:txBody>
      </p:sp>
      <p:sp>
        <p:nvSpPr>
          <p:cNvPr id="21" name="Figura a mano libera: forma 20">
            <a:extLst>
              <a:ext uri="{FF2B5EF4-FFF2-40B4-BE49-F238E27FC236}">
                <a16:creationId xmlns:a16="http://schemas.microsoft.com/office/drawing/2014/main" id="{2A3A8C9E-C362-4074-9817-FA3A089765E0}"/>
              </a:ext>
            </a:extLst>
          </p:cNvPr>
          <p:cNvSpPr/>
          <p:nvPr/>
        </p:nvSpPr>
        <p:spPr>
          <a:xfrm>
            <a:off x="1829986" y="2068813"/>
            <a:ext cx="1131059" cy="317687"/>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algn="r" defTabSz="666750">
              <a:lnSpc>
                <a:spcPct val="90000"/>
              </a:lnSpc>
              <a:spcBef>
                <a:spcPct val="0"/>
              </a:spcBef>
              <a:spcAft>
                <a:spcPct val="35000"/>
              </a:spcAft>
            </a:pPr>
            <a:r>
              <a:rPr lang="en-GB" sz="1000" b="1" dirty="0">
                <a:solidFill>
                  <a:srgbClr val="002060"/>
                </a:solidFill>
                <a:latin typeface="Calibri" panose="020F0502020204030204" pitchFamily="34" charset="0"/>
                <a:cs typeface="Calibri" panose="020F0502020204030204" pitchFamily="34" charset="0"/>
              </a:rPr>
              <a:t>Health</a:t>
            </a:r>
            <a:endParaRPr lang="en-GB" sz="1000" dirty="0">
              <a:solidFill>
                <a:srgbClr val="002060"/>
              </a:solidFill>
              <a:latin typeface="Calibri" panose="020F0502020204030204" pitchFamily="34" charset="0"/>
              <a:cs typeface="Calibri" panose="020F0502020204030204" pitchFamily="34" charset="0"/>
            </a:endParaRPr>
          </a:p>
        </p:txBody>
      </p:sp>
      <p:sp>
        <p:nvSpPr>
          <p:cNvPr id="24" name="Figura a mano libera: forma 23">
            <a:extLst>
              <a:ext uri="{FF2B5EF4-FFF2-40B4-BE49-F238E27FC236}">
                <a16:creationId xmlns:a16="http://schemas.microsoft.com/office/drawing/2014/main" id="{3D797ECD-2B6C-4257-B378-C05DA67F2F48}"/>
              </a:ext>
            </a:extLst>
          </p:cNvPr>
          <p:cNvSpPr/>
          <p:nvPr/>
        </p:nvSpPr>
        <p:spPr>
          <a:xfrm>
            <a:off x="1626369" y="3013934"/>
            <a:ext cx="1522805"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1435" tIns="0" rIns="467552" bIns="0" numCol="1" spcCol="1270" anchor="ctr" anchorCtr="0">
            <a:noAutofit/>
          </a:bodyPr>
          <a:lstStyle/>
          <a:p>
            <a:pPr defTabSz="600075">
              <a:lnSpc>
                <a:spcPct val="90000"/>
              </a:lnSpc>
              <a:spcBef>
                <a:spcPct val="0"/>
              </a:spcBef>
              <a:spcAft>
                <a:spcPct val="35000"/>
              </a:spcAft>
            </a:pPr>
            <a:r>
              <a:rPr lang="en-US" sz="1000" b="1" dirty="0">
                <a:solidFill>
                  <a:srgbClr val="002060"/>
                </a:solidFill>
                <a:latin typeface="Calibri" panose="020F0502020204030204" pitchFamily="34" charset="0"/>
                <a:cs typeface="Calibri" panose="020F0502020204030204" pitchFamily="34" charset="0"/>
              </a:rPr>
              <a:t>Productivity</a:t>
            </a:r>
            <a:endParaRPr lang="en-GB" sz="1000" dirty="0">
              <a:solidFill>
                <a:srgbClr val="002060"/>
              </a:solidFill>
              <a:latin typeface="Calibri" panose="020F0502020204030204" pitchFamily="34" charset="0"/>
              <a:cs typeface="Calibri" panose="020F0502020204030204" pitchFamily="34" charset="0"/>
            </a:endParaRPr>
          </a:p>
        </p:txBody>
      </p:sp>
      <p:sp>
        <p:nvSpPr>
          <p:cNvPr id="25" name="Figura a mano libera: forma 24">
            <a:extLst>
              <a:ext uri="{FF2B5EF4-FFF2-40B4-BE49-F238E27FC236}">
                <a16:creationId xmlns:a16="http://schemas.microsoft.com/office/drawing/2014/main" id="{5F0C1DBD-2F46-4C9E-96EC-41A13558C046}"/>
              </a:ext>
            </a:extLst>
          </p:cNvPr>
          <p:cNvSpPr/>
          <p:nvPr/>
        </p:nvSpPr>
        <p:spPr>
          <a:xfrm>
            <a:off x="519789" y="3323656"/>
            <a:ext cx="2041301" cy="703298"/>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no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Rural electrification provides better means of working, boosting productivity of small businesses in the target area. </a:t>
            </a:r>
          </a:p>
        </p:txBody>
      </p:sp>
      <p:sp>
        <p:nvSpPr>
          <p:cNvPr id="27" name="Figura a mano libera: forma 26">
            <a:extLst>
              <a:ext uri="{FF2B5EF4-FFF2-40B4-BE49-F238E27FC236}">
                <a16:creationId xmlns:a16="http://schemas.microsoft.com/office/drawing/2014/main" id="{903EE2B2-3C5F-43A1-8806-3BE4FE2B2E44}"/>
              </a:ext>
            </a:extLst>
          </p:cNvPr>
          <p:cNvSpPr/>
          <p:nvPr/>
        </p:nvSpPr>
        <p:spPr>
          <a:xfrm>
            <a:off x="1853647" y="3782555"/>
            <a:ext cx="2086106"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no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GB" sz="1000" b="1" dirty="0">
                <a:solidFill>
                  <a:srgbClr val="002060"/>
                </a:solidFill>
                <a:latin typeface="Calibri" panose="020F0502020204030204" pitchFamily="34" charset="0"/>
                <a:cs typeface="Calibri" panose="020F0502020204030204" pitchFamily="34" charset="0"/>
              </a:rPr>
              <a:t>Avoided time loss</a:t>
            </a:r>
            <a:endParaRPr lang="en-GB" sz="1000" dirty="0">
              <a:solidFill>
                <a:srgbClr val="002060"/>
              </a:solidFill>
              <a:latin typeface="Calibri" panose="020F0502020204030204" pitchFamily="34" charset="0"/>
              <a:cs typeface="Calibri" panose="020F0502020204030204" pitchFamily="34" charset="0"/>
            </a:endParaRPr>
          </a:p>
        </p:txBody>
      </p:sp>
      <p:sp>
        <p:nvSpPr>
          <p:cNvPr id="28" name="Figura a mano libera: forma 27">
            <a:extLst>
              <a:ext uri="{FF2B5EF4-FFF2-40B4-BE49-F238E27FC236}">
                <a16:creationId xmlns:a16="http://schemas.microsoft.com/office/drawing/2014/main" id="{11442B88-8ADF-4C45-A82B-D071422C981E}"/>
              </a:ext>
            </a:extLst>
          </p:cNvPr>
          <p:cNvSpPr/>
          <p:nvPr/>
        </p:nvSpPr>
        <p:spPr>
          <a:xfrm>
            <a:off x="899877" y="4074327"/>
            <a:ext cx="2314908" cy="58585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no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algn="r"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Improved access to water and sanitation can help target populations in developing a better time efficient daily life. </a:t>
            </a:r>
          </a:p>
        </p:txBody>
      </p:sp>
      <p:sp>
        <p:nvSpPr>
          <p:cNvPr id="3" name="Rettangolo 2">
            <a:extLst>
              <a:ext uri="{FF2B5EF4-FFF2-40B4-BE49-F238E27FC236}">
                <a16:creationId xmlns:a16="http://schemas.microsoft.com/office/drawing/2014/main" id="{FF096F5F-7C58-4314-BDC3-61061935F02A}"/>
              </a:ext>
            </a:extLst>
          </p:cNvPr>
          <p:cNvSpPr/>
          <p:nvPr/>
        </p:nvSpPr>
        <p:spPr>
          <a:xfrm>
            <a:off x="6082233" y="3119834"/>
            <a:ext cx="968535" cy="246221"/>
          </a:xfrm>
          <a:prstGeom prst="rect">
            <a:avLst/>
          </a:prstGeom>
        </p:spPr>
        <p:txBody>
          <a:bodyPr wrap="none">
            <a:spAutoFit/>
          </a:bodyPr>
          <a:lstStyle/>
          <a:p>
            <a:r>
              <a:rPr lang="en-US" sz="1000" b="1" dirty="0">
                <a:solidFill>
                  <a:srgbClr val="002060"/>
                </a:solidFill>
                <a:latin typeface="Calibri" panose="020F0502020204030204" pitchFamily="34" charset="0"/>
                <a:cs typeface="Calibri" panose="020F0502020204030204" pitchFamily="34" charset="0"/>
              </a:rPr>
              <a:t>Reduced GHGs</a:t>
            </a:r>
            <a:endParaRPr lang="en-GB" sz="1000" dirty="0">
              <a:solidFill>
                <a:srgbClr val="002060"/>
              </a:solidFill>
              <a:latin typeface="Calibri" panose="020F0502020204030204" pitchFamily="34" charset="0"/>
              <a:cs typeface="Calibri" panose="020F0502020204030204" pitchFamily="34" charset="0"/>
            </a:endParaRPr>
          </a:p>
        </p:txBody>
      </p:sp>
      <p:sp>
        <p:nvSpPr>
          <p:cNvPr id="35" name="Figura a mano libera: forma 34">
            <a:extLst>
              <a:ext uri="{FF2B5EF4-FFF2-40B4-BE49-F238E27FC236}">
                <a16:creationId xmlns:a16="http://schemas.microsoft.com/office/drawing/2014/main" id="{8A5AA3BE-B933-4262-9F1F-54EF7E174B7A}"/>
              </a:ext>
            </a:extLst>
          </p:cNvPr>
          <p:cNvSpPr/>
          <p:nvPr/>
        </p:nvSpPr>
        <p:spPr>
          <a:xfrm>
            <a:off x="6099874" y="3362561"/>
            <a:ext cx="2210600" cy="532982"/>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A shift from conventional fossil fuel sources to clean energy allows a consistent reduction of CO2 emissions.</a:t>
            </a:r>
          </a:p>
        </p:txBody>
      </p:sp>
      <p:sp>
        <p:nvSpPr>
          <p:cNvPr id="36" name="Figura a mano libera: forma 35">
            <a:extLst>
              <a:ext uri="{FF2B5EF4-FFF2-40B4-BE49-F238E27FC236}">
                <a16:creationId xmlns:a16="http://schemas.microsoft.com/office/drawing/2014/main" id="{A944BB2C-9C2A-4E2D-BA09-D80F412AE84D}"/>
              </a:ext>
            </a:extLst>
          </p:cNvPr>
          <p:cNvSpPr/>
          <p:nvPr/>
        </p:nvSpPr>
        <p:spPr>
          <a:xfrm>
            <a:off x="5486061" y="3754727"/>
            <a:ext cx="1522805" cy="488799"/>
          </a:xfrm>
          <a:custGeom>
            <a:avLst/>
            <a:gdLst>
              <a:gd name="connsiteX0" fmla="*/ 0 w 2030407"/>
              <a:gd name="connsiteY0" fmla="*/ 0 h 651732"/>
              <a:gd name="connsiteX1" fmla="*/ 2030407 w 2030407"/>
              <a:gd name="connsiteY1" fmla="*/ 0 h 651732"/>
              <a:gd name="connsiteX2" fmla="*/ 2030407 w 2030407"/>
              <a:gd name="connsiteY2" fmla="*/ 651732 h 651732"/>
              <a:gd name="connsiteX3" fmla="*/ 0 w 2030407"/>
              <a:gd name="connsiteY3" fmla="*/ 651732 h 651732"/>
              <a:gd name="connsiteX4" fmla="*/ 0 w 2030407"/>
              <a:gd name="connsiteY4" fmla="*/ 0 h 65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7" h="651732">
                <a:moveTo>
                  <a:pt x="0" y="0"/>
                </a:moveTo>
                <a:lnTo>
                  <a:pt x="2030407" y="0"/>
                </a:lnTo>
                <a:lnTo>
                  <a:pt x="2030407" y="651732"/>
                </a:lnTo>
                <a:lnTo>
                  <a:pt x="0" y="651732"/>
                </a:lnTo>
                <a:lnTo>
                  <a:pt x="0" y="0"/>
                </a:lnTo>
                <a:close/>
              </a:path>
            </a:pathLst>
          </a:custGeom>
          <a:noFill/>
          <a:ln>
            <a:solidFill>
              <a:schemeClr val="bg1"/>
            </a:solidFill>
          </a:ln>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50" tIns="0" rIns="469457" bIns="0" numCol="1" spcCol="1270" anchor="ctr" anchorCtr="0">
            <a:noAutofit/>
          </a:bodyPr>
          <a:lstStyle/>
          <a:p>
            <a:pPr defTabSz="666750">
              <a:lnSpc>
                <a:spcPct val="90000"/>
              </a:lnSpc>
              <a:spcBef>
                <a:spcPct val="0"/>
              </a:spcBef>
              <a:spcAft>
                <a:spcPct val="35000"/>
              </a:spcAft>
            </a:pPr>
            <a:r>
              <a:rPr lang="en-US" sz="1000" b="1" dirty="0">
                <a:solidFill>
                  <a:srgbClr val="002060"/>
                </a:solidFill>
                <a:latin typeface="Calibri" panose="020F0502020204030204" pitchFamily="34" charset="0"/>
                <a:cs typeface="Calibri" panose="020F0502020204030204" pitchFamily="34" charset="0"/>
              </a:rPr>
              <a:t>Cost saving</a:t>
            </a:r>
            <a:endParaRPr lang="en-GB" sz="1000" dirty="0">
              <a:solidFill>
                <a:srgbClr val="002060"/>
              </a:solidFill>
              <a:latin typeface="Calibri" panose="020F0502020204030204" pitchFamily="34" charset="0"/>
              <a:cs typeface="Calibri" panose="020F0502020204030204" pitchFamily="34" charset="0"/>
            </a:endParaRPr>
          </a:p>
        </p:txBody>
      </p:sp>
      <p:sp>
        <p:nvSpPr>
          <p:cNvPr id="37" name="Figura a mano libera: forma 36">
            <a:extLst>
              <a:ext uri="{FF2B5EF4-FFF2-40B4-BE49-F238E27FC236}">
                <a16:creationId xmlns:a16="http://schemas.microsoft.com/office/drawing/2014/main" id="{256F26C1-EF46-440C-9C02-5EECC246F941}"/>
              </a:ext>
            </a:extLst>
          </p:cNvPr>
          <p:cNvSpPr/>
          <p:nvPr/>
        </p:nvSpPr>
        <p:spPr>
          <a:xfrm>
            <a:off x="5486061" y="4094345"/>
            <a:ext cx="2450908" cy="604539"/>
          </a:xfrm>
          <a:custGeom>
            <a:avLst/>
            <a:gdLst>
              <a:gd name="connsiteX0" fmla="*/ 121252 w 2030407"/>
              <a:gd name="connsiteY0" fmla="*/ 0 h 1515656"/>
              <a:gd name="connsiteX1" fmla="*/ 1909155 w 2030407"/>
              <a:gd name="connsiteY1" fmla="*/ 0 h 1515656"/>
              <a:gd name="connsiteX2" fmla="*/ 2030407 w 2030407"/>
              <a:gd name="connsiteY2" fmla="*/ 121252 h 1515656"/>
              <a:gd name="connsiteX3" fmla="*/ 2030407 w 2030407"/>
              <a:gd name="connsiteY3" fmla="*/ 1515656 h 1515656"/>
              <a:gd name="connsiteX4" fmla="*/ 2030407 w 2030407"/>
              <a:gd name="connsiteY4" fmla="*/ 1515656 h 1515656"/>
              <a:gd name="connsiteX5" fmla="*/ 0 w 2030407"/>
              <a:gd name="connsiteY5" fmla="*/ 1515656 h 1515656"/>
              <a:gd name="connsiteX6" fmla="*/ 0 w 2030407"/>
              <a:gd name="connsiteY6" fmla="*/ 1515656 h 1515656"/>
              <a:gd name="connsiteX7" fmla="*/ 0 w 2030407"/>
              <a:gd name="connsiteY7" fmla="*/ 121252 h 1515656"/>
              <a:gd name="connsiteX8" fmla="*/ 121252 w 2030407"/>
              <a:gd name="connsiteY8" fmla="*/ 0 h 15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407" h="1515656">
                <a:moveTo>
                  <a:pt x="121252" y="0"/>
                </a:moveTo>
                <a:lnTo>
                  <a:pt x="1909155" y="0"/>
                </a:lnTo>
                <a:cubicBezTo>
                  <a:pt x="1976121" y="0"/>
                  <a:pt x="2030407" y="54286"/>
                  <a:pt x="2030407" y="121252"/>
                </a:cubicBezTo>
                <a:lnTo>
                  <a:pt x="2030407" y="1515656"/>
                </a:lnTo>
                <a:lnTo>
                  <a:pt x="2030407" y="1515656"/>
                </a:lnTo>
                <a:lnTo>
                  <a:pt x="0" y="1515656"/>
                </a:lnTo>
                <a:lnTo>
                  <a:pt x="0" y="1515656"/>
                </a:lnTo>
                <a:lnTo>
                  <a:pt x="0" y="121252"/>
                </a:lnTo>
                <a:cubicBezTo>
                  <a:pt x="0" y="54286"/>
                  <a:pt x="54286" y="0"/>
                  <a:pt x="121252" y="0"/>
                </a:cubicBezTo>
                <a:close/>
              </a:path>
            </a:pathLst>
          </a:custGeom>
          <a:noFill/>
          <a:ln>
            <a:solidFill>
              <a:schemeClr val="bg1"/>
            </a:solidFill>
          </a:ln>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38066" tIns="60926" rIns="38066" bIns="11430" numCol="1" spcCol="1270" anchor="t" anchorCtr="0">
            <a:noAutofit/>
          </a:bodyPr>
          <a:lstStyle/>
          <a:p>
            <a:pPr marL="0" lvl="1" defTabSz="400050">
              <a:lnSpc>
                <a:spcPct val="90000"/>
              </a:lnSpc>
              <a:spcBef>
                <a:spcPct val="0"/>
              </a:spcBef>
              <a:spcAft>
                <a:spcPct val="15000"/>
              </a:spcAft>
            </a:pPr>
            <a:r>
              <a:rPr lang="en-GB" sz="1000" dirty="0">
                <a:solidFill>
                  <a:srgbClr val="002060"/>
                </a:solidFill>
                <a:latin typeface="Calibri" panose="020F0502020204030204" pitchFamily="34" charset="0"/>
                <a:cs typeface="Calibri" panose="020F0502020204030204" pitchFamily="34" charset="0"/>
              </a:rPr>
              <a:t>A shift from fossil fuel-powered energy to renewable energy sources leads to a cost saving due to improvement in energy efficiency.</a:t>
            </a:r>
          </a:p>
        </p:txBody>
      </p:sp>
      <p:sp>
        <p:nvSpPr>
          <p:cNvPr id="39" name="CasellaDiTesto 38">
            <a:extLst>
              <a:ext uri="{FF2B5EF4-FFF2-40B4-BE49-F238E27FC236}">
                <a16:creationId xmlns:a16="http://schemas.microsoft.com/office/drawing/2014/main" id="{1F575AED-FAE9-4AE3-B9F0-AD0CF1B1801D}"/>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40" name="Image 2">
            <a:extLst>
              <a:ext uri="{FF2B5EF4-FFF2-40B4-BE49-F238E27FC236}">
                <a16:creationId xmlns:a16="http://schemas.microsoft.com/office/drawing/2014/main" id="{AF685648-4CEE-4FEA-BA19-B481B44ACE28}"/>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38" name="CasellaDiTesto 37">
            <a:extLst>
              <a:ext uri="{FF2B5EF4-FFF2-40B4-BE49-F238E27FC236}">
                <a16:creationId xmlns:a16="http://schemas.microsoft.com/office/drawing/2014/main" id="{C702AC16-D6C7-4FD9-8B75-A15FF688C6FF}"/>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20"/>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32953795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prstGeom prst="rect">
            <a:avLst/>
          </a:prstGeom>
        </p:spPr>
        <p:txBody>
          <a:bodyPr vert="horz" lIns="91440" tIns="45720" rIns="91440" bIns="45720" rtlCol="0" anchor="ctr">
            <a:normAutofit fontScale="90000"/>
          </a:bodyPr>
          <a:lstStyle/>
          <a:p>
            <a:r>
              <a:rPr lang="en-GB" sz="1000" dirty="0"/>
              <a:t>MICROECONOMIC MODEL: IKONDO-METEBWE PILOT PROJECT</a:t>
            </a:r>
            <a:br>
              <a:rPr lang="en-GB" dirty="0"/>
            </a:br>
            <a:r>
              <a:rPr lang="en-GB" dirty="0"/>
              <a:t>NET PRESENT VALUE RESULTS </a:t>
            </a:r>
          </a:p>
        </p:txBody>
      </p:sp>
      <p:sp>
        <p:nvSpPr>
          <p:cNvPr id="10" name="Segnaposto numero diapositiva 1">
            <a:extLst>
              <a:ext uri="{FF2B5EF4-FFF2-40B4-BE49-F238E27FC236}">
                <a16:creationId xmlns:a16="http://schemas.microsoft.com/office/drawing/2014/main" id="{1116EDF6-6D59-4B8E-AEE7-34DCFE8BE726}"/>
              </a:ext>
            </a:extLst>
          </p:cNvPr>
          <p:cNvSpPr>
            <a:spLocks noGrp="1"/>
          </p:cNvSpPr>
          <p:nvPr>
            <p:ph type="sldNum" sz="quarter" idx="16"/>
          </p:nvPr>
        </p:nvSpPr>
        <p:spPr/>
        <p:txBody>
          <a:bodyPr/>
          <a:lstStyle/>
          <a:p>
            <a:fld id="{C8EE3B9B-214F-460F-B2C7-30EEDE1843FE}" type="slidenum">
              <a:rPr lang="it-IT" smtClean="0"/>
              <a:pPr/>
              <a:t>19</a:t>
            </a:fld>
            <a:endParaRPr lang="it-IT"/>
          </a:p>
        </p:txBody>
      </p:sp>
      <p:sp>
        <p:nvSpPr>
          <p:cNvPr id="6" name="CasellaDiTesto 5">
            <a:extLst>
              <a:ext uri="{FF2B5EF4-FFF2-40B4-BE49-F238E27FC236}">
                <a16:creationId xmlns:a16="http://schemas.microsoft.com/office/drawing/2014/main" id="{5BF44066-C6F6-4E3D-926E-A8352E8E3F71}"/>
              </a:ext>
            </a:extLst>
          </p:cNvPr>
          <p:cNvSpPr txBox="1"/>
          <p:nvPr/>
        </p:nvSpPr>
        <p:spPr>
          <a:xfrm>
            <a:off x="449816" y="1300435"/>
            <a:ext cx="7865009" cy="428066"/>
          </a:xfrm>
          <a:prstGeom prst="rect">
            <a:avLst/>
          </a:prstGeom>
          <a:noFill/>
        </p:spPr>
        <p:txBody>
          <a:bodyPr wrap="square" rtlCol="0">
            <a:spAutoFit/>
          </a:bodyPr>
          <a:lstStyle/>
          <a:p>
            <a:r>
              <a:rPr lang="en-GB" sz="1091" dirty="0">
                <a:solidFill>
                  <a:srgbClr val="002060"/>
                </a:solidFill>
              </a:rPr>
              <a:t>The project with the higher Economic NPV results to be the integrated project, consisting of Energy, Water and Food component.</a:t>
            </a:r>
          </a:p>
        </p:txBody>
      </p:sp>
      <p:pic>
        <p:nvPicPr>
          <p:cNvPr id="2" name="Immagine 1">
            <a:extLst>
              <a:ext uri="{FF2B5EF4-FFF2-40B4-BE49-F238E27FC236}">
                <a16:creationId xmlns:a16="http://schemas.microsoft.com/office/drawing/2014/main" id="{5F77BFD5-7C11-422E-8142-0ABFB676F84B}"/>
              </a:ext>
            </a:extLst>
          </p:cNvPr>
          <p:cNvPicPr>
            <a:picLocks noChangeAspect="1"/>
          </p:cNvPicPr>
          <p:nvPr/>
        </p:nvPicPr>
        <p:blipFill rotWithShape="1">
          <a:blip r:embed="rId3"/>
          <a:srcRect t="22850"/>
          <a:stretch/>
        </p:blipFill>
        <p:spPr>
          <a:xfrm>
            <a:off x="2213433" y="1744525"/>
            <a:ext cx="4204935" cy="2393477"/>
          </a:xfrm>
          <a:prstGeom prst="rect">
            <a:avLst/>
          </a:prstGeom>
        </p:spPr>
      </p:pic>
      <p:sp>
        <p:nvSpPr>
          <p:cNvPr id="8" name="CasellaDiTesto 7">
            <a:extLst>
              <a:ext uri="{FF2B5EF4-FFF2-40B4-BE49-F238E27FC236}">
                <a16:creationId xmlns:a16="http://schemas.microsoft.com/office/drawing/2014/main" id="{6E352593-924D-42E3-9648-3256AEF791BF}"/>
              </a:ext>
            </a:extLst>
          </p:cNvPr>
          <p:cNvSpPr txBox="1"/>
          <p:nvPr/>
        </p:nvSpPr>
        <p:spPr>
          <a:xfrm>
            <a:off x="4831676" y="354751"/>
            <a:ext cx="3348100" cy="369332"/>
          </a:xfrm>
          <a:prstGeom prst="rect">
            <a:avLst/>
          </a:prstGeom>
          <a:noFill/>
        </p:spPr>
        <p:txBody>
          <a:bodyPr wrap="square" rtlCol="0">
            <a:spAutoFit/>
          </a:bodyPr>
          <a:lstStyle/>
          <a:p>
            <a:pPr algn="r"/>
            <a:r>
              <a:rPr lang="it-IT" sz="900" dirty="0">
                <a:solidFill>
                  <a:schemeClr val="tx1">
                    <a:lumMod val="50000"/>
                    <a:lumOff val="50000"/>
                  </a:schemeClr>
                </a:solidFill>
                <a:latin typeface="Barlow Semi Condensed" panose="00000506000000000000" pitchFamily="2" charset="0"/>
              </a:rPr>
              <a:t>Source: Res4Africa and OPENECONOMICS </a:t>
            </a:r>
          </a:p>
          <a:p>
            <a:pPr algn="r"/>
            <a:r>
              <a:rPr lang="it-IT" sz="900" dirty="0" err="1">
                <a:solidFill>
                  <a:schemeClr val="tx1">
                    <a:lumMod val="50000"/>
                    <a:lumOff val="50000"/>
                  </a:schemeClr>
                </a:solidFill>
                <a:latin typeface="Barlow Semi Condensed" panose="00000506000000000000" pitchFamily="2" charset="0"/>
              </a:rPr>
              <a:t>Elaboration</a:t>
            </a:r>
            <a:r>
              <a:rPr lang="it-IT" sz="900" dirty="0">
                <a:solidFill>
                  <a:schemeClr val="tx1">
                    <a:lumMod val="50000"/>
                    <a:lumOff val="50000"/>
                  </a:schemeClr>
                </a:solidFill>
                <a:latin typeface="Barlow Semi Condensed" panose="00000506000000000000" pitchFamily="2" charset="0"/>
              </a:rPr>
              <a:t> on CEFA Onlus data</a:t>
            </a:r>
          </a:p>
        </p:txBody>
      </p:sp>
      <p:pic>
        <p:nvPicPr>
          <p:cNvPr id="7" name="Image 2">
            <a:extLst>
              <a:ext uri="{FF2B5EF4-FFF2-40B4-BE49-F238E27FC236}">
                <a16:creationId xmlns:a16="http://schemas.microsoft.com/office/drawing/2014/main" id="{AF07D8E6-4688-4D47-AC8F-3762890D88F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22296" y="383048"/>
            <a:ext cx="389335" cy="314221"/>
          </a:xfrm>
          <a:prstGeom prst="rect">
            <a:avLst/>
          </a:prstGeom>
        </p:spPr>
      </p:pic>
      <p:sp>
        <p:nvSpPr>
          <p:cNvPr id="9" name="CasellaDiTesto 8">
            <a:extLst>
              <a:ext uri="{FF2B5EF4-FFF2-40B4-BE49-F238E27FC236}">
                <a16:creationId xmlns:a16="http://schemas.microsoft.com/office/drawing/2014/main" id="{72053C3D-FD17-4039-B42B-674B360DC20B}"/>
              </a:ext>
            </a:extLst>
          </p:cNvPr>
          <p:cNvSpPr txBox="1"/>
          <p:nvPr/>
        </p:nvSpPr>
        <p:spPr>
          <a:xfrm>
            <a:off x="1440016" y="4813645"/>
            <a:ext cx="8092090" cy="215444"/>
          </a:xfrm>
          <a:prstGeom prst="rect">
            <a:avLst/>
          </a:prstGeom>
          <a:noFill/>
        </p:spPr>
        <p:txBody>
          <a:bodyPr wrap="square" rtlCol="0">
            <a:spAutoFit/>
          </a:bodyPr>
          <a:lstStyle/>
          <a:p>
            <a:pPr algn="l"/>
            <a:r>
              <a:rPr lang="it-IT" sz="800" dirty="0">
                <a:solidFill>
                  <a:srgbClr val="004C82"/>
                </a:solidFill>
              </a:rPr>
              <a:t>Source: </a:t>
            </a:r>
            <a:r>
              <a:rPr lang="en-US" sz="800" dirty="0">
                <a:solidFill>
                  <a:srgbClr val="004C82"/>
                </a:solidFill>
                <a:hlinkClick r:id="rId5"/>
              </a:rPr>
              <a:t>APPLYING THE WATER-ENERGY-FOOD NEXUSAPPROACH TO CATALYSE TRANSFORMATIONALCHANGE IN AFRICA</a:t>
            </a:r>
            <a:endParaRPr lang="it-IT" sz="800" dirty="0">
              <a:solidFill>
                <a:srgbClr val="004C82"/>
              </a:solidFill>
            </a:endParaRPr>
          </a:p>
        </p:txBody>
      </p:sp>
    </p:spTree>
    <p:extLst>
      <p:ext uri="{BB962C8B-B14F-4D97-AF65-F5344CB8AC3E}">
        <p14:creationId xmlns:p14="http://schemas.microsoft.com/office/powerpoint/2010/main" val="16741304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E6FAF7-392E-4E86-8B57-16381BA368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
          <a:stretch/>
        </p:blipFill>
        <p:spPr>
          <a:xfrm>
            <a:off x="6281058" y="3100207"/>
            <a:ext cx="2383972" cy="2043293"/>
          </a:xfrm>
          <a:prstGeom prst="rect">
            <a:avLst/>
          </a:prstGeom>
        </p:spPr>
      </p:pic>
      <p:sp>
        <p:nvSpPr>
          <p:cNvPr id="4" name="Foliennummernplatzhalter 3">
            <a:extLst>
              <a:ext uri="{FF2B5EF4-FFF2-40B4-BE49-F238E27FC236}">
                <a16:creationId xmlns:a16="http://schemas.microsoft.com/office/drawing/2014/main" id="{080A28BA-B1D4-456A-9CFF-7CBB9B1AB1A3}"/>
              </a:ext>
            </a:extLst>
          </p:cNvPr>
          <p:cNvSpPr>
            <a:spLocks noGrp="1"/>
          </p:cNvSpPr>
          <p:nvPr>
            <p:ph type="sldNum" sz="quarter" idx="16"/>
          </p:nvPr>
        </p:nvSpPr>
        <p:spPr/>
        <p:txBody>
          <a:bodyPr/>
          <a:lstStyle/>
          <a:p>
            <a:fld id="{CF23C0C3-F0EC-4AF0-84C8-08554CFEDD03}" type="slidenum">
              <a:rPr lang="en-GB" smtClean="0"/>
              <a:t>2</a:t>
            </a:fld>
            <a:endParaRPr lang="en-GB"/>
          </a:p>
        </p:txBody>
      </p:sp>
      <p:sp>
        <p:nvSpPr>
          <p:cNvPr id="6" name="Denkblase: wolkenförmig 5">
            <a:extLst>
              <a:ext uri="{FF2B5EF4-FFF2-40B4-BE49-F238E27FC236}">
                <a16:creationId xmlns:a16="http://schemas.microsoft.com/office/drawing/2014/main" id="{D3403E75-7715-4649-A419-4DAF3CF1E8D0}"/>
              </a:ext>
            </a:extLst>
          </p:cNvPr>
          <p:cNvSpPr/>
          <p:nvPr/>
        </p:nvSpPr>
        <p:spPr>
          <a:xfrm>
            <a:off x="180794" y="2373086"/>
            <a:ext cx="4106673" cy="2275979"/>
          </a:xfrm>
          <a:prstGeom prst="cloudCallout">
            <a:avLst>
              <a:gd name="adj1" fmla="val 107149"/>
              <a:gd name="adj2" fmla="val 10077"/>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800" b="1" dirty="0"/>
              <a:t>What is the economic added valued of our proposed WEF Nexus solution? How can we measure this? </a:t>
            </a:r>
          </a:p>
        </p:txBody>
      </p:sp>
      <p:sp>
        <p:nvSpPr>
          <p:cNvPr id="7" name="Titel 1">
            <a:extLst>
              <a:ext uri="{FF2B5EF4-FFF2-40B4-BE49-F238E27FC236}">
                <a16:creationId xmlns:a16="http://schemas.microsoft.com/office/drawing/2014/main" id="{889AE01A-4CAC-4767-957D-712D073D33AB}"/>
              </a:ext>
            </a:extLst>
          </p:cNvPr>
          <p:cNvSpPr>
            <a:spLocks noGrp="1"/>
          </p:cNvSpPr>
          <p:nvPr>
            <p:ph type="title"/>
          </p:nvPr>
        </p:nvSpPr>
        <p:spPr>
          <a:xfrm>
            <a:off x="396347" y="616901"/>
            <a:ext cx="7472602" cy="472437"/>
          </a:xfrm>
        </p:spPr>
        <p:txBody>
          <a:bodyPr/>
          <a:lstStyle/>
          <a:p>
            <a:pPr algn="l"/>
            <a:r>
              <a:rPr lang="en-GB" b="1" dirty="0"/>
              <a:t>Let’s get back to </a:t>
            </a:r>
            <a:r>
              <a:rPr lang="de-DE" b="1" dirty="0"/>
              <a:t>Ms. Sinclair…</a:t>
            </a:r>
          </a:p>
        </p:txBody>
      </p:sp>
      <p:sp>
        <p:nvSpPr>
          <p:cNvPr id="9" name="Denkblase: wolkenförmig 5">
            <a:extLst>
              <a:ext uri="{FF2B5EF4-FFF2-40B4-BE49-F238E27FC236}">
                <a16:creationId xmlns:a16="http://schemas.microsoft.com/office/drawing/2014/main" id="{85B856CB-DF1F-4FAF-B65D-1E0753EDAAB6}"/>
              </a:ext>
            </a:extLst>
          </p:cNvPr>
          <p:cNvSpPr/>
          <p:nvPr/>
        </p:nvSpPr>
        <p:spPr>
          <a:xfrm>
            <a:off x="4071913" y="892311"/>
            <a:ext cx="4675740" cy="2043293"/>
          </a:xfrm>
          <a:prstGeom prst="cloudCallout">
            <a:avLst>
              <a:gd name="adj1" fmla="val 17521"/>
              <a:gd name="adj2" fmla="val 83599"/>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00" b="1" dirty="0"/>
              <a:t>What financing sources are available to support this type of multisectoral </a:t>
            </a:r>
            <a:r>
              <a:rPr lang="en-US" sz="1800" b="1" dirty="0" err="1"/>
              <a:t>programmes</a:t>
            </a:r>
            <a:r>
              <a:rPr lang="en-US" sz="1800" b="1" dirty="0"/>
              <a:t> or projects? </a:t>
            </a:r>
          </a:p>
        </p:txBody>
      </p:sp>
    </p:spTree>
    <p:extLst>
      <p:ext uri="{BB962C8B-B14F-4D97-AF65-F5344CB8AC3E}">
        <p14:creationId xmlns:p14="http://schemas.microsoft.com/office/powerpoint/2010/main" val="17601740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dirty="0"/>
          </a:p>
          <a:p>
            <a:pPr lvl="0">
              <a:lnSpc>
                <a:spcPct val="100000"/>
              </a:lnSpc>
              <a:spcBef>
                <a:spcPts val="0"/>
              </a:spcBef>
              <a:defRPr/>
            </a:pPr>
            <a:r>
              <a:rPr lang="de-DE" sz="2400" dirty="0"/>
              <a:t>Do </a:t>
            </a:r>
            <a:r>
              <a:rPr lang="de-DE" sz="2400" dirty="0" err="1"/>
              <a:t>you</a:t>
            </a:r>
            <a:r>
              <a:rPr lang="de-DE" sz="2400" dirty="0"/>
              <a:t> </a:t>
            </a:r>
            <a:r>
              <a:rPr lang="de-DE" sz="2400" dirty="0" err="1"/>
              <a:t>have</a:t>
            </a:r>
            <a:r>
              <a:rPr lang="de-DE" sz="2400" dirty="0"/>
              <a:t> </a:t>
            </a:r>
            <a:r>
              <a:rPr lang="de-DE" sz="2400" dirty="0" err="1"/>
              <a:t>some</a:t>
            </a:r>
            <a:r>
              <a:rPr lang="de-DE" sz="2400" dirty="0"/>
              <a:t> </a:t>
            </a:r>
            <a:r>
              <a:rPr lang="de-DE" sz="2400" dirty="0" err="1"/>
              <a:t>experience</a:t>
            </a:r>
            <a:r>
              <a:rPr lang="de-DE" sz="2400" dirty="0"/>
              <a:t> </a:t>
            </a:r>
            <a:r>
              <a:rPr lang="de-DE" sz="2400" dirty="0" err="1"/>
              <a:t>with</a:t>
            </a:r>
            <a:r>
              <a:rPr lang="de-DE" sz="2400" dirty="0"/>
              <a:t> </a:t>
            </a:r>
            <a:r>
              <a:rPr lang="de-DE" sz="2400" dirty="0" err="1"/>
              <a:t>some</a:t>
            </a:r>
            <a:r>
              <a:rPr lang="de-DE" sz="2400" dirty="0"/>
              <a:t> </a:t>
            </a:r>
            <a:r>
              <a:rPr lang="de-DE" sz="2400" dirty="0" err="1"/>
              <a:t>of</a:t>
            </a:r>
            <a:r>
              <a:rPr lang="de-DE" sz="2400" dirty="0"/>
              <a:t> </a:t>
            </a:r>
            <a:r>
              <a:rPr lang="de-DE" sz="2400" dirty="0" err="1"/>
              <a:t>these</a:t>
            </a:r>
            <a:r>
              <a:rPr lang="de-DE" sz="2400" dirty="0"/>
              <a:t> </a:t>
            </a:r>
            <a:r>
              <a:rPr lang="de-DE" sz="2400" dirty="0" err="1"/>
              <a:t>methods</a:t>
            </a:r>
            <a:r>
              <a:rPr lang="de-DE" sz="2400" dirty="0"/>
              <a:t> in </a:t>
            </a:r>
            <a:r>
              <a:rPr lang="de-DE" sz="2400" dirty="0" err="1"/>
              <a:t>your</a:t>
            </a:r>
            <a:r>
              <a:rPr lang="de-DE" sz="2400" dirty="0"/>
              <a:t> </a:t>
            </a:r>
            <a:r>
              <a:rPr lang="de-DE" sz="2400" dirty="0" err="1"/>
              <a:t>region</a:t>
            </a:r>
            <a:r>
              <a:rPr lang="de-DE" sz="2400" dirty="0"/>
              <a:t>/professional </a:t>
            </a:r>
            <a:r>
              <a:rPr lang="de-DE" sz="2400" dirty="0" err="1"/>
              <a:t>context</a:t>
            </a:r>
            <a:r>
              <a:rPr lang="de-DE" sz="2400" dirty="0"/>
              <a:t>? </a:t>
            </a:r>
          </a:p>
          <a:p>
            <a:pPr lvl="0">
              <a:lnSpc>
                <a:spcPct val="100000"/>
              </a:lnSpc>
              <a:spcBef>
                <a:spcPts val="0"/>
              </a:spcBef>
              <a:defRPr/>
            </a:pPr>
            <a:endParaRPr lang="de-DE" sz="2400" dirty="0"/>
          </a:p>
          <a:p>
            <a:pPr lvl="0">
              <a:lnSpc>
                <a:spcPct val="100000"/>
              </a:lnSpc>
              <a:spcBef>
                <a:spcPts val="0"/>
              </a:spcBef>
              <a:defRPr/>
            </a:pPr>
            <a:r>
              <a:rPr lang="de-DE" sz="2400" dirty="0" err="1"/>
              <a:t>Which</a:t>
            </a:r>
            <a:r>
              <a:rPr lang="de-DE" sz="2400" dirty="0"/>
              <a:t> </a:t>
            </a:r>
            <a:r>
              <a:rPr lang="de-DE" sz="2400" dirty="0" err="1"/>
              <a:t>challenges</a:t>
            </a:r>
            <a:r>
              <a:rPr lang="de-DE" sz="2400" dirty="0"/>
              <a:t> </a:t>
            </a:r>
            <a:r>
              <a:rPr lang="de-DE" sz="2400" dirty="0" err="1"/>
              <a:t>did</a:t>
            </a:r>
            <a:r>
              <a:rPr lang="de-DE" sz="2400" dirty="0"/>
              <a:t> </a:t>
            </a:r>
            <a:r>
              <a:rPr lang="de-DE" sz="2400" dirty="0" err="1"/>
              <a:t>you</a:t>
            </a:r>
            <a:r>
              <a:rPr lang="de-DE" sz="2400" dirty="0"/>
              <a:t> </a:t>
            </a:r>
            <a:r>
              <a:rPr lang="de-DE" sz="2400" dirty="0" err="1"/>
              <a:t>encounter</a:t>
            </a:r>
            <a:r>
              <a:rPr lang="de-DE" sz="2400" dirty="0"/>
              <a:t>? </a:t>
            </a:r>
          </a:p>
          <a:p>
            <a:pPr lvl="0">
              <a:lnSpc>
                <a:spcPct val="100000"/>
              </a:lnSpc>
              <a:spcBef>
                <a:spcPts val="0"/>
              </a:spcBef>
              <a:defRPr/>
            </a:pPr>
            <a:endParaRPr lang="de-DE" sz="2400" dirty="0"/>
          </a:p>
          <a:p>
            <a:pPr lvl="0">
              <a:lnSpc>
                <a:spcPct val="100000"/>
              </a:lnSpc>
              <a:spcBef>
                <a:spcPts val="0"/>
              </a:spcBef>
              <a:defRPr/>
            </a:pPr>
            <a:r>
              <a:rPr lang="de-DE" sz="2400" dirty="0" err="1"/>
              <a:t>Would</a:t>
            </a:r>
            <a:r>
              <a:rPr lang="de-DE" sz="2400" dirty="0"/>
              <a:t> </a:t>
            </a:r>
            <a:r>
              <a:rPr lang="de-DE" sz="2400" dirty="0" err="1"/>
              <a:t>you</a:t>
            </a:r>
            <a:r>
              <a:rPr lang="de-DE" sz="2400" dirty="0"/>
              <a:t> like </a:t>
            </a:r>
            <a:r>
              <a:rPr lang="de-DE" sz="2400" dirty="0" err="1"/>
              <a:t>to</a:t>
            </a:r>
            <a:r>
              <a:rPr lang="de-DE" sz="2400" dirty="0"/>
              <a:t> </a:t>
            </a:r>
            <a:r>
              <a:rPr lang="de-DE" sz="2400" dirty="0" err="1"/>
              <a:t>share</a:t>
            </a:r>
            <a:r>
              <a:rPr lang="de-DE" sz="2400" dirty="0"/>
              <a:t> </a:t>
            </a:r>
            <a:r>
              <a:rPr lang="de-DE" sz="2400" dirty="0" err="1"/>
              <a:t>some</a:t>
            </a:r>
            <a:r>
              <a:rPr lang="de-DE" sz="2400" dirty="0"/>
              <a:t> </a:t>
            </a:r>
            <a:r>
              <a:rPr lang="de-DE" sz="2400" dirty="0" err="1"/>
              <a:t>lessons</a:t>
            </a:r>
            <a:r>
              <a:rPr lang="de-DE" sz="2400" dirty="0"/>
              <a:t> </a:t>
            </a:r>
            <a:r>
              <a:rPr lang="de-DE" sz="2400" dirty="0" err="1"/>
              <a:t>learned</a:t>
            </a:r>
            <a:r>
              <a:rPr lang="de-DE" sz="2400" dirty="0"/>
              <a:t>?</a:t>
            </a:r>
            <a:endParaRPr lang="de-DE" sz="2400" dirty="0">
              <a:solidFill>
                <a:schemeClr val="bg1"/>
              </a:solidFill>
            </a:endParaRP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20</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67821"/>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24189671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dirty="0"/>
              <a:t>Chapter 2.3: Cross-sectoral investment planning and financing</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dirty="0"/>
              <a:t>Mobilizing finance to implement Nexus solutions</a:t>
            </a:r>
          </a:p>
        </p:txBody>
      </p:sp>
    </p:spTree>
    <p:extLst>
      <p:ext uri="{BB962C8B-B14F-4D97-AF65-F5344CB8AC3E}">
        <p14:creationId xmlns:p14="http://schemas.microsoft.com/office/powerpoint/2010/main" val="20374073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3469196655"/>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de-DE"/>
              <a:t>Funding sources</a:t>
            </a:r>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465584" cy="1198790"/>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n-GB" sz="2000">
                <a:latin typeface="Calibri" panose="020F0502020204030204" pitchFamily="34" charset="0"/>
                <a:cs typeface="Calibri" panose="020F0502020204030204" pitchFamily="34" charset="0"/>
              </a:rPr>
              <a:t>International public finance </a:t>
            </a:r>
          </a:p>
          <a:p>
            <a:pPr marL="615950" lvl="1" indent="-342900">
              <a:lnSpc>
                <a:spcPct val="70000"/>
              </a:lnSpc>
              <a:spcBef>
                <a:spcPts val="600"/>
              </a:spcBef>
              <a:buClr>
                <a:srgbClr val="F4971A"/>
              </a:buClr>
              <a:buSzPct val="125000"/>
              <a:buFont typeface="Wingdings" panose="05000000000000000000" pitchFamily="2" charset="2"/>
              <a:buChar char="§"/>
            </a:pPr>
            <a:r>
              <a:rPr lang="en-GB" sz="2000">
                <a:latin typeface="Calibri" panose="020F0502020204030204" pitchFamily="34" charset="0"/>
                <a:cs typeface="Calibri" panose="020F0502020204030204" pitchFamily="34" charset="0"/>
              </a:rPr>
              <a:t>Domestic public finance</a:t>
            </a:r>
          </a:p>
          <a:p>
            <a:pPr marL="615950" lvl="1" indent="-342900">
              <a:lnSpc>
                <a:spcPct val="70000"/>
              </a:lnSpc>
              <a:spcBef>
                <a:spcPts val="600"/>
              </a:spcBef>
              <a:buClr>
                <a:srgbClr val="F4971A"/>
              </a:buClr>
              <a:buSzPct val="125000"/>
              <a:buFont typeface="Wingdings" panose="05000000000000000000" pitchFamily="2" charset="2"/>
              <a:buChar char="§"/>
            </a:pPr>
            <a:r>
              <a:rPr lang="en-GB" sz="2000">
                <a:latin typeface="Calibri" panose="020F0502020204030204" pitchFamily="34" charset="0"/>
                <a:cs typeface="Calibri" panose="020F0502020204030204" pitchFamily="34" charset="0"/>
              </a:rPr>
              <a:t>Private finance</a:t>
            </a:r>
          </a:p>
          <a:p>
            <a:pPr marL="273050" lvl="1">
              <a:lnSpc>
                <a:spcPct val="70000"/>
              </a:lnSpc>
              <a:spcBef>
                <a:spcPts val="600"/>
              </a:spcBef>
              <a:buClr>
                <a:srgbClr val="F4971A"/>
              </a:buClr>
              <a:buSzPct val="125000"/>
            </a:pPr>
            <a:endParaRPr lang="en-GB" sz="2000">
              <a:latin typeface="Calibri" panose="020F0502020204030204" pitchFamily="34" charset="0"/>
              <a:cs typeface="Calibri" panose="020F0502020204030204" pitchFamily="34" charset="0"/>
              <a:sym typeface="Roboto Slab"/>
            </a:endParaRPr>
          </a:p>
        </p:txBody>
      </p:sp>
      <p:pic>
        <p:nvPicPr>
          <p:cNvPr id="9" name="Grafik 8">
            <a:extLst>
              <a:ext uri="{FF2B5EF4-FFF2-40B4-BE49-F238E27FC236}">
                <a16:creationId xmlns:a16="http://schemas.microsoft.com/office/drawing/2014/main" id="{ED19E3E6-A424-4CB3-B419-5D99D470C734}"/>
              </a:ext>
            </a:extLst>
          </p:cNvPr>
          <p:cNvPicPr>
            <a:picLocks noChangeAspect="1"/>
          </p:cNvPicPr>
          <p:nvPr/>
        </p:nvPicPr>
        <p:blipFill>
          <a:blip r:embed="rId3"/>
          <a:stretch>
            <a:fillRect/>
          </a:stretch>
        </p:blipFill>
        <p:spPr>
          <a:xfrm>
            <a:off x="1465203" y="2384342"/>
            <a:ext cx="6908776" cy="2395102"/>
          </a:xfrm>
          <a:prstGeom prst="rect">
            <a:avLst/>
          </a:prstGeom>
        </p:spPr>
      </p:pic>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04942" y="1608128"/>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5749656" y="1918203"/>
            <a:ext cx="1300111" cy="276999"/>
          </a:xfrm>
          <a:prstGeom prst="rect">
            <a:avLst/>
          </a:prstGeom>
          <a:noFill/>
        </p:spPr>
        <p:txBody>
          <a:bodyPr wrap="square" rtlCol="0">
            <a:spAutoFit/>
          </a:bodyPr>
          <a:lstStyle/>
          <a:p>
            <a:pPr algn="ctr"/>
            <a:r>
              <a:rPr lang="en-GB" sz="1200" b="1">
                <a:solidFill>
                  <a:srgbClr val="575756"/>
                </a:solidFill>
                <a:latin typeface="Calibri" panose="020F0502020204030204" pitchFamily="34" charset="0"/>
                <a:cs typeface="Calibri" panose="020F0502020204030204" pitchFamily="34" charset="0"/>
              </a:rPr>
              <a:t>Blended finance</a:t>
            </a:r>
          </a:p>
        </p:txBody>
      </p:sp>
      <p:sp>
        <p:nvSpPr>
          <p:cNvPr id="2" name="Textfeld 1">
            <a:extLst>
              <a:ext uri="{FF2B5EF4-FFF2-40B4-BE49-F238E27FC236}">
                <a16:creationId xmlns:a16="http://schemas.microsoft.com/office/drawing/2014/main" id="{C8358781-7258-4851-9F67-4254B101FA8C}"/>
              </a:ext>
            </a:extLst>
          </p:cNvPr>
          <p:cNvSpPr txBox="1"/>
          <p:nvPr/>
        </p:nvSpPr>
        <p:spPr>
          <a:xfrm>
            <a:off x="5913577" y="4581338"/>
            <a:ext cx="3001823" cy="415498"/>
          </a:xfrm>
          <a:prstGeom prst="rect">
            <a:avLst/>
          </a:prstGeom>
          <a:noFill/>
        </p:spPr>
        <p:txBody>
          <a:bodyPr wrap="square" rtlCol="0">
            <a:spAutoFit/>
          </a:bodyPr>
          <a:lstStyle/>
          <a:p>
            <a:r>
              <a:rPr lang="de-DE" sz="900"/>
              <a:t>Source: </a:t>
            </a:r>
            <a:r>
              <a:rPr lang="en-GB" sz="900"/>
              <a:t>SEED Climate Finance Toolkit, 2020</a:t>
            </a:r>
          </a:p>
          <a:p>
            <a:pPr algn="l"/>
            <a:endParaRPr lang="de-DE" sz="1200"/>
          </a:p>
        </p:txBody>
      </p:sp>
    </p:spTree>
    <p:extLst>
      <p:ext uri="{BB962C8B-B14F-4D97-AF65-F5344CB8AC3E}">
        <p14:creationId xmlns:p14="http://schemas.microsoft.com/office/powerpoint/2010/main" val="40304967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24</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de-DE" dirty="0" err="1"/>
              <a:t>Important</a:t>
            </a:r>
            <a:r>
              <a:rPr lang="de-DE" dirty="0"/>
              <a:t> </a:t>
            </a:r>
            <a:r>
              <a:rPr lang="de-DE" dirty="0" err="1"/>
              <a:t>features</a:t>
            </a:r>
            <a:r>
              <a:rPr lang="de-DE" dirty="0"/>
              <a:t> </a:t>
            </a:r>
            <a:r>
              <a:rPr lang="de-DE" dirty="0" err="1"/>
              <a:t>of</a:t>
            </a:r>
            <a:r>
              <a:rPr lang="de-DE" dirty="0"/>
              <a:t> </a:t>
            </a:r>
            <a:r>
              <a:rPr lang="de-DE" dirty="0" err="1"/>
              <a:t>financing</a:t>
            </a:r>
            <a:r>
              <a:rPr lang="de-DE" dirty="0"/>
              <a:t> </a:t>
            </a:r>
            <a:r>
              <a:rPr lang="de-DE" dirty="0" err="1"/>
              <a:t>mechanisms</a:t>
            </a:r>
            <a:endParaRPr lang="de-DE" dirty="0"/>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318614" cy="631391"/>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n-GB" sz="1400" dirty="0">
                <a:latin typeface="Calibri" panose="020F0502020204030204" pitchFamily="34" charset="0"/>
                <a:cs typeface="Calibri" panose="020F0502020204030204" pitchFamily="34" charset="0"/>
              </a:rPr>
              <a:t>When evaluating funds-matching it is fundamental to consider some key features of the financing mechanisms under analysis</a:t>
            </a:r>
          </a:p>
          <a:p>
            <a:pPr marL="273050" lvl="1">
              <a:lnSpc>
                <a:spcPct val="70000"/>
              </a:lnSpc>
              <a:spcBef>
                <a:spcPts val="600"/>
              </a:spcBef>
              <a:buClr>
                <a:srgbClr val="F4971A"/>
              </a:buClr>
              <a:buSzPct val="125000"/>
            </a:pPr>
            <a:endParaRPr lang="en-GB" sz="1400" dirty="0">
              <a:latin typeface="Calibri" panose="020F0502020204030204" pitchFamily="34" charset="0"/>
              <a:cs typeface="Calibri" panose="020F0502020204030204" pitchFamily="34" charset="0"/>
              <a:sym typeface="Roboto Slab"/>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4309" y="2278229"/>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389023" y="2601802"/>
            <a:ext cx="1300111" cy="276999"/>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Geography</a:t>
            </a:r>
          </a:p>
        </p:txBody>
      </p:sp>
      <p:grpSp>
        <p:nvGrpSpPr>
          <p:cNvPr id="11" name="Group 16">
            <a:extLst>
              <a:ext uri="{FF2B5EF4-FFF2-40B4-BE49-F238E27FC236}">
                <a16:creationId xmlns:a16="http://schemas.microsoft.com/office/drawing/2014/main" id="{3B01E299-7584-4E97-B800-86A969B3F068}"/>
              </a:ext>
            </a:extLst>
          </p:cNvPr>
          <p:cNvGrpSpPr/>
          <p:nvPr/>
        </p:nvGrpSpPr>
        <p:grpSpPr>
          <a:xfrm>
            <a:off x="2061217" y="2221847"/>
            <a:ext cx="1447639" cy="1021578"/>
            <a:chOff x="6263058" y="1670559"/>
            <a:chExt cx="2738381" cy="1932436"/>
          </a:xfrm>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3" name="TextBox 15">
              <a:extLst>
                <a:ext uri="{FF2B5EF4-FFF2-40B4-BE49-F238E27FC236}">
                  <a16:creationId xmlns:a16="http://schemas.microsoft.com/office/drawing/2014/main" id="{36FBB0F8-2514-4C0A-8FE6-31264AB85D40}"/>
                </a:ext>
              </a:extLst>
            </p:cNvPr>
            <p:cNvSpPr txBox="1"/>
            <p:nvPr/>
          </p:nvSpPr>
          <p:spPr>
            <a:xfrm>
              <a:off x="6464190" y="2226267"/>
              <a:ext cx="2134465" cy="1222612"/>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dirty="0"/>
                <a:t>Scale of the Fund / Facility</a:t>
              </a:r>
            </a:p>
            <a:p>
              <a:r>
                <a:rPr lang="en-GB" dirty="0"/>
                <a:t> </a:t>
              </a:r>
            </a:p>
          </p:txBody>
        </p:sp>
      </p:grpSp>
      <p:grpSp>
        <p:nvGrpSpPr>
          <p:cNvPr id="14" name="Group 5">
            <a:extLst>
              <a:ext uri="{FF2B5EF4-FFF2-40B4-BE49-F238E27FC236}">
                <a16:creationId xmlns:a16="http://schemas.microsoft.com/office/drawing/2014/main" id="{41394D5A-ECA9-4C9D-920B-954A866BA670}"/>
              </a:ext>
            </a:extLst>
          </p:cNvPr>
          <p:cNvGrpSpPr/>
          <p:nvPr/>
        </p:nvGrpSpPr>
        <p:grpSpPr>
          <a:xfrm>
            <a:off x="3836223" y="2251232"/>
            <a:ext cx="1471075" cy="992193"/>
            <a:chOff x="97809" y="1656673"/>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16990" y="1793674"/>
              <a:ext cx="1972099" cy="1680205"/>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a:solidFill>
                    <a:srgbClr val="575756"/>
                  </a:solidFill>
                  <a:latin typeface="Calibri" panose="020F0502020204030204" pitchFamily="34" charset="0"/>
                  <a:cs typeface="Calibri" panose="020F0502020204030204" pitchFamily="34" charset="0"/>
                </a:rPr>
                <a:t>Type of funding</a:t>
              </a:r>
            </a:p>
            <a:p>
              <a:pPr algn="ctr"/>
              <a:r>
                <a:rPr lang="en-GB" sz="1200" b="1" dirty="0">
                  <a:solidFill>
                    <a:srgbClr val="004C82"/>
                  </a:solidFill>
                  <a:latin typeface="Calibri" panose="020F0502020204030204" pitchFamily="34" charset="0"/>
                  <a:cs typeface="Calibri" panose="020F0502020204030204" pitchFamily="34" charset="0"/>
                </a:rPr>
                <a:t> </a:t>
              </a:r>
            </a:p>
          </p:txBody>
        </p:sp>
      </p:grpSp>
      <p:pic>
        <p:nvPicPr>
          <p:cNvPr id="19" name="Picture 7" descr="Icon, circle&#10;&#10;Description automatically generated">
            <a:extLst>
              <a:ext uri="{FF2B5EF4-FFF2-40B4-BE49-F238E27FC236}">
                <a16:creationId xmlns:a16="http://schemas.microsoft.com/office/drawing/2014/main" id="{CB0BBC2A-3162-40FE-9925-8F6FF9EDE63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4665" y="2278229"/>
            <a:ext cx="1389541" cy="938199"/>
          </a:xfrm>
          <a:prstGeom prst="rect">
            <a:avLst/>
          </a:prstGeom>
        </p:spPr>
      </p:pic>
      <p:grpSp>
        <p:nvGrpSpPr>
          <p:cNvPr id="20" name="Group 16">
            <a:extLst>
              <a:ext uri="{FF2B5EF4-FFF2-40B4-BE49-F238E27FC236}">
                <a16:creationId xmlns:a16="http://schemas.microsoft.com/office/drawing/2014/main" id="{1E1C2CB8-FF25-4D68-967B-2C5ABE807F8D}"/>
              </a:ext>
            </a:extLst>
          </p:cNvPr>
          <p:cNvGrpSpPr/>
          <p:nvPr/>
        </p:nvGrpSpPr>
        <p:grpSpPr>
          <a:xfrm>
            <a:off x="7351574" y="2236539"/>
            <a:ext cx="1447639" cy="1021578"/>
            <a:chOff x="6263058" y="1698351"/>
            <a:chExt cx="2738381" cy="1932436"/>
          </a:xfrm>
        </p:grpSpPr>
        <p:pic>
          <p:nvPicPr>
            <p:cNvPr id="21" name="Picture 14" descr="A picture containing icon&#10;&#10;Description automatically generated">
              <a:extLst>
                <a:ext uri="{FF2B5EF4-FFF2-40B4-BE49-F238E27FC236}">
                  <a16:creationId xmlns:a16="http://schemas.microsoft.com/office/drawing/2014/main" id="{5D1BF2CA-0582-4277-8381-B5FE91F418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2" name="TextBox 15">
              <a:extLst>
                <a:ext uri="{FF2B5EF4-FFF2-40B4-BE49-F238E27FC236}">
                  <a16:creationId xmlns:a16="http://schemas.microsoft.com/office/drawing/2014/main" id="{8EF2C5C0-701F-4B0B-B713-CF31ACF9DDA8}"/>
                </a:ext>
              </a:extLst>
            </p:cNvPr>
            <p:cNvSpPr txBox="1"/>
            <p:nvPr/>
          </p:nvSpPr>
          <p:spPr>
            <a:xfrm>
              <a:off x="6427037" y="2242386"/>
              <a:ext cx="2134465"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23" name="TextBox 6">
            <a:extLst>
              <a:ext uri="{FF2B5EF4-FFF2-40B4-BE49-F238E27FC236}">
                <a16:creationId xmlns:a16="http://schemas.microsoft.com/office/drawing/2014/main" id="{0A9244C1-2E26-47D2-94D5-140CD5095E20}"/>
              </a:ext>
            </a:extLst>
          </p:cNvPr>
          <p:cNvSpPr txBox="1"/>
          <p:nvPr/>
        </p:nvSpPr>
        <p:spPr>
          <a:xfrm>
            <a:off x="5781474" y="2424162"/>
            <a:ext cx="1095923" cy="646331"/>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a:solidFill>
                  <a:srgbClr val="575756"/>
                </a:solidFill>
                <a:latin typeface="Calibri" panose="020F0502020204030204" pitchFamily="34" charset="0"/>
                <a:cs typeface="Calibri" panose="020F0502020204030204" pitchFamily="34" charset="0"/>
              </a:rPr>
              <a:t>Beneficiaries</a:t>
            </a:r>
          </a:p>
          <a:p>
            <a:pPr algn="ctr"/>
            <a:r>
              <a:rPr lang="en-GB" sz="1200" b="1" dirty="0">
                <a:solidFill>
                  <a:srgbClr val="004C82"/>
                </a:solidFill>
                <a:latin typeface="Calibri" panose="020F0502020204030204" pitchFamily="34" charset="0"/>
                <a:cs typeface="Calibri" panose="020F0502020204030204" pitchFamily="34" charset="0"/>
              </a:rPr>
              <a:t> </a:t>
            </a:r>
          </a:p>
        </p:txBody>
      </p:sp>
      <p:sp>
        <p:nvSpPr>
          <p:cNvPr id="24" name="TextBox 6">
            <a:extLst>
              <a:ext uri="{FF2B5EF4-FFF2-40B4-BE49-F238E27FC236}">
                <a16:creationId xmlns:a16="http://schemas.microsoft.com/office/drawing/2014/main" id="{BD6A1A56-42A6-457C-8E1B-6757A9D10D3C}"/>
              </a:ext>
            </a:extLst>
          </p:cNvPr>
          <p:cNvSpPr txBox="1"/>
          <p:nvPr/>
        </p:nvSpPr>
        <p:spPr>
          <a:xfrm>
            <a:off x="7438261" y="2417135"/>
            <a:ext cx="1095923" cy="646331"/>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a:solidFill>
                  <a:srgbClr val="575756"/>
                </a:solidFill>
                <a:latin typeface="Calibri" panose="020F0502020204030204" pitchFamily="34" charset="0"/>
                <a:cs typeface="Calibri" panose="020F0502020204030204" pitchFamily="34" charset="0"/>
              </a:rPr>
              <a:t>Ticket Size</a:t>
            </a:r>
          </a:p>
          <a:p>
            <a:pPr algn="ctr"/>
            <a:r>
              <a:rPr lang="en-GB" sz="1200" b="1" dirty="0">
                <a:solidFill>
                  <a:srgbClr val="004C82"/>
                </a:solidFill>
                <a:latin typeface="Calibri" panose="020F0502020204030204" pitchFamily="34" charset="0"/>
                <a:cs typeface="Calibri" panose="020F0502020204030204" pitchFamily="34" charset="0"/>
              </a:rPr>
              <a:t> </a:t>
            </a:r>
          </a:p>
        </p:txBody>
      </p:sp>
      <p:sp>
        <p:nvSpPr>
          <p:cNvPr id="25" name="Rechteck 2">
            <a:extLst>
              <a:ext uri="{FF2B5EF4-FFF2-40B4-BE49-F238E27FC236}">
                <a16:creationId xmlns:a16="http://schemas.microsoft.com/office/drawing/2014/main" id="{E7F5AC0C-BA35-4B5C-865C-DCE1250F453A}"/>
              </a:ext>
            </a:extLst>
          </p:cNvPr>
          <p:cNvSpPr/>
          <p:nvPr/>
        </p:nvSpPr>
        <p:spPr>
          <a:xfrm>
            <a:off x="449816" y="3719928"/>
            <a:ext cx="8318614" cy="631391"/>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n-GB" sz="1400" dirty="0">
                <a:latin typeface="Calibri" panose="020F0502020204030204" pitchFamily="34" charset="0"/>
                <a:cs typeface="Calibri" panose="020F0502020204030204" pitchFamily="34" charset="0"/>
              </a:rPr>
              <a:t>If all the above features are in line with the funding necessities, then it is reasonable to deep dive into specific financing mechanisms / facilities </a:t>
            </a:r>
          </a:p>
          <a:p>
            <a:pPr marL="273050" lvl="1">
              <a:lnSpc>
                <a:spcPct val="70000"/>
              </a:lnSpc>
              <a:spcBef>
                <a:spcPts val="600"/>
              </a:spcBef>
              <a:buClr>
                <a:srgbClr val="F4971A"/>
              </a:buClr>
              <a:buSzPct val="125000"/>
            </a:pPr>
            <a:endParaRPr lang="en-GB" sz="1400" dirty="0">
              <a:latin typeface="Calibri" panose="020F0502020204030204" pitchFamily="34" charset="0"/>
              <a:cs typeface="Calibri" panose="020F0502020204030204" pitchFamily="34" charset="0"/>
              <a:sym typeface="Roboto Slab"/>
            </a:endParaRPr>
          </a:p>
        </p:txBody>
      </p:sp>
    </p:spTree>
    <p:extLst>
      <p:ext uri="{BB962C8B-B14F-4D97-AF65-F5344CB8AC3E}">
        <p14:creationId xmlns:p14="http://schemas.microsoft.com/office/powerpoint/2010/main" val="42290828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25</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de-DE" dirty="0"/>
              <a:t>The “</a:t>
            </a:r>
            <a:r>
              <a:rPr lang="de-DE" dirty="0" err="1"/>
              <a:t>right</a:t>
            </a:r>
            <a:r>
              <a:rPr lang="de-DE" dirty="0"/>
              <a:t> match“</a:t>
            </a:r>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318614" cy="252826"/>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n-GB" sz="1400" dirty="0">
                <a:latin typeface="Calibri" panose="020F0502020204030204" pitchFamily="34" charset="0"/>
                <a:cs typeface="Calibri" panose="020F0502020204030204" pitchFamily="34" charset="0"/>
              </a:rPr>
              <a:t>Only a small portion of the plethora of projects that need financing will overlap with funding requisites. </a:t>
            </a:r>
            <a:endParaRPr lang="en-GB" sz="1400" dirty="0">
              <a:latin typeface="Calibri" panose="020F0502020204030204" pitchFamily="34" charset="0"/>
              <a:cs typeface="Calibri" panose="020F0502020204030204" pitchFamily="34" charset="0"/>
              <a:sym typeface="Roboto Slab"/>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4752" y="1879148"/>
            <a:ext cx="3467248" cy="2341038"/>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2082360" y="2755360"/>
            <a:ext cx="1300111" cy="646331"/>
          </a:xfrm>
          <a:prstGeom prst="rect">
            <a:avLst/>
          </a:prstGeom>
          <a:noFill/>
        </p:spPr>
        <p:txBody>
          <a:bodyPr wrap="square" rtlCol="0">
            <a:spAutoFit/>
          </a:bodyPr>
          <a:lstStyle/>
          <a:p>
            <a:pPr algn="ctr"/>
            <a:r>
              <a:rPr lang="en-GB" sz="1200" dirty="0">
                <a:solidFill>
                  <a:srgbClr val="575756"/>
                </a:solidFill>
                <a:latin typeface="Calibri" panose="020F0502020204030204" pitchFamily="34" charset="0"/>
                <a:cs typeface="Calibri" panose="020F0502020204030204" pitchFamily="34" charset="0"/>
              </a:rPr>
              <a:t>Plethora of available projects to be funded</a:t>
            </a:r>
          </a:p>
        </p:txBody>
      </p:sp>
      <p:grpSp>
        <p:nvGrpSpPr>
          <p:cNvPr id="14" name="Group 5">
            <a:extLst>
              <a:ext uri="{FF2B5EF4-FFF2-40B4-BE49-F238E27FC236}">
                <a16:creationId xmlns:a16="http://schemas.microsoft.com/office/drawing/2014/main" id="{41394D5A-ECA9-4C9D-920B-954A866BA670}"/>
              </a:ext>
            </a:extLst>
          </p:cNvPr>
          <p:cNvGrpSpPr/>
          <p:nvPr/>
        </p:nvGrpSpPr>
        <p:grpSpPr>
          <a:xfrm>
            <a:off x="4479501" y="1957184"/>
            <a:ext cx="3325115" cy="2242684"/>
            <a:chOff x="-391600" y="1424314"/>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1600" y="1424314"/>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16990" y="1793674"/>
              <a:ext cx="1972099" cy="1352517"/>
            </a:xfrm>
            <a:prstGeom prst="rect">
              <a:avLst/>
            </a:prstGeom>
            <a:noFill/>
          </p:spPr>
          <p:txBody>
            <a:bodyPr wrap="square" rtlCol="0">
              <a:spAutoFit/>
            </a:bodyPr>
            <a:lstStyle/>
            <a:p>
              <a:pPr algn="ctr"/>
              <a:endParaRPr lang="en-GB" sz="1200" dirty="0">
                <a:solidFill>
                  <a:srgbClr val="004C82"/>
                </a:solidFill>
                <a:latin typeface="Calibri" panose="020F0502020204030204" pitchFamily="34" charset="0"/>
                <a:cs typeface="Calibri" panose="020F0502020204030204" pitchFamily="34" charset="0"/>
              </a:endParaRPr>
            </a:p>
            <a:p>
              <a:pPr algn="ctr"/>
              <a:r>
                <a:rPr lang="en-GB" sz="1200" dirty="0">
                  <a:solidFill>
                    <a:srgbClr val="575756"/>
                  </a:solidFill>
                  <a:latin typeface="Calibri" panose="020F0502020204030204" pitchFamily="34" charset="0"/>
                  <a:cs typeface="Calibri" panose="020F0502020204030204" pitchFamily="34" charset="0"/>
                </a:rPr>
                <a:t>Type of funding</a:t>
              </a:r>
            </a:p>
            <a:p>
              <a:pPr algn="ctr"/>
              <a:r>
                <a:rPr lang="en-GB" sz="1200" dirty="0">
                  <a:solidFill>
                    <a:srgbClr val="575756"/>
                  </a:solidFill>
                  <a:latin typeface="Calibri" panose="020F0502020204030204" pitchFamily="34" charset="0"/>
                  <a:cs typeface="Calibri" panose="020F0502020204030204" pitchFamily="34" charset="0"/>
                </a:rPr>
                <a:t>Geography</a:t>
              </a:r>
            </a:p>
            <a:p>
              <a:pPr algn="ctr"/>
              <a:r>
                <a:rPr lang="en-GB" sz="1200" dirty="0">
                  <a:solidFill>
                    <a:srgbClr val="575756"/>
                  </a:solidFill>
                  <a:latin typeface="Calibri" panose="020F0502020204030204" pitchFamily="34" charset="0"/>
                  <a:cs typeface="Calibri" panose="020F0502020204030204" pitchFamily="34" charset="0"/>
                </a:rPr>
                <a:t>Scale</a:t>
              </a:r>
            </a:p>
            <a:p>
              <a:pPr algn="ctr"/>
              <a:r>
                <a:rPr lang="en-GB" sz="1200" dirty="0">
                  <a:solidFill>
                    <a:srgbClr val="575756"/>
                  </a:solidFill>
                  <a:latin typeface="Calibri" panose="020F0502020204030204" pitchFamily="34" charset="0"/>
                  <a:cs typeface="Calibri" panose="020F0502020204030204" pitchFamily="34" charset="0"/>
                </a:rPr>
                <a:t>Ticket size</a:t>
              </a:r>
            </a:p>
            <a:p>
              <a:pPr algn="ctr"/>
              <a:r>
                <a:rPr lang="en-GB" sz="1200" dirty="0">
                  <a:solidFill>
                    <a:srgbClr val="575756"/>
                  </a:solidFill>
                  <a:latin typeface="Calibri" panose="020F0502020204030204" pitchFamily="34" charset="0"/>
                  <a:cs typeface="Calibri" panose="020F0502020204030204" pitchFamily="34" charset="0"/>
                </a:rPr>
                <a:t>Beneficiaries</a:t>
              </a:r>
            </a:p>
            <a:p>
              <a:pPr algn="ctr"/>
              <a:endParaRPr lang="en-GB" sz="1200" dirty="0">
                <a:solidFill>
                  <a:srgbClr val="575756"/>
                </a:solidFill>
                <a:latin typeface="Calibri" panose="020F0502020204030204" pitchFamily="34" charset="0"/>
                <a:cs typeface="Calibri" panose="020F0502020204030204" pitchFamily="34" charset="0"/>
              </a:endParaRPr>
            </a:p>
            <a:p>
              <a:pPr algn="ctr"/>
              <a:r>
                <a:rPr lang="en-GB" sz="1200" dirty="0">
                  <a:solidFill>
                    <a:srgbClr val="004C82"/>
                  </a:solidFill>
                  <a:latin typeface="Calibri" panose="020F0502020204030204" pitchFamily="34" charset="0"/>
                  <a:cs typeface="Calibri" panose="020F0502020204030204" pitchFamily="34" charset="0"/>
                </a:rPr>
                <a:t> </a:t>
              </a:r>
            </a:p>
          </p:txBody>
        </p:sp>
      </p:grpSp>
      <p:grpSp>
        <p:nvGrpSpPr>
          <p:cNvPr id="11" name="Group 16">
            <a:extLst>
              <a:ext uri="{FF2B5EF4-FFF2-40B4-BE49-F238E27FC236}">
                <a16:creationId xmlns:a16="http://schemas.microsoft.com/office/drawing/2014/main" id="{3B01E299-7584-4E97-B800-86A969B3F068}"/>
              </a:ext>
            </a:extLst>
          </p:cNvPr>
          <p:cNvGrpSpPr/>
          <p:nvPr/>
        </p:nvGrpSpPr>
        <p:grpSpPr>
          <a:xfrm>
            <a:off x="3614074" y="3049667"/>
            <a:ext cx="1730854" cy="1221439"/>
            <a:chOff x="6263058" y="1670559"/>
            <a:chExt cx="2738381" cy="1932436"/>
          </a:xfrm>
          <a:noFill/>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a:grpFill/>
          </p:spPr>
        </p:pic>
        <p:sp>
          <p:nvSpPr>
            <p:cNvPr id="13" name="TextBox 15">
              <a:extLst>
                <a:ext uri="{FF2B5EF4-FFF2-40B4-BE49-F238E27FC236}">
                  <a16:creationId xmlns:a16="http://schemas.microsoft.com/office/drawing/2014/main" id="{36FBB0F8-2514-4C0A-8FE6-31264AB85D40}"/>
                </a:ext>
              </a:extLst>
            </p:cNvPr>
            <p:cNvSpPr txBox="1"/>
            <p:nvPr/>
          </p:nvSpPr>
          <p:spPr>
            <a:xfrm>
              <a:off x="6313280" y="2337962"/>
              <a:ext cx="2134466" cy="730399"/>
            </a:xfrm>
            <a:prstGeom prst="rect">
              <a:avLst/>
            </a:prstGeom>
            <a:grp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dirty="0">
                  <a:solidFill>
                    <a:schemeClr val="accent1">
                      <a:lumMod val="50000"/>
                    </a:schemeClr>
                  </a:solidFill>
                </a:rPr>
                <a:t>Matching area</a:t>
              </a:r>
            </a:p>
            <a:p>
              <a:r>
                <a:rPr lang="en-GB" dirty="0">
                  <a:solidFill>
                    <a:schemeClr val="accent1">
                      <a:lumMod val="50000"/>
                    </a:schemeClr>
                  </a:solidFill>
                </a:rPr>
                <a:t> </a:t>
              </a:r>
            </a:p>
          </p:txBody>
        </p:sp>
      </p:grpSp>
    </p:spTree>
    <p:extLst>
      <p:ext uri="{BB962C8B-B14F-4D97-AF65-F5344CB8AC3E}">
        <p14:creationId xmlns:p14="http://schemas.microsoft.com/office/powerpoint/2010/main" val="30995129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de-DE" dirty="0"/>
              <a:t>Different Stage </a:t>
            </a:r>
            <a:r>
              <a:rPr lang="de-DE" dirty="0" err="1"/>
              <a:t>of</a:t>
            </a:r>
            <a:r>
              <a:rPr lang="de-DE" dirty="0"/>
              <a:t> Project Financing</a:t>
            </a:r>
          </a:p>
        </p:txBody>
      </p:sp>
      <p:graphicFrame>
        <p:nvGraphicFramePr>
          <p:cNvPr id="26" name="Tabella 25">
            <a:extLst>
              <a:ext uri="{FF2B5EF4-FFF2-40B4-BE49-F238E27FC236}">
                <a16:creationId xmlns:a16="http://schemas.microsoft.com/office/drawing/2014/main" id="{F17FAC65-3E29-488A-AAFE-93E0246EFE2D}"/>
              </a:ext>
            </a:extLst>
          </p:cNvPr>
          <p:cNvGraphicFramePr>
            <a:graphicFrameLocks noGrp="1"/>
          </p:cNvGraphicFramePr>
          <p:nvPr/>
        </p:nvGraphicFramePr>
        <p:xfrm>
          <a:off x="849759" y="2032628"/>
          <a:ext cx="2107260" cy="2488231"/>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67697">
                <a:tc>
                  <a:txBody>
                    <a:bodyPr/>
                    <a:lstStyle/>
                    <a:p>
                      <a:pPr algn="ctr"/>
                      <a:r>
                        <a:rPr lang="en-GB" sz="1200" b="0" noProof="0" dirty="0"/>
                        <a:t>T.A. and Pilot</a:t>
                      </a:r>
                    </a:p>
                  </a:txBody>
                  <a:tcPr anchor="ctr">
                    <a:solidFill>
                      <a:srgbClr val="F6B33C"/>
                    </a:solidFill>
                  </a:tcPr>
                </a:tc>
                <a:extLst>
                  <a:ext uri="{0D108BD9-81ED-4DB2-BD59-A6C34878D82A}">
                    <a16:rowId xmlns:a16="http://schemas.microsoft.com/office/drawing/2014/main" val="963261849"/>
                  </a:ext>
                </a:extLst>
              </a:tr>
              <a:tr h="1920534">
                <a:tc>
                  <a:txBody>
                    <a:bodyPr/>
                    <a:lstStyle/>
                    <a:p>
                      <a:pPr marL="0" indent="0">
                        <a:buFont typeface="Arial" panose="020B0604020202020204" pitchFamily="34" charset="0"/>
                        <a:buNone/>
                      </a:pPr>
                      <a:r>
                        <a:rPr lang="en-US" sz="1100" dirty="0"/>
                        <a:t>In this phase it is more common to find examples of projects financed with partial/full grants for the implementation of pilot projects or technical assistance and Capacity </a:t>
                      </a:r>
                      <a:r>
                        <a:rPr lang="en-US" sz="1100"/>
                        <a:t>building activities.</a:t>
                      </a:r>
                      <a:endParaRPr lang="en-US" sz="1100" dirty="0"/>
                    </a:p>
                  </a:txBody>
                  <a:tcPr anchor="ctr"/>
                </a:tc>
                <a:extLst>
                  <a:ext uri="{0D108BD9-81ED-4DB2-BD59-A6C34878D82A}">
                    <a16:rowId xmlns:a16="http://schemas.microsoft.com/office/drawing/2014/main" val="1500509961"/>
                  </a:ext>
                </a:extLst>
              </a:tr>
            </a:tbl>
          </a:graphicData>
        </a:graphic>
      </p:graphicFrame>
      <p:graphicFrame>
        <p:nvGraphicFramePr>
          <p:cNvPr id="27" name="Tabella 26">
            <a:extLst>
              <a:ext uri="{FF2B5EF4-FFF2-40B4-BE49-F238E27FC236}">
                <a16:creationId xmlns:a16="http://schemas.microsoft.com/office/drawing/2014/main" id="{D6A52588-C263-4CE0-9515-40F0227DD146}"/>
              </a:ext>
            </a:extLst>
          </p:cNvPr>
          <p:cNvGraphicFramePr>
            <a:graphicFrameLocks noGrp="1"/>
          </p:cNvGraphicFramePr>
          <p:nvPr/>
        </p:nvGraphicFramePr>
        <p:xfrm>
          <a:off x="3597226" y="2034602"/>
          <a:ext cx="2107260" cy="2482153"/>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83414">
                <a:tc>
                  <a:txBody>
                    <a:bodyPr/>
                    <a:lstStyle/>
                    <a:p>
                      <a:pPr algn="ctr"/>
                      <a:r>
                        <a:rPr lang="en-GB" sz="1200" b="0" noProof="0" dirty="0"/>
                        <a:t>Development </a:t>
                      </a:r>
                    </a:p>
                  </a:txBody>
                  <a:tcPr anchor="ctr">
                    <a:solidFill>
                      <a:srgbClr val="F6B33C"/>
                    </a:solidFill>
                  </a:tcPr>
                </a:tc>
                <a:extLst>
                  <a:ext uri="{0D108BD9-81ED-4DB2-BD59-A6C34878D82A}">
                    <a16:rowId xmlns:a16="http://schemas.microsoft.com/office/drawing/2014/main" val="963261849"/>
                  </a:ext>
                </a:extLst>
              </a:tr>
              <a:tr h="1898739">
                <a:tc>
                  <a:txBody>
                    <a:bodyPr/>
                    <a:lstStyle/>
                    <a:p>
                      <a:pPr marL="0" indent="0">
                        <a:buFont typeface="Arial" panose="020B0604020202020204" pitchFamily="34" charset="0"/>
                        <a:buNone/>
                      </a:pPr>
                      <a:r>
                        <a:rPr lang="en-US" sz="1100" kern="1200" dirty="0">
                          <a:solidFill>
                            <a:schemeClr val="dk1"/>
                          </a:solidFill>
                          <a:latin typeface="+mn-lt"/>
                          <a:ea typeface="+mn-ea"/>
                          <a:cs typeface="+mn-cs"/>
                        </a:rPr>
                        <a:t>In these phase financing instruments are typically addressed at developing analysis and feasibility studies, increasing the number of bankable projects with the provision of early-stage funding and/or to engage stakeholders to accelerate the process to financial closure. </a:t>
                      </a:r>
                    </a:p>
                  </a:txBody>
                  <a:tcPr anchor="ctr"/>
                </a:tc>
                <a:extLst>
                  <a:ext uri="{0D108BD9-81ED-4DB2-BD59-A6C34878D82A}">
                    <a16:rowId xmlns:a16="http://schemas.microsoft.com/office/drawing/2014/main" val="1500509961"/>
                  </a:ext>
                </a:extLst>
              </a:tr>
            </a:tbl>
          </a:graphicData>
        </a:graphic>
      </p:graphicFrame>
      <p:graphicFrame>
        <p:nvGraphicFramePr>
          <p:cNvPr id="28" name="Tabella 27">
            <a:extLst>
              <a:ext uri="{FF2B5EF4-FFF2-40B4-BE49-F238E27FC236}">
                <a16:creationId xmlns:a16="http://schemas.microsoft.com/office/drawing/2014/main" id="{474B6705-1430-4E9B-A74F-D8AE2386CAEF}"/>
              </a:ext>
            </a:extLst>
          </p:cNvPr>
          <p:cNvGraphicFramePr>
            <a:graphicFrameLocks noGrp="1"/>
          </p:cNvGraphicFramePr>
          <p:nvPr/>
        </p:nvGraphicFramePr>
        <p:xfrm>
          <a:off x="6344694" y="2032628"/>
          <a:ext cx="2107260" cy="2484127"/>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48647">
                <a:tc>
                  <a:txBody>
                    <a:bodyPr/>
                    <a:lstStyle/>
                    <a:p>
                      <a:pPr algn="ctr"/>
                      <a:r>
                        <a:rPr lang="de-DE" sz="1200" b="0" dirty="0"/>
                        <a:t>Implementation</a:t>
                      </a:r>
                    </a:p>
                  </a:txBody>
                  <a:tcPr anchor="ctr">
                    <a:solidFill>
                      <a:srgbClr val="F6B33C"/>
                    </a:solidFill>
                  </a:tcPr>
                </a:tc>
                <a:extLst>
                  <a:ext uri="{0D108BD9-81ED-4DB2-BD59-A6C34878D82A}">
                    <a16:rowId xmlns:a16="http://schemas.microsoft.com/office/drawing/2014/main" val="963261849"/>
                  </a:ext>
                </a:extLst>
              </a:tr>
              <a:tr h="1410808">
                <a:tc>
                  <a:txBody>
                    <a:bodyPr/>
                    <a:lstStyle/>
                    <a:p>
                      <a:pPr marL="0" indent="0">
                        <a:buFont typeface="Arial" panose="020B0604020202020204" pitchFamily="34" charset="0"/>
                        <a:buNone/>
                      </a:pPr>
                      <a:r>
                        <a:rPr lang="en-US" sz="1100" kern="1200" dirty="0">
                          <a:solidFill>
                            <a:schemeClr val="dk1"/>
                          </a:solidFill>
                          <a:latin typeface="+mn-lt"/>
                          <a:ea typeface="+mn-ea"/>
                          <a:cs typeface="+mn-cs"/>
                        </a:rPr>
                        <a:t>This phase is typically funded by major donors and funds via concessional or blended finance schemes (result-based financing, loans, equity instruments etc. It of course depends from the scale of the project, In case of implementation of a small project it can also be funded via full or partial grants. </a:t>
                      </a:r>
                      <a:endParaRPr lang="en-US" sz="1100" dirty="0"/>
                    </a:p>
                  </a:txBody>
                  <a:tcPr anchor="ctr"/>
                </a:tc>
                <a:extLst>
                  <a:ext uri="{0D108BD9-81ED-4DB2-BD59-A6C34878D82A}">
                    <a16:rowId xmlns:a16="http://schemas.microsoft.com/office/drawing/2014/main" val="1500509961"/>
                  </a:ext>
                </a:extLst>
              </a:tr>
            </a:tbl>
          </a:graphicData>
        </a:graphic>
      </p:graphicFrame>
      <p:sp>
        <p:nvSpPr>
          <p:cNvPr id="29" name="CasellaDiTesto 28">
            <a:extLst>
              <a:ext uri="{FF2B5EF4-FFF2-40B4-BE49-F238E27FC236}">
                <a16:creationId xmlns:a16="http://schemas.microsoft.com/office/drawing/2014/main" id="{14D911C9-223A-480C-80F6-15C4A2C60A60}"/>
              </a:ext>
            </a:extLst>
          </p:cNvPr>
          <p:cNvSpPr txBox="1"/>
          <p:nvPr/>
        </p:nvSpPr>
        <p:spPr>
          <a:xfrm>
            <a:off x="127000" y="1201631"/>
            <a:ext cx="8889999" cy="830997"/>
          </a:xfrm>
          <a:prstGeom prst="rect">
            <a:avLst/>
          </a:prstGeom>
          <a:noFill/>
        </p:spPr>
        <p:txBody>
          <a:bodyPr wrap="square" rtlCol="0">
            <a:spAutoFit/>
          </a:bodyPr>
          <a:lstStyle/>
          <a:p>
            <a:r>
              <a:rPr lang="en-US" sz="1200" b="0" i="0" u="none" strike="noStrike" baseline="0" dirty="0"/>
              <a:t>In order to turn a project concept into </a:t>
            </a:r>
            <a:r>
              <a:rPr lang="en-US" sz="1200" dirty="0"/>
              <a:t>action</a:t>
            </a:r>
            <a:r>
              <a:rPr lang="en-US" sz="1200" b="0" i="0" u="none" strike="noStrike" baseline="0" dirty="0"/>
              <a:t>, a sustainable financial structure must be defined, which highly depends on several factors such as the type of developer, the country of intervention , the type of business model, the actors involved, the authorities involved etc. For each of the project phases some financing tools / mechanisms are more effective (or more common) than others. </a:t>
            </a:r>
          </a:p>
        </p:txBody>
      </p:sp>
    </p:spTree>
    <p:extLst>
      <p:ext uri="{BB962C8B-B14F-4D97-AF65-F5344CB8AC3E}">
        <p14:creationId xmlns:p14="http://schemas.microsoft.com/office/powerpoint/2010/main" val="23408478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F3E9A0C-7235-4458-A081-4DB9D028F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73775" y="3048104"/>
            <a:ext cx="2361095" cy="2095396"/>
          </a:xfrm>
          <a:prstGeom prst="rect">
            <a:avLst/>
          </a:prstGeom>
        </p:spPr>
      </p:pic>
      <p:sp>
        <p:nvSpPr>
          <p:cNvPr id="2" name="Textplatzhalter 1">
            <a:extLst>
              <a:ext uri="{FF2B5EF4-FFF2-40B4-BE49-F238E27FC236}">
                <a16:creationId xmlns:a16="http://schemas.microsoft.com/office/drawing/2014/main" id="{81500862-E81B-4B0F-A2A3-045D19DEBB0B}"/>
              </a:ext>
            </a:extLst>
          </p:cNvPr>
          <p:cNvSpPr>
            <a:spLocks noGrp="1"/>
          </p:cNvSpPr>
          <p:nvPr>
            <p:ph type="body" sz="quarter" idx="13"/>
          </p:nvPr>
        </p:nvSpPr>
        <p:spPr/>
        <p:txBody>
          <a:bodyPr>
            <a:normAutofit/>
          </a:bodyPr>
          <a:lstStyle/>
          <a:p>
            <a:pPr marL="615950" lvl="1" indent="-342900">
              <a:lnSpc>
                <a:spcPct val="70000"/>
              </a:lnSpc>
            </a:pPr>
            <a:r>
              <a:rPr lang="en-US" dirty="0"/>
              <a:t>Project-specific funding</a:t>
            </a:r>
          </a:p>
          <a:p>
            <a:pPr marL="615950" lvl="1" indent="-342900">
              <a:lnSpc>
                <a:spcPct val="70000"/>
              </a:lnSpc>
            </a:pPr>
            <a:r>
              <a:rPr lang="en-US" dirty="0"/>
              <a:t>Specific </a:t>
            </a:r>
            <a:r>
              <a:rPr lang="en-US" dirty="0" err="1"/>
              <a:t>programme</a:t>
            </a:r>
            <a:r>
              <a:rPr lang="en-US" dirty="0"/>
              <a:t> financing (e.g. climate funds) </a:t>
            </a:r>
          </a:p>
          <a:p>
            <a:pPr marL="615950" lvl="1" indent="-342900">
              <a:lnSpc>
                <a:spcPct val="70000"/>
              </a:lnSpc>
            </a:pPr>
            <a:r>
              <a:rPr lang="en-US" dirty="0"/>
              <a:t>Adaptable </a:t>
            </a:r>
            <a:r>
              <a:rPr lang="en-US" dirty="0" err="1"/>
              <a:t>programme</a:t>
            </a:r>
            <a:r>
              <a:rPr lang="en-US" dirty="0"/>
              <a:t> financing</a:t>
            </a:r>
          </a:p>
          <a:p>
            <a:pPr marL="615950" lvl="1" indent="-342900">
              <a:lnSpc>
                <a:spcPct val="70000"/>
              </a:lnSpc>
            </a:pPr>
            <a:r>
              <a:rPr lang="en-US" dirty="0"/>
              <a:t>Sector budget support</a:t>
            </a:r>
          </a:p>
          <a:p>
            <a:pPr marL="615950" lvl="1" indent="-342900">
              <a:lnSpc>
                <a:spcPct val="70000"/>
              </a:lnSpc>
            </a:pPr>
            <a:r>
              <a:rPr lang="en-US" dirty="0"/>
              <a:t>Central budget support</a:t>
            </a:r>
          </a:p>
          <a:p>
            <a:pPr marL="615950" lvl="1" indent="-342900">
              <a:lnSpc>
                <a:spcPct val="70000"/>
              </a:lnSpc>
            </a:pPr>
            <a:endParaRPr lang="en-US" dirty="0"/>
          </a:p>
          <a:p>
            <a:pPr marL="615950" lvl="1" indent="-342900">
              <a:lnSpc>
                <a:spcPct val="70000"/>
              </a:lnSpc>
            </a:pPr>
            <a:endParaRPr lang="en-US" dirty="0"/>
          </a:p>
        </p:txBody>
      </p:sp>
      <p:sp>
        <p:nvSpPr>
          <p:cNvPr id="3" name="Titel 2">
            <a:extLst>
              <a:ext uri="{FF2B5EF4-FFF2-40B4-BE49-F238E27FC236}">
                <a16:creationId xmlns:a16="http://schemas.microsoft.com/office/drawing/2014/main" id="{1C9BA35E-9567-4BC1-BF6E-FC09A3045CF4}"/>
              </a:ext>
            </a:extLst>
          </p:cNvPr>
          <p:cNvSpPr>
            <a:spLocks noGrp="1"/>
          </p:cNvSpPr>
          <p:nvPr>
            <p:ph type="title"/>
          </p:nvPr>
        </p:nvSpPr>
        <p:spPr/>
        <p:txBody>
          <a:bodyPr/>
          <a:lstStyle/>
          <a:p>
            <a:r>
              <a:rPr lang="en-US"/>
              <a:t>Financing delivery pathways</a:t>
            </a:r>
          </a:p>
        </p:txBody>
      </p:sp>
      <p:sp>
        <p:nvSpPr>
          <p:cNvPr id="4" name="Foliennummernplatzhalter 3">
            <a:extLst>
              <a:ext uri="{FF2B5EF4-FFF2-40B4-BE49-F238E27FC236}">
                <a16:creationId xmlns:a16="http://schemas.microsoft.com/office/drawing/2014/main" id="{B346EA77-F893-47FB-9004-087EF7869EBB}"/>
              </a:ext>
            </a:extLst>
          </p:cNvPr>
          <p:cNvSpPr>
            <a:spLocks noGrp="1"/>
          </p:cNvSpPr>
          <p:nvPr>
            <p:ph type="sldNum" sz="quarter" idx="16"/>
          </p:nvPr>
        </p:nvSpPr>
        <p:spPr/>
        <p:txBody>
          <a:bodyPr/>
          <a:lstStyle/>
          <a:p>
            <a:fld id="{CF23C0C3-F0EC-4AF0-84C8-08554CFEDD03}" type="slidenum">
              <a:rPr lang="en-GB" smtClean="0"/>
              <a:t>27</a:t>
            </a:fld>
            <a:endParaRPr lang="en-GB"/>
          </a:p>
        </p:txBody>
      </p:sp>
      <p:grpSp>
        <p:nvGrpSpPr>
          <p:cNvPr id="6" name="Group 5">
            <a:extLst>
              <a:ext uri="{FF2B5EF4-FFF2-40B4-BE49-F238E27FC236}">
                <a16:creationId xmlns:a16="http://schemas.microsoft.com/office/drawing/2014/main" id="{44B191ED-47CA-48FF-9BC8-0F22F9ECC2CE}"/>
              </a:ext>
            </a:extLst>
          </p:cNvPr>
          <p:cNvGrpSpPr/>
          <p:nvPr/>
        </p:nvGrpSpPr>
        <p:grpSpPr>
          <a:xfrm>
            <a:off x="2396281" y="2858655"/>
            <a:ext cx="2865126" cy="1932436"/>
            <a:chOff x="97809" y="1656673"/>
            <a:chExt cx="2865126" cy="1932436"/>
          </a:xfrm>
        </p:grpSpPr>
        <p:pic>
          <p:nvPicPr>
            <p:cNvPr id="7" name="Picture 4" descr="Shape, icon&#10;&#10;Description automatically generated">
              <a:extLst>
                <a:ext uri="{FF2B5EF4-FFF2-40B4-BE49-F238E27FC236}">
                  <a16:creationId xmlns:a16="http://schemas.microsoft.com/office/drawing/2014/main" id="{93451D45-A8EC-45B5-AC19-C0A91B03D8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8" name="TextBox 6">
              <a:extLst>
                <a:ext uri="{FF2B5EF4-FFF2-40B4-BE49-F238E27FC236}">
                  <a16:creationId xmlns:a16="http://schemas.microsoft.com/office/drawing/2014/main" id="{1DBD1A03-A681-464D-8A33-EF9BF45885E6}"/>
                </a:ext>
              </a:extLst>
            </p:cNvPr>
            <p:cNvSpPr txBox="1"/>
            <p:nvPr/>
          </p:nvSpPr>
          <p:spPr>
            <a:xfrm>
              <a:off x="450000" y="2242484"/>
              <a:ext cx="2134464" cy="646331"/>
            </a:xfrm>
            <a:prstGeom prst="rect">
              <a:avLst/>
            </a:prstGeom>
            <a:noFill/>
          </p:spPr>
          <p:txBody>
            <a:bodyPr wrap="square" rtlCol="0">
              <a:spAutoFit/>
            </a:bodyPr>
            <a:lstStyle/>
            <a:p>
              <a:pPr algn="ctr"/>
              <a:endParaRPr lang="en-GB" sz="1200" b="1">
                <a:solidFill>
                  <a:srgbClr val="004C82"/>
                </a:solidFill>
                <a:latin typeface="Calibri" panose="020F0502020204030204" pitchFamily="34" charset="0"/>
                <a:cs typeface="Calibri" panose="020F0502020204030204" pitchFamily="34" charset="0"/>
              </a:endParaRPr>
            </a:p>
            <a:p>
              <a:pPr algn="ctr"/>
              <a:r>
                <a:rPr lang="en-GB" sz="1200" b="1">
                  <a:solidFill>
                    <a:srgbClr val="004C82"/>
                  </a:solidFill>
                  <a:latin typeface="Calibri" panose="020F0502020204030204" pitchFamily="34" charset="0"/>
                  <a:cs typeface="Calibri" panose="020F0502020204030204" pitchFamily="34" charset="0"/>
                </a:rPr>
                <a:t>Programmatic funding</a:t>
              </a:r>
            </a:p>
            <a:p>
              <a:pPr algn="ctr"/>
              <a:r>
                <a:rPr lang="en-GB" sz="1200" b="1">
                  <a:solidFill>
                    <a:srgbClr val="004C82"/>
                  </a:solidFill>
                  <a:latin typeface="Calibri" panose="020F0502020204030204" pitchFamily="34" charset="0"/>
                  <a:cs typeface="Calibri" panose="020F0502020204030204" pitchFamily="34" charset="0"/>
                </a:rPr>
                <a:t> </a:t>
              </a:r>
            </a:p>
          </p:txBody>
        </p:sp>
      </p:grpSp>
      <p:grpSp>
        <p:nvGrpSpPr>
          <p:cNvPr id="9" name="Group 16">
            <a:extLst>
              <a:ext uri="{FF2B5EF4-FFF2-40B4-BE49-F238E27FC236}">
                <a16:creationId xmlns:a16="http://schemas.microsoft.com/office/drawing/2014/main" id="{C39E92E9-0FBF-4BB9-BD71-C01EE5519E67}"/>
              </a:ext>
            </a:extLst>
          </p:cNvPr>
          <p:cNvGrpSpPr/>
          <p:nvPr/>
        </p:nvGrpSpPr>
        <p:grpSpPr>
          <a:xfrm>
            <a:off x="5353854" y="1892437"/>
            <a:ext cx="2738381" cy="1932436"/>
            <a:chOff x="6263058" y="1698351"/>
            <a:chExt cx="2738381" cy="1932436"/>
          </a:xfrm>
        </p:grpSpPr>
        <p:pic>
          <p:nvPicPr>
            <p:cNvPr id="10" name="Picture 14" descr="A picture containing icon&#10;&#10;Description automatically generated">
              <a:extLst>
                <a:ext uri="{FF2B5EF4-FFF2-40B4-BE49-F238E27FC236}">
                  <a16:creationId xmlns:a16="http://schemas.microsoft.com/office/drawing/2014/main" id="{10B5FDF2-F3E0-4690-9FE1-283217DE82C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1" name="TextBox 15">
              <a:extLst>
                <a:ext uri="{FF2B5EF4-FFF2-40B4-BE49-F238E27FC236}">
                  <a16:creationId xmlns:a16="http://schemas.microsoft.com/office/drawing/2014/main" id="{24FB3515-3072-4155-B7B8-1B02774316CD}"/>
                </a:ext>
              </a:extLst>
            </p:cNvPr>
            <p:cNvSpPr txBox="1"/>
            <p:nvPr/>
          </p:nvSpPr>
          <p:spPr>
            <a:xfrm>
              <a:off x="6427037" y="2242387"/>
              <a:ext cx="2134464" cy="646331"/>
            </a:xfrm>
            <a:prstGeom prst="rect">
              <a:avLst/>
            </a:prstGeom>
            <a:noFill/>
          </p:spPr>
          <p:txBody>
            <a:bodyPr wrap="square" rtlCol="0">
              <a:spAutoFit/>
            </a:bodyPr>
            <a:lstStyle/>
            <a:p>
              <a:pPr algn="ctr"/>
              <a:r>
                <a:rPr lang="en-US" sz="1200" b="1">
                  <a:solidFill>
                    <a:srgbClr val="79A12C"/>
                  </a:solidFill>
                  <a:latin typeface="Calibri" panose="020F0502020204030204" pitchFamily="34" charset="0"/>
                  <a:cs typeface="Calibri" panose="020F0502020204030204" pitchFamily="34" charset="0"/>
                </a:rPr>
                <a:t>Financing opportunities from the private sector</a:t>
              </a:r>
            </a:p>
            <a:p>
              <a:pPr algn="ctr"/>
              <a:r>
                <a:rPr lang="en-GB" sz="1200" b="1">
                  <a:solidFill>
                    <a:srgbClr val="79A12C"/>
                  </a:solidFill>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0880930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3"/>
          </p:nvPr>
        </p:nvSpPr>
        <p:spPr>
          <a:xfrm>
            <a:off x="449818" y="1187999"/>
            <a:ext cx="7172684" cy="3468083"/>
          </a:xfrm>
        </p:spPr>
        <p:txBody>
          <a:bodyPr>
            <a:normAutofit fontScale="85000" lnSpcReduction="20000"/>
          </a:bodyPr>
          <a:lstStyle/>
          <a:p>
            <a:pPr lvl="0">
              <a:lnSpc>
                <a:spcPct val="100000"/>
              </a:lnSpc>
              <a:spcBef>
                <a:spcPts val="750"/>
              </a:spcBef>
              <a:buSzPts val="1800"/>
            </a:pPr>
            <a:r>
              <a:rPr lang="en-GB" sz="1600" b="1">
                <a:ea typeface="Roboto"/>
                <a:sym typeface="Roboto"/>
              </a:rPr>
              <a:t>Goals:</a:t>
            </a:r>
          </a:p>
          <a:p>
            <a:pPr marL="615950" lvl="1" indent="-342900"/>
            <a:r>
              <a:rPr lang="en-GB" sz="1600">
                <a:sym typeface="Roboto"/>
              </a:rPr>
              <a:t>Strengthen engagement of private sector in climate finance!</a:t>
            </a:r>
          </a:p>
          <a:p>
            <a:pPr marL="615950" lvl="1" indent="-342900"/>
            <a:r>
              <a:rPr lang="en-GB" sz="1600">
                <a:sym typeface="Roboto"/>
              </a:rPr>
              <a:t>Maximize the impact of public finance!</a:t>
            </a:r>
          </a:p>
          <a:p>
            <a:pPr lvl="1" indent="0">
              <a:buNone/>
            </a:pPr>
            <a:endParaRPr lang="en-GB" sz="1600">
              <a:solidFill>
                <a:prstClr val="black"/>
              </a:solidFill>
              <a:ea typeface="Roboto"/>
              <a:sym typeface="Roboto"/>
            </a:endParaRPr>
          </a:p>
          <a:p>
            <a:pPr lvl="0">
              <a:lnSpc>
                <a:spcPct val="100000"/>
              </a:lnSpc>
              <a:spcBef>
                <a:spcPts val="750"/>
              </a:spcBef>
              <a:buSzPts val="1800"/>
            </a:pPr>
            <a:r>
              <a:rPr lang="en-GB" sz="1600" b="1">
                <a:ea typeface="Roboto"/>
                <a:sym typeface="Roboto"/>
              </a:rPr>
              <a:t>Purpose:</a:t>
            </a:r>
          </a:p>
          <a:p>
            <a:pPr marL="615950" lvl="1" indent="-342900"/>
            <a:r>
              <a:rPr lang="en-GB" sz="1600">
                <a:sym typeface="Roboto"/>
              </a:rPr>
              <a:t>Mobilise additional climate finance from private investors</a:t>
            </a:r>
          </a:p>
          <a:p>
            <a:pPr marL="615950" lvl="1" indent="-342900"/>
            <a:r>
              <a:rPr lang="en-GB" sz="1600">
                <a:sym typeface="Roboto"/>
              </a:rPr>
              <a:t>Support the local private sector</a:t>
            </a:r>
          </a:p>
          <a:p>
            <a:pPr marL="615950" lvl="1" indent="-342900"/>
            <a:r>
              <a:rPr lang="en-GB" sz="1600">
                <a:sym typeface="Roboto"/>
              </a:rPr>
              <a:t>Leveraging impact using innovative instruments</a:t>
            </a:r>
          </a:p>
          <a:p>
            <a:pPr marL="615950" lvl="1" indent="-342900"/>
            <a:r>
              <a:rPr lang="en-GB" sz="1600">
                <a:sym typeface="Roboto"/>
              </a:rPr>
              <a:t>Provide a bridge from grant and donor financing towards financially self-sustaining approaches</a:t>
            </a:r>
          </a:p>
          <a:p>
            <a:pPr marL="615950" lvl="1" indent="-342900"/>
            <a:endParaRPr lang="en-GB" sz="1600">
              <a:solidFill>
                <a:prstClr val="black"/>
              </a:solidFill>
              <a:ea typeface="Roboto"/>
              <a:sym typeface="Roboto"/>
            </a:endParaRPr>
          </a:p>
          <a:p>
            <a:pPr lvl="0">
              <a:lnSpc>
                <a:spcPct val="100000"/>
              </a:lnSpc>
              <a:spcBef>
                <a:spcPts val="0"/>
              </a:spcBef>
            </a:pPr>
            <a:r>
              <a:rPr lang="en-GB" sz="1600" b="1">
                <a:ea typeface="Roboto"/>
                <a:sym typeface="Roboto"/>
              </a:rPr>
              <a:t>Mechanism: </a:t>
            </a:r>
            <a:r>
              <a:rPr lang="en-GB" sz="1600">
                <a:solidFill>
                  <a:prstClr val="black"/>
                </a:solidFill>
                <a:ea typeface="Roboto"/>
                <a:sym typeface="Roboto"/>
              </a:rPr>
              <a:t>public and international climate finance providers’ involvement</a:t>
            </a:r>
            <a:r>
              <a:rPr lang="en-GB" sz="1600">
                <a:solidFill>
                  <a:prstClr val="black"/>
                </a:solidFill>
                <a:ea typeface="Roboto"/>
                <a:sym typeface="Calibri"/>
              </a:rPr>
              <a:t>:</a:t>
            </a:r>
            <a:endParaRPr lang="en-GB" sz="1600" b="1">
              <a:solidFill>
                <a:srgbClr val="6F6F6F"/>
              </a:solidFill>
              <a:ea typeface="Roboto" panose="020B0604020202020204" charset="0"/>
              <a:sym typeface="Calibri"/>
            </a:endParaRPr>
          </a:p>
          <a:p>
            <a:pPr marL="615950" lvl="1" indent="-342900"/>
            <a:r>
              <a:rPr lang="en-GB" sz="1600">
                <a:sym typeface="Calibri"/>
              </a:rPr>
              <a:t>Increase </a:t>
            </a:r>
            <a:r>
              <a:rPr lang="en-GB" sz="1600"/>
              <a:t>likelihood that projects will obtain commercial financing</a:t>
            </a:r>
          </a:p>
          <a:p>
            <a:pPr marL="615950" lvl="1" indent="-342900"/>
            <a:r>
              <a:rPr lang="en-GB" sz="1600">
                <a:sym typeface="Calibri"/>
              </a:rPr>
              <a:t>Decrease market barriers by de-risking banks’ involvements (e.g. via guarantees)</a:t>
            </a:r>
          </a:p>
          <a:p>
            <a:pPr marL="615950" lvl="1" indent="-342900"/>
            <a:r>
              <a:rPr lang="en-GB" sz="1600">
                <a:sym typeface="Calibri"/>
              </a:rPr>
              <a:t>Allow for longer investment / project periods (more than 20 years)</a:t>
            </a:r>
            <a:endParaRPr lang="en-GB" sz="160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a:bodyPr>
          <a:lstStyle/>
          <a:p>
            <a:r>
              <a:rPr lang="en-GB"/>
              <a:t>Opportunities connected to blended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28</a:t>
            </a:fld>
            <a:endParaRPr lang="en-GB"/>
          </a:p>
        </p:txBody>
      </p:sp>
    </p:spTree>
    <p:extLst>
      <p:ext uri="{BB962C8B-B14F-4D97-AF65-F5344CB8AC3E}">
        <p14:creationId xmlns:p14="http://schemas.microsoft.com/office/powerpoint/2010/main" val="31241038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65CDAF6-F87C-4CCF-8F5B-322C24A30C1A}"/>
              </a:ext>
            </a:extLst>
          </p:cNvPr>
          <p:cNvSpPr>
            <a:spLocks noGrp="1"/>
          </p:cNvSpPr>
          <p:nvPr>
            <p:ph type="body" sz="quarter" idx="13"/>
          </p:nvPr>
        </p:nvSpPr>
        <p:spPr>
          <a:xfrm>
            <a:off x="449816" y="1591055"/>
            <a:ext cx="3446323" cy="2710602"/>
          </a:xfrm>
        </p:spPr>
        <p:txBody>
          <a:bodyPr>
            <a:normAutofit/>
          </a:bodyPr>
          <a:lstStyle/>
          <a:p>
            <a:pPr lvl="1" indent="0">
              <a:lnSpc>
                <a:spcPct val="100000"/>
              </a:lnSpc>
              <a:buNone/>
            </a:pPr>
            <a:r>
              <a:rPr lang="en-US" dirty="0">
                <a:solidFill>
                  <a:srgbClr val="004C82"/>
                </a:solidFill>
                <a:latin typeface="+mj-lt"/>
                <a:ea typeface="+mj-ea"/>
                <a:cs typeface="+mj-cs"/>
              </a:rPr>
              <a:t>Finance providers are increasingly concerned with </a:t>
            </a:r>
            <a:r>
              <a:rPr lang="en-US" b="1" dirty="0">
                <a:solidFill>
                  <a:srgbClr val="F4971A"/>
                </a:solidFill>
                <a:latin typeface="+mj-lt"/>
                <a:ea typeface="+mj-ea"/>
                <a:cs typeface="Arial" charset="0"/>
              </a:rPr>
              <a:t>cross-sectoral coherence </a:t>
            </a:r>
            <a:endParaRPr lang="en-US" sz="2800" b="1" dirty="0">
              <a:solidFill>
                <a:srgbClr val="F4971A"/>
              </a:solidFill>
              <a:latin typeface="+mj-lt"/>
              <a:ea typeface="+mj-ea"/>
              <a:cs typeface="Arial" charset="0"/>
            </a:endParaRP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a:bodyPr>
          <a:lstStyle/>
          <a:p>
            <a:r>
              <a:rPr lang="en-US" dirty="0"/>
              <a:t>Nexus as a strategic means to access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29</a:t>
            </a:fld>
            <a:endParaRPr lang="en-GB"/>
          </a:p>
        </p:txBody>
      </p:sp>
      <p:graphicFrame>
        <p:nvGraphicFramePr>
          <p:cNvPr id="3" name="Diagramm 2">
            <a:extLst>
              <a:ext uri="{FF2B5EF4-FFF2-40B4-BE49-F238E27FC236}">
                <a16:creationId xmlns:a16="http://schemas.microsoft.com/office/drawing/2014/main" id="{E190CA19-4881-4622-891A-5115A3D50C61}"/>
              </a:ext>
            </a:extLst>
          </p:cNvPr>
          <p:cNvGraphicFramePr/>
          <p:nvPr>
            <p:extLst>
              <p:ext uri="{D42A27DB-BD31-4B8C-83A1-F6EECF244321}">
                <p14:modId xmlns:p14="http://schemas.microsoft.com/office/powerpoint/2010/main" val="2666267711"/>
              </p:ext>
            </p:extLst>
          </p:nvPr>
        </p:nvGraphicFramePr>
        <p:xfrm>
          <a:off x="2910178" y="991709"/>
          <a:ext cx="5574917" cy="376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0969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DB76D8-9320-4985-9AB8-ECAB0BBE5224}"/>
              </a:ext>
            </a:extLst>
          </p:cNvPr>
          <p:cNvSpPr>
            <a:spLocks noGrp="1"/>
          </p:cNvSpPr>
          <p:nvPr>
            <p:ph type="body" sz="quarter" idx="13"/>
          </p:nvPr>
        </p:nvSpPr>
        <p:spPr>
          <a:xfrm>
            <a:off x="447745" y="1842761"/>
            <a:ext cx="7172684" cy="2526410"/>
          </a:xfrm>
        </p:spPr>
        <p:txBody>
          <a:bodyPr/>
          <a:lstStyle/>
          <a:p>
            <a:pPr marL="615950" lvl="1" indent="-342900"/>
            <a:r>
              <a:rPr lang="en-US"/>
              <a:t>How can we demonstrate the </a:t>
            </a:r>
            <a:r>
              <a:rPr lang="en-US" b="1"/>
              <a:t>economic added value </a:t>
            </a:r>
            <a:r>
              <a:rPr lang="en-US"/>
              <a:t>of Nexus solutions?</a:t>
            </a:r>
          </a:p>
          <a:p>
            <a:pPr marL="615950" lvl="1" indent="-342900"/>
            <a:r>
              <a:rPr lang="en-US"/>
              <a:t>What </a:t>
            </a:r>
            <a:r>
              <a:rPr lang="en-US" b="1"/>
              <a:t>financing sources </a:t>
            </a:r>
            <a:r>
              <a:rPr lang="en-US"/>
              <a:t>are available to support multisectoral programmes or projects?</a:t>
            </a:r>
          </a:p>
          <a:p>
            <a:pPr marL="615950" lvl="1" indent="-342900"/>
            <a:r>
              <a:rPr lang="en-US"/>
              <a:t>How does the Nexus help </a:t>
            </a:r>
            <a:r>
              <a:rPr lang="en-US" b="1"/>
              <a:t>mobilize financing </a:t>
            </a:r>
            <a:r>
              <a:rPr lang="en-US"/>
              <a:t>for resources efficiency?</a:t>
            </a:r>
          </a:p>
          <a:p>
            <a:endParaRPr lang="en-US"/>
          </a:p>
        </p:txBody>
      </p:sp>
      <p:sp>
        <p:nvSpPr>
          <p:cNvPr id="3" name="Titel 2">
            <a:extLst>
              <a:ext uri="{FF2B5EF4-FFF2-40B4-BE49-F238E27FC236}">
                <a16:creationId xmlns:a16="http://schemas.microsoft.com/office/drawing/2014/main" id="{DC717E8F-6235-4911-87C0-D8C07BA9F79F}"/>
              </a:ext>
            </a:extLst>
          </p:cNvPr>
          <p:cNvSpPr>
            <a:spLocks noGrp="1"/>
          </p:cNvSpPr>
          <p:nvPr>
            <p:ph type="title"/>
          </p:nvPr>
        </p:nvSpPr>
        <p:spPr>
          <a:xfrm>
            <a:off x="447745" y="643467"/>
            <a:ext cx="8567183" cy="813540"/>
          </a:xfrm>
        </p:spPr>
        <p:txBody>
          <a:bodyPr>
            <a:normAutofit/>
          </a:bodyPr>
          <a:lstStyle/>
          <a:p>
            <a:r>
              <a:rPr lang="en-US"/>
              <a:t>Motivation: outline the value of cross-sectoral investment planning and financing</a:t>
            </a:r>
          </a:p>
        </p:txBody>
      </p:sp>
      <p:sp>
        <p:nvSpPr>
          <p:cNvPr id="4" name="Foliennummernplatzhalter 3">
            <a:extLst>
              <a:ext uri="{FF2B5EF4-FFF2-40B4-BE49-F238E27FC236}">
                <a16:creationId xmlns:a16="http://schemas.microsoft.com/office/drawing/2014/main" id="{485F9637-BF7F-4F22-A652-D55013464B89}"/>
              </a:ext>
            </a:extLst>
          </p:cNvPr>
          <p:cNvSpPr>
            <a:spLocks noGrp="1"/>
          </p:cNvSpPr>
          <p:nvPr>
            <p:ph type="sldNum" sz="quarter" idx="16"/>
          </p:nvPr>
        </p:nvSpPr>
        <p:spPr/>
        <p:txBody>
          <a:bodyPr/>
          <a:lstStyle/>
          <a:p>
            <a:fld id="{CF23C0C3-F0EC-4AF0-84C8-08554CFEDD03}" type="slidenum">
              <a:rPr lang="en-GB" smtClean="0"/>
              <a:t>3</a:t>
            </a:fld>
            <a:endParaRPr lang="en-GB"/>
          </a:p>
        </p:txBody>
      </p:sp>
    </p:spTree>
    <p:extLst>
      <p:ext uri="{BB962C8B-B14F-4D97-AF65-F5344CB8AC3E}">
        <p14:creationId xmlns:p14="http://schemas.microsoft.com/office/powerpoint/2010/main" val="2111134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449818" y="1282263"/>
            <a:ext cx="8478242" cy="2942266"/>
          </a:xfrm>
        </p:spPr>
        <p:txBody>
          <a:bodyPr>
            <a:normAutofit/>
          </a:bodyPr>
          <a:lstStyle/>
          <a:p>
            <a:pPr marL="615950" lvl="1" indent="-342900">
              <a:lnSpc>
                <a:spcPct val="70000"/>
              </a:lnSpc>
            </a:pPr>
            <a:r>
              <a:rPr lang="en-US" dirty="0"/>
              <a:t>Green classification system aiming at steering investments towards </a:t>
            </a:r>
            <a:r>
              <a:rPr lang="en-US" b="1" dirty="0"/>
              <a:t>environmentally sustainable economic activities</a:t>
            </a:r>
          </a:p>
          <a:p>
            <a:pPr marL="615950" lvl="1" indent="-342900">
              <a:lnSpc>
                <a:spcPct val="70000"/>
              </a:lnSpc>
            </a:pPr>
            <a:r>
              <a:rPr lang="en-US" dirty="0"/>
              <a:t>Make a </a:t>
            </a:r>
            <a:r>
              <a:rPr lang="en-US" b="1" dirty="0"/>
              <a:t>sustainable contribution </a:t>
            </a:r>
            <a:r>
              <a:rPr lang="en-US" dirty="0"/>
              <a:t>AND </a:t>
            </a:r>
            <a:r>
              <a:rPr lang="en-US" b="1" dirty="0"/>
              <a:t>do not significantly harm</a:t>
            </a:r>
            <a:r>
              <a:rPr lang="en-US" dirty="0"/>
              <a:t> the EU’s Environmental objectives:</a:t>
            </a:r>
          </a:p>
          <a:p>
            <a:endParaRPr lang="en-US" dirty="0"/>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a:bodyPr>
          <a:lstStyle/>
          <a:p>
            <a:r>
              <a:rPr lang="en-US" dirty="0"/>
              <a:t>Sustainability criteria: EU Taxonomy</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30</a:t>
            </a:fld>
            <a:endParaRPr lang="en-GB"/>
          </a:p>
        </p:txBody>
      </p:sp>
      <p:graphicFrame>
        <p:nvGraphicFramePr>
          <p:cNvPr id="9" name="Diagramm 8">
            <a:extLst>
              <a:ext uri="{FF2B5EF4-FFF2-40B4-BE49-F238E27FC236}">
                <a16:creationId xmlns:a16="http://schemas.microsoft.com/office/drawing/2014/main" id="{4949DAAB-3E52-4ABC-BE5F-950692BF153F}"/>
              </a:ext>
            </a:extLst>
          </p:cNvPr>
          <p:cNvGraphicFramePr/>
          <p:nvPr>
            <p:extLst>
              <p:ext uri="{D42A27DB-BD31-4B8C-83A1-F6EECF244321}">
                <p14:modId xmlns:p14="http://schemas.microsoft.com/office/powerpoint/2010/main" val="3151968037"/>
              </p:ext>
            </p:extLst>
          </p:nvPr>
        </p:nvGraphicFramePr>
        <p:xfrm>
          <a:off x="1728710" y="2375555"/>
          <a:ext cx="5537659" cy="211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7CEE5A4D-9491-4C5B-B8B2-0B7F96FDA7BB}"/>
              </a:ext>
            </a:extLst>
          </p:cNvPr>
          <p:cNvSpPr txBox="1"/>
          <p:nvPr/>
        </p:nvSpPr>
        <p:spPr>
          <a:xfrm>
            <a:off x="2840477" y="4489727"/>
            <a:ext cx="4508145" cy="230832"/>
          </a:xfrm>
          <a:prstGeom prst="rect">
            <a:avLst/>
          </a:prstGeom>
          <a:noFill/>
        </p:spPr>
        <p:txBody>
          <a:bodyPr wrap="square" rtlCol="0">
            <a:spAutoFit/>
          </a:bodyPr>
          <a:lstStyle/>
          <a:p>
            <a:r>
              <a:rPr lang="en-US" sz="900" dirty="0">
                <a:cs typeface="Calibri" panose="020F0502020204030204" pitchFamily="34" charset="0"/>
              </a:rPr>
              <a:t>Source: own illustration based on </a:t>
            </a:r>
            <a:r>
              <a:rPr lang="en-US" sz="900" dirty="0">
                <a:latin typeface="Arial" panose="020B0604020202020204" pitchFamily="34" charset="0"/>
                <a:cs typeface="Calibri" panose="020F0502020204030204" pitchFamily="34" charset="0"/>
              </a:rPr>
              <a:t>the official Website of the European Commission</a:t>
            </a:r>
            <a:endParaRPr lang="en-US" sz="900" dirty="0"/>
          </a:p>
        </p:txBody>
      </p:sp>
    </p:spTree>
    <p:extLst>
      <p:ext uri="{BB962C8B-B14F-4D97-AF65-F5344CB8AC3E}">
        <p14:creationId xmlns:p14="http://schemas.microsoft.com/office/powerpoint/2010/main" val="35520619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B3AE70-859E-477B-8276-F5D33A695B87}"/>
              </a:ext>
            </a:extLst>
          </p:cNvPr>
          <p:cNvSpPr>
            <a:spLocks noGrp="1"/>
          </p:cNvSpPr>
          <p:nvPr>
            <p:ph type="title"/>
          </p:nvPr>
        </p:nvSpPr>
        <p:spPr/>
        <p:txBody>
          <a:bodyPr>
            <a:normAutofit/>
          </a:bodyPr>
          <a:lstStyle/>
          <a:p>
            <a:r>
              <a:rPr lang="en-US" dirty="0">
                <a:cs typeface="Arial"/>
              </a:rPr>
              <a:t>Sustainability criteria: international standards</a:t>
            </a:r>
          </a:p>
        </p:txBody>
      </p:sp>
      <p:sp>
        <p:nvSpPr>
          <p:cNvPr id="4" name="Foliennummernplatzhalter 3">
            <a:extLst>
              <a:ext uri="{FF2B5EF4-FFF2-40B4-BE49-F238E27FC236}">
                <a16:creationId xmlns:a16="http://schemas.microsoft.com/office/drawing/2014/main" id="{6C385847-DDDC-4872-82BF-DCB0458B9E47}"/>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23" name="Rectangle 22">
            <a:extLst>
              <a:ext uri="{FF2B5EF4-FFF2-40B4-BE49-F238E27FC236}">
                <a16:creationId xmlns:a16="http://schemas.microsoft.com/office/drawing/2014/main" id="{73FFD62F-7A40-4221-9B4C-A6FCC961257E}"/>
              </a:ext>
            </a:extLst>
          </p:cNvPr>
          <p:cNvSpPr/>
          <p:nvPr/>
        </p:nvSpPr>
        <p:spPr>
          <a:xfrm>
            <a:off x="416519" y="1249927"/>
            <a:ext cx="2863220" cy="1386593"/>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b="1" dirty="0">
                <a:solidFill>
                  <a:srgbClr val="004C82"/>
                </a:solidFill>
                <a:latin typeface="Calibri" panose="020F0502020204030204" pitchFamily="34" charset="0"/>
                <a:cs typeface="Calibri" panose="020F0502020204030204" pitchFamily="34" charset="0"/>
              </a:rPr>
              <a:t>Global Reporting Initiative</a:t>
            </a:r>
          </a:p>
          <a:p>
            <a:pPr marL="171450" indent="-171450">
              <a:lnSpc>
                <a:spcPct val="107000"/>
              </a:lnSpc>
              <a:spcAft>
                <a:spcPts val="800"/>
              </a:spcAft>
              <a:buFont typeface="Arial" panose="020B0604020202020204" pitchFamily="34" charset="0"/>
              <a:buChar char="•"/>
            </a:pPr>
            <a:r>
              <a:rPr lang="en-US" sz="1200" dirty="0">
                <a:solidFill>
                  <a:srgbClr val="004C82"/>
                </a:solidFill>
                <a:latin typeface="Calibri" panose="020F0502020204030204" pitchFamily="34" charset="0"/>
                <a:cs typeface="Calibri" panose="020F0502020204030204" pitchFamily="34" charset="0"/>
              </a:rPr>
              <a:t>For organizations and stakeholders</a:t>
            </a:r>
          </a:p>
          <a:p>
            <a:pPr marL="171450" indent="-171450">
              <a:lnSpc>
                <a:spcPct val="107000"/>
              </a:lnSpc>
              <a:spcAft>
                <a:spcPts val="800"/>
              </a:spcAft>
              <a:buFont typeface="Arial" panose="020B0604020202020204" pitchFamily="34" charset="0"/>
              <a:buChar char="•"/>
            </a:pPr>
            <a:r>
              <a:rPr lang="en-US" sz="1200" dirty="0">
                <a:solidFill>
                  <a:srgbClr val="004C82"/>
                </a:solidFill>
                <a:latin typeface="Calibri" panose="020F0502020204030204" pitchFamily="34" charset="0"/>
                <a:cs typeface="Calibri" panose="020F0502020204030204" pitchFamily="34" charset="0"/>
              </a:rPr>
              <a:t>Reports the economic, environmental and social impacts of organization’s activities </a:t>
            </a:r>
          </a:p>
        </p:txBody>
      </p:sp>
      <p:sp>
        <p:nvSpPr>
          <p:cNvPr id="26" name="Rectangle 20">
            <a:extLst>
              <a:ext uri="{FF2B5EF4-FFF2-40B4-BE49-F238E27FC236}">
                <a16:creationId xmlns:a16="http://schemas.microsoft.com/office/drawing/2014/main" id="{821BA662-0C5C-43E4-B9EC-75F094247FCF}"/>
              </a:ext>
            </a:extLst>
          </p:cNvPr>
          <p:cNvSpPr/>
          <p:nvPr/>
        </p:nvSpPr>
        <p:spPr>
          <a:xfrm>
            <a:off x="3279739" y="1251883"/>
            <a:ext cx="2824092" cy="1384637"/>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dirty="0">
                <a:solidFill>
                  <a:srgbClr val="575756"/>
                </a:solidFill>
                <a:latin typeface="Calibri" panose="020F0502020204030204" pitchFamily="34" charset="0"/>
                <a:cs typeface="Calibri" panose="020F0502020204030204" pitchFamily="34" charset="0"/>
              </a:rPr>
              <a:t>Carbon Disclosure Project</a:t>
            </a:r>
          </a:p>
          <a:p>
            <a:pPr marL="171450" indent="-171450">
              <a:lnSpc>
                <a:spcPct val="107000"/>
              </a:lnSpc>
              <a:spcAft>
                <a:spcPts val="800"/>
              </a:spcAft>
              <a:buFont typeface="Arial" panose="020B0604020202020204" pitchFamily="34" charset="0"/>
              <a:buChar char="•"/>
            </a:pPr>
            <a:r>
              <a:rPr lang="en-US" sz="1200" dirty="0">
                <a:solidFill>
                  <a:srgbClr val="575756"/>
                </a:solidFill>
                <a:latin typeface="Calibri" panose="020F0502020204030204" pitchFamily="34" charset="0"/>
                <a:cs typeface="Calibri" panose="020F0502020204030204" pitchFamily="34" charset="0"/>
              </a:rPr>
              <a:t>For investors, companies, cities, states and regions</a:t>
            </a:r>
          </a:p>
          <a:p>
            <a:pPr marL="171450" indent="-171450">
              <a:lnSpc>
                <a:spcPct val="107000"/>
              </a:lnSpc>
              <a:spcAft>
                <a:spcPts val="800"/>
              </a:spcAft>
              <a:buFont typeface="Arial" panose="020B0604020202020204" pitchFamily="34" charset="0"/>
              <a:buChar char="•"/>
            </a:pPr>
            <a:r>
              <a:rPr lang="en-US" sz="1200" dirty="0">
                <a:solidFill>
                  <a:srgbClr val="575756"/>
                </a:solidFill>
                <a:latin typeface="Calibri" panose="020F0502020204030204" pitchFamily="34" charset="0"/>
                <a:cs typeface="Calibri" panose="020F0502020204030204" pitchFamily="34" charset="0"/>
              </a:rPr>
              <a:t>Provides a global disclosure system for managing environmental impacts</a:t>
            </a:r>
            <a:endParaRPr lang="en-GB" sz="1200" dirty="0">
              <a:solidFill>
                <a:srgbClr val="000000"/>
              </a:solidFill>
              <a:ea typeface="Calibri" panose="020F0502020204030204" pitchFamily="34" charset="0"/>
              <a:cs typeface="Calibri" panose="020F0502020204030204" pitchFamily="34" charset="0"/>
            </a:endParaRPr>
          </a:p>
          <a:p>
            <a:pPr algn="ctr">
              <a:lnSpc>
                <a:spcPct val="107000"/>
              </a:lnSpc>
              <a:spcAft>
                <a:spcPts val="800"/>
              </a:spcAft>
            </a:pPr>
            <a:endParaRPr lang="en-GB" sz="1100" dirty="0">
              <a:effectLst/>
              <a:ea typeface="Calibri" panose="020F0502020204030204" pitchFamily="34" charset="0"/>
              <a:cs typeface="Times New Roman" panose="02020603050405020304" pitchFamily="18" charset="0"/>
            </a:endParaRPr>
          </a:p>
        </p:txBody>
      </p:sp>
      <p:sp>
        <p:nvSpPr>
          <p:cNvPr id="29" name="Rectangle 16">
            <a:extLst>
              <a:ext uri="{FF2B5EF4-FFF2-40B4-BE49-F238E27FC236}">
                <a16:creationId xmlns:a16="http://schemas.microsoft.com/office/drawing/2014/main" id="{9534D330-32D0-457E-9713-13058603D922}"/>
              </a:ext>
            </a:extLst>
          </p:cNvPr>
          <p:cNvSpPr/>
          <p:nvPr/>
        </p:nvSpPr>
        <p:spPr>
          <a:xfrm>
            <a:off x="6103832" y="1249926"/>
            <a:ext cx="2513754" cy="1386593"/>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dirty="0">
                <a:solidFill>
                  <a:srgbClr val="79A12C"/>
                </a:solidFill>
                <a:latin typeface="Calibri" panose="020F0502020204030204" pitchFamily="34" charset="0"/>
                <a:cs typeface="Calibri" panose="020F0502020204030204" pitchFamily="34" charset="0"/>
              </a:rPr>
              <a:t>International Finance Cooperation</a:t>
            </a:r>
          </a:p>
          <a:p>
            <a:pPr marL="171450" indent="-171450">
              <a:lnSpc>
                <a:spcPct val="107000"/>
              </a:lnSpc>
              <a:spcAft>
                <a:spcPts val="800"/>
              </a:spcAft>
              <a:buFont typeface="Arial" panose="020B0604020202020204" pitchFamily="34" charset="0"/>
              <a:buChar char="•"/>
            </a:pPr>
            <a:r>
              <a:rPr lang="en-GB" sz="1200" dirty="0">
                <a:solidFill>
                  <a:srgbClr val="79A12C"/>
                </a:solidFill>
                <a:latin typeface="Calibri" panose="020F0502020204030204" pitchFamily="34" charset="0"/>
                <a:cs typeface="Calibri" panose="020F0502020204030204" pitchFamily="34" charset="0"/>
              </a:rPr>
              <a:t>For developing countries</a:t>
            </a:r>
          </a:p>
          <a:p>
            <a:pPr marL="171450" indent="-171450">
              <a:lnSpc>
                <a:spcPct val="107000"/>
              </a:lnSpc>
              <a:spcAft>
                <a:spcPts val="800"/>
              </a:spcAft>
              <a:buFont typeface="Arial" panose="020B0604020202020204" pitchFamily="34" charset="0"/>
              <a:buChar char="•"/>
            </a:pPr>
            <a:r>
              <a:rPr lang="en-US" sz="1200" dirty="0">
                <a:solidFill>
                  <a:srgbClr val="79A12C"/>
                </a:solidFill>
                <a:latin typeface="Calibri" panose="020F0502020204030204" pitchFamily="34" charset="0"/>
                <a:cs typeface="Calibri" panose="020F0502020204030204" pitchFamily="34" charset="0"/>
              </a:rPr>
              <a:t>Creates new markets, mobilizes other investors, and shares expertise</a:t>
            </a:r>
            <a:endParaRPr lang="en-GB" sz="12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2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2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endParaRPr lang="en-GB" sz="12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r>
              <a:rPr lang="en-GB" sz="1200" kern="1200" dirty="0">
                <a:solidFill>
                  <a:srgbClr val="000000"/>
                </a:solidFill>
                <a:effectLst/>
                <a:ea typeface="Calibri" panose="020F0502020204030204" pitchFamily="34" charset="0"/>
                <a:cs typeface="Calibri" panose="020F0502020204030204" pitchFamily="34" charset="0"/>
              </a:rPr>
              <a:t> </a:t>
            </a:r>
            <a:endParaRPr lang="en-GB" sz="1100" dirty="0">
              <a:effectLst/>
              <a:ea typeface="Calibri" panose="020F0502020204030204" pitchFamily="34" charset="0"/>
              <a:cs typeface="Times New Roman" panose="02020603050405020304" pitchFamily="18" charset="0"/>
            </a:endParaRPr>
          </a:p>
        </p:txBody>
      </p:sp>
      <p:grpSp>
        <p:nvGrpSpPr>
          <p:cNvPr id="43" name="Gruppieren 42">
            <a:extLst>
              <a:ext uri="{FF2B5EF4-FFF2-40B4-BE49-F238E27FC236}">
                <a16:creationId xmlns:a16="http://schemas.microsoft.com/office/drawing/2014/main" id="{ABC09741-A2CE-4B1F-AE63-7792DA9F8D49}"/>
              </a:ext>
            </a:extLst>
          </p:cNvPr>
          <p:cNvGrpSpPr/>
          <p:nvPr/>
        </p:nvGrpSpPr>
        <p:grpSpPr>
          <a:xfrm>
            <a:off x="416519" y="2890240"/>
            <a:ext cx="8201066" cy="1591547"/>
            <a:chOff x="416519" y="3009353"/>
            <a:chExt cx="8201066" cy="1591547"/>
          </a:xfrm>
        </p:grpSpPr>
        <p:sp>
          <p:nvSpPr>
            <p:cNvPr id="37" name="Rectangle 22">
              <a:extLst>
                <a:ext uri="{FF2B5EF4-FFF2-40B4-BE49-F238E27FC236}">
                  <a16:creationId xmlns:a16="http://schemas.microsoft.com/office/drawing/2014/main" id="{C6BDC292-CFF6-4C08-9338-1F3A547574EA}"/>
                </a:ext>
              </a:extLst>
            </p:cNvPr>
            <p:cNvSpPr/>
            <p:nvPr/>
          </p:nvSpPr>
          <p:spPr>
            <a:xfrm>
              <a:off x="416521" y="3284451"/>
              <a:ext cx="2863218" cy="1316449"/>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US" sz="1200" dirty="0">
                  <a:solidFill>
                    <a:srgbClr val="004C82"/>
                  </a:solidFill>
                  <a:latin typeface="Calibri" panose="020F0502020204030204" pitchFamily="34" charset="0"/>
                  <a:cs typeface="Calibri" panose="020F0502020204030204" pitchFamily="34" charset="0"/>
                </a:rPr>
                <a:t>For organizations: Nexus facilitates the prioritization of impacts to report on</a:t>
              </a:r>
            </a:p>
            <a:p>
              <a:pPr marL="171450" indent="-171450">
                <a:lnSpc>
                  <a:spcPct val="107000"/>
                </a:lnSpc>
                <a:spcAft>
                  <a:spcPts val="800"/>
                </a:spcAft>
                <a:buFont typeface="Arial" panose="020B0604020202020204" pitchFamily="34" charset="0"/>
                <a:buChar char="•"/>
              </a:pPr>
              <a:r>
                <a:rPr lang="en-US" sz="1200" dirty="0">
                  <a:solidFill>
                    <a:srgbClr val="004C82"/>
                  </a:solidFill>
                  <a:latin typeface="Calibri" panose="020F0502020204030204" pitchFamily="34" charset="0"/>
                  <a:cs typeface="Calibri" panose="020F0502020204030204" pitchFamily="34" charset="0"/>
                </a:rPr>
                <a:t>For stakeholders: Identification of risks creates an enabling environment for Nexus investments </a:t>
              </a:r>
            </a:p>
          </p:txBody>
        </p:sp>
        <p:sp>
          <p:nvSpPr>
            <p:cNvPr id="38" name="Rectangle 20">
              <a:extLst>
                <a:ext uri="{FF2B5EF4-FFF2-40B4-BE49-F238E27FC236}">
                  <a16:creationId xmlns:a16="http://schemas.microsoft.com/office/drawing/2014/main" id="{FA94B12D-1035-49AF-9AC7-F03F19F777EF}"/>
                </a:ext>
              </a:extLst>
            </p:cNvPr>
            <p:cNvSpPr/>
            <p:nvPr/>
          </p:nvSpPr>
          <p:spPr>
            <a:xfrm>
              <a:off x="3266464" y="3284451"/>
              <a:ext cx="2845226" cy="1314088"/>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US" sz="1200" dirty="0">
                  <a:solidFill>
                    <a:srgbClr val="575756"/>
                  </a:solidFill>
                  <a:latin typeface="Calibri" panose="020F0502020204030204" pitchFamily="34" charset="0"/>
                  <a:cs typeface="Calibri" panose="020F0502020204030204" pitchFamily="34" charset="0"/>
                </a:rPr>
                <a:t>Risk management creates an enabling environment for Nexus investments </a:t>
              </a:r>
            </a:p>
            <a:p>
              <a:pPr marL="171450" indent="-171450">
                <a:lnSpc>
                  <a:spcPct val="107000"/>
                </a:lnSpc>
                <a:spcAft>
                  <a:spcPts val="800"/>
                </a:spcAft>
                <a:buFont typeface="Arial" panose="020B0604020202020204" pitchFamily="34" charset="0"/>
                <a:buChar char="•"/>
              </a:pPr>
              <a:r>
                <a:rPr lang="en-US" sz="1200" dirty="0">
                  <a:solidFill>
                    <a:srgbClr val="575756"/>
                  </a:solidFill>
                  <a:latin typeface="Calibri" panose="020F0502020204030204" pitchFamily="34" charset="0"/>
                  <a:cs typeface="Calibri" panose="020F0502020204030204" pitchFamily="34" charset="0"/>
                </a:rPr>
                <a:t>Scoring of companies and cities incentivizes Nexus actions and identifies future partners</a:t>
              </a:r>
              <a:endParaRPr lang="en-GB" sz="1200" dirty="0">
                <a:solidFill>
                  <a:srgbClr val="575756"/>
                </a:solidFill>
                <a:latin typeface="Calibri" panose="020F0502020204030204" pitchFamily="34" charset="0"/>
                <a:cs typeface="Calibri" panose="020F0502020204030204" pitchFamily="34" charset="0"/>
              </a:endParaRPr>
            </a:p>
          </p:txBody>
        </p:sp>
        <p:sp>
          <p:nvSpPr>
            <p:cNvPr id="39" name="Rectangle 16">
              <a:extLst>
                <a:ext uri="{FF2B5EF4-FFF2-40B4-BE49-F238E27FC236}">
                  <a16:creationId xmlns:a16="http://schemas.microsoft.com/office/drawing/2014/main" id="{8C6B94C2-5062-4299-9363-BC85BC03BE29}"/>
                </a:ext>
              </a:extLst>
            </p:cNvPr>
            <p:cNvSpPr/>
            <p:nvPr/>
          </p:nvSpPr>
          <p:spPr>
            <a:xfrm>
              <a:off x="6103831" y="3277022"/>
              <a:ext cx="2513753" cy="131408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GB" sz="1200" dirty="0">
                  <a:solidFill>
                    <a:srgbClr val="79A12C"/>
                  </a:solidFill>
                  <a:latin typeface="Calibri" panose="020F0502020204030204" pitchFamily="34" charset="0"/>
                  <a:cs typeface="Calibri" panose="020F0502020204030204" pitchFamily="34" charset="0"/>
                </a:rPr>
                <a:t>Important vehicle for leveraging Nexus finance by strengthening the private sector </a:t>
              </a:r>
            </a:p>
            <a:p>
              <a:pPr marL="171450" indent="-171450">
                <a:lnSpc>
                  <a:spcPct val="107000"/>
                </a:lnSpc>
                <a:spcAft>
                  <a:spcPts val="800"/>
                </a:spcAft>
                <a:buFont typeface="Arial" panose="020B0604020202020204" pitchFamily="34" charset="0"/>
                <a:buChar char="•"/>
              </a:pPr>
              <a:r>
                <a:rPr lang="en-GB" sz="1200" dirty="0">
                  <a:solidFill>
                    <a:srgbClr val="79A12C"/>
                  </a:solidFill>
                  <a:latin typeface="Calibri" panose="020F0502020204030204" pitchFamily="34" charset="0"/>
                  <a:cs typeface="Calibri" panose="020F0502020204030204" pitchFamily="34" charset="0"/>
                </a:rPr>
                <a:t>Supports the application of blended finance</a:t>
              </a:r>
            </a:p>
          </p:txBody>
        </p:sp>
        <p:sp>
          <p:nvSpPr>
            <p:cNvPr id="41" name="Rectangle 22">
              <a:extLst>
                <a:ext uri="{FF2B5EF4-FFF2-40B4-BE49-F238E27FC236}">
                  <a16:creationId xmlns:a16="http://schemas.microsoft.com/office/drawing/2014/main" id="{36B99712-6A2B-418C-B02F-7CE25623E9A8}"/>
                </a:ext>
              </a:extLst>
            </p:cNvPr>
            <p:cNvSpPr/>
            <p:nvPr/>
          </p:nvSpPr>
          <p:spPr>
            <a:xfrm>
              <a:off x="416519" y="3009353"/>
              <a:ext cx="8201066" cy="274637"/>
            </a:xfrm>
            <a:prstGeom prst="rect">
              <a:avLst/>
            </a:prstGeom>
            <a:solidFill>
              <a:srgbClr val="5F847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b="1" dirty="0">
                  <a:solidFill>
                    <a:srgbClr val="004C82"/>
                  </a:solidFill>
                  <a:latin typeface="Calibri" panose="020F0502020204030204" pitchFamily="34" charset="0"/>
                  <a:cs typeface="Calibri" panose="020F0502020204030204" pitchFamily="34" charset="0"/>
                </a:rPr>
                <a:t>From a Nexus perspective:</a:t>
              </a:r>
            </a:p>
          </p:txBody>
        </p:sp>
      </p:grpSp>
      <p:sp>
        <p:nvSpPr>
          <p:cNvPr id="47" name="Pfeil: nach unten 46">
            <a:extLst>
              <a:ext uri="{FF2B5EF4-FFF2-40B4-BE49-F238E27FC236}">
                <a16:creationId xmlns:a16="http://schemas.microsoft.com/office/drawing/2014/main" id="{9E88BCB7-800E-45F9-8644-4F0878F94226}"/>
              </a:ext>
            </a:extLst>
          </p:cNvPr>
          <p:cNvSpPr/>
          <p:nvPr/>
        </p:nvSpPr>
        <p:spPr>
          <a:xfrm>
            <a:off x="1440148" y="2629767"/>
            <a:ext cx="553741" cy="260012"/>
          </a:xfrm>
          <a:prstGeom prst="downArrow">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48" name="Pfeil: nach unten 47">
            <a:extLst>
              <a:ext uri="{FF2B5EF4-FFF2-40B4-BE49-F238E27FC236}">
                <a16:creationId xmlns:a16="http://schemas.microsoft.com/office/drawing/2014/main" id="{74CC319C-0EAE-4F65-803B-97F61079C336}"/>
              </a:ext>
            </a:extLst>
          </p:cNvPr>
          <p:cNvSpPr/>
          <p:nvPr/>
        </p:nvSpPr>
        <p:spPr>
          <a:xfrm>
            <a:off x="7095162" y="2645473"/>
            <a:ext cx="553741" cy="260012"/>
          </a:xfrm>
          <a:prstGeom prst="downArrow">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49" name="Pfeil: nach unten 48">
            <a:extLst>
              <a:ext uri="{FF2B5EF4-FFF2-40B4-BE49-F238E27FC236}">
                <a16:creationId xmlns:a16="http://schemas.microsoft.com/office/drawing/2014/main" id="{BCE45698-67E2-4B42-8640-00E788D29E83}"/>
              </a:ext>
            </a:extLst>
          </p:cNvPr>
          <p:cNvSpPr/>
          <p:nvPr/>
        </p:nvSpPr>
        <p:spPr>
          <a:xfrm>
            <a:off x="4293722" y="2641853"/>
            <a:ext cx="553741" cy="260012"/>
          </a:xfrm>
          <a:prstGeom prst="downArrow">
            <a:avLst/>
          </a:prstGeom>
          <a:solidFill>
            <a:srgbClr val="F6B33C">
              <a:alpha val="20000"/>
            </a:srgbClr>
          </a:solidFill>
          <a:ln>
            <a:solidFill>
              <a:srgbClr val="F6B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Tree>
    <p:extLst>
      <p:ext uri="{BB962C8B-B14F-4D97-AF65-F5344CB8AC3E}">
        <p14:creationId xmlns:p14="http://schemas.microsoft.com/office/powerpoint/2010/main" val="18707452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en-US" b="1"/>
              <a:t>Climate Funding </a:t>
            </a:r>
          </a:p>
          <a:p>
            <a:r>
              <a:rPr lang="en-US" sz="1800" i="1"/>
              <a:t>“Refers to the financial resources mobilized to fund actions that mitigate and adapt to the impacts of climate change” </a:t>
            </a:r>
            <a:r>
              <a:rPr lang="en-US" sz="1800"/>
              <a:t>(Watson &amp; Schalatek, 2020)</a:t>
            </a:r>
          </a:p>
          <a:p>
            <a:endParaRPr lang="en-US" sz="1800"/>
          </a:p>
          <a:p>
            <a:r>
              <a:rPr lang="en-US" sz="1800"/>
              <a:t>Funding channels:</a:t>
            </a:r>
          </a:p>
          <a:p>
            <a:pPr marL="615950" lvl="1" indent="-342900"/>
            <a:r>
              <a:rPr lang="en-US" sz="1800"/>
              <a:t>Multilateral channels</a:t>
            </a:r>
          </a:p>
          <a:p>
            <a:pPr marL="615950" lvl="1" indent="-342900"/>
            <a:r>
              <a:rPr lang="en-US" sz="1800"/>
              <a:t>Bilateral channels</a:t>
            </a:r>
          </a:p>
          <a:p>
            <a:pPr marL="615950" lvl="1" indent="-342900"/>
            <a:r>
              <a:rPr lang="en-US" sz="1800"/>
              <a:t>Regional and national channels and climate change funds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n-US"/>
              <a:t>Nexus as a strategic means to access climate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32</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5369905" y="4457035"/>
            <a:ext cx="3538148" cy="276999"/>
          </a:xfrm>
          <a:prstGeom prst="rect">
            <a:avLst/>
          </a:prstGeom>
          <a:noFill/>
        </p:spPr>
        <p:txBody>
          <a:bodyPr wrap="none" rtlCol="0">
            <a:spAutoFit/>
          </a:bodyPr>
          <a:lstStyle/>
          <a:p>
            <a:pPr algn="l"/>
            <a:r>
              <a:rPr lang="en-US" sz="1200"/>
              <a:t>Source: supplemented after Roberts (CFU), 2022</a:t>
            </a:r>
          </a:p>
        </p:txBody>
      </p:sp>
      <p:grpSp>
        <p:nvGrpSpPr>
          <p:cNvPr id="24" name="Gruppieren 23">
            <a:extLst>
              <a:ext uri="{FF2B5EF4-FFF2-40B4-BE49-F238E27FC236}">
                <a16:creationId xmlns:a16="http://schemas.microsoft.com/office/drawing/2014/main" id="{A6B04CBE-6B22-4C1E-A47A-752B31EE38CA}"/>
              </a:ext>
            </a:extLst>
          </p:cNvPr>
          <p:cNvGrpSpPr/>
          <p:nvPr/>
        </p:nvGrpSpPr>
        <p:grpSpPr>
          <a:xfrm>
            <a:off x="4828958" y="1244603"/>
            <a:ext cx="4025658" cy="2922402"/>
            <a:chOff x="4882395" y="1188000"/>
            <a:chExt cx="4025658" cy="2922402"/>
          </a:xfrm>
        </p:grpSpPr>
        <p:pic>
          <p:nvPicPr>
            <p:cNvPr id="16" name="Grafik 15">
              <a:extLst>
                <a:ext uri="{FF2B5EF4-FFF2-40B4-BE49-F238E27FC236}">
                  <a16:creationId xmlns:a16="http://schemas.microsoft.com/office/drawing/2014/main" id="{C8437869-4ADD-474F-BC6F-A22DCB8D92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82395" y="1188000"/>
              <a:ext cx="4025658" cy="2922402"/>
            </a:xfrm>
            <a:prstGeom prst="rect">
              <a:avLst/>
            </a:prstGeom>
          </p:spPr>
        </p:pic>
        <p:sp>
          <p:nvSpPr>
            <p:cNvPr id="17" name="Textfeld 16">
              <a:extLst>
                <a:ext uri="{FF2B5EF4-FFF2-40B4-BE49-F238E27FC236}">
                  <a16:creationId xmlns:a16="http://schemas.microsoft.com/office/drawing/2014/main" id="{96B97656-A734-4D0B-88DD-9227B5BCC7DF}"/>
                </a:ext>
              </a:extLst>
            </p:cNvPr>
            <p:cNvSpPr txBox="1"/>
            <p:nvPr/>
          </p:nvSpPr>
          <p:spPr>
            <a:xfrm>
              <a:off x="6664357" y="1835889"/>
              <a:ext cx="346570" cy="184666"/>
            </a:xfrm>
            <a:prstGeom prst="rect">
              <a:avLst/>
            </a:prstGeom>
            <a:noFill/>
          </p:spPr>
          <p:txBody>
            <a:bodyPr wrap="none" rtlCol="0">
              <a:spAutoFit/>
            </a:bodyPr>
            <a:lstStyle/>
            <a:p>
              <a:pPr algn="l"/>
              <a:r>
                <a:rPr lang="de-DE" sz="600">
                  <a:solidFill>
                    <a:schemeClr val="bg1"/>
                  </a:solidFill>
                  <a:latin typeface="Calibri" panose="020F0502020204030204" pitchFamily="34" charset="0"/>
                  <a:cs typeface="Calibri" panose="020F0502020204030204" pitchFamily="34" charset="0"/>
                </a:rPr>
                <a:t>Fund</a:t>
              </a:r>
            </a:p>
          </p:txBody>
        </p:sp>
        <p:sp>
          <p:nvSpPr>
            <p:cNvPr id="18" name="Textfeld 17">
              <a:extLst>
                <a:ext uri="{FF2B5EF4-FFF2-40B4-BE49-F238E27FC236}">
                  <a16:creationId xmlns:a16="http://schemas.microsoft.com/office/drawing/2014/main" id="{397DC123-6DDB-40CE-A464-588B59DA0DC7}"/>
                </a:ext>
              </a:extLst>
            </p:cNvPr>
            <p:cNvSpPr txBox="1"/>
            <p:nvPr/>
          </p:nvSpPr>
          <p:spPr>
            <a:xfrm>
              <a:off x="7079028" y="1534633"/>
              <a:ext cx="716863" cy="184666"/>
            </a:xfrm>
            <a:prstGeom prst="rect">
              <a:avLst/>
            </a:prstGeom>
            <a:noFill/>
          </p:spPr>
          <p:txBody>
            <a:bodyPr wrap="none" rtlCol="0">
              <a:spAutoFit/>
            </a:bodyPr>
            <a:lstStyle/>
            <a:p>
              <a:pPr algn="l"/>
              <a:r>
                <a:rPr lang="de-DE" sz="600" dirty="0">
                  <a:latin typeface="Calibri" panose="020F0502020204030204" pitchFamily="34" charset="0"/>
                  <a:cs typeface="Calibri" panose="020F0502020204030204" pitchFamily="34" charset="0"/>
                </a:rPr>
                <a:t>Change Alliance </a:t>
              </a:r>
            </a:p>
          </p:txBody>
        </p:sp>
        <p:sp>
          <p:nvSpPr>
            <p:cNvPr id="19" name="Textfeld 18">
              <a:extLst>
                <a:ext uri="{FF2B5EF4-FFF2-40B4-BE49-F238E27FC236}">
                  <a16:creationId xmlns:a16="http://schemas.microsoft.com/office/drawing/2014/main" id="{3CA682E2-7CAF-402B-9DA0-CAC9A462F653}"/>
                </a:ext>
              </a:extLst>
            </p:cNvPr>
            <p:cNvSpPr txBox="1"/>
            <p:nvPr/>
          </p:nvSpPr>
          <p:spPr>
            <a:xfrm>
              <a:off x="8237156" y="2315721"/>
              <a:ext cx="647298" cy="276999"/>
            </a:xfrm>
            <a:prstGeom prst="rect">
              <a:avLst/>
            </a:prstGeom>
            <a:noFill/>
          </p:spPr>
          <p:txBody>
            <a:bodyPr wrap="square" rtlCol="0">
              <a:spAutoFit/>
            </a:bodyPr>
            <a:lstStyle/>
            <a:p>
              <a:pPr algn="ctr"/>
              <a:r>
                <a:rPr lang="de-DE" sz="600">
                  <a:solidFill>
                    <a:schemeClr val="bg1"/>
                  </a:solidFill>
                  <a:latin typeface="Candara" panose="020E0502030303020204" pitchFamily="34" charset="0"/>
                  <a:cs typeface="Calibri" panose="020F0502020204030204" pitchFamily="34" charset="0"/>
                </a:rPr>
                <a:t>Environment Facility 5</a:t>
              </a:r>
            </a:p>
          </p:txBody>
        </p:sp>
        <p:sp>
          <p:nvSpPr>
            <p:cNvPr id="20" name="Textfeld 19">
              <a:extLst>
                <a:ext uri="{FF2B5EF4-FFF2-40B4-BE49-F238E27FC236}">
                  <a16:creationId xmlns:a16="http://schemas.microsoft.com/office/drawing/2014/main" id="{4FD50FE6-BCB4-459E-AAA4-B486DF458929}"/>
                </a:ext>
              </a:extLst>
            </p:cNvPr>
            <p:cNvSpPr txBox="1"/>
            <p:nvPr/>
          </p:nvSpPr>
          <p:spPr>
            <a:xfrm>
              <a:off x="8286887" y="2881415"/>
              <a:ext cx="547835"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for Climate Resilience</a:t>
              </a:r>
            </a:p>
          </p:txBody>
        </p:sp>
        <p:sp>
          <p:nvSpPr>
            <p:cNvPr id="22" name="Textfeld 21">
              <a:extLst>
                <a:ext uri="{FF2B5EF4-FFF2-40B4-BE49-F238E27FC236}">
                  <a16:creationId xmlns:a16="http://schemas.microsoft.com/office/drawing/2014/main" id="{D85B8842-5C50-452A-A211-041DAA12C78A}"/>
                </a:ext>
              </a:extLst>
            </p:cNvPr>
            <p:cNvSpPr txBox="1"/>
            <p:nvPr/>
          </p:nvSpPr>
          <p:spPr>
            <a:xfrm>
              <a:off x="7882430" y="3222444"/>
              <a:ext cx="647298" cy="276999"/>
            </a:xfrm>
            <a:prstGeom prst="rect">
              <a:avLst/>
            </a:prstGeom>
            <a:noFill/>
          </p:spPr>
          <p:txBody>
            <a:bodyPr wrap="square" rtlCol="0">
              <a:spAutoFit/>
            </a:bodyPr>
            <a:lstStyle/>
            <a:p>
              <a:pPr algn="ctr"/>
              <a:r>
                <a:rPr lang="de-DE" sz="600">
                  <a:latin typeface="Candara" panose="020E0502030303020204" pitchFamily="34" charset="0"/>
                  <a:cs typeface="Calibri" panose="020F0502020204030204" pitchFamily="34" charset="0"/>
                </a:rPr>
                <a:t>Environment Facility 6</a:t>
              </a:r>
            </a:p>
          </p:txBody>
        </p:sp>
        <p:sp>
          <p:nvSpPr>
            <p:cNvPr id="23" name="Textfeld 22">
              <a:extLst>
                <a:ext uri="{FF2B5EF4-FFF2-40B4-BE49-F238E27FC236}">
                  <a16:creationId xmlns:a16="http://schemas.microsoft.com/office/drawing/2014/main" id="{0015BAEF-9555-4D1E-9499-B81207EBE634}"/>
                </a:ext>
              </a:extLst>
            </p:cNvPr>
            <p:cNvSpPr txBox="1"/>
            <p:nvPr/>
          </p:nvSpPr>
          <p:spPr>
            <a:xfrm>
              <a:off x="7424394" y="3424202"/>
              <a:ext cx="647298" cy="276999"/>
            </a:xfrm>
            <a:prstGeom prst="rect">
              <a:avLst/>
            </a:prstGeom>
            <a:noFill/>
          </p:spPr>
          <p:txBody>
            <a:bodyPr wrap="square" rtlCol="0">
              <a:spAutoFit/>
            </a:bodyPr>
            <a:lstStyle/>
            <a:p>
              <a:pPr algn="ctr"/>
              <a:r>
                <a:rPr lang="de-DE" sz="600" dirty="0">
                  <a:solidFill>
                    <a:schemeClr val="bg1"/>
                  </a:solidFill>
                  <a:latin typeface="Candara" panose="020E0502030303020204" pitchFamily="34" charset="0"/>
                  <a:cs typeface="Calibri" panose="020F0502020204030204" pitchFamily="34" charset="0"/>
                </a:rPr>
                <a:t>Environment Facility 4 </a:t>
              </a:r>
            </a:p>
          </p:txBody>
        </p:sp>
      </p:grpSp>
    </p:spTree>
    <p:extLst>
      <p:ext uri="{BB962C8B-B14F-4D97-AF65-F5344CB8AC3E}">
        <p14:creationId xmlns:p14="http://schemas.microsoft.com/office/powerpoint/2010/main" val="270647753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en-US" b="1"/>
              <a:t>Climate Funding in the MENA Region</a:t>
            </a:r>
          </a:p>
          <a:p>
            <a:r>
              <a:rPr lang="en-US"/>
              <a:t>Recipient countries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2746" y="1188000"/>
            <a:ext cx="4122182" cy="3495469"/>
          </a:xfrm>
        </p:spPr>
        <p:txBody>
          <a:bodyPr/>
          <a:lstStyle/>
          <a:p>
            <a:r>
              <a:rPr lang="en-US"/>
              <a:t>Operating funds</a:t>
            </a:r>
          </a:p>
          <a:p>
            <a:endParaRPr lang="en-US"/>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n-US"/>
              <a:t>Nexus as a strategic means to access climate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33</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832920" y="4263928"/>
            <a:ext cx="2182008" cy="276999"/>
          </a:xfrm>
          <a:prstGeom prst="rect">
            <a:avLst/>
          </a:prstGeom>
          <a:noFill/>
        </p:spPr>
        <p:txBody>
          <a:bodyPr wrap="none" rtlCol="0">
            <a:spAutoFit/>
          </a:bodyPr>
          <a:lstStyle/>
          <a:p>
            <a:pPr algn="l"/>
            <a:r>
              <a:rPr lang="de-DE" sz="1200"/>
              <a:t>Source: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550365" y="4263927"/>
            <a:ext cx="2182008" cy="276999"/>
          </a:xfrm>
          <a:prstGeom prst="rect">
            <a:avLst/>
          </a:prstGeom>
          <a:noFill/>
        </p:spPr>
        <p:txBody>
          <a:bodyPr wrap="none" rtlCol="0">
            <a:spAutoFit/>
          </a:bodyPr>
          <a:lstStyle/>
          <a:p>
            <a:pPr algn="l"/>
            <a:r>
              <a:rPr lang="de-DE" sz="1200"/>
              <a:t>Source: Roberts (CFU), 2022</a:t>
            </a:r>
          </a:p>
        </p:txBody>
      </p:sp>
      <p:pic>
        <p:nvPicPr>
          <p:cNvPr id="10" name="Grafik 9">
            <a:extLst>
              <a:ext uri="{FF2B5EF4-FFF2-40B4-BE49-F238E27FC236}">
                <a16:creationId xmlns:a16="http://schemas.microsoft.com/office/drawing/2014/main" id="{8F43EAE0-518C-4E40-87B8-71FE6CA180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967" y="1995026"/>
            <a:ext cx="4198440" cy="1671460"/>
          </a:xfrm>
          <a:prstGeom prst="rect">
            <a:avLst/>
          </a:prstGeom>
        </p:spPr>
      </p:pic>
      <p:grpSp>
        <p:nvGrpSpPr>
          <p:cNvPr id="9" name="Group 8">
            <a:extLst>
              <a:ext uri="{FF2B5EF4-FFF2-40B4-BE49-F238E27FC236}">
                <a16:creationId xmlns:a16="http://schemas.microsoft.com/office/drawing/2014/main" id="{EBE8CE71-4754-4CDF-96F2-A1C8D112B9E4}"/>
              </a:ext>
            </a:extLst>
          </p:cNvPr>
          <p:cNvGrpSpPr/>
          <p:nvPr/>
        </p:nvGrpSpPr>
        <p:grpSpPr>
          <a:xfrm>
            <a:off x="4944209" y="1750080"/>
            <a:ext cx="3749974" cy="2371307"/>
            <a:chOff x="4944209" y="1750080"/>
            <a:chExt cx="3749974" cy="2371307"/>
          </a:xfrm>
        </p:grpSpPr>
        <p:pic>
          <p:nvPicPr>
            <p:cNvPr id="7" name="Grafik 6">
              <a:extLst>
                <a:ext uri="{FF2B5EF4-FFF2-40B4-BE49-F238E27FC236}">
                  <a16:creationId xmlns:a16="http://schemas.microsoft.com/office/drawing/2014/main" id="{0AFE9196-19CD-4B50-8C58-C67C93F04E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44209" y="1750080"/>
              <a:ext cx="3749974" cy="2371307"/>
            </a:xfrm>
            <a:prstGeom prst="rect">
              <a:avLst/>
            </a:prstGeom>
          </p:spPr>
        </p:pic>
        <p:sp>
          <p:nvSpPr>
            <p:cNvPr id="6" name="TextBox 5">
              <a:extLst>
                <a:ext uri="{FF2B5EF4-FFF2-40B4-BE49-F238E27FC236}">
                  <a16:creationId xmlns:a16="http://schemas.microsoft.com/office/drawing/2014/main" id="{7D50AAD6-8896-4F41-A68D-F8CEF2413EB9}"/>
                </a:ext>
              </a:extLst>
            </p:cNvPr>
            <p:cNvSpPr txBox="1"/>
            <p:nvPr/>
          </p:nvSpPr>
          <p:spPr>
            <a:xfrm>
              <a:off x="6522019" y="2082625"/>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(4)</a:t>
              </a:r>
              <a:endParaRPr lang="en-US" sz="5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7FD07B7-FD90-4BC2-BE1B-8B4E5E1575D7}"/>
                </a:ext>
              </a:extLst>
            </p:cNvPr>
            <p:cNvSpPr txBox="1"/>
            <p:nvPr/>
          </p:nvSpPr>
          <p:spPr>
            <a:xfrm>
              <a:off x="6950235" y="1977976"/>
              <a:ext cx="594354" cy="369332"/>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Developed Countries Fund</a:t>
              </a:r>
            </a:p>
          </p:txBody>
        </p:sp>
        <p:sp>
          <p:nvSpPr>
            <p:cNvPr id="12" name="TextBox 11">
              <a:extLst>
                <a:ext uri="{FF2B5EF4-FFF2-40B4-BE49-F238E27FC236}">
                  <a16:creationId xmlns:a16="http://schemas.microsoft.com/office/drawing/2014/main" id="{9351EB9F-E3B6-4CDF-9536-63FD7FDF3CA3}"/>
                </a:ext>
              </a:extLst>
            </p:cNvPr>
            <p:cNvSpPr txBox="1"/>
            <p:nvPr/>
          </p:nvSpPr>
          <p:spPr>
            <a:xfrm>
              <a:off x="6832920" y="2424922"/>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(5)</a:t>
              </a:r>
              <a:endParaRPr lang="en-US" sz="5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671B1D5-7A37-447D-B618-E58339D4475C}"/>
                </a:ext>
              </a:extLst>
            </p:cNvPr>
            <p:cNvSpPr txBox="1"/>
            <p:nvPr/>
          </p:nvSpPr>
          <p:spPr>
            <a:xfrm>
              <a:off x="7329570" y="2214967"/>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(7)</a:t>
              </a:r>
              <a:endParaRPr lang="en-US" sz="5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95D06BD-5407-428F-9C72-22FE7E6A4C44}"/>
                </a:ext>
              </a:extLst>
            </p:cNvPr>
            <p:cNvSpPr txBox="1"/>
            <p:nvPr/>
          </p:nvSpPr>
          <p:spPr>
            <a:xfrm>
              <a:off x="7757786" y="2283196"/>
              <a:ext cx="496650" cy="369332"/>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Climate Change Fund</a:t>
              </a:r>
            </a:p>
          </p:txBody>
        </p:sp>
      </p:grpSp>
    </p:spTree>
    <p:extLst>
      <p:ext uri="{BB962C8B-B14F-4D97-AF65-F5344CB8AC3E}">
        <p14:creationId xmlns:p14="http://schemas.microsoft.com/office/powerpoint/2010/main" val="199348684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en-US" b="1"/>
              <a:t>Climate Funding in Latin America and the Caribbean</a:t>
            </a:r>
            <a:endParaRPr lang="en-US"/>
          </a:p>
          <a:p>
            <a:r>
              <a:rPr lang="en-US"/>
              <a:t>Recipient countries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en-US"/>
              <a:t>Operating funds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n-US"/>
              <a:t>Nexus as a strategic means to access climate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34</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de-DE" sz="1200"/>
              <a:t>Source: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60550" y="4329760"/>
            <a:ext cx="2182008" cy="276999"/>
          </a:xfrm>
          <a:prstGeom prst="rect">
            <a:avLst/>
          </a:prstGeom>
          <a:noFill/>
        </p:spPr>
        <p:txBody>
          <a:bodyPr wrap="none" rtlCol="0">
            <a:spAutoFit/>
          </a:bodyPr>
          <a:lstStyle/>
          <a:p>
            <a:pPr algn="l"/>
            <a:r>
              <a:rPr lang="de-DE" sz="1200"/>
              <a:t>Source: Roberts (CFU), 2022</a:t>
            </a:r>
          </a:p>
        </p:txBody>
      </p:sp>
      <p:pic>
        <p:nvPicPr>
          <p:cNvPr id="11" name="Grafik 10">
            <a:extLst>
              <a:ext uri="{FF2B5EF4-FFF2-40B4-BE49-F238E27FC236}">
                <a16:creationId xmlns:a16="http://schemas.microsoft.com/office/drawing/2014/main" id="{960A6B6D-B674-4CD1-B34B-83FFE4CBE6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257" y="2210243"/>
            <a:ext cx="4063301" cy="1613543"/>
          </a:xfrm>
          <a:prstGeom prst="rect">
            <a:avLst/>
          </a:prstGeom>
        </p:spPr>
      </p:pic>
      <p:grpSp>
        <p:nvGrpSpPr>
          <p:cNvPr id="9" name="Group 8">
            <a:extLst>
              <a:ext uri="{FF2B5EF4-FFF2-40B4-BE49-F238E27FC236}">
                <a16:creationId xmlns:a16="http://schemas.microsoft.com/office/drawing/2014/main" id="{3BC81341-B1A3-42CB-82A1-C39CA1EB61C0}"/>
              </a:ext>
            </a:extLst>
          </p:cNvPr>
          <p:cNvGrpSpPr/>
          <p:nvPr/>
        </p:nvGrpSpPr>
        <p:grpSpPr>
          <a:xfrm>
            <a:off x="5033868" y="1565767"/>
            <a:ext cx="3630875" cy="2902493"/>
            <a:chOff x="5033868" y="1565767"/>
            <a:chExt cx="3630875" cy="2902493"/>
          </a:xfrm>
        </p:grpSpPr>
        <p:pic>
          <p:nvPicPr>
            <p:cNvPr id="8" name="Grafik 7">
              <a:extLst>
                <a:ext uri="{FF2B5EF4-FFF2-40B4-BE49-F238E27FC236}">
                  <a16:creationId xmlns:a16="http://schemas.microsoft.com/office/drawing/2014/main" id="{8E301B7C-1607-4CB7-9CA3-FAA0CB82371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33868" y="1565767"/>
              <a:ext cx="3630875" cy="2902493"/>
            </a:xfrm>
            <a:prstGeom prst="rect">
              <a:avLst/>
            </a:prstGeom>
          </p:spPr>
        </p:pic>
        <p:sp>
          <p:nvSpPr>
            <p:cNvPr id="6" name="TextBox 5">
              <a:extLst>
                <a:ext uri="{FF2B5EF4-FFF2-40B4-BE49-F238E27FC236}">
                  <a16:creationId xmlns:a16="http://schemas.microsoft.com/office/drawing/2014/main" id="{E4F76CBA-57CF-46F7-8E44-669780B2DC77}"/>
                </a:ext>
              </a:extLst>
            </p:cNvPr>
            <p:cNvSpPr txBox="1"/>
            <p:nvPr/>
          </p:nvSpPr>
          <p:spPr>
            <a:xfrm>
              <a:off x="7499214" y="2294745"/>
              <a:ext cx="524132" cy="277005"/>
            </a:xfrm>
            <a:prstGeom prst="rect">
              <a:avLst/>
            </a:prstGeom>
            <a:noFill/>
          </p:spPr>
          <p:txBody>
            <a:bodyPr wrap="square" rtlCol="0">
              <a:spAutoFit/>
            </a:bodyPr>
            <a:lstStyle/>
            <a:p>
              <a:pPr algn="ctr"/>
              <a:r>
                <a:rPr lang="en-US" sz="600" b="1" dirty="0">
                  <a:solidFill>
                    <a:schemeClr val="bg1"/>
                  </a:solidFill>
                  <a:latin typeface="Calibri" panose="020F0502020204030204" pitchFamily="34" charset="0"/>
                  <a:cs typeface="Calibri" panose="020F0502020204030204" pitchFamily="34" charset="0"/>
                </a:rPr>
                <a:t>Climate Resilience</a:t>
              </a:r>
              <a:endParaRPr lang="en-US" sz="5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6A72E77-BEA1-4C74-AC5E-B267136A974A}"/>
                </a:ext>
              </a:extLst>
            </p:cNvPr>
            <p:cNvSpPr txBox="1"/>
            <p:nvPr/>
          </p:nvSpPr>
          <p:spPr>
            <a:xfrm>
              <a:off x="8023346" y="2678400"/>
              <a:ext cx="460382" cy="184666"/>
            </a:xfrm>
            <a:prstGeom prst="rect">
              <a:avLst/>
            </a:prstGeom>
            <a:noFill/>
          </p:spPr>
          <p:txBody>
            <a:bodyPr wrap="none" rtlCol="0">
              <a:spAutoFit/>
            </a:bodyPr>
            <a:lstStyle/>
            <a:p>
              <a:pPr algn="ctr"/>
              <a:r>
                <a:rPr lang="en-US" sz="600" dirty="0">
                  <a:latin typeface="Calibri" panose="020F0502020204030204" pitchFamily="34" charset="0"/>
                  <a:cs typeface="Calibri" panose="020F0502020204030204" pitchFamily="34" charset="0"/>
                </a:rPr>
                <a:t>Program</a:t>
              </a:r>
            </a:p>
          </p:txBody>
        </p:sp>
        <p:sp>
          <p:nvSpPr>
            <p:cNvPr id="12" name="TextBox 11">
              <a:extLst>
                <a:ext uri="{FF2B5EF4-FFF2-40B4-BE49-F238E27FC236}">
                  <a16:creationId xmlns:a16="http://schemas.microsoft.com/office/drawing/2014/main" id="{49140D0A-32AF-4AD9-87FC-1E05879B23FC}"/>
                </a:ext>
              </a:extLst>
            </p:cNvPr>
            <p:cNvSpPr txBox="1"/>
            <p:nvPr/>
          </p:nvSpPr>
          <p:spPr>
            <a:xfrm>
              <a:off x="7810183" y="3603755"/>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(6)</a:t>
              </a:r>
              <a:endParaRPr lang="en-US" sz="5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750581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a:xfrm>
            <a:off x="449817" y="1188000"/>
            <a:ext cx="4122182" cy="3495469"/>
          </a:xfrm>
        </p:spPr>
        <p:txBody>
          <a:bodyPr/>
          <a:lstStyle/>
          <a:p>
            <a:r>
              <a:rPr lang="en-US" b="1"/>
              <a:t>Climate Funding in Sub-Saharan Africa</a:t>
            </a:r>
            <a:endParaRPr lang="en-US"/>
          </a:p>
          <a:p>
            <a:r>
              <a:rPr lang="en-US"/>
              <a:t>Recipient countries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en-US"/>
              <a:t>Operating funds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a:xfrm>
            <a:off x="449816" y="576000"/>
            <a:ext cx="8567183" cy="540544"/>
          </a:xfrm>
        </p:spPr>
        <p:txBody>
          <a:bodyPr>
            <a:normAutofit fontScale="90000"/>
          </a:bodyPr>
          <a:lstStyle/>
          <a:p>
            <a:r>
              <a:rPr lang="en-US"/>
              <a:t>Nexus as a strategic means to access climate finance</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35</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de-DE" sz="1200"/>
              <a:t>Source: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89991" y="4592606"/>
            <a:ext cx="2182008" cy="276999"/>
          </a:xfrm>
          <a:prstGeom prst="rect">
            <a:avLst/>
          </a:prstGeom>
          <a:noFill/>
        </p:spPr>
        <p:txBody>
          <a:bodyPr wrap="none" rtlCol="0">
            <a:spAutoFit/>
          </a:bodyPr>
          <a:lstStyle/>
          <a:p>
            <a:pPr algn="l"/>
            <a:r>
              <a:rPr lang="de-DE" sz="1200"/>
              <a:t>Source: Roberts (CFU), 2022</a:t>
            </a:r>
          </a:p>
        </p:txBody>
      </p:sp>
      <p:grpSp>
        <p:nvGrpSpPr>
          <p:cNvPr id="15" name="Gruppieren 14">
            <a:extLst>
              <a:ext uri="{FF2B5EF4-FFF2-40B4-BE49-F238E27FC236}">
                <a16:creationId xmlns:a16="http://schemas.microsoft.com/office/drawing/2014/main" id="{101CC36A-331D-42D4-9176-A78A72A62FE4}"/>
              </a:ext>
            </a:extLst>
          </p:cNvPr>
          <p:cNvGrpSpPr/>
          <p:nvPr/>
        </p:nvGrpSpPr>
        <p:grpSpPr>
          <a:xfrm>
            <a:off x="449816" y="2161954"/>
            <a:ext cx="4196174" cy="2024048"/>
            <a:chOff x="449816" y="2169042"/>
            <a:chExt cx="4196174" cy="2024048"/>
          </a:xfrm>
        </p:grpSpPr>
        <p:pic>
          <p:nvPicPr>
            <p:cNvPr id="7" name="Grafik 6">
              <a:extLst>
                <a:ext uri="{FF2B5EF4-FFF2-40B4-BE49-F238E27FC236}">
                  <a16:creationId xmlns:a16="http://schemas.microsoft.com/office/drawing/2014/main" id="{E88EFE63-1868-4401-9193-9EFECC09A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9816" y="2169042"/>
              <a:ext cx="4196174" cy="2024048"/>
            </a:xfrm>
            <a:prstGeom prst="rect">
              <a:avLst/>
            </a:prstGeom>
          </p:spPr>
        </p:pic>
        <p:pic>
          <p:nvPicPr>
            <p:cNvPr id="13" name="Grafik 12">
              <a:extLst>
                <a:ext uri="{FF2B5EF4-FFF2-40B4-BE49-F238E27FC236}">
                  <a16:creationId xmlns:a16="http://schemas.microsoft.com/office/drawing/2014/main" id="{0DE6B3A5-6632-424C-BCCC-65CCBB5A892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89863" y="3809216"/>
              <a:ext cx="1127491" cy="383874"/>
            </a:xfrm>
            <a:prstGeom prst="rect">
              <a:avLst/>
            </a:prstGeom>
          </p:spPr>
        </p:pic>
      </p:grpSp>
      <p:grpSp>
        <p:nvGrpSpPr>
          <p:cNvPr id="6" name="Group 5">
            <a:extLst>
              <a:ext uri="{FF2B5EF4-FFF2-40B4-BE49-F238E27FC236}">
                <a16:creationId xmlns:a16="http://schemas.microsoft.com/office/drawing/2014/main" id="{71044057-59D7-4670-ABAE-AE91F091C115}"/>
              </a:ext>
            </a:extLst>
          </p:cNvPr>
          <p:cNvGrpSpPr/>
          <p:nvPr/>
        </p:nvGrpSpPr>
        <p:grpSpPr>
          <a:xfrm>
            <a:off x="5047929" y="1491076"/>
            <a:ext cx="3646254" cy="3021345"/>
            <a:chOff x="5047929" y="1491076"/>
            <a:chExt cx="3646254" cy="3021345"/>
          </a:xfrm>
        </p:grpSpPr>
        <p:pic>
          <p:nvPicPr>
            <p:cNvPr id="17" name="Grafik 16">
              <a:extLst>
                <a:ext uri="{FF2B5EF4-FFF2-40B4-BE49-F238E27FC236}">
                  <a16:creationId xmlns:a16="http://schemas.microsoft.com/office/drawing/2014/main" id="{ACE80FB2-3CBE-44F9-9E68-7CE5180B7B6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47929" y="1491076"/>
              <a:ext cx="3646254" cy="3021345"/>
            </a:xfrm>
            <a:prstGeom prst="rect">
              <a:avLst/>
            </a:prstGeom>
          </p:spPr>
        </p:pic>
        <p:sp>
          <p:nvSpPr>
            <p:cNvPr id="12" name="TextBox 11">
              <a:extLst>
                <a:ext uri="{FF2B5EF4-FFF2-40B4-BE49-F238E27FC236}">
                  <a16:creationId xmlns:a16="http://schemas.microsoft.com/office/drawing/2014/main" id="{BB873F85-1ED7-4559-9F1D-7D58D83B3768}"/>
                </a:ext>
              </a:extLst>
            </p:cNvPr>
            <p:cNvSpPr txBox="1"/>
            <p:nvPr/>
          </p:nvSpPr>
          <p:spPr>
            <a:xfrm>
              <a:off x="7465145" y="4235422"/>
              <a:ext cx="594354" cy="276999"/>
            </a:xfrm>
            <a:prstGeom prst="rect">
              <a:avLst/>
            </a:prstGeom>
            <a:noFill/>
          </p:spPr>
          <p:txBody>
            <a:bodyPr wrap="square" rtlCol="0">
              <a:spAutoFit/>
            </a:bodyPr>
            <a:lstStyle/>
            <a:p>
              <a:pPr algn="ctr"/>
              <a:r>
                <a:rPr lang="en-US" sz="600" dirty="0">
                  <a:solidFill>
                    <a:schemeClr val="bg1"/>
                  </a:solidFill>
                  <a:latin typeface="Calibri" panose="020F0502020204030204" pitchFamily="34" charset="0"/>
                  <a:cs typeface="Calibri" panose="020F0502020204030204" pitchFamily="34" charset="0"/>
                </a:rPr>
                <a:t>Environment Facility (7)</a:t>
              </a:r>
              <a:endParaRPr lang="en-US" sz="500"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6425847-7DE0-4B32-B5E8-539164D45143}"/>
                </a:ext>
              </a:extLst>
            </p:cNvPr>
            <p:cNvSpPr txBox="1"/>
            <p:nvPr/>
          </p:nvSpPr>
          <p:spPr>
            <a:xfrm>
              <a:off x="7756037" y="3802128"/>
              <a:ext cx="460382" cy="184666"/>
            </a:xfrm>
            <a:prstGeom prst="rect">
              <a:avLst/>
            </a:prstGeom>
            <a:noFill/>
          </p:spPr>
          <p:txBody>
            <a:bodyPr wrap="none" rtlCol="0">
              <a:spAutoFit/>
            </a:bodyPr>
            <a:lstStyle/>
            <a:p>
              <a:pPr algn="ctr"/>
              <a:r>
                <a:rPr lang="en-US" sz="600" dirty="0">
                  <a:latin typeface="Calibri" panose="020F0502020204030204" pitchFamily="34" charset="0"/>
                  <a:cs typeface="Calibri" panose="020F0502020204030204" pitchFamily="34" charset="0"/>
                </a:rPr>
                <a:t>Program</a:t>
              </a:r>
            </a:p>
          </p:txBody>
        </p:sp>
        <p:sp>
          <p:nvSpPr>
            <p:cNvPr id="18" name="TextBox 17">
              <a:extLst>
                <a:ext uri="{FF2B5EF4-FFF2-40B4-BE49-F238E27FC236}">
                  <a16:creationId xmlns:a16="http://schemas.microsoft.com/office/drawing/2014/main" id="{4D6FC50E-AE8E-4E23-B796-1DA4DDDB75BE}"/>
                </a:ext>
              </a:extLst>
            </p:cNvPr>
            <p:cNvSpPr txBox="1"/>
            <p:nvPr/>
          </p:nvSpPr>
          <p:spPr>
            <a:xfrm>
              <a:off x="7990272" y="3289096"/>
              <a:ext cx="608544" cy="276999"/>
            </a:xfrm>
            <a:prstGeom prst="rect">
              <a:avLst/>
            </a:prstGeom>
            <a:noFill/>
          </p:spPr>
          <p:txBody>
            <a:bodyPr wrap="square" rtlCol="0">
              <a:spAutoFit/>
            </a:bodyPr>
            <a:lstStyle/>
            <a:p>
              <a:pPr algn="ctr"/>
              <a:r>
                <a:rPr lang="en-US" sz="600" dirty="0">
                  <a:solidFill>
                    <a:schemeClr val="bg1"/>
                  </a:solidFill>
                  <a:latin typeface="Calibri" panose="020F0502020204030204" pitchFamily="34" charset="0"/>
                  <a:cs typeface="Calibri" panose="020F0502020204030204" pitchFamily="34" charset="0"/>
                </a:rPr>
                <a:t>for Climate Resilience</a:t>
              </a:r>
              <a:endParaRPr lang="en-US" sz="100" b="1"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9ACAFA41-B5C3-4664-9FC3-4251D40DD5EE}"/>
                </a:ext>
              </a:extLst>
            </p:cNvPr>
            <p:cNvSpPr txBox="1"/>
            <p:nvPr/>
          </p:nvSpPr>
          <p:spPr>
            <a:xfrm>
              <a:off x="7959023" y="2711721"/>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Energy Program</a:t>
              </a:r>
            </a:p>
          </p:txBody>
        </p:sp>
        <p:sp>
          <p:nvSpPr>
            <p:cNvPr id="20" name="TextBox 19">
              <a:extLst>
                <a:ext uri="{FF2B5EF4-FFF2-40B4-BE49-F238E27FC236}">
                  <a16:creationId xmlns:a16="http://schemas.microsoft.com/office/drawing/2014/main" id="{5243B0E9-3355-4062-9800-5A0D7E29245D}"/>
                </a:ext>
              </a:extLst>
            </p:cNvPr>
            <p:cNvSpPr txBox="1"/>
            <p:nvPr/>
          </p:nvSpPr>
          <p:spPr>
            <a:xfrm>
              <a:off x="6792986" y="2382111"/>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Change Alliance</a:t>
              </a:r>
              <a:endParaRPr lang="en-US" sz="1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9EF3892-D042-483D-8DD0-2EF688EA9029}"/>
                </a:ext>
              </a:extLst>
            </p:cNvPr>
            <p:cNvSpPr txBox="1"/>
            <p:nvPr/>
          </p:nvSpPr>
          <p:spPr>
            <a:xfrm>
              <a:off x="6214998" y="2047446"/>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(6)</a:t>
              </a:r>
              <a:endParaRPr lang="en-US" sz="5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323B854-9D66-4255-83BE-EC5912830BBB}"/>
                </a:ext>
              </a:extLst>
            </p:cNvPr>
            <p:cNvSpPr txBox="1"/>
            <p:nvPr/>
          </p:nvSpPr>
          <p:spPr>
            <a:xfrm>
              <a:off x="6694887" y="1795033"/>
              <a:ext cx="525282"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Forest Initiative</a:t>
              </a:r>
            </a:p>
          </p:txBody>
        </p:sp>
      </p:grpSp>
    </p:spTree>
    <p:extLst>
      <p:ext uri="{BB962C8B-B14F-4D97-AF65-F5344CB8AC3E}">
        <p14:creationId xmlns:p14="http://schemas.microsoft.com/office/powerpoint/2010/main" val="60399391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EF6387-4C0E-4F57-B8FA-A125B3CE0699}"/>
              </a:ext>
            </a:extLst>
          </p:cNvPr>
          <p:cNvSpPr>
            <a:spLocks noGrp="1"/>
          </p:cNvSpPr>
          <p:nvPr>
            <p:ph type="body" sz="quarter" idx="14"/>
          </p:nvPr>
        </p:nvSpPr>
        <p:spPr>
          <a:xfrm>
            <a:off x="447191" y="1196989"/>
            <a:ext cx="8567737" cy="270565"/>
          </a:xfrm>
        </p:spPr>
        <p:txBody>
          <a:bodyPr/>
          <a:lstStyle/>
          <a:p>
            <a:r>
              <a:rPr lang="de-DE"/>
              <a:t>Green Climate Fund (GCF)</a:t>
            </a:r>
          </a:p>
        </p:txBody>
      </p:sp>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129072" y="1663829"/>
            <a:ext cx="4283870" cy="3365733"/>
          </a:xfrm>
        </p:spPr>
        <p:txBody>
          <a:bodyPr>
            <a:normAutofit/>
          </a:bodyPr>
          <a:lstStyle/>
          <a:p>
            <a:pPr marL="615950" lvl="1" indent="-342900">
              <a:lnSpc>
                <a:spcPct val="100000"/>
              </a:lnSpc>
            </a:pPr>
            <a:r>
              <a:rPr lang="en-US" sz="1800" dirty="0"/>
              <a:t>GCF supports developing countries in reducing their greenhouse gas emissions and in becoming climate-resilient</a:t>
            </a:r>
          </a:p>
          <a:p>
            <a:pPr marL="615950" lvl="1" indent="-342900">
              <a:lnSpc>
                <a:spcPct val="100000"/>
              </a:lnSpc>
            </a:pPr>
            <a:r>
              <a:rPr lang="en-US" sz="1800" dirty="0"/>
              <a:t>Ownership over climate funding belongs to partners from developing countries  </a:t>
            </a:r>
          </a:p>
          <a:p>
            <a:pPr marL="615950" lvl="1" indent="-342900">
              <a:lnSpc>
                <a:spcPct val="100000"/>
              </a:lnSpc>
            </a:pPr>
            <a:r>
              <a:rPr lang="en-US" sz="1800" dirty="0"/>
              <a:t>Countries can operate through various entities to implement GCF funded projects</a:t>
            </a:r>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fontScale="90000"/>
          </a:bodyPr>
          <a:lstStyle/>
          <a:p>
            <a:r>
              <a:rPr lang="en-US"/>
              <a:t>Nexus as a strategic means to access climate finance</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36</a:t>
            </a:fld>
            <a:endParaRPr lang="en-GB"/>
          </a:p>
        </p:txBody>
      </p:sp>
      <p:graphicFrame>
        <p:nvGraphicFramePr>
          <p:cNvPr id="10" name="Diagramm 9">
            <a:extLst>
              <a:ext uri="{FF2B5EF4-FFF2-40B4-BE49-F238E27FC236}">
                <a16:creationId xmlns:a16="http://schemas.microsoft.com/office/drawing/2014/main" id="{B367E402-02EB-46D0-BE04-8B636CE2D411}"/>
              </a:ext>
            </a:extLst>
          </p:cNvPr>
          <p:cNvGraphicFramePr/>
          <p:nvPr>
            <p:extLst>
              <p:ext uri="{D42A27DB-BD31-4B8C-83A1-F6EECF244321}">
                <p14:modId xmlns:p14="http://schemas.microsoft.com/office/powerpoint/2010/main" val="2422310914"/>
              </p:ext>
            </p:extLst>
          </p:nvPr>
        </p:nvGraphicFramePr>
        <p:xfrm>
          <a:off x="4731059" y="1908086"/>
          <a:ext cx="4122182" cy="258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platzhalter 2">
            <a:extLst>
              <a:ext uri="{FF2B5EF4-FFF2-40B4-BE49-F238E27FC236}">
                <a16:creationId xmlns:a16="http://schemas.microsoft.com/office/drawing/2014/main" id="{757CDEE5-639A-41FA-A1DD-0CC417AB3B07}"/>
              </a:ext>
            </a:extLst>
          </p:cNvPr>
          <p:cNvSpPr txBox="1">
            <a:spLocks/>
          </p:cNvSpPr>
          <p:nvPr/>
        </p:nvSpPr>
        <p:spPr bwMode="gray">
          <a:xfrm>
            <a:off x="5021818" y="1467555"/>
            <a:ext cx="4122182" cy="346843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GCF investment criteria: </a:t>
            </a:r>
          </a:p>
          <a:p>
            <a:pPr marL="457200" indent="-457200">
              <a:buFont typeface="Wingdings" panose="05000000000000000000" pitchFamily="2" charset="2"/>
              <a:buChar char="§"/>
            </a:pPr>
            <a:endParaRPr lang="en-US"/>
          </a:p>
        </p:txBody>
      </p:sp>
      <p:sp>
        <p:nvSpPr>
          <p:cNvPr id="12" name="Textfeld 11">
            <a:extLst>
              <a:ext uri="{FF2B5EF4-FFF2-40B4-BE49-F238E27FC236}">
                <a16:creationId xmlns:a16="http://schemas.microsoft.com/office/drawing/2014/main" id="{E88AF1D1-0394-4CAD-BCC8-19C9E709FD0C}"/>
              </a:ext>
            </a:extLst>
          </p:cNvPr>
          <p:cNvSpPr txBox="1"/>
          <p:nvPr/>
        </p:nvSpPr>
        <p:spPr>
          <a:xfrm>
            <a:off x="5495828" y="4661410"/>
            <a:ext cx="3357414" cy="230832"/>
          </a:xfrm>
          <a:prstGeom prst="rect">
            <a:avLst/>
          </a:prstGeom>
          <a:noFill/>
        </p:spPr>
        <p:txBody>
          <a:bodyPr wrap="square" rtlCol="0">
            <a:spAutoFit/>
          </a:bodyPr>
          <a:lstStyle/>
          <a:p>
            <a:r>
              <a:rPr lang="en-US" sz="900"/>
              <a:t>Source: own illustration based on Fayolle &amp; Odianose, 2017 </a:t>
            </a:r>
          </a:p>
        </p:txBody>
      </p:sp>
    </p:spTree>
    <p:extLst>
      <p:ext uri="{BB962C8B-B14F-4D97-AF65-F5344CB8AC3E}">
        <p14:creationId xmlns:p14="http://schemas.microsoft.com/office/powerpoint/2010/main" val="337028095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3D4126-31E9-4FCB-8280-0E7EC842440D}"/>
              </a:ext>
            </a:extLst>
          </p:cNvPr>
          <p:cNvSpPr>
            <a:spLocks noGrp="1"/>
          </p:cNvSpPr>
          <p:nvPr>
            <p:ph type="title"/>
          </p:nvPr>
        </p:nvSpPr>
        <p:spPr/>
        <p:txBody>
          <a:bodyPr/>
          <a:lstStyle/>
          <a:p>
            <a:r>
              <a:rPr lang="en-US"/>
              <a:t>The Nexus and the GCF</a:t>
            </a:r>
          </a:p>
        </p:txBody>
      </p:sp>
      <p:sp>
        <p:nvSpPr>
          <p:cNvPr id="4" name="Foliennummernplatzhalter 3">
            <a:extLst>
              <a:ext uri="{FF2B5EF4-FFF2-40B4-BE49-F238E27FC236}">
                <a16:creationId xmlns:a16="http://schemas.microsoft.com/office/drawing/2014/main" id="{70F7231C-51B9-440D-99FF-D4E893E59064}"/>
              </a:ext>
            </a:extLst>
          </p:cNvPr>
          <p:cNvSpPr>
            <a:spLocks noGrp="1"/>
          </p:cNvSpPr>
          <p:nvPr>
            <p:ph type="sldNum" sz="quarter" idx="16"/>
          </p:nvPr>
        </p:nvSpPr>
        <p:spPr/>
        <p:txBody>
          <a:bodyPr/>
          <a:lstStyle/>
          <a:p>
            <a:fld id="{CF23C0C3-F0EC-4AF0-84C8-08554CFEDD03}" type="slidenum">
              <a:rPr lang="en-GB" smtClean="0"/>
              <a:t>37</a:t>
            </a:fld>
            <a:endParaRPr lang="en-GB"/>
          </a:p>
        </p:txBody>
      </p:sp>
      <p:graphicFrame>
        <p:nvGraphicFramePr>
          <p:cNvPr id="5" name="Tabelle 4">
            <a:extLst>
              <a:ext uri="{FF2B5EF4-FFF2-40B4-BE49-F238E27FC236}">
                <a16:creationId xmlns:a16="http://schemas.microsoft.com/office/drawing/2014/main" id="{72E2E60F-6104-40DE-88ED-D1E422618617}"/>
              </a:ext>
            </a:extLst>
          </p:cNvPr>
          <p:cNvGraphicFramePr>
            <a:graphicFrameLocks noGrp="1"/>
          </p:cNvGraphicFramePr>
          <p:nvPr>
            <p:extLst>
              <p:ext uri="{D42A27DB-BD31-4B8C-83A1-F6EECF244321}">
                <p14:modId xmlns:p14="http://schemas.microsoft.com/office/powerpoint/2010/main" val="441122585"/>
              </p:ext>
            </p:extLst>
          </p:nvPr>
        </p:nvGraphicFramePr>
        <p:xfrm>
          <a:off x="209592" y="1310217"/>
          <a:ext cx="8805336" cy="3017520"/>
        </p:xfrm>
        <a:graphic>
          <a:graphicData uri="http://schemas.openxmlformats.org/drawingml/2006/table">
            <a:tbl>
              <a:tblPr firstRow="1" bandRow="1">
                <a:tableStyleId>{F5AB1C69-6EDB-4FF4-983F-18BD219EF322}</a:tableStyleId>
              </a:tblPr>
              <a:tblGrid>
                <a:gridCol w="577808">
                  <a:extLst>
                    <a:ext uri="{9D8B030D-6E8A-4147-A177-3AD203B41FA5}">
                      <a16:colId xmlns:a16="http://schemas.microsoft.com/office/drawing/2014/main" val="2746748172"/>
                    </a:ext>
                  </a:extLst>
                </a:gridCol>
                <a:gridCol w="1165687">
                  <a:extLst>
                    <a:ext uri="{9D8B030D-6E8A-4147-A177-3AD203B41FA5}">
                      <a16:colId xmlns:a16="http://schemas.microsoft.com/office/drawing/2014/main" val="2436639095"/>
                    </a:ext>
                  </a:extLst>
                </a:gridCol>
                <a:gridCol w="1412683">
                  <a:extLst>
                    <a:ext uri="{9D8B030D-6E8A-4147-A177-3AD203B41FA5}">
                      <a16:colId xmlns:a16="http://schemas.microsoft.com/office/drawing/2014/main" val="3431215631"/>
                    </a:ext>
                  </a:extLst>
                </a:gridCol>
                <a:gridCol w="1429966">
                  <a:extLst>
                    <a:ext uri="{9D8B030D-6E8A-4147-A177-3AD203B41FA5}">
                      <a16:colId xmlns:a16="http://schemas.microsoft.com/office/drawing/2014/main" val="3175412674"/>
                    </a:ext>
                  </a:extLst>
                </a:gridCol>
                <a:gridCol w="1352145">
                  <a:extLst>
                    <a:ext uri="{9D8B030D-6E8A-4147-A177-3AD203B41FA5}">
                      <a16:colId xmlns:a16="http://schemas.microsoft.com/office/drawing/2014/main" val="4064371391"/>
                    </a:ext>
                  </a:extLst>
                </a:gridCol>
                <a:gridCol w="1546698">
                  <a:extLst>
                    <a:ext uri="{9D8B030D-6E8A-4147-A177-3AD203B41FA5}">
                      <a16:colId xmlns:a16="http://schemas.microsoft.com/office/drawing/2014/main" val="2975522667"/>
                    </a:ext>
                  </a:extLst>
                </a:gridCol>
                <a:gridCol w="1320349">
                  <a:extLst>
                    <a:ext uri="{9D8B030D-6E8A-4147-A177-3AD203B41FA5}">
                      <a16:colId xmlns:a16="http://schemas.microsoft.com/office/drawing/2014/main" val="2268455799"/>
                    </a:ext>
                  </a:extLst>
                </a:gridCol>
              </a:tblGrid>
              <a:tr h="830051">
                <a:tc>
                  <a:txBody>
                    <a:bodyPr/>
                    <a:lstStyle/>
                    <a:p>
                      <a:pPr algn="ctr"/>
                      <a:r>
                        <a:rPr lang="en-US" noProof="0" dirty="0">
                          <a:latin typeface="Calibri" panose="020F0502020204030204" pitchFamily="34" charset="0"/>
                          <a:cs typeface="Calibri" panose="020F0502020204030204" pitchFamily="34" charset="0"/>
                        </a:rPr>
                        <a:t>GCF criteria</a:t>
                      </a:r>
                    </a:p>
                  </a:txBody>
                  <a:tcPr vert="vert270" anchor="ctr">
                    <a:solidFill>
                      <a:srgbClr val="F6B33C"/>
                    </a:solidFill>
                  </a:tcPr>
                </a:tc>
                <a:tc>
                  <a:txBody>
                    <a:bodyPr/>
                    <a:lstStyle/>
                    <a:p>
                      <a:pPr algn="ctr"/>
                      <a:r>
                        <a:rPr lang="en-US" b="1" noProof="0">
                          <a:latin typeface="Calibri" panose="020F0502020204030204" pitchFamily="34" charset="0"/>
                          <a:cs typeface="Calibri" panose="020F0502020204030204" pitchFamily="34" charset="0"/>
                        </a:rPr>
                        <a:t>Impact potential</a:t>
                      </a:r>
                    </a:p>
                  </a:txBody>
                  <a:tcPr>
                    <a:solidFill>
                      <a:srgbClr val="F6B33C"/>
                    </a:solidFill>
                  </a:tcPr>
                </a:tc>
                <a:tc>
                  <a:txBody>
                    <a:bodyPr/>
                    <a:lstStyle/>
                    <a:p>
                      <a:pPr algn="ctr"/>
                      <a:r>
                        <a:rPr lang="en-US" b="1" noProof="0">
                          <a:latin typeface="Calibri" panose="020F0502020204030204" pitchFamily="34" charset="0"/>
                          <a:cs typeface="Calibri" panose="020F0502020204030204" pitchFamily="34" charset="0"/>
                        </a:rPr>
                        <a:t>Paradigm shift potential</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kern="1200" noProof="0" dirty="0">
                          <a:solidFill>
                            <a:schemeClr val="lt1"/>
                          </a:solidFill>
                          <a:latin typeface="Calibri" panose="020F0502020204030204" pitchFamily="34" charset="0"/>
                          <a:ea typeface="+mn-ea"/>
                          <a:cs typeface="Calibri" panose="020F0502020204030204" pitchFamily="34" charset="0"/>
                        </a:rPr>
                        <a:t>Sustainable development potential</a:t>
                      </a:r>
                    </a:p>
                    <a:p>
                      <a:pPr algn="ctr"/>
                      <a:endParaRPr lang="en-US" sz="1350" b="1" kern="1200" noProof="0" dirty="0">
                        <a:solidFill>
                          <a:schemeClr val="lt1"/>
                        </a:solidFill>
                        <a:latin typeface="Calibri" panose="020F0502020204030204" pitchFamily="34" charset="0"/>
                        <a:ea typeface="+mn-ea"/>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kern="1200" noProof="0">
                          <a:solidFill>
                            <a:schemeClr val="lt1"/>
                          </a:solidFill>
                          <a:latin typeface="Calibri" panose="020F0502020204030204" pitchFamily="34" charset="0"/>
                          <a:ea typeface="+mn-ea"/>
                          <a:cs typeface="Calibri" panose="020F0502020204030204" pitchFamily="34" charset="0"/>
                        </a:rPr>
                        <a:t>Responsive to recipient’s needs</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noProof="0">
                          <a:latin typeface="Calibri" panose="020F0502020204030204" pitchFamily="34" charset="0"/>
                          <a:cs typeface="Calibri" panose="020F0502020204030204" pitchFamily="34" charset="0"/>
                        </a:rPr>
                        <a:t>Promote country ownership</a:t>
                      </a:r>
                    </a:p>
                  </a:txBody>
                  <a:tcPr>
                    <a:solidFill>
                      <a:srgbClr val="F6B33C"/>
                    </a:solidFill>
                  </a:tcPr>
                </a:tc>
                <a:tc>
                  <a:txBody>
                    <a:bodyPr/>
                    <a:lstStyle/>
                    <a:p>
                      <a:pPr algn="ctr"/>
                      <a:r>
                        <a:rPr lang="en-US" b="1" noProof="0">
                          <a:latin typeface="Calibri" panose="020F0502020204030204" pitchFamily="34" charset="0"/>
                          <a:cs typeface="Calibri" panose="020F0502020204030204" pitchFamily="34" charset="0"/>
                        </a:rPr>
                        <a:t>Efficiency and effectiveness</a:t>
                      </a:r>
                    </a:p>
                  </a:txBody>
                  <a:tcPr>
                    <a:solidFill>
                      <a:srgbClr val="F6B33C"/>
                    </a:solidFill>
                  </a:tcPr>
                </a:tc>
                <a:extLst>
                  <a:ext uri="{0D108BD9-81ED-4DB2-BD59-A6C34878D82A}">
                    <a16:rowId xmlns:a16="http://schemas.microsoft.com/office/drawing/2014/main" val="797928030"/>
                  </a:ext>
                </a:extLst>
              </a:tr>
              <a:tr h="2032237">
                <a:tc>
                  <a:txBody>
                    <a:bodyPr/>
                    <a:lstStyle/>
                    <a:p>
                      <a:pPr algn="ctr"/>
                      <a:r>
                        <a:rPr lang="en-US" b="1" noProof="0">
                          <a:latin typeface="Calibri" panose="020F0502020204030204" pitchFamily="34" charset="0"/>
                          <a:cs typeface="Calibri" panose="020F0502020204030204" pitchFamily="34" charset="0"/>
                        </a:rPr>
                        <a:t>Nexus perspective</a:t>
                      </a:r>
                      <a:r>
                        <a:rPr lang="en-US" noProof="0">
                          <a:latin typeface="Calibri" panose="020F0502020204030204" pitchFamily="34" charset="0"/>
                          <a:cs typeface="Calibri" panose="020F0502020204030204" pitchFamily="34" charset="0"/>
                        </a:rPr>
                        <a:t> </a:t>
                      </a:r>
                    </a:p>
                  </a:txBody>
                  <a:tcPr vert="vert270" anchor="ctr"/>
                </a:tc>
                <a:tc>
                  <a:txBody>
                    <a:bodyPr/>
                    <a:lstStyle/>
                    <a:p>
                      <a:r>
                        <a:rPr lang="en-US" sz="1200" noProof="0">
                          <a:latin typeface="Calibri" panose="020F0502020204030204" pitchFamily="34" charset="0"/>
                          <a:cs typeface="Calibri" panose="020F0502020204030204" pitchFamily="34" charset="0"/>
                        </a:rPr>
                        <a:t>The character of the Nexus itself contributes to low emissions and climate resilience</a:t>
                      </a:r>
                    </a:p>
                  </a:txBody>
                  <a:tcPr anchor="ctr"/>
                </a:tc>
                <a:tc>
                  <a:txBody>
                    <a:bodyPr/>
                    <a:lstStyle/>
                    <a:p>
                      <a:r>
                        <a:rPr lang="en-US" sz="1200" noProof="0" dirty="0">
                          <a:latin typeface="Calibri" panose="020F0502020204030204" pitchFamily="34" charset="0"/>
                          <a:cs typeface="Calibri" panose="020F0502020204030204" pitchFamily="34" charset="0"/>
                        </a:rPr>
                        <a:t>Institutionalization supports scaling-up projects and strengthens the development of policies and frameworks</a:t>
                      </a:r>
                    </a:p>
                  </a:txBody>
                  <a:tcPr anchor="ctr"/>
                </a:tc>
                <a:tc>
                  <a:txBody>
                    <a:bodyPr/>
                    <a:lstStyle/>
                    <a:p>
                      <a:r>
                        <a:rPr lang="en-US" sz="1200" noProof="0" dirty="0">
                          <a:latin typeface="Calibri" panose="020F0502020204030204" pitchFamily="34" charset="0"/>
                          <a:cs typeface="Calibri" panose="020F0502020204030204" pitchFamily="34" charset="0"/>
                        </a:rPr>
                        <a:t>The Nexus itself aims at sustainable development: both within the WEF sectors and regarding economic, social and gender impacts </a:t>
                      </a:r>
                    </a:p>
                  </a:txBody>
                  <a:tcPr anchor="ctr"/>
                </a:tc>
                <a:tc>
                  <a:txBody>
                    <a:bodyPr/>
                    <a:lstStyle/>
                    <a:p>
                      <a:r>
                        <a:rPr lang="en-US" sz="1200" noProof="0">
                          <a:latin typeface="Calibri" panose="020F0502020204030204" pitchFamily="34" charset="0"/>
                          <a:cs typeface="Calibri" panose="020F0502020204030204" pitchFamily="34" charset="0"/>
                        </a:rPr>
                        <a:t>Nexus projects consider contextual aspects and do not compromise any WEF sector </a:t>
                      </a:r>
                    </a:p>
                  </a:txBody>
                  <a:tcPr anchor="ctr"/>
                </a:tc>
                <a:tc>
                  <a:txBody>
                    <a:bodyPr/>
                    <a:lstStyle/>
                    <a:p>
                      <a:r>
                        <a:rPr lang="en-US" sz="1200" noProof="0" dirty="0">
                          <a:latin typeface="Calibri" panose="020F0502020204030204" pitchFamily="34" charset="0"/>
                          <a:cs typeface="Calibri" panose="020F0502020204030204" pitchFamily="34" charset="0"/>
                        </a:rPr>
                        <a:t>The Nexus approach is highly adaptable to national/regional strategies, it provides guidance on selection/ implementation/ evaluation, and is a vehicle to bring together different entities </a:t>
                      </a:r>
                    </a:p>
                  </a:txBody>
                  <a:tcPr anchor="ctr"/>
                </a:tc>
                <a:tc>
                  <a:txBody>
                    <a:bodyPr/>
                    <a:lstStyle/>
                    <a:p>
                      <a:r>
                        <a:rPr lang="en-US" sz="1200" noProof="0" dirty="0">
                          <a:latin typeface="Calibri" panose="020F0502020204030204" pitchFamily="34" charset="0"/>
                          <a:cs typeface="Calibri" panose="020F0502020204030204" pitchFamily="34" charset="0"/>
                        </a:rPr>
                        <a:t>Nexus approaches can have an economic added value compared to sectoral approaches</a:t>
                      </a:r>
                    </a:p>
                  </a:txBody>
                  <a:tcPr anchor="ctr"/>
                </a:tc>
                <a:extLst>
                  <a:ext uri="{0D108BD9-81ED-4DB2-BD59-A6C34878D82A}">
                    <a16:rowId xmlns:a16="http://schemas.microsoft.com/office/drawing/2014/main" val="4265589878"/>
                  </a:ext>
                </a:extLst>
              </a:tr>
            </a:tbl>
          </a:graphicData>
        </a:graphic>
      </p:graphicFrame>
    </p:spTree>
    <p:extLst>
      <p:ext uri="{BB962C8B-B14F-4D97-AF65-F5344CB8AC3E}">
        <p14:creationId xmlns:p14="http://schemas.microsoft.com/office/powerpoint/2010/main" val="8977245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02579" y="2379829"/>
            <a:ext cx="4041422"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565110" cy="540544"/>
          </a:xfrm>
        </p:spPr>
        <p:txBody>
          <a:bodyPr>
            <a:normAutofit fontScale="90000"/>
          </a:bodyPr>
          <a:lstStyle/>
          <a:p>
            <a:pPr algn="ctr"/>
            <a:r>
              <a:rPr lang="de-DE"/>
              <a:t>Q &amp; A on </a:t>
            </a:r>
            <a:r>
              <a:rPr lang="en-US"/>
              <a:t>Cross-sectoral investment planning and financing</a:t>
            </a:r>
            <a:endParaRPr lang="de-DE"/>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38</a:t>
            </a:fld>
            <a:endParaRPr lang="en-GB" dirty="0"/>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Any questions on Chapter 2.3?</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C9045F7-FBB0-4DED-80BB-209CDBF9EEF9}"/>
              </a:ext>
            </a:extLst>
          </p:cNvPr>
          <p:cNvSpPr>
            <a:spLocks noGrp="1"/>
          </p:cNvSpPr>
          <p:nvPr>
            <p:ph type="title"/>
          </p:nvPr>
        </p:nvSpPr>
        <p:spPr>
          <a:xfrm>
            <a:off x="581130" y="3520154"/>
            <a:ext cx="6515961" cy="812530"/>
          </a:xfrm>
        </p:spPr>
        <p:txBody>
          <a:bodyPr/>
          <a:lstStyle/>
          <a:p>
            <a:r>
              <a:rPr lang="it-IT" dirty="0"/>
              <a:t>Financing NEXUS project: </a:t>
            </a:r>
            <a:br>
              <a:rPr lang="it-IT" dirty="0"/>
            </a:br>
            <a:r>
              <a:rPr lang="it-IT" dirty="0"/>
              <a:t>Private Sector and End-users </a:t>
            </a:r>
            <a:r>
              <a:rPr lang="it-IT" dirty="0" err="1"/>
              <a:t>finance</a:t>
            </a:r>
            <a:endParaRPr lang="it-IT" dirty="0"/>
          </a:p>
        </p:txBody>
      </p:sp>
    </p:spTree>
    <p:extLst>
      <p:ext uri="{BB962C8B-B14F-4D97-AF65-F5344CB8AC3E}">
        <p14:creationId xmlns:p14="http://schemas.microsoft.com/office/powerpoint/2010/main" val="29531077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70411576"/>
              </p:ext>
            </p:extLst>
          </p:nvPr>
        </p:nvGraphicFramePr>
        <p:xfrm>
          <a:off x="209019" y="1020226"/>
          <a:ext cx="8808164" cy="39942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en-GB" sz="1600" b="0" kern="1200" dirty="0">
                          <a:solidFill>
                            <a:srgbClr val="97D5FF"/>
                          </a:solidFill>
                          <a:latin typeface="+mn-lt"/>
                          <a:ea typeface="+mn-ea"/>
                          <a:cs typeface="Calibri" panose="020F0502020204030204" pitchFamily="34" charset="0"/>
                        </a:rPr>
                        <a:t>Chapter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97D5FF"/>
                          </a:solidFill>
                          <a:latin typeface="+mn-lt"/>
                          <a:ea typeface="+mn-ea"/>
                          <a:cs typeface="+mn-cs"/>
                        </a:rPr>
                        <a:t>Assessing the Nexus – Assessment tools for decision support</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Assessment of specific Nexus interventions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Interactive Exercise: selecting Nexus indicators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kern="1200" dirty="0">
                          <a:solidFill>
                            <a:srgbClr val="97D5FF"/>
                          </a:solidFill>
                          <a:latin typeface="+mn-lt"/>
                          <a:ea typeface="+mn-ea"/>
                          <a:cs typeface="Calibri" panose="020F0502020204030204" pitchFamily="34" charset="0"/>
                        </a:rPr>
                        <a:t>Chapter 2.2:</a:t>
                      </a:r>
                      <a:endParaRPr lang="en-GB" sz="1600" kern="1200" dirty="0">
                        <a:solidFill>
                          <a:srgbClr val="97D5FF"/>
                        </a:solidFill>
                        <a:latin typeface="+mn-lt"/>
                        <a:ea typeface="+mn-ea"/>
                        <a:cs typeface="Calibri" panose="020F0502020204030204" pitchFamily="34" charset="0"/>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GB" sz="1600" b="1" kern="1200" dirty="0">
                          <a:solidFill>
                            <a:srgbClr val="97D5FF"/>
                          </a:solidFill>
                          <a:latin typeface="+mn-lt"/>
                          <a:ea typeface="+mn-ea"/>
                          <a:cs typeface="+mn-cs"/>
                        </a:rPr>
                        <a:t>Governing the Nexus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Horizontal and vertical policy coordination </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Case studies policy coordination</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Policy instruments to incentivize resource efficiency</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Interactive exercise: policy analysis</a:t>
                      </a:r>
                      <a:endParaRPr lang="en-GB" sz="1200" b="1" kern="1200" dirty="0">
                        <a:solidFill>
                          <a:srgbClr val="97D5FF"/>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600" b="0" kern="1200" dirty="0">
                          <a:solidFill>
                            <a:srgbClr val="004C82"/>
                          </a:solidFill>
                          <a:latin typeface="+mn-lt"/>
                          <a:ea typeface="+mn-ea"/>
                          <a:cs typeface="+mn-cs"/>
                        </a:rPr>
                        <a:t>Chapter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004C82"/>
                          </a:solidFill>
                          <a:latin typeface="+mn-lt"/>
                          <a:ea typeface="+mn-ea"/>
                          <a:cs typeface="+mn-cs"/>
                        </a:rPr>
                        <a:t>Cross-sectoral investment planning and financing</a:t>
                      </a:r>
                    </a:p>
                    <a:p>
                      <a:pPr marL="285750" indent="-285750">
                        <a:buFont typeface="Wingdings" panose="05000000000000000000" pitchFamily="2" charset="2"/>
                        <a:buChar char="§"/>
                      </a:pPr>
                      <a:r>
                        <a:rPr lang="en-US" sz="1600" b="0" kern="1200" dirty="0">
                          <a:solidFill>
                            <a:srgbClr val="004C82"/>
                          </a:solidFill>
                          <a:latin typeface="+mn-lt"/>
                          <a:ea typeface="+mn-ea"/>
                          <a:cs typeface="+mn-cs"/>
                        </a:rPr>
                        <a:t>Introduction and definitions</a:t>
                      </a:r>
                    </a:p>
                    <a:p>
                      <a:pPr marL="285750" indent="-285750">
                        <a:buFont typeface="Wingdings" panose="05000000000000000000" pitchFamily="2" charset="2"/>
                        <a:buChar char="§"/>
                      </a:pPr>
                      <a:r>
                        <a:rPr lang="en-US" sz="1600" b="0" kern="1200" dirty="0">
                          <a:solidFill>
                            <a:srgbClr val="004C82"/>
                          </a:solidFill>
                          <a:latin typeface="+mn-lt"/>
                          <a:ea typeface="+mn-ea"/>
                          <a:cs typeface="+mn-cs"/>
                        </a:rPr>
                        <a:t>Demonstrating the economic added value of Nexus solutions</a:t>
                      </a:r>
                    </a:p>
                    <a:p>
                      <a:pPr marL="285750" indent="-285750">
                        <a:buFont typeface="Wingdings" panose="05000000000000000000" pitchFamily="2" charset="2"/>
                        <a:buChar char="§"/>
                      </a:pPr>
                      <a:r>
                        <a:rPr lang="en-US" sz="1600" b="0" kern="1200" dirty="0">
                          <a:solidFill>
                            <a:srgbClr val="004C82"/>
                          </a:solidFill>
                          <a:latin typeface="+mn-lt"/>
                          <a:ea typeface="+mn-ea"/>
                          <a:cs typeface="+mn-cs"/>
                        </a:rPr>
                        <a:t>Mobilizing finance to implement Nexus solutions</a:t>
                      </a:r>
                    </a:p>
                    <a:p>
                      <a:pPr marL="285750" indent="-285750" algn="l" defTabSz="685800" rtl="0" eaLnBrk="1" latinLnBrk="0" hangingPunct="1">
                        <a:buFont typeface="Wingdings" panose="05000000000000000000" pitchFamily="2" charset="2"/>
                        <a:buChar char="§"/>
                      </a:pPr>
                      <a:r>
                        <a:rPr lang="en-US" sz="1600" b="0" kern="1200" dirty="0">
                          <a:solidFill>
                            <a:srgbClr val="004C82"/>
                          </a:solidFill>
                          <a:latin typeface="+mn-lt"/>
                          <a:ea typeface="+mn-ea"/>
                          <a:cs typeface="+mn-cs"/>
                        </a:rPr>
                        <a:t>Interactive exercise: pitching your Nexus project</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99633703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it-IT" dirty="0" err="1"/>
              <a:t>Potential</a:t>
            </a:r>
            <a:r>
              <a:rPr lang="it-IT" dirty="0"/>
              <a:t> Market </a:t>
            </a:r>
            <a:r>
              <a:rPr lang="it-IT" dirty="0" err="1"/>
              <a:t>Assessement</a:t>
            </a:r>
            <a:endParaRPr lang="it-IT" dirty="0"/>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40</a:t>
            </a:fld>
            <a:endParaRPr lang="en-GB"/>
          </a:p>
        </p:txBody>
      </p:sp>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830997"/>
          </a:xfrm>
          <a:prstGeom prst="rect">
            <a:avLst/>
          </a:prstGeom>
          <a:noFill/>
        </p:spPr>
        <p:txBody>
          <a:bodyPr wrap="square" rtlCol="0">
            <a:spAutoFit/>
          </a:bodyPr>
          <a:lstStyle/>
          <a:p>
            <a:r>
              <a:rPr lang="en-US" sz="1200" b="0" i="0" u="none" strike="noStrike" baseline="0" dirty="0"/>
              <a:t>Before dealing with the Financing of a project, in order to define a potential market it is necessary to go beyond the assessment of current status and unmet population needs. Actual market opportunities for investments should be investigated through comprehensive country assessments taking into consideration multiple factors which could hinder the development of domestic and foreign investments:</a:t>
            </a:r>
            <a:endParaRPr lang="it-IT" sz="1200" dirty="0"/>
          </a:p>
        </p:txBody>
      </p:sp>
      <p:pic>
        <p:nvPicPr>
          <p:cNvPr id="7" name="Picture 7" descr="Icon, circle&#10;&#10;Description automatically generated">
            <a:extLst>
              <a:ext uri="{FF2B5EF4-FFF2-40B4-BE49-F238E27FC236}">
                <a16:creationId xmlns:a16="http://schemas.microsoft.com/office/drawing/2014/main" id="{3A2CB339-82B0-4025-92DD-6C16B1A8008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5719" y="3722835"/>
            <a:ext cx="1528600" cy="1032090"/>
          </a:xfrm>
          <a:prstGeom prst="rect">
            <a:avLst/>
          </a:prstGeom>
        </p:spPr>
      </p:pic>
      <p:sp>
        <p:nvSpPr>
          <p:cNvPr id="8" name="TextBox 12">
            <a:extLst>
              <a:ext uri="{FF2B5EF4-FFF2-40B4-BE49-F238E27FC236}">
                <a16:creationId xmlns:a16="http://schemas.microsoft.com/office/drawing/2014/main" id="{B846A1E9-9B73-4B07-905B-4E54F1F50D42}"/>
              </a:ext>
            </a:extLst>
          </p:cNvPr>
          <p:cNvSpPr txBox="1"/>
          <p:nvPr/>
        </p:nvSpPr>
        <p:spPr>
          <a:xfrm>
            <a:off x="2147880" y="4046432"/>
            <a:ext cx="1300111" cy="461665"/>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Market Size and Opportunities</a:t>
            </a:r>
          </a:p>
        </p:txBody>
      </p:sp>
      <p:grpSp>
        <p:nvGrpSpPr>
          <p:cNvPr id="9" name="Group 16">
            <a:extLst>
              <a:ext uri="{FF2B5EF4-FFF2-40B4-BE49-F238E27FC236}">
                <a16:creationId xmlns:a16="http://schemas.microsoft.com/office/drawing/2014/main" id="{AF36166C-73E4-4406-A92F-7ABC99839EC7}"/>
              </a:ext>
            </a:extLst>
          </p:cNvPr>
          <p:cNvGrpSpPr/>
          <p:nvPr/>
        </p:nvGrpSpPr>
        <p:grpSpPr>
          <a:xfrm>
            <a:off x="1569472" y="2177814"/>
            <a:ext cx="1447639" cy="1021578"/>
            <a:chOff x="6263058" y="1670559"/>
            <a:chExt cx="2738381" cy="1932436"/>
          </a:xfrm>
        </p:grpSpPr>
        <p:pic>
          <p:nvPicPr>
            <p:cNvPr id="10" name="Picture 14" descr="A picture containing icon&#10;&#10;Description automatically generated">
              <a:extLst>
                <a:ext uri="{FF2B5EF4-FFF2-40B4-BE49-F238E27FC236}">
                  <a16:creationId xmlns:a16="http://schemas.microsoft.com/office/drawing/2014/main" id="{E45D2DF7-A868-49F9-8407-68DA78BB5FE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1" name="TextBox 15">
              <a:extLst>
                <a:ext uri="{FF2B5EF4-FFF2-40B4-BE49-F238E27FC236}">
                  <a16:creationId xmlns:a16="http://schemas.microsoft.com/office/drawing/2014/main" id="{1F752CBF-7189-42B1-9FCF-357B0A364ED4}"/>
                </a:ext>
              </a:extLst>
            </p:cNvPr>
            <p:cNvSpPr txBox="1"/>
            <p:nvPr/>
          </p:nvSpPr>
          <p:spPr>
            <a:xfrm>
              <a:off x="6488388" y="2147926"/>
              <a:ext cx="2287720" cy="873294"/>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dirty="0"/>
                <a:t>Macroeconomic  Conditions</a:t>
              </a:r>
              <a:r>
                <a:rPr lang="en-GB" dirty="0"/>
                <a:t> </a:t>
              </a:r>
            </a:p>
          </p:txBody>
        </p:sp>
      </p:grpSp>
      <p:grpSp>
        <p:nvGrpSpPr>
          <p:cNvPr id="12" name="Group 5">
            <a:extLst>
              <a:ext uri="{FF2B5EF4-FFF2-40B4-BE49-F238E27FC236}">
                <a16:creationId xmlns:a16="http://schemas.microsoft.com/office/drawing/2014/main" id="{3C79326A-F591-4BDC-931E-115E42F35415}"/>
              </a:ext>
            </a:extLst>
          </p:cNvPr>
          <p:cNvGrpSpPr/>
          <p:nvPr/>
        </p:nvGrpSpPr>
        <p:grpSpPr>
          <a:xfrm>
            <a:off x="3819348" y="2750472"/>
            <a:ext cx="1651633" cy="1143021"/>
            <a:chOff x="97809" y="1656673"/>
            <a:chExt cx="2865126" cy="1932436"/>
          </a:xfrm>
        </p:grpSpPr>
        <p:pic>
          <p:nvPicPr>
            <p:cNvPr id="13" name="Picture 4" descr="Shape, icon&#10;&#10;Description automatically generated">
              <a:extLst>
                <a:ext uri="{FF2B5EF4-FFF2-40B4-BE49-F238E27FC236}">
                  <a16:creationId xmlns:a16="http://schemas.microsoft.com/office/drawing/2014/main" id="{A444EDF3-16E5-4853-A753-80FD0C596D3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4" name="TextBox 6">
              <a:extLst>
                <a:ext uri="{FF2B5EF4-FFF2-40B4-BE49-F238E27FC236}">
                  <a16:creationId xmlns:a16="http://schemas.microsoft.com/office/drawing/2014/main" id="{820C41DB-30AB-4306-B089-117B6BBEFB50}"/>
                </a:ext>
              </a:extLst>
            </p:cNvPr>
            <p:cNvSpPr txBox="1"/>
            <p:nvPr/>
          </p:nvSpPr>
          <p:spPr>
            <a:xfrm>
              <a:off x="344813" y="2098241"/>
              <a:ext cx="2371115" cy="1092712"/>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Access to Incentives and Financing</a:t>
              </a:r>
              <a:r>
                <a:rPr lang="en-GB" sz="1200" b="1" dirty="0">
                  <a:solidFill>
                    <a:srgbClr val="004C82"/>
                  </a:solidFill>
                  <a:latin typeface="Calibri" panose="020F0502020204030204" pitchFamily="34" charset="0"/>
                  <a:cs typeface="Calibri" panose="020F0502020204030204" pitchFamily="34" charset="0"/>
                </a:rPr>
                <a:t> </a:t>
              </a:r>
            </a:p>
          </p:txBody>
        </p:sp>
      </p:grpSp>
      <p:pic>
        <p:nvPicPr>
          <p:cNvPr id="15" name="Picture 7" descr="Icon, circle&#10;&#10;Description automatically generated">
            <a:extLst>
              <a:ext uri="{FF2B5EF4-FFF2-40B4-BE49-F238E27FC236}">
                <a16:creationId xmlns:a16="http://schemas.microsoft.com/office/drawing/2014/main" id="{ED7F2E6C-1583-46B7-AD57-0A45372B86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1736" y="1787574"/>
            <a:ext cx="1389541" cy="938199"/>
          </a:xfrm>
          <a:prstGeom prst="rect">
            <a:avLst/>
          </a:prstGeom>
        </p:spPr>
      </p:pic>
      <p:grpSp>
        <p:nvGrpSpPr>
          <p:cNvPr id="16" name="Group 16">
            <a:extLst>
              <a:ext uri="{FF2B5EF4-FFF2-40B4-BE49-F238E27FC236}">
                <a16:creationId xmlns:a16="http://schemas.microsoft.com/office/drawing/2014/main" id="{63DD592A-AC78-4A66-B196-1C2F543E04FF}"/>
              </a:ext>
            </a:extLst>
          </p:cNvPr>
          <p:cNvGrpSpPr/>
          <p:nvPr/>
        </p:nvGrpSpPr>
        <p:grpSpPr>
          <a:xfrm>
            <a:off x="6751786" y="2500867"/>
            <a:ext cx="1447639" cy="1021578"/>
            <a:chOff x="6263058" y="1698351"/>
            <a:chExt cx="2738381" cy="1932436"/>
          </a:xfrm>
        </p:grpSpPr>
        <p:pic>
          <p:nvPicPr>
            <p:cNvPr id="17" name="Picture 14" descr="A picture containing icon&#10;&#10;Description automatically generated">
              <a:extLst>
                <a:ext uri="{FF2B5EF4-FFF2-40B4-BE49-F238E27FC236}">
                  <a16:creationId xmlns:a16="http://schemas.microsoft.com/office/drawing/2014/main" id="{6465AFAF-F60E-4C03-B527-3866815532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8" name="TextBox 15">
              <a:extLst>
                <a:ext uri="{FF2B5EF4-FFF2-40B4-BE49-F238E27FC236}">
                  <a16:creationId xmlns:a16="http://schemas.microsoft.com/office/drawing/2014/main" id="{5E4BF42A-F419-48D4-B009-C7FF444D8F19}"/>
                </a:ext>
              </a:extLst>
            </p:cNvPr>
            <p:cNvSpPr txBox="1"/>
            <p:nvPr/>
          </p:nvSpPr>
          <p:spPr>
            <a:xfrm>
              <a:off x="6427037" y="2242386"/>
              <a:ext cx="2134465"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19" name="TextBox 6">
            <a:extLst>
              <a:ext uri="{FF2B5EF4-FFF2-40B4-BE49-F238E27FC236}">
                <a16:creationId xmlns:a16="http://schemas.microsoft.com/office/drawing/2014/main" id="{1397B32D-89D0-43B7-99E1-FB099808FFCD}"/>
              </a:ext>
            </a:extLst>
          </p:cNvPr>
          <p:cNvSpPr txBox="1"/>
          <p:nvPr/>
        </p:nvSpPr>
        <p:spPr>
          <a:xfrm>
            <a:off x="5136061" y="2039202"/>
            <a:ext cx="1095923" cy="461665"/>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Policies and Regulation</a:t>
            </a:r>
            <a:r>
              <a:rPr lang="en-GB" sz="1200" b="1" dirty="0">
                <a:solidFill>
                  <a:srgbClr val="004C82"/>
                </a:solidFill>
                <a:latin typeface="Calibri" panose="020F0502020204030204" pitchFamily="34" charset="0"/>
                <a:cs typeface="Calibri" panose="020F0502020204030204" pitchFamily="34" charset="0"/>
              </a:rPr>
              <a:t> </a:t>
            </a:r>
          </a:p>
        </p:txBody>
      </p:sp>
      <p:sp>
        <p:nvSpPr>
          <p:cNvPr id="20" name="TextBox 6">
            <a:extLst>
              <a:ext uri="{FF2B5EF4-FFF2-40B4-BE49-F238E27FC236}">
                <a16:creationId xmlns:a16="http://schemas.microsoft.com/office/drawing/2014/main" id="{19C1FE3A-6F32-4CE0-BAEE-6F2ED828F21F}"/>
              </a:ext>
            </a:extLst>
          </p:cNvPr>
          <p:cNvSpPr txBox="1"/>
          <p:nvPr/>
        </p:nvSpPr>
        <p:spPr>
          <a:xfrm>
            <a:off x="6838473" y="2740569"/>
            <a:ext cx="1095923" cy="461665"/>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Political Stability</a:t>
            </a:r>
            <a:r>
              <a:rPr lang="en-GB" sz="1200" b="1" dirty="0">
                <a:solidFill>
                  <a:srgbClr val="004C82"/>
                </a:solidFill>
                <a:latin typeface="Calibri" panose="020F0502020204030204" pitchFamily="34" charset="0"/>
                <a:cs typeface="Calibri" panose="020F0502020204030204" pitchFamily="34" charset="0"/>
              </a:rPr>
              <a:t> </a:t>
            </a:r>
          </a:p>
        </p:txBody>
      </p:sp>
      <p:grpSp>
        <p:nvGrpSpPr>
          <p:cNvPr id="24" name="Group 16">
            <a:extLst>
              <a:ext uri="{FF2B5EF4-FFF2-40B4-BE49-F238E27FC236}">
                <a16:creationId xmlns:a16="http://schemas.microsoft.com/office/drawing/2014/main" id="{4B335B0A-8D49-4F1E-A7A7-8A6B5B323AA0}"/>
              </a:ext>
            </a:extLst>
          </p:cNvPr>
          <p:cNvGrpSpPr/>
          <p:nvPr/>
        </p:nvGrpSpPr>
        <p:grpSpPr>
          <a:xfrm>
            <a:off x="5408631" y="3733347"/>
            <a:ext cx="1447639" cy="1021578"/>
            <a:chOff x="6263058" y="1698351"/>
            <a:chExt cx="2738381" cy="1932436"/>
          </a:xfrm>
        </p:grpSpPr>
        <p:pic>
          <p:nvPicPr>
            <p:cNvPr id="25" name="Picture 14" descr="A picture containing icon&#10;&#10;Description automatically generated">
              <a:extLst>
                <a:ext uri="{FF2B5EF4-FFF2-40B4-BE49-F238E27FC236}">
                  <a16:creationId xmlns:a16="http://schemas.microsoft.com/office/drawing/2014/main" id="{F754BC62-ECA7-4080-BC15-C7793A0940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6" name="TextBox 15">
              <a:extLst>
                <a:ext uri="{FF2B5EF4-FFF2-40B4-BE49-F238E27FC236}">
                  <a16:creationId xmlns:a16="http://schemas.microsoft.com/office/drawing/2014/main" id="{865799A0-23B9-4FE8-9164-46E79CD108C4}"/>
                </a:ext>
              </a:extLst>
            </p:cNvPr>
            <p:cNvSpPr txBox="1"/>
            <p:nvPr/>
          </p:nvSpPr>
          <p:spPr>
            <a:xfrm>
              <a:off x="6427037" y="2242386"/>
              <a:ext cx="2134465" cy="523976"/>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 </a:t>
              </a:r>
            </a:p>
          </p:txBody>
        </p:sp>
      </p:grpSp>
      <p:sp>
        <p:nvSpPr>
          <p:cNvPr id="27" name="TextBox 6">
            <a:extLst>
              <a:ext uri="{FF2B5EF4-FFF2-40B4-BE49-F238E27FC236}">
                <a16:creationId xmlns:a16="http://schemas.microsoft.com/office/drawing/2014/main" id="{99DEC902-E81E-4CC3-86C9-C2B1CCD9CC1D}"/>
              </a:ext>
            </a:extLst>
          </p:cNvPr>
          <p:cNvSpPr txBox="1"/>
          <p:nvPr/>
        </p:nvSpPr>
        <p:spPr>
          <a:xfrm>
            <a:off x="5495318" y="3973049"/>
            <a:ext cx="1095923" cy="646331"/>
          </a:xfrm>
          <a:prstGeom prst="rect">
            <a:avLst/>
          </a:prstGeom>
          <a:noFill/>
        </p:spPr>
        <p:txBody>
          <a:bodyPr wrap="square" rtlCol="0">
            <a:spAutoFit/>
          </a:bodyPr>
          <a:lstStyle/>
          <a:p>
            <a:pPr algn="ctr"/>
            <a:r>
              <a:rPr lang="en-GB" sz="1200" b="1" dirty="0">
                <a:solidFill>
                  <a:srgbClr val="575756"/>
                </a:solidFill>
                <a:latin typeface="Calibri" panose="020F0502020204030204" pitchFamily="34" charset="0"/>
                <a:cs typeface="Calibri" panose="020F0502020204030204" pitchFamily="34" charset="0"/>
              </a:rPr>
              <a:t>Natural Resources potential</a:t>
            </a:r>
            <a:endParaRPr lang="en-GB" sz="1200" b="1" dirty="0">
              <a:solidFill>
                <a:srgbClr val="004C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08783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it-IT" dirty="0"/>
              <a:t>Financial risks for Private Sector</a:t>
            </a:r>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41</a:t>
            </a:fld>
            <a:endParaRPr lang="en-GB"/>
          </a:p>
        </p:txBody>
      </p:sp>
      <p:graphicFrame>
        <p:nvGraphicFramePr>
          <p:cNvPr id="5" name="Tabelle 4">
            <a:extLst>
              <a:ext uri="{FF2B5EF4-FFF2-40B4-BE49-F238E27FC236}">
                <a16:creationId xmlns:a16="http://schemas.microsoft.com/office/drawing/2014/main" id="{2E6289CA-2C32-486A-8FAF-3A828D31B0C7}"/>
              </a:ext>
            </a:extLst>
          </p:cNvPr>
          <p:cNvGraphicFramePr>
            <a:graphicFrameLocks noGrp="1"/>
          </p:cNvGraphicFramePr>
          <p:nvPr/>
        </p:nvGraphicFramePr>
        <p:xfrm>
          <a:off x="122238" y="2041379"/>
          <a:ext cx="8887925" cy="2214177"/>
        </p:xfrm>
        <a:graphic>
          <a:graphicData uri="http://schemas.openxmlformats.org/drawingml/2006/table">
            <a:tbl>
              <a:tblPr firstRow="1" bandRow="1">
                <a:tableStyleId>{F5AB1C69-6EDB-4FF4-983F-18BD219EF322}</a:tableStyleId>
              </a:tblPr>
              <a:tblGrid>
                <a:gridCol w="1777585">
                  <a:extLst>
                    <a:ext uri="{9D8B030D-6E8A-4147-A177-3AD203B41FA5}">
                      <a16:colId xmlns:a16="http://schemas.microsoft.com/office/drawing/2014/main" val="2436639095"/>
                    </a:ext>
                  </a:extLst>
                </a:gridCol>
                <a:gridCol w="1777585">
                  <a:extLst>
                    <a:ext uri="{9D8B030D-6E8A-4147-A177-3AD203B41FA5}">
                      <a16:colId xmlns:a16="http://schemas.microsoft.com/office/drawing/2014/main" val="3431215631"/>
                    </a:ext>
                  </a:extLst>
                </a:gridCol>
                <a:gridCol w="1777585">
                  <a:extLst>
                    <a:ext uri="{9D8B030D-6E8A-4147-A177-3AD203B41FA5}">
                      <a16:colId xmlns:a16="http://schemas.microsoft.com/office/drawing/2014/main" val="3175412674"/>
                    </a:ext>
                  </a:extLst>
                </a:gridCol>
                <a:gridCol w="1777585">
                  <a:extLst>
                    <a:ext uri="{9D8B030D-6E8A-4147-A177-3AD203B41FA5}">
                      <a16:colId xmlns:a16="http://schemas.microsoft.com/office/drawing/2014/main" val="2975522667"/>
                    </a:ext>
                  </a:extLst>
                </a:gridCol>
                <a:gridCol w="1777585">
                  <a:extLst>
                    <a:ext uri="{9D8B030D-6E8A-4147-A177-3AD203B41FA5}">
                      <a16:colId xmlns:a16="http://schemas.microsoft.com/office/drawing/2014/main" val="2268455799"/>
                    </a:ext>
                  </a:extLst>
                </a:gridCol>
              </a:tblGrid>
              <a:tr h="491151">
                <a:tc>
                  <a:txBody>
                    <a:bodyPr/>
                    <a:lstStyle/>
                    <a:p>
                      <a:pPr algn="ctr"/>
                      <a:r>
                        <a:rPr lang="de-DE" sz="1200" b="0" dirty="0"/>
                        <a:t>Development Risk</a:t>
                      </a:r>
                    </a:p>
                  </a:txBody>
                  <a:tcPr anchor="ctr">
                    <a:solidFill>
                      <a:srgbClr val="F6B33C"/>
                    </a:solidFill>
                  </a:tcPr>
                </a:tc>
                <a:tc>
                  <a:txBody>
                    <a:bodyPr/>
                    <a:lstStyle/>
                    <a:p>
                      <a:pPr algn="ctr"/>
                      <a:r>
                        <a:rPr lang="de-DE" sz="1200" b="0" dirty="0"/>
                        <a:t>Off-</a:t>
                      </a:r>
                      <a:r>
                        <a:rPr lang="de-DE" sz="1200" b="0" dirty="0" err="1"/>
                        <a:t>Taker</a:t>
                      </a:r>
                      <a:endParaRPr lang="de-DE" sz="1200" b="0" dirty="0"/>
                    </a:p>
                    <a:p>
                      <a:pPr algn="ctr"/>
                      <a:r>
                        <a:rPr lang="de-DE" sz="1200" b="0" dirty="0"/>
                        <a:t>Risk</a:t>
                      </a:r>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kern="1200" dirty="0">
                          <a:solidFill>
                            <a:schemeClr val="lt1"/>
                          </a:solidFill>
                          <a:latin typeface="+mn-lt"/>
                          <a:ea typeface="+mn-ea"/>
                          <a:cs typeface="+mn-cs"/>
                        </a:rPr>
                        <a:t>Market</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kern="1200" dirty="0">
                          <a:solidFill>
                            <a:schemeClr val="lt1"/>
                          </a:solidFill>
                          <a:latin typeface="+mn-lt"/>
                          <a:ea typeface="+mn-ea"/>
                          <a:cs typeface="+mn-cs"/>
                        </a:rPr>
                        <a:t>Risk</a:t>
                      </a:r>
                      <a:endParaRPr lang="de-DE" sz="1200" b="0" kern="1200" dirty="0">
                        <a:solidFill>
                          <a:schemeClr val="lt1"/>
                        </a:solidFill>
                        <a:latin typeface="+mn-lt"/>
                        <a:ea typeface="+mn-ea"/>
                        <a:cs typeface="+mn-cs"/>
                      </a:endParaRPr>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200" b="0" dirty="0" err="1"/>
                        <a:t>Liquidity</a:t>
                      </a:r>
                      <a:r>
                        <a:rPr lang="de-DE" sz="1200" b="0" dirty="0"/>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de-DE" sz="1200" b="0" dirty="0"/>
                        <a:t>Risk</a:t>
                      </a:r>
                    </a:p>
                  </a:txBody>
                  <a:tcPr anchor="ctr">
                    <a:solidFill>
                      <a:srgbClr val="F6B33C"/>
                    </a:solidFill>
                  </a:tcPr>
                </a:tc>
                <a:tc>
                  <a:txBody>
                    <a:bodyPr/>
                    <a:lstStyle/>
                    <a:p>
                      <a:pPr algn="ctr"/>
                      <a:r>
                        <a:rPr lang="de-DE" sz="1200" b="0" dirty="0"/>
                        <a:t>Political, </a:t>
                      </a:r>
                      <a:r>
                        <a:rPr lang="de-DE" sz="1200" b="0" dirty="0" err="1"/>
                        <a:t>regulatory</a:t>
                      </a:r>
                      <a:r>
                        <a:rPr lang="de-DE" sz="1200" b="0" dirty="0"/>
                        <a:t> Risk</a:t>
                      </a:r>
                    </a:p>
                  </a:txBody>
                  <a:tcPr anchor="ctr">
                    <a:solidFill>
                      <a:srgbClr val="F6B33C"/>
                    </a:solidFill>
                  </a:tcPr>
                </a:tc>
                <a:extLst>
                  <a:ext uri="{0D108BD9-81ED-4DB2-BD59-A6C34878D82A}">
                    <a16:rowId xmlns:a16="http://schemas.microsoft.com/office/drawing/2014/main" val="797928030"/>
                  </a:ext>
                </a:extLst>
              </a:tr>
              <a:tr h="1723026">
                <a:tc>
                  <a:txBody>
                    <a:bodyPr/>
                    <a:lstStyle/>
                    <a:p>
                      <a:r>
                        <a:rPr lang="en-US" sz="1100" dirty="0"/>
                        <a:t>Is the risk related to the costs that occur before the actual implementation and realization of the project</a:t>
                      </a:r>
                    </a:p>
                  </a:txBody>
                  <a:tcPr anchor="ctr"/>
                </a:tc>
                <a:tc>
                  <a:txBody>
                    <a:bodyPr/>
                    <a:lstStyle/>
                    <a:p>
                      <a:r>
                        <a:rPr lang="en-US" sz="1100" dirty="0"/>
                        <a:t>Credit-wordiness of the acquirers. For those projects with a relevant energy production component. when the buyer of electricity does not pay</a:t>
                      </a:r>
                    </a:p>
                    <a:p>
                      <a:r>
                        <a:rPr lang="en-US" sz="1100" dirty="0"/>
                        <a:t>or delays the payments for energy to the supplier.</a:t>
                      </a:r>
                    </a:p>
                  </a:txBody>
                  <a:tcPr anchor="ctr"/>
                </a:tc>
                <a:tc>
                  <a:txBody>
                    <a:bodyPr/>
                    <a:lstStyle/>
                    <a:p>
                      <a:r>
                        <a:rPr lang="en-US" sz="1100" dirty="0"/>
                        <a:t>Risk arising from changes in the markets to which an organization has exposure. </a:t>
                      </a:r>
                      <a:endParaRPr lang="de-DE" sz="1100" dirty="0"/>
                    </a:p>
                  </a:txBody>
                  <a:tcPr anchor="ctr"/>
                </a:tc>
                <a:tc>
                  <a:txBody>
                    <a:bodyPr/>
                    <a:lstStyle/>
                    <a:p>
                      <a:r>
                        <a:rPr lang="en-US" sz="1100" dirty="0"/>
                        <a:t>It occurs when the</a:t>
                      </a:r>
                    </a:p>
                    <a:p>
                      <a:r>
                        <a:rPr lang="en-US" sz="1100" dirty="0"/>
                        <a:t>timing of an investment does not match with that of cash flows. </a:t>
                      </a:r>
                      <a:endParaRPr lang="de-DE" sz="1100" dirty="0"/>
                    </a:p>
                  </a:txBody>
                  <a:tcPr anchor="ctr"/>
                </a:tc>
                <a:tc>
                  <a:txBody>
                    <a:bodyPr/>
                    <a:lstStyle/>
                    <a:p>
                      <a:r>
                        <a:rPr lang="en-US" sz="1100" dirty="0"/>
                        <a:t>Taxation regime</a:t>
                      </a:r>
                    </a:p>
                    <a:p>
                      <a:r>
                        <a:rPr lang="en-US" sz="1100" dirty="0"/>
                        <a:t>changes and/or modification of incentives and regulatory frameworks during the implementation of the project</a:t>
                      </a:r>
                      <a:endParaRPr lang="de-DE" sz="1100" dirty="0"/>
                    </a:p>
                  </a:txBody>
                  <a:tcPr anchor="ctr"/>
                </a:tc>
                <a:extLst>
                  <a:ext uri="{0D108BD9-81ED-4DB2-BD59-A6C34878D82A}">
                    <a16:rowId xmlns:a16="http://schemas.microsoft.com/office/drawing/2014/main" val="4265589878"/>
                  </a:ext>
                </a:extLst>
              </a:tr>
            </a:tbl>
          </a:graphicData>
        </a:graphic>
      </p:graphicFrame>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646331"/>
          </a:xfrm>
          <a:prstGeom prst="rect">
            <a:avLst/>
          </a:prstGeom>
          <a:noFill/>
        </p:spPr>
        <p:txBody>
          <a:bodyPr wrap="square" rtlCol="0">
            <a:spAutoFit/>
          </a:bodyPr>
          <a:lstStyle/>
          <a:p>
            <a:r>
              <a:rPr lang="it-IT" sz="1200" b="0" i="0" u="none" strike="noStrike" baseline="0" dirty="0"/>
              <a:t>Risk </a:t>
            </a:r>
            <a:r>
              <a:rPr lang="it-IT" sz="1200" b="0" i="0" u="none" strike="noStrike" baseline="0" dirty="0" err="1"/>
              <a:t>is</a:t>
            </a:r>
            <a:r>
              <a:rPr lang="it-IT" sz="1200" b="0" i="0" u="none" strike="noStrike" baseline="0" dirty="0"/>
              <a:t> a core </a:t>
            </a:r>
            <a:r>
              <a:rPr lang="it-IT" sz="1200" b="0" i="0" u="none" strike="noStrike" baseline="0" dirty="0" err="1"/>
              <a:t>notion</a:t>
            </a:r>
            <a:r>
              <a:rPr lang="it-IT" sz="1200" b="0" i="0" u="none" strike="noStrike" baseline="0" dirty="0"/>
              <a:t> for </a:t>
            </a:r>
            <a:r>
              <a:rPr lang="it-IT" sz="1200" b="0" i="0" u="none" strike="noStrike" baseline="0" dirty="0" err="1"/>
              <a:t>investors</a:t>
            </a:r>
            <a:r>
              <a:rPr lang="it-IT" sz="1200" b="0" i="0" u="none" strike="noStrike" baseline="0" dirty="0"/>
              <a:t> and private developers. In </a:t>
            </a:r>
            <a:r>
              <a:rPr lang="it-IT" sz="1200" b="0" i="0" u="none" strike="noStrike" baseline="0" dirty="0" err="1"/>
              <a:t>addition</a:t>
            </a:r>
            <a:r>
              <a:rPr lang="it-IT" sz="1200" b="0" i="0" u="none" strike="noStrike" baseline="0" dirty="0"/>
              <a:t> innovative projects in </a:t>
            </a:r>
            <a:r>
              <a:rPr lang="it-IT" sz="1200" b="0" i="0" u="none" strike="noStrike" baseline="0" dirty="0" err="1"/>
              <a:t>emerging</a:t>
            </a:r>
            <a:r>
              <a:rPr lang="it-IT" sz="1200" b="0" i="0" u="none" strike="noStrike" baseline="0" dirty="0"/>
              <a:t> markets, </a:t>
            </a:r>
            <a:r>
              <a:rPr lang="it-IT" sz="1200" b="0" i="0" u="none" strike="noStrike" baseline="0" dirty="0" err="1"/>
              <a:t>such</a:t>
            </a:r>
            <a:r>
              <a:rPr lang="it-IT" sz="1200" b="0" i="0" u="none" strike="noStrike" baseline="0" dirty="0"/>
              <a:t> </a:t>
            </a:r>
            <a:r>
              <a:rPr lang="it-IT" sz="1200" b="0" i="0" u="none" strike="noStrike" baseline="0" dirty="0" err="1"/>
              <a:t>as</a:t>
            </a:r>
            <a:r>
              <a:rPr lang="it-IT" sz="1200" b="0" i="0" u="none" strike="noStrike" baseline="0" dirty="0"/>
              <a:t> Nexus’, </a:t>
            </a:r>
            <a:r>
              <a:rPr lang="it-IT" sz="1200" b="0" i="0" u="none" strike="noStrike" baseline="0" dirty="0" err="1"/>
              <a:t>may</a:t>
            </a:r>
            <a:r>
              <a:rPr lang="it-IT" sz="1200" b="0" i="0" u="none" strike="noStrike" baseline="0" dirty="0"/>
              <a:t> face </a:t>
            </a:r>
            <a:r>
              <a:rPr lang="en-US" sz="1200" b="0" i="0" u="none" strike="noStrike" baseline="0" dirty="0"/>
              <a:t>issue related to system complexity: multi-actors, multi-customer types, multi-technical solutions, multi-sources of financing and multi-project dimensions (cross-cutting actions in the rural development sector)</a:t>
            </a:r>
            <a:endParaRPr lang="it-IT" sz="1200" dirty="0"/>
          </a:p>
        </p:txBody>
      </p:sp>
    </p:spTree>
    <p:extLst>
      <p:ext uri="{BB962C8B-B14F-4D97-AF65-F5344CB8AC3E}">
        <p14:creationId xmlns:p14="http://schemas.microsoft.com/office/powerpoint/2010/main" val="5821097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it-IT" dirty="0" err="1"/>
              <a:t>Type</a:t>
            </a:r>
            <a:r>
              <a:rPr lang="it-IT" dirty="0"/>
              <a:t> of Finance </a:t>
            </a:r>
            <a:r>
              <a:rPr lang="it-IT" dirty="0" err="1"/>
              <a:t>Available</a:t>
            </a:r>
            <a:r>
              <a:rPr lang="it-IT" dirty="0"/>
              <a:t> for Private Sector</a:t>
            </a:r>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42</a:t>
            </a:fld>
            <a:endParaRPr lang="en-GB"/>
          </a:p>
        </p:txBody>
      </p:sp>
      <p:graphicFrame>
        <p:nvGraphicFramePr>
          <p:cNvPr id="6" name="Tabella 5">
            <a:extLst>
              <a:ext uri="{FF2B5EF4-FFF2-40B4-BE49-F238E27FC236}">
                <a16:creationId xmlns:a16="http://schemas.microsoft.com/office/drawing/2014/main" id="{6DD7A587-8144-4754-B6D9-B89723B52066}"/>
              </a:ext>
            </a:extLst>
          </p:cNvPr>
          <p:cNvGraphicFramePr>
            <a:graphicFrameLocks noGrp="1"/>
          </p:cNvGraphicFramePr>
          <p:nvPr/>
        </p:nvGraphicFramePr>
        <p:xfrm>
          <a:off x="678395" y="1910248"/>
          <a:ext cx="2107260" cy="168512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dirty="0"/>
                        <a:t>GRANTS</a:t>
                      </a:r>
                    </a:p>
                  </a:txBody>
                  <a:tcPr anchor="ctr">
                    <a:solidFill>
                      <a:srgbClr val="F6B33C"/>
                    </a:solidFill>
                  </a:tcPr>
                </a:tc>
                <a:extLst>
                  <a:ext uri="{0D108BD9-81ED-4DB2-BD59-A6C34878D82A}">
                    <a16:rowId xmlns:a16="http://schemas.microsoft.com/office/drawing/2014/main" val="963261849"/>
                  </a:ext>
                </a:extLst>
              </a:tr>
              <a:tr h="1410232">
                <a:tc>
                  <a:txBody>
                    <a:bodyPr/>
                    <a:lstStyle/>
                    <a:p>
                      <a:pPr marL="171450" indent="-171450">
                        <a:buFont typeface="Arial" panose="020B0604020202020204" pitchFamily="34" charset="0"/>
                        <a:buChar char="•"/>
                      </a:pPr>
                      <a:r>
                        <a:rPr lang="en-US" sz="1200" dirty="0"/>
                        <a:t>Upfront Grants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Result-Based Grants (RBF)</a:t>
                      </a:r>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5B297260-EEA7-4256-9FBB-94066B89DD6E}"/>
              </a:ext>
            </a:extLst>
          </p:cNvPr>
          <p:cNvGraphicFramePr>
            <a:graphicFrameLocks noGrp="1"/>
          </p:cNvGraphicFramePr>
          <p:nvPr/>
        </p:nvGraphicFramePr>
        <p:xfrm>
          <a:off x="349121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a:t>EQUITY</a:t>
                      </a:r>
                    </a:p>
                  </a:txBody>
                  <a:tcPr anchor="ctr">
                    <a:solidFill>
                      <a:srgbClr val="F6B33C"/>
                    </a:solidFill>
                  </a:tcPr>
                </a:tc>
                <a:extLst>
                  <a:ext uri="{0D108BD9-81ED-4DB2-BD59-A6C34878D82A}">
                    <a16:rowId xmlns:a16="http://schemas.microsoft.com/office/drawing/2014/main" val="963261849"/>
                  </a:ext>
                </a:extLst>
              </a:tr>
              <a:tr h="1410806">
                <a:tc>
                  <a:txBody>
                    <a:bodyPr/>
                    <a:lstStyle/>
                    <a:p>
                      <a:pPr marL="171450" indent="-171450">
                        <a:buFont typeface="Arial" panose="020B0604020202020204" pitchFamily="34" charset="0"/>
                        <a:buChar char="•"/>
                      </a:pPr>
                      <a:r>
                        <a:rPr lang="en-US" sz="1200" dirty="0"/>
                        <a:t>Impact investors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Venture Capitals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Multi-bi-lateral funds</a:t>
                      </a:r>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DD114680-6530-40C2-BD6D-B02D185F4616}"/>
              </a:ext>
            </a:extLst>
          </p:cNvPr>
          <p:cNvGraphicFramePr>
            <a:graphicFrameLocks noGrp="1"/>
          </p:cNvGraphicFramePr>
          <p:nvPr/>
        </p:nvGraphicFramePr>
        <p:xfrm>
          <a:off x="630402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a:t>DEBT</a:t>
                      </a:r>
                    </a:p>
                  </a:txBody>
                  <a:tcPr anchor="ctr">
                    <a:solidFill>
                      <a:srgbClr val="F6B33C"/>
                    </a:solidFill>
                  </a:tcPr>
                </a:tc>
                <a:extLst>
                  <a:ext uri="{0D108BD9-81ED-4DB2-BD59-A6C34878D82A}">
                    <a16:rowId xmlns:a16="http://schemas.microsoft.com/office/drawing/2014/main" val="963261849"/>
                  </a:ext>
                </a:extLst>
              </a:tr>
              <a:tr h="1410808">
                <a:tc>
                  <a:txBody>
                    <a:bodyPr/>
                    <a:lstStyle/>
                    <a:p>
                      <a:pPr marL="171450" indent="-171450">
                        <a:buFont typeface="Arial" panose="020B0604020202020204" pitchFamily="34" charset="0"/>
                        <a:buChar char="•"/>
                      </a:pPr>
                      <a:r>
                        <a:rPr lang="en-US" sz="1200" dirty="0"/>
                        <a:t>Commercial Debt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Subsidized Loan Financing</a:t>
                      </a:r>
                    </a:p>
                  </a:txBody>
                  <a:tcPr anchor="ctr"/>
                </a:tc>
                <a:extLst>
                  <a:ext uri="{0D108BD9-81ED-4DB2-BD59-A6C34878D82A}">
                    <a16:rowId xmlns:a16="http://schemas.microsoft.com/office/drawing/2014/main" val="1500509961"/>
                  </a:ext>
                </a:extLst>
              </a:tr>
            </a:tbl>
          </a:graphicData>
        </a:graphic>
      </p:graphicFrame>
      <p:sp>
        <p:nvSpPr>
          <p:cNvPr id="11" name="CasellaDiTesto 10">
            <a:extLst>
              <a:ext uri="{FF2B5EF4-FFF2-40B4-BE49-F238E27FC236}">
                <a16:creationId xmlns:a16="http://schemas.microsoft.com/office/drawing/2014/main" id="{AA5564CD-A6A1-4A2C-8F7B-356679039C21}"/>
              </a:ext>
            </a:extLst>
          </p:cNvPr>
          <p:cNvSpPr txBox="1"/>
          <p:nvPr/>
        </p:nvSpPr>
        <p:spPr>
          <a:xfrm>
            <a:off x="127000" y="1116544"/>
            <a:ext cx="8889999" cy="461665"/>
          </a:xfrm>
          <a:prstGeom prst="rect">
            <a:avLst/>
          </a:prstGeom>
          <a:noFill/>
        </p:spPr>
        <p:txBody>
          <a:bodyPr wrap="square" rtlCol="0">
            <a:spAutoFit/>
          </a:bodyPr>
          <a:lstStyle/>
          <a:p>
            <a:r>
              <a:rPr lang="en-US" sz="1200" b="0" i="0" u="none" strike="noStrike" baseline="0" dirty="0"/>
              <a:t>In order to turn a project concept into reality, a sustainable financial structure must be defined, which highly depends on the type of developer, country of intervention and type of business model</a:t>
            </a:r>
          </a:p>
        </p:txBody>
      </p:sp>
      <p:graphicFrame>
        <p:nvGraphicFramePr>
          <p:cNvPr id="12" name="Tabella 11">
            <a:extLst>
              <a:ext uri="{FF2B5EF4-FFF2-40B4-BE49-F238E27FC236}">
                <a16:creationId xmlns:a16="http://schemas.microsoft.com/office/drawing/2014/main" id="{159ADFE7-2D56-4C99-A0D0-D575C5CFB4B7}"/>
              </a:ext>
            </a:extLst>
          </p:cNvPr>
          <p:cNvGraphicFramePr>
            <a:graphicFrameLocks noGrp="1"/>
          </p:cNvGraphicFramePr>
          <p:nvPr/>
        </p:nvGraphicFramePr>
        <p:xfrm>
          <a:off x="2026782" y="3899650"/>
          <a:ext cx="5090437" cy="309008"/>
        </p:xfrm>
        <a:graphic>
          <a:graphicData uri="http://schemas.openxmlformats.org/drawingml/2006/table">
            <a:tbl>
              <a:tblPr firstRow="1" bandRow="1">
                <a:tableStyleId>{F5AB1C69-6EDB-4FF4-983F-18BD219EF322}</a:tableStyleId>
              </a:tblPr>
              <a:tblGrid>
                <a:gridCol w="5090437">
                  <a:extLst>
                    <a:ext uri="{9D8B030D-6E8A-4147-A177-3AD203B41FA5}">
                      <a16:colId xmlns:a16="http://schemas.microsoft.com/office/drawing/2014/main" val="3979325607"/>
                    </a:ext>
                  </a:extLst>
                </a:gridCol>
              </a:tblGrid>
              <a:tr h="309008">
                <a:tc>
                  <a:txBody>
                    <a:bodyPr/>
                    <a:lstStyle/>
                    <a:p>
                      <a:pPr algn="ctr"/>
                      <a:r>
                        <a:rPr lang="de-DE" sz="1200" b="0" dirty="0"/>
                        <a:t>Hybrid Financing Scheme</a:t>
                      </a:r>
                    </a:p>
                  </a:txBody>
                  <a:tcPr anchor="ctr">
                    <a:solidFill>
                      <a:srgbClr val="F6B33C"/>
                    </a:solidFill>
                  </a:tcPr>
                </a:tc>
                <a:extLst>
                  <a:ext uri="{0D108BD9-81ED-4DB2-BD59-A6C34878D82A}">
                    <a16:rowId xmlns:a16="http://schemas.microsoft.com/office/drawing/2014/main" val="963261849"/>
                  </a:ext>
                </a:extLst>
              </a:tr>
            </a:tbl>
          </a:graphicData>
        </a:graphic>
      </p:graphicFrame>
    </p:spTree>
    <p:extLst>
      <p:ext uri="{BB962C8B-B14F-4D97-AF65-F5344CB8AC3E}">
        <p14:creationId xmlns:p14="http://schemas.microsoft.com/office/powerpoint/2010/main" val="315741475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en-GB"/>
              <a:t>Type of Finance Available for End-user</a:t>
            </a:r>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43</a:t>
            </a:fld>
            <a:endParaRPr lang="en-GB"/>
          </a:p>
        </p:txBody>
      </p:sp>
      <p:sp>
        <p:nvSpPr>
          <p:cNvPr id="5" name="CasellaDiTesto 4">
            <a:extLst>
              <a:ext uri="{FF2B5EF4-FFF2-40B4-BE49-F238E27FC236}">
                <a16:creationId xmlns:a16="http://schemas.microsoft.com/office/drawing/2014/main" id="{CF5E9A17-6FF5-447A-A608-DCC4EE6A550E}"/>
              </a:ext>
            </a:extLst>
          </p:cNvPr>
          <p:cNvSpPr txBox="1"/>
          <p:nvPr/>
        </p:nvSpPr>
        <p:spPr>
          <a:xfrm>
            <a:off x="127000" y="1116544"/>
            <a:ext cx="8889999" cy="646331"/>
          </a:xfrm>
          <a:prstGeom prst="rect">
            <a:avLst/>
          </a:prstGeom>
          <a:noFill/>
        </p:spPr>
        <p:txBody>
          <a:bodyPr wrap="square" rtlCol="0">
            <a:spAutoFit/>
          </a:bodyPr>
          <a:lstStyle/>
          <a:p>
            <a:r>
              <a:rPr lang="en-US" sz="1200" b="0" i="0" u="none" strike="noStrike" baseline="0" dirty="0"/>
              <a:t>Customer financing is only one of the actions that can boost local development and demand for services, such as electricity, irrigation, productive uses of energy, other factors being capacity building, long-term support services, and provision of equipment </a:t>
            </a:r>
            <a:r>
              <a:rPr lang="it-IT" sz="1200" b="0" i="0" u="none" strike="noStrike" baseline="0" dirty="0"/>
              <a:t>and appliances.</a:t>
            </a:r>
            <a:endParaRPr lang="it-IT" sz="1200" dirty="0"/>
          </a:p>
        </p:txBody>
      </p:sp>
      <p:graphicFrame>
        <p:nvGraphicFramePr>
          <p:cNvPr id="6" name="Tabella 5">
            <a:extLst>
              <a:ext uri="{FF2B5EF4-FFF2-40B4-BE49-F238E27FC236}">
                <a16:creationId xmlns:a16="http://schemas.microsoft.com/office/drawing/2014/main" id="{F33DD81B-637D-497A-82FE-816E1D3C672C}"/>
              </a:ext>
            </a:extLst>
          </p:cNvPr>
          <p:cNvGraphicFramePr>
            <a:graphicFrameLocks noGrp="1"/>
          </p:cNvGraphicFramePr>
          <p:nvPr/>
        </p:nvGraphicFramePr>
        <p:xfrm>
          <a:off x="705555" y="1910248"/>
          <a:ext cx="2107260" cy="168512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dirty="0" err="1"/>
                        <a:t>Microcredit</a:t>
                      </a:r>
                      <a:endParaRPr lang="de-DE" sz="1200" b="0" dirty="0"/>
                    </a:p>
                  </a:txBody>
                  <a:tcPr anchor="ctr">
                    <a:solidFill>
                      <a:srgbClr val="F6B33C"/>
                    </a:solidFill>
                  </a:tcPr>
                </a:tc>
                <a:extLst>
                  <a:ext uri="{0D108BD9-81ED-4DB2-BD59-A6C34878D82A}">
                    <a16:rowId xmlns:a16="http://schemas.microsoft.com/office/drawing/2014/main" val="963261849"/>
                  </a:ext>
                </a:extLst>
              </a:tr>
              <a:tr h="1410232">
                <a:tc>
                  <a:txBody>
                    <a:bodyPr/>
                    <a:lstStyle/>
                    <a:p>
                      <a:pPr algn="l"/>
                      <a:r>
                        <a:rPr lang="en-US" sz="1100" dirty="0"/>
                        <a:t>Project Developer working with MFI institution in order to provide credit to finance access to services, access to energy, appliances, etc.</a:t>
                      </a:r>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DB4F2CEA-1B18-46DF-9D12-0EBEB129030B}"/>
              </a:ext>
            </a:extLst>
          </p:cNvPr>
          <p:cNvGraphicFramePr>
            <a:graphicFrameLocks noGrp="1"/>
          </p:cNvGraphicFramePr>
          <p:nvPr/>
        </p:nvGraphicFramePr>
        <p:xfrm>
          <a:off x="351837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err="1"/>
                        <a:t>Pre</a:t>
                      </a:r>
                      <a:r>
                        <a:rPr lang="de-DE" sz="1200" b="0" dirty="0"/>
                        <a:t>-Pay Model</a:t>
                      </a:r>
                    </a:p>
                  </a:txBody>
                  <a:tcPr anchor="ctr">
                    <a:solidFill>
                      <a:srgbClr val="F6B33C"/>
                    </a:solidFill>
                  </a:tcPr>
                </a:tc>
                <a:extLst>
                  <a:ext uri="{0D108BD9-81ED-4DB2-BD59-A6C34878D82A}">
                    <a16:rowId xmlns:a16="http://schemas.microsoft.com/office/drawing/2014/main" val="963261849"/>
                  </a:ext>
                </a:extLst>
              </a:tr>
              <a:tr h="1410806">
                <a:tc>
                  <a:txBody>
                    <a:bodyPr/>
                    <a:lstStyle/>
                    <a:p>
                      <a:pPr algn="l"/>
                      <a:r>
                        <a:rPr lang="en-US" sz="1200" dirty="0"/>
                        <a:t>Financial Mechanism that allows </a:t>
                      </a:r>
                      <a:r>
                        <a:rPr lang="en-US" sz="1100" dirty="0"/>
                        <a:t>costumers</a:t>
                      </a:r>
                      <a:r>
                        <a:rPr lang="en-US" sz="1200" dirty="0"/>
                        <a:t> to pay (bills, goods or services) in advance/when the cost arise</a:t>
                      </a:r>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153F5636-97EA-4DC4-AF24-63F5FA5EABC7}"/>
              </a:ext>
            </a:extLst>
          </p:cNvPr>
          <p:cNvGraphicFramePr>
            <a:graphicFrameLocks noGrp="1"/>
          </p:cNvGraphicFramePr>
          <p:nvPr/>
        </p:nvGraphicFramePr>
        <p:xfrm>
          <a:off x="633118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dirty="0"/>
                        <a:t>Incentives &amp; Tarifs</a:t>
                      </a:r>
                    </a:p>
                  </a:txBody>
                  <a:tcPr anchor="ctr">
                    <a:solidFill>
                      <a:srgbClr val="F6B33C"/>
                    </a:solidFill>
                  </a:tcPr>
                </a:tc>
                <a:extLst>
                  <a:ext uri="{0D108BD9-81ED-4DB2-BD59-A6C34878D82A}">
                    <a16:rowId xmlns:a16="http://schemas.microsoft.com/office/drawing/2014/main" val="963261849"/>
                  </a:ext>
                </a:extLst>
              </a:tr>
              <a:tr h="1410808">
                <a:tc>
                  <a:txBody>
                    <a:bodyPr/>
                    <a:lstStyle/>
                    <a:p>
                      <a:r>
                        <a:rPr lang="en-US" sz="1100" dirty="0"/>
                        <a:t>Pricing strategies, cost-reflective tariffs, and incentives could foster the development of productive activities</a:t>
                      </a:r>
                    </a:p>
                  </a:txBody>
                  <a:tcPr anchor="ctr"/>
                </a:tc>
                <a:extLst>
                  <a:ext uri="{0D108BD9-81ED-4DB2-BD59-A6C34878D82A}">
                    <a16:rowId xmlns:a16="http://schemas.microsoft.com/office/drawing/2014/main" val="1500509961"/>
                  </a:ext>
                </a:extLst>
              </a:tr>
            </a:tbl>
          </a:graphicData>
        </a:graphic>
      </p:graphicFrame>
    </p:spTree>
    <p:extLst>
      <p:ext uri="{BB962C8B-B14F-4D97-AF65-F5344CB8AC3E}">
        <p14:creationId xmlns:p14="http://schemas.microsoft.com/office/powerpoint/2010/main" val="2815521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dirty="0"/>
              <a:t>Chapter 2.3: Cross-sectoral investment planning and financing</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dirty="0"/>
              <a:t>Interactive exercise: Pitch your WEF Nexus project</a:t>
            </a:r>
          </a:p>
        </p:txBody>
      </p:sp>
    </p:spTree>
    <p:extLst>
      <p:ext uri="{BB962C8B-B14F-4D97-AF65-F5344CB8AC3E}">
        <p14:creationId xmlns:p14="http://schemas.microsoft.com/office/powerpoint/2010/main" val="144625521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099D209-FEA4-4159-861E-CC0007B2E6C7}"/>
              </a:ext>
            </a:extLst>
          </p:cNvPr>
          <p:cNvSpPr>
            <a:spLocks noGrp="1"/>
          </p:cNvSpPr>
          <p:nvPr>
            <p:ph type="body" sz="quarter" idx="13"/>
          </p:nvPr>
        </p:nvSpPr>
        <p:spPr/>
        <p:txBody>
          <a:bodyPr vert="horz" lIns="91440" tIns="45720" rIns="91440" bIns="45720" rtlCol="0" anchor="t">
            <a:normAutofit lnSpcReduction="10000"/>
          </a:bodyPr>
          <a:lstStyle/>
          <a:p>
            <a:pPr marL="342900" indent="-342900">
              <a:buClr>
                <a:srgbClr val="F4971A"/>
              </a:buClr>
              <a:buFont typeface="Wingdings" panose="05000000000000000000" pitchFamily="2" charset="2"/>
              <a:buChar char="§"/>
            </a:pPr>
            <a:r>
              <a:rPr lang="en-US" u="sng" dirty="0">
                <a:latin typeface="Calibri"/>
                <a:cs typeface="Calibri"/>
              </a:rPr>
              <a:t>Objective:</a:t>
            </a:r>
            <a:r>
              <a:rPr lang="en-US" dirty="0">
                <a:latin typeface="Calibri"/>
                <a:cs typeface="Calibri"/>
              </a:rPr>
              <a:t> Pitch your own WEF Nexus project in order to attract funding</a:t>
            </a:r>
            <a:endParaRPr lang="en-US" dirty="0"/>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en-US" u="sng" dirty="0">
                <a:latin typeface="Calibri"/>
                <a:cs typeface="Calibri"/>
              </a:rPr>
              <a:t>What to do: </a:t>
            </a:r>
            <a:r>
              <a:rPr lang="en-US" dirty="0">
                <a:latin typeface="Calibri"/>
                <a:cs typeface="Calibri"/>
              </a:rPr>
              <a:t>Split into groups of 3-5 persons and read the work instructions on the handout</a:t>
            </a:r>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en-US" u="sng" dirty="0">
                <a:latin typeface="Calibri"/>
                <a:cs typeface="Calibri"/>
              </a:rPr>
              <a:t>Timeframe:</a:t>
            </a:r>
            <a:r>
              <a:rPr lang="en-US" dirty="0">
                <a:latin typeface="Calibri"/>
                <a:cs typeface="Calibri"/>
              </a:rPr>
              <a:t> You have 45 min. for reading the instructions and discussion within the group, followed by 5-7 min presentation of each pitch in the plenum. </a:t>
            </a:r>
          </a:p>
          <a:p>
            <a:endParaRPr lang="de-DE" dirty="0"/>
          </a:p>
        </p:txBody>
      </p:sp>
      <p:sp>
        <p:nvSpPr>
          <p:cNvPr id="3" name="Titel 2">
            <a:extLst>
              <a:ext uri="{FF2B5EF4-FFF2-40B4-BE49-F238E27FC236}">
                <a16:creationId xmlns:a16="http://schemas.microsoft.com/office/drawing/2014/main" id="{AAA1C601-ADE8-400D-9757-C685EABCE310}"/>
              </a:ext>
            </a:extLst>
          </p:cNvPr>
          <p:cNvSpPr>
            <a:spLocks noGrp="1"/>
          </p:cNvSpPr>
          <p:nvPr>
            <p:ph type="title"/>
          </p:nvPr>
        </p:nvSpPr>
        <p:spPr/>
        <p:txBody>
          <a:bodyPr/>
          <a:lstStyle/>
          <a:p>
            <a:r>
              <a:rPr lang="en-US" dirty="0"/>
              <a:t>Pitch your WEF Nexus project</a:t>
            </a:r>
          </a:p>
        </p:txBody>
      </p:sp>
      <p:sp>
        <p:nvSpPr>
          <p:cNvPr id="4" name="Foliennummernplatzhalter 3">
            <a:extLst>
              <a:ext uri="{FF2B5EF4-FFF2-40B4-BE49-F238E27FC236}">
                <a16:creationId xmlns:a16="http://schemas.microsoft.com/office/drawing/2014/main" id="{8D717E5E-54C0-4D44-A104-8B420E5465B2}"/>
              </a:ext>
            </a:extLst>
          </p:cNvPr>
          <p:cNvSpPr>
            <a:spLocks noGrp="1"/>
          </p:cNvSpPr>
          <p:nvPr>
            <p:ph type="sldNum" sz="quarter" idx="16"/>
          </p:nvPr>
        </p:nvSpPr>
        <p:spPr/>
        <p:txBody>
          <a:bodyPr/>
          <a:lstStyle/>
          <a:p>
            <a:fld id="{CF23C0C3-F0EC-4AF0-84C8-08554CFEDD03}" type="slidenum">
              <a:rPr lang="en-GB" smtClean="0"/>
              <a:t>45</a:t>
            </a:fld>
            <a:endParaRPr lang="en-GB"/>
          </a:p>
        </p:txBody>
      </p:sp>
    </p:spTree>
    <p:extLst>
      <p:ext uri="{BB962C8B-B14F-4D97-AF65-F5344CB8AC3E}">
        <p14:creationId xmlns:p14="http://schemas.microsoft.com/office/powerpoint/2010/main" val="16361551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B49E9FA-5DA8-4657-9651-3A52AF886F89}"/>
              </a:ext>
            </a:extLst>
          </p:cNvPr>
          <p:cNvSpPr>
            <a:spLocks noGrp="1"/>
          </p:cNvSpPr>
          <p:nvPr>
            <p:ph type="body" sz="quarter" idx="13"/>
          </p:nvPr>
        </p:nvSpPr>
        <p:spPr>
          <a:xfrm>
            <a:off x="544411" y="1116544"/>
            <a:ext cx="3586154" cy="3268386"/>
          </a:xfrm>
        </p:spPr>
        <p:txBody>
          <a:bodyPr>
            <a:noAutofit/>
          </a:bodyPr>
          <a:lstStyle/>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Vision &amp; Value Proposition</a:t>
            </a: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The </a:t>
            </a:r>
            <a:r>
              <a:rPr lang="it-IT" sz="1600" dirty="0" err="1">
                <a:solidFill>
                  <a:srgbClr val="002060"/>
                </a:solidFill>
                <a:latin typeface="Arial" panose="020B0604020202020204" pitchFamily="34" charset="0"/>
                <a:cs typeface="Arial" panose="020B0604020202020204" pitchFamily="34" charset="0"/>
              </a:rPr>
              <a:t>problem</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The </a:t>
            </a:r>
            <a:r>
              <a:rPr lang="it-IT" sz="1600" dirty="0" err="1">
                <a:solidFill>
                  <a:srgbClr val="002060"/>
                </a:solidFill>
                <a:latin typeface="Arial" panose="020B0604020202020204" pitchFamily="34" charset="0"/>
                <a:cs typeface="Arial" panose="020B0604020202020204" pitchFamily="34" charset="0"/>
              </a:rPr>
              <a:t>solution</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Target market and </a:t>
            </a:r>
            <a:r>
              <a:rPr lang="it-IT" sz="1600" dirty="0" err="1">
                <a:solidFill>
                  <a:srgbClr val="002060"/>
                </a:solidFill>
                <a:latin typeface="Arial" panose="020B0604020202020204" pitchFamily="34" charset="0"/>
                <a:cs typeface="Arial" panose="020B0604020202020204" pitchFamily="34" charset="0"/>
              </a:rPr>
              <a:t>opportunity</a:t>
            </a:r>
            <a:endParaRPr lang="it-IT" sz="1600"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it-IT" sz="1600" dirty="0">
                <a:solidFill>
                  <a:srgbClr val="002060"/>
                </a:solidFill>
                <a:latin typeface="Arial" panose="020B0604020202020204" pitchFamily="34" charset="0"/>
                <a:cs typeface="Arial" panose="020B0604020202020204" pitchFamily="34" charset="0"/>
              </a:rPr>
              <a:t>Business model</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Traction/Validation Roadmap</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Competition</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Marketing &amp; Sales Strategy</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Team</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Financial Model</a:t>
            </a:r>
          </a:p>
          <a:p>
            <a:pPr marL="457200" indent="-457200">
              <a:buFont typeface="+mj-lt"/>
              <a:buAutoNum type="arabicPeriod"/>
            </a:pPr>
            <a:r>
              <a:rPr lang="en-GB" sz="1600" dirty="0">
                <a:solidFill>
                  <a:srgbClr val="002060"/>
                </a:solidFill>
                <a:latin typeface="Arial" panose="020B0604020202020204" pitchFamily="34" charset="0"/>
                <a:cs typeface="Arial" panose="020B0604020202020204" pitchFamily="34" charset="0"/>
              </a:rPr>
              <a:t>Investment &amp; Use of Funds</a:t>
            </a:r>
            <a:endParaRPr lang="it-IT" sz="1600" dirty="0">
              <a:solidFill>
                <a:srgbClr val="002060"/>
              </a:solidFill>
              <a:latin typeface="Arial" panose="020B0604020202020204" pitchFamily="34" charset="0"/>
              <a:cs typeface="Arial" panose="020B0604020202020204" pitchFamily="34" charset="0"/>
            </a:endParaRPr>
          </a:p>
          <a:p>
            <a:endParaRPr lang="it-IT" sz="1600" dirty="0">
              <a:solidFill>
                <a:srgbClr val="002060"/>
              </a:solidFill>
            </a:endParaRPr>
          </a:p>
        </p:txBody>
      </p:sp>
      <p:sp>
        <p:nvSpPr>
          <p:cNvPr id="3" name="Titolo 2">
            <a:extLst>
              <a:ext uri="{FF2B5EF4-FFF2-40B4-BE49-F238E27FC236}">
                <a16:creationId xmlns:a16="http://schemas.microsoft.com/office/drawing/2014/main" id="{3DFD1747-C67F-488E-A11B-B3D7D996A23C}"/>
              </a:ext>
            </a:extLst>
          </p:cNvPr>
          <p:cNvSpPr>
            <a:spLocks noGrp="1"/>
          </p:cNvSpPr>
          <p:nvPr>
            <p:ph type="title"/>
          </p:nvPr>
        </p:nvSpPr>
        <p:spPr/>
        <p:txBody>
          <a:bodyPr/>
          <a:lstStyle/>
          <a:p>
            <a:r>
              <a:rPr lang="it-IT" dirty="0"/>
              <a:t>How to build a pitch:</a:t>
            </a:r>
          </a:p>
        </p:txBody>
      </p:sp>
      <p:sp>
        <p:nvSpPr>
          <p:cNvPr id="6" name="CasellaDiTesto 5">
            <a:extLst>
              <a:ext uri="{FF2B5EF4-FFF2-40B4-BE49-F238E27FC236}">
                <a16:creationId xmlns:a16="http://schemas.microsoft.com/office/drawing/2014/main" id="{2EC0456E-19C9-4591-98D8-9338B93BAE26}"/>
              </a:ext>
            </a:extLst>
          </p:cNvPr>
          <p:cNvSpPr txBox="1"/>
          <p:nvPr/>
        </p:nvSpPr>
        <p:spPr>
          <a:xfrm>
            <a:off x="5249888" y="957639"/>
            <a:ext cx="3070248" cy="1815882"/>
          </a:xfrm>
          <a:prstGeom prst="rect">
            <a:avLst/>
          </a:prstGeom>
          <a:noFill/>
        </p:spPr>
        <p:txBody>
          <a:bodyPr wrap="square" rtlCol="0">
            <a:spAutoFit/>
          </a:bodyPr>
          <a:lstStyle/>
          <a:p>
            <a:pPr algn="just"/>
            <a:r>
              <a:rPr lang="en-US" sz="1400" b="0" i="0" u="none" strike="noStrike" baseline="0" dirty="0">
                <a:solidFill>
                  <a:srgbClr val="002060"/>
                </a:solidFill>
                <a:latin typeface="Calibri" panose="020F0502020204030204" pitchFamily="34" charset="0"/>
                <a:cs typeface="Calibri" panose="020F0502020204030204" pitchFamily="34" charset="0"/>
              </a:rPr>
              <a:t>Highlight the economic benefits of the Nexus Approach</a:t>
            </a:r>
            <a:r>
              <a:rPr lang="en-US" sz="1400" dirty="0">
                <a:solidFill>
                  <a:srgbClr val="002060"/>
                </a:solidFill>
                <a:latin typeface="Calibri" panose="020F0502020204030204" pitchFamily="34" charset="0"/>
                <a:cs typeface="Calibri" panose="020F0502020204030204" pitchFamily="34" charset="0"/>
              </a:rPr>
              <a:t>, </a:t>
            </a:r>
            <a:r>
              <a:rPr lang="en-US" sz="1400" b="0" i="0" u="none" strike="noStrike" baseline="0" dirty="0">
                <a:solidFill>
                  <a:srgbClr val="002060"/>
                </a:solidFill>
                <a:latin typeface="Calibri" panose="020F0502020204030204" pitchFamily="34" charset="0"/>
                <a:cs typeface="Calibri" panose="020F0502020204030204" pitchFamily="34" charset="0"/>
              </a:rPr>
              <a:t>the potential impact on the well-being of the target groups and areas. and its transformative effects that will allow to impact the target sector in terms economic, social and environmental values, as well as on the Sustainable Development Goals,</a:t>
            </a:r>
            <a:endParaRPr lang="it-IT" sz="1400" dirty="0">
              <a:solidFill>
                <a:srgbClr val="002060"/>
              </a:solidFill>
              <a:latin typeface="Calibri" panose="020F0502020204030204" pitchFamily="34" charset="0"/>
              <a:cs typeface="Calibri" panose="020F0502020204030204" pitchFamily="34" charset="0"/>
            </a:endParaRPr>
          </a:p>
        </p:txBody>
      </p:sp>
      <p:sp>
        <p:nvSpPr>
          <p:cNvPr id="22" name="Freccia a destra 21">
            <a:extLst>
              <a:ext uri="{FF2B5EF4-FFF2-40B4-BE49-F238E27FC236}">
                <a16:creationId xmlns:a16="http://schemas.microsoft.com/office/drawing/2014/main" id="{3ED3BC11-21B6-41ED-A19D-5467C58FDE06}"/>
              </a:ext>
            </a:extLst>
          </p:cNvPr>
          <p:cNvSpPr/>
          <p:nvPr/>
        </p:nvSpPr>
        <p:spPr>
          <a:xfrm flipH="1">
            <a:off x="3494636" y="1421212"/>
            <a:ext cx="1611517" cy="363444"/>
          </a:xfrm>
          <a:prstGeom prst="rightArrow">
            <a:avLst>
              <a:gd name="adj1" fmla="val 50000"/>
              <a:gd name="adj2" fmla="val 749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p>
        </p:txBody>
      </p:sp>
      <p:pic>
        <p:nvPicPr>
          <p:cNvPr id="9" name="Grafik 14">
            <a:extLst>
              <a:ext uri="{FF2B5EF4-FFF2-40B4-BE49-F238E27FC236}">
                <a16:creationId xmlns:a16="http://schemas.microsoft.com/office/drawing/2014/main" id="{8F0D87D4-F151-4647-BC79-E10AEE073CE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77842" y="3048104"/>
            <a:ext cx="2361095" cy="2095396"/>
          </a:xfrm>
          <a:prstGeom prst="rect">
            <a:avLst/>
          </a:prstGeom>
        </p:spPr>
      </p:pic>
      <p:pic>
        <p:nvPicPr>
          <p:cNvPr id="5" name="Immagine 4">
            <a:extLst>
              <a:ext uri="{FF2B5EF4-FFF2-40B4-BE49-F238E27FC236}">
                <a16:creationId xmlns:a16="http://schemas.microsoft.com/office/drawing/2014/main" id="{FD4263BA-EFDF-4C9D-98FD-A65C9AACAE5D}"/>
              </a:ext>
            </a:extLst>
          </p:cNvPr>
          <p:cNvPicPr>
            <a:picLocks noChangeAspect="1"/>
          </p:cNvPicPr>
          <p:nvPr/>
        </p:nvPicPr>
        <p:blipFill>
          <a:blip r:embed="rId3"/>
          <a:stretch>
            <a:fillRect/>
          </a:stretch>
        </p:blipFill>
        <p:spPr>
          <a:xfrm>
            <a:off x="5495338" y="3110482"/>
            <a:ext cx="1675645" cy="514002"/>
          </a:xfrm>
          <a:prstGeom prst="rect">
            <a:avLst/>
          </a:prstGeom>
        </p:spPr>
      </p:pic>
    </p:spTree>
    <p:extLst>
      <p:ext uri="{BB962C8B-B14F-4D97-AF65-F5344CB8AC3E}">
        <p14:creationId xmlns:p14="http://schemas.microsoft.com/office/powerpoint/2010/main" val="414361330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21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dirty="0"/>
              <a:t>Chapter 2.3: Cross-sectoral investment planning and financing</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700203"/>
            <a:ext cx="6515961" cy="452432"/>
          </a:xfrm>
        </p:spPr>
        <p:txBody>
          <a:bodyPr/>
          <a:lstStyle/>
          <a:p>
            <a:r>
              <a:rPr lang="en-US" dirty="0"/>
              <a:t>Introduction and definitions </a:t>
            </a:r>
          </a:p>
        </p:txBody>
      </p:sp>
    </p:spTree>
    <p:extLst>
      <p:ext uri="{BB962C8B-B14F-4D97-AF65-F5344CB8AC3E}">
        <p14:creationId xmlns:p14="http://schemas.microsoft.com/office/powerpoint/2010/main" val="2901884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D66866-9829-43E8-A15F-C54B9B27074A}"/>
              </a:ext>
            </a:extLst>
          </p:cNvPr>
          <p:cNvSpPr>
            <a:spLocks noGrp="1"/>
          </p:cNvSpPr>
          <p:nvPr>
            <p:ph type="title"/>
          </p:nvPr>
        </p:nvSpPr>
        <p:spPr/>
        <p:txBody>
          <a:bodyPr/>
          <a:lstStyle/>
          <a:p>
            <a:r>
              <a:rPr lang="en-US" dirty="0"/>
              <a:t>Introduction: sectoral investments</a:t>
            </a:r>
          </a:p>
        </p:txBody>
      </p:sp>
      <p:sp>
        <p:nvSpPr>
          <p:cNvPr id="4" name="Foliennummernplatzhalter 3">
            <a:extLst>
              <a:ext uri="{FF2B5EF4-FFF2-40B4-BE49-F238E27FC236}">
                <a16:creationId xmlns:a16="http://schemas.microsoft.com/office/drawing/2014/main" id="{E85A1CDF-C139-40B9-8F5C-94C7087BB94B}"/>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5" name="Group 4">
            <a:extLst>
              <a:ext uri="{FF2B5EF4-FFF2-40B4-BE49-F238E27FC236}">
                <a16:creationId xmlns:a16="http://schemas.microsoft.com/office/drawing/2014/main" id="{2304AD60-A5E3-48D0-A6D1-183B92DFDDC5}"/>
              </a:ext>
            </a:extLst>
          </p:cNvPr>
          <p:cNvGrpSpPr/>
          <p:nvPr/>
        </p:nvGrpSpPr>
        <p:grpSpPr>
          <a:xfrm>
            <a:off x="193668" y="1264528"/>
            <a:ext cx="2846386" cy="2269247"/>
            <a:chOff x="0" y="0"/>
            <a:chExt cx="3301266" cy="2632008"/>
          </a:xfrm>
        </p:grpSpPr>
        <p:sp>
          <p:nvSpPr>
            <p:cNvPr id="6" name="Rectangle 5">
              <a:extLst>
                <a:ext uri="{FF2B5EF4-FFF2-40B4-BE49-F238E27FC236}">
                  <a16:creationId xmlns:a16="http://schemas.microsoft.com/office/drawing/2014/main" id="{1F93692E-E6B8-4B1D-A334-206C77AF17B7}"/>
                </a:ext>
              </a:extLst>
            </p:cNvPr>
            <p:cNvSpPr/>
            <p:nvPr/>
          </p:nvSpPr>
          <p:spPr>
            <a:xfrm>
              <a:off x="403761" y="249383"/>
              <a:ext cx="2897505" cy="2382625"/>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Investments for drinking water in 2018: 0.6 trillion USD</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Required investments until 2030: </a:t>
              </a:r>
              <a:r>
                <a:rPr lang="en-US" sz="1200" dirty="0">
                  <a:solidFill>
                    <a:schemeClr val="tx1"/>
                  </a:solidFill>
                  <a:cs typeface="Arial"/>
                </a:rPr>
                <a:t>6.7 trillion USD </a:t>
              </a:r>
              <a:endParaRPr lang="en-US" sz="1200" dirty="0">
                <a:solidFill>
                  <a:srgbClr val="000000"/>
                </a:solidFill>
                <a:ea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Required investments until 2050: </a:t>
              </a:r>
              <a:r>
                <a:rPr lang="en-US" sz="1200" dirty="0">
                  <a:solidFill>
                    <a:schemeClr val="tx1"/>
                  </a:solidFill>
                  <a:cs typeface="Arial"/>
                </a:rPr>
                <a:t>22.6 trillion USD</a:t>
              </a:r>
              <a:endParaRPr lang="en-US" sz="1200" dirty="0">
                <a:solidFill>
                  <a:srgbClr val="000000"/>
                </a:solidFil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7AD9B0B-FC95-4F3A-BDBC-15C5E2C479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grpSp>
        <p:nvGrpSpPr>
          <p:cNvPr id="8" name="Group 7">
            <a:extLst>
              <a:ext uri="{FF2B5EF4-FFF2-40B4-BE49-F238E27FC236}">
                <a16:creationId xmlns:a16="http://schemas.microsoft.com/office/drawing/2014/main" id="{53E4B257-5F1E-439F-B739-320BE4B2C15F}"/>
              </a:ext>
            </a:extLst>
          </p:cNvPr>
          <p:cNvGrpSpPr/>
          <p:nvPr/>
        </p:nvGrpSpPr>
        <p:grpSpPr>
          <a:xfrm>
            <a:off x="3163066" y="2269070"/>
            <a:ext cx="2817867" cy="2298430"/>
            <a:chOff x="0" y="0"/>
            <a:chExt cx="3288922" cy="2682580"/>
          </a:xfrm>
        </p:grpSpPr>
        <p:sp>
          <p:nvSpPr>
            <p:cNvPr id="9" name="Rectangle 8">
              <a:extLst>
                <a:ext uri="{FF2B5EF4-FFF2-40B4-BE49-F238E27FC236}">
                  <a16:creationId xmlns:a16="http://schemas.microsoft.com/office/drawing/2014/main" id="{D3D0DDBE-A39E-4984-B9EF-EB05CA226471}"/>
                </a:ext>
              </a:extLst>
            </p:cNvPr>
            <p:cNvSpPr/>
            <p:nvPr/>
          </p:nvSpPr>
          <p:spPr>
            <a:xfrm>
              <a:off x="391886" y="285008"/>
              <a:ext cx="2897036" cy="2397572"/>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Investments in the energy sector in 2020: </a:t>
              </a:r>
              <a:r>
                <a:rPr lang="en-US" sz="1200" dirty="0">
                  <a:solidFill>
                    <a:schemeClr val="tx1"/>
                  </a:solidFill>
                  <a:cs typeface="Arial"/>
                </a:rPr>
                <a:t>1.5 trillion USD </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Compared to the previous year, the share of energy investments decreased by 20% as result of the lockdowns </a:t>
              </a:r>
            </a:p>
          </p:txBody>
        </p:sp>
        <p:pic>
          <p:nvPicPr>
            <p:cNvPr id="10" name="Picture 9" descr="Icon&#10;&#10;Description automatically generated">
              <a:extLst>
                <a:ext uri="{FF2B5EF4-FFF2-40B4-BE49-F238E27FC236}">
                  <a16:creationId xmlns:a16="http://schemas.microsoft.com/office/drawing/2014/main" id="{5A285109-CDE9-4FD0-A880-4C7BBB2E679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1" name="Group 10">
            <a:extLst>
              <a:ext uri="{FF2B5EF4-FFF2-40B4-BE49-F238E27FC236}">
                <a16:creationId xmlns:a16="http://schemas.microsoft.com/office/drawing/2014/main" id="{516CA978-C7B8-4C9C-8EBF-16F52EF0B5E5}"/>
              </a:ext>
            </a:extLst>
          </p:cNvPr>
          <p:cNvGrpSpPr/>
          <p:nvPr/>
        </p:nvGrpSpPr>
        <p:grpSpPr>
          <a:xfrm>
            <a:off x="5871881" y="1264528"/>
            <a:ext cx="2817866" cy="2328222"/>
            <a:chOff x="0" y="0"/>
            <a:chExt cx="3277045" cy="2623707"/>
          </a:xfrm>
        </p:grpSpPr>
        <p:sp>
          <p:nvSpPr>
            <p:cNvPr id="12" name="Rectangle 11">
              <a:extLst>
                <a:ext uri="{FF2B5EF4-FFF2-40B4-BE49-F238E27FC236}">
                  <a16:creationId xmlns:a16="http://schemas.microsoft.com/office/drawing/2014/main" id="{ED4468C0-4F5A-4C94-9585-900AD6AEB885}"/>
                </a:ext>
              </a:extLst>
            </p:cNvPr>
            <p:cNvSpPr/>
            <p:nvPr/>
          </p:nvSpPr>
          <p:spPr>
            <a:xfrm>
              <a:off x="380010" y="308759"/>
              <a:ext cx="2897035" cy="231494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Annual investments in agriculture between 2016-2030: </a:t>
              </a:r>
              <a:r>
                <a:rPr lang="en-US" sz="1200" dirty="0">
                  <a:solidFill>
                    <a:schemeClr val="tx1"/>
                  </a:solidFill>
                  <a:cs typeface="Arial"/>
                </a:rPr>
                <a:t>0.7 to 0.8 trillion USD </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Additional annual investments needed to fulfill Goal 2 of the SDGs (until 2030): 0.14 trillion USD</a:t>
              </a:r>
              <a:endParaRPr lang="en-GB" sz="1100" dirty="0">
                <a:effectLst/>
                <a:ea typeface="Calibri" panose="020F0502020204030204" pitchFamily="34"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C8158E34-7456-49F5-9D0E-B1FB73B5616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spTree>
    <p:extLst>
      <p:ext uri="{BB962C8B-B14F-4D97-AF65-F5344CB8AC3E}">
        <p14:creationId xmlns:p14="http://schemas.microsoft.com/office/powerpoint/2010/main" val="19089339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7AD461-9D2B-4660-9E8E-BF1509240271}"/>
              </a:ext>
            </a:extLst>
          </p:cNvPr>
          <p:cNvSpPr>
            <a:spLocks noGrp="1"/>
          </p:cNvSpPr>
          <p:nvPr>
            <p:ph type="body" sz="quarter" idx="13"/>
          </p:nvPr>
        </p:nvSpPr>
        <p:spPr>
          <a:xfrm>
            <a:off x="449816" y="1158817"/>
            <a:ext cx="8173073" cy="3704842"/>
          </a:xfrm>
        </p:spPr>
        <p:txBody>
          <a:bodyPr>
            <a:normAutofit fontScale="62500" lnSpcReduction="20000"/>
          </a:bodyPr>
          <a:lstStyle/>
          <a:p>
            <a:r>
              <a:rPr lang="en-US" sz="2600" b="1"/>
              <a:t>An investment plan</a:t>
            </a:r>
            <a:endParaRPr lang="en-US" sz="2600"/>
          </a:p>
          <a:p>
            <a:pPr marL="615950" lvl="1" indent="-342900"/>
            <a:r>
              <a:rPr lang="en-US" sz="2600"/>
              <a:t>... serves the purpose of achieving certain </a:t>
            </a:r>
            <a:r>
              <a:rPr lang="en-US" sz="2600" b="1"/>
              <a:t>goals</a:t>
            </a:r>
            <a:r>
              <a:rPr lang="en-US" sz="2600"/>
              <a:t> or implementing a </a:t>
            </a:r>
            <a:r>
              <a:rPr lang="en-US" sz="2600" b="1"/>
              <a:t>strategy</a:t>
            </a:r>
            <a:endParaRPr lang="en-US" sz="2600"/>
          </a:p>
          <a:p>
            <a:pPr marL="615950" lvl="1" indent="-342900"/>
            <a:r>
              <a:rPr lang="en-US" sz="2600"/>
              <a:t>… brings together </a:t>
            </a:r>
            <a:r>
              <a:rPr lang="en-US" sz="2600" b="1"/>
              <a:t>assessments, materials, data and recommendations </a:t>
            </a:r>
            <a:r>
              <a:rPr lang="en-US" sz="2600"/>
              <a:t>developed at previous steps </a:t>
            </a:r>
          </a:p>
          <a:p>
            <a:pPr marL="615950" lvl="1" indent="-342900"/>
            <a:r>
              <a:rPr lang="en-US" sz="2600"/>
              <a:t>… is the basis on which implementing agencies will </a:t>
            </a:r>
            <a:r>
              <a:rPr lang="en-US" sz="2600" b="1"/>
              <a:t>attract investments</a:t>
            </a:r>
            <a:r>
              <a:rPr lang="en-US" sz="2600"/>
              <a:t> from financing institutions</a:t>
            </a:r>
          </a:p>
          <a:p>
            <a:pPr marL="615950" lvl="1" indent="-342900"/>
            <a:r>
              <a:rPr lang="en-US" sz="2600"/>
              <a:t>... contains a wide </a:t>
            </a:r>
            <a:r>
              <a:rPr lang="en-US" sz="2600" b="1"/>
              <a:t>range of possible projects</a:t>
            </a:r>
            <a:r>
              <a:rPr lang="en-US" sz="2600"/>
              <a:t>, calling for </a:t>
            </a:r>
            <a:r>
              <a:rPr lang="en-US" sz="2600" b="1"/>
              <a:t>prioritization according to certain criteria</a:t>
            </a:r>
          </a:p>
          <a:p>
            <a:pPr marL="615950" lvl="1" indent="-342900"/>
            <a:endParaRPr lang="en-US" sz="2600" b="1"/>
          </a:p>
          <a:p>
            <a:r>
              <a:rPr lang="en-US" sz="2600" b="1"/>
              <a:t>In the Nexus context</a:t>
            </a:r>
          </a:p>
          <a:p>
            <a:pPr marL="615950" lvl="1" indent="-342900">
              <a:lnSpc>
                <a:spcPct val="100000"/>
              </a:lnSpc>
            </a:pPr>
            <a:r>
              <a:rPr lang="en-US" sz="2600"/>
              <a:t>… it is essential that sectors realize the interlinkages of water, energy and food projects, </a:t>
            </a:r>
            <a:r>
              <a:rPr lang="en-US" sz="2600" b="1"/>
              <a:t>shifting</a:t>
            </a:r>
            <a:r>
              <a:rPr lang="en-US" sz="2600"/>
              <a:t> from sector thinking into </a:t>
            </a:r>
            <a:r>
              <a:rPr lang="en-US" sz="2600" b="1"/>
              <a:t>multi-purpose and cross-sectoral thinking. </a:t>
            </a:r>
          </a:p>
          <a:p>
            <a:pPr marL="615950" lvl="1" indent="-342900">
              <a:lnSpc>
                <a:spcPct val="100000"/>
              </a:lnSpc>
            </a:pPr>
            <a:r>
              <a:rPr lang="en-US" sz="2600"/>
              <a:t>... </a:t>
            </a:r>
            <a:r>
              <a:rPr lang="en-US" sz="2600" b="1"/>
              <a:t>robust investment planning </a:t>
            </a:r>
            <a:r>
              <a:rPr lang="en-US" sz="2600"/>
              <a:t>is critically needed in order to financially sustain WEF Nexus investments and operations</a:t>
            </a:r>
          </a:p>
          <a:p>
            <a:pPr marL="615950" lvl="1" indent="-342900">
              <a:lnSpc>
                <a:spcPct val="100000"/>
              </a:lnSpc>
            </a:pPr>
            <a:r>
              <a:rPr lang="en-US" sz="2600"/>
              <a:t>… countries need an overview of planned investments and types of projects, and of associated financing at all levels to </a:t>
            </a:r>
            <a:r>
              <a:rPr lang="en-US" sz="2600" b="1"/>
              <a:t>identify opportunities and prioritize investments</a:t>
            </a:r>
            <a:r>
              <a:rPr lang="en-US" sz="2600"/>
              <a:t>. </a:t>
            </a:r>
            <a:endParaRPr lang="en-US" sz="2600" b="1" i="1"/>
          </a:p>
        </p:txBody>
      </p:sp>
      <p:sp>
        <p:nvSpPr>
          <p:cNvPr id="4" name="Titel 3">
            <a:extLst>
              <a:ext uri="{FF2B5EF4-FFF2-40B4-BE49-F238E27FC236}">
                <a16:creationId xmlns:a16="http://schemas.microsoft.com/office/drawing/2014/main" id="{C4219B19-9A5E-4C74-B15F-232994801FCA}"/>
              </a:ext>
            </a:extLst>
          </p:cNvPr>
          <p:cNvSpPr>
            <a:spLocks noGrp="1"/>
          </p:cNvSpPr>
          <p:nvPr>
            <p:ph type="title"/>
          </p:nvPr>
        </p:nvSpPr>
        <p:spPr>
          <a:xfrm>
            <a:off x="449816" y="546817"/>
            <a:ext cx="8567183" cy="540544"/>
          </a:xfrm>
        </p:spPr>
        <p:txBody>
          <a:bodyPr>
            <a:normAutofit/>
          </a:bodyPr>
          <a:lstStyle/>
          <a:p>
            <a:r>
              <a:rPr lang="en-US"/>
              <a:t>Cross-sectoral investment planning</a:t>
            </a:r>
          </a:p>
        </p:txBody>
      </p:sp>
      <p:sp>
        <p:nvSpPr>
          <p:cNvPr id="5" name="Foliennummernplatzhalter 4">
            <a:extLst>
              <a:ext uri="{FF2B5EF4-FFF2-40B4-BE49-F238E27FC236}">
                <a16:creationId xmlns:a16="http://schemas.microsoft.com/office/drawing/2014/main" id="{6DADC1A2-956D-4C74-B172-F871B1BF82A4}"/>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1957492942"/>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2E63EC-21F6-4CF8-A328-FA583526EADA}"/>
              </a:ext>
            </a:extLst>
          </p:cNvPr>
          <p:cNvSpPr>
            <a:spLocks noGrp="1"/>
          </p:cNvSpPr>
          <p:nvPr>
            <p:ph type="title"/>
          </p:nvPr>
        </p:nvSpPr>
        <p:spPr/>
        <p:txBody>
          <a:bodyPr/>
          <a:lstStyle/>
          <a:p>
            <a:r>
              <a:rPr lang="en-GB"/>
              <a:t>Project prioritisation: from a wish list to a short list </a:t>
            </a:r>
            <a:endParaRPr lang="de-DE"/>
          </a:p>
        </p:txBody>
      </p:sp>
      <p:sp>
        <p:nvSpPr>
          <p:cNvPr id="5" name="Foliennummernplatzhalter 4">
            <a:extLst>
              <a:ext uri="{FF2B5EF4-FFF2-40B4-BE49-F238E27FC236}">
                <a16:creationId xmlns:a16="http://schemas.microsoft.com/office/drawing/2014/main" id="{4DA926A4-F761-4C5D-925D-8BB0AB3262EE}"/>
              </a:ext>
            </a:extLst>
          </p:cNvPr>
          <p:cNvSpPr>
            <a:spLocks noGrp="1"/>
          </p:cNvSpPr>
          <p:nvPr>
            <p:ph type="sldNum" sz="quarter" idx="16"/>
          </p:nvPr>
        </p:nvSpPr>
        <p:spPr/>
        <p:txBody>
          <a:bodyPr/>
          <a:lstStyle/>
          <a:p>
            <a:fld id="{CF23C0C3-F0EC-4AF0-84C8-08554CFEDD03}" type="slidenum">
              <a:rPr lang="en-GB" smtClean="0"/>
              <a:t>8</a:t>
            </a:fld>
            <a:endParaRPr lang="en-GB"/>
          </a:p>
        </p:txBody>
      </p:sp>
      <p:pic>
        <p:nvPicPr>
          <p:cNvPr id="8" name="Picture 2">
            <a:extLst>
              <a:ext uri="{FF2B5EF4-FFF2-40B4-BE49-F238E27FC236}">
                <a16:creationId xmlns:a16="http://schemas.microsoft.com/office/drawing/2014/main" id="{3986A175-7B25-49CE-AA61-E64330DD6D1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08931" y="1150711"/>
            <a:ext cx="2497537" cy="37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extLst>
              <a:ext uri="{FF2B5EF4-FFF2-40B4-BE49-F238E27FC236}">
                <a16:creationId xmlns:a16="http://schemas.microsoft.com/office/drawing/2014/main" id="{D1139AB9-99E3-4ABB-A831-F49D474DAC47}"/>
              </a:ext>
            </a:extLst>
          </p:cNvPr>
          <p:cNvSpPr/>
          <p:nvPr/>
        </p:nvSpPr>
        <p:spPr>
          <a:xfrm>
            <a:off x="5883966" y="4355752"/>
            <a:ext cx="2767054" cy="369332"/>
          </a:xfrm>
          <a:prstGeom prst="rect">
            <a:avLst/>
          </a:prstGeom>
        </p:spPr>
        <p:txBody>
          <a:bodyPr wrap="square">
            <a:spAutoFit/>
          </a:bodyPr>
          <a:lstStyle/>
          <a:p>
            <a:pPr>
              <a:spcBef>
                <a:spcPct val="0"/>
              </a:spcBef>
            </a:pPr>
            <a:r>
              <a:rPr lang="de-DE" altLang="en-US" sz="900"/>
              <a:t>Source: Cities Development Initiative for Asia (CDIA), 2010</a:t>
            </a:r>
            <a:endParaRPr lang="en-US" altLang="en-US" sz="1000"/>
          </a:p>
        </p:txBody>
      </p:sp>
      <p:sp>
        <p:nvSpPr>
          <p:cNvPr id="2" name="Ellipse 1">
            <a:extLst>
              <a:ext uri="{FF2B5EF4-FFF2-40B4-BE49-F238E27FC236}">
                <a16:creationId xmlns:a16="http://schemas.microsoft.com/office/drawing/2014/main" id="{326B7BFA-7AFF-4BCF-9C68-A28FE1E2DF71}"/>
              </a:ext>
            </a:extLst>
          </p:cNvPr>
          <p:cNvSpPr/>
          <p:nvPr/>
        </p:nvSpPr>
        <p:spPr>
          <a:xfrm>
            <a:off x="4099891" y="3502772"/>
            <a:ext cx="715616" cy="691764"/>
          </a:xfrm>
          <a:prstGeom prst="ellipse">
            <a:avLst/>
          </a:prstGeom>
          <a:solidFill>
            <a:srgbClr val="004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a:t>CBA</a:t>
            </a:r>
          </a:p>
        </p:txBody>
      </p:sp>
      <p:sp>
        <p:nvSpPr>
          <p:cNvPr id="11" name="Ellipse 10">
            <a:extLst>
              <a:ext uri="{FF2B5EF4-FFF2-40B4-BE49-F238E27FC236}">
                <a16:creationId xmlns:a16="http://schemas.microsoft.com/office/drawing/2014/main" id="{1CD406CB-13C4-482F-B003-F95FDB9D06A4}"/>
              </a:ext>
            </a:extLst>
          </p:cNvPr>
          <p:cNvSpPr/>
          <p:nvPr/>
        </p:nvSpPr>
        <p:spPr>
          <a:xfrm>
            <a:off x="4545371" y="3792995"/>
            <a:ext cx="715616" cy="691764"/>
          </a:xfrm>
          <a:prstGeom prst="ellipse">
            <a:avLst/>
          </a:prstGeom>
          <a:solidFill>
            <a:srgbClr val="F497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a:t>MCA</a:t>
            </a:r>
          </a:p>
        </p:txBody>
      </p:sp>
      <p:sp>
        <p:nvSpPr>
          <p:cNvPr id="3" name="Rechteck: abgerundete Ecken 2">
            <a:extLst>
              <a:ext uri="{FF2B5EF4-FFF2-40B4-BE49-F238E27FC236}">
                <a16:creationId xmlns:a16="http://schemas.microsoft.com/office/drawing/2014/main" id="{34DF8335-80DD-4EDD-9E00-E0144CB6323B}"/>
              </a:ext>
            </a:extLst>
          </p:cNvPr>
          <p:cNvSpPr/>
          <p:nvPr/>
        </p:nvSpPr>
        <p:spPr>
          <a:xfrm>
            <a:off x="2969893" y="3609747"/>
            <a:ext cx="952500" cy="620756"/>
          </a:xfrm>
          <a:prstGeom prst="roundRect">
            <a:avLst/>
          </a:prstGeom>
          <a:solidFill>
            <a:srgbClr val="89AE1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Selection criteria</a:t>
            </a:r>
          </a:p>
        </p:txBody>
      </p:sp>
    </p:spTree>
    <p:extLst>
      <p:ext uri="{BB962C8B-B14F-4D97-AF65-F5344CB8AC3E}">
        <p14:creationId xmlns:p14="http://schemas.microsoft.com/office/powerpoint/2010/main" val="389289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8103A4-8A20-4972-A7EA-69AADB22B931}"/>
              </a:ext>
            </a:extLst>
          </p:cNvPr>
          <p:cNvSpPr>
            <a:spLocks noGrp="1"/>
          </p:cNvSpPr>
          <p:nvPr>
            <p:ph type="body" sz="quarter" idx="13"/>
          </p:nvPr>
        </p:nvSpPr>
        <p:spPr>
          <a:xfrm>
            <a:off x="449816" y="1188000"/>
            <a:ext cx="8173073" cy="3495469"/>
          </a:xfrm>
        </p:spPr>
        <p:txBody>
          <a:bodyPr>
            <a:normAutofit fontScale="92500" lnSpcReduction="20000"/>
          </a:bodyPr>
          <a:lstStyle/>
          <a:p>
            <a:r>
              <a:rPr lang="en-US" b="1" dirty="0"/>
              <a:t>Financing</a:t>
            </a:r>
          </a:p>
          <a:p>
            <a:pPr marL="615950" lvl="1" indent="-342900"/>
            <a:r>
              <a:rPr lang="en-US" dirty="0"/>
              <a:t>… comes from a </a:t>
            </a:r>
            <a:r>
              <a:rPr lang="en-US" b="1" dirty="0"/>
              <a:t>variety of sources </a:t>
            </a:r>
            <a:r>
              <a:rPr lang="en-US" dirty="0"/>
              <a:t>(e.g. public, private, blended)</a:t>
            </a:r>
          </a:p>
          <a:p>
            <a:pPr marL="615950" lvl="1" indent="-342900"/>
            <a:r>
              <a:rPr lang="en-US" dirty="0"/>
              <a:t>… and in </a:t>
            </a:r>
            <a:r>
              <a:rPr lang="en-US" b="1" dirty="0"/>
              <a:t>different forms </a:t>
            </a:r>
            <a:r>
              <a:rPr lang="en-US" dirty="0"/>
              <a:t>(e.g. grants, loans, equity, guarantees)</a:t>
            </a:r>
          </a:p>
          <a:p>
            <a:pPr marL="615950" lvl="1" indent="-342900"/>
            <a:r>
              <a:rPr lang="en-US" dirty="0"/>
              <a:t>… and is delivered through </a:t>
            </a:r>
            <a:r>
              <a:rPr lang="en-US" b="1" dirty="0"/>
              <a:t>local, national, regional, and / or international channels</a:t>
            </a:r>
          </a:p>
          <a:p>
            <a:pPr marL="615950" lvl="1" indent="-342900"/>
            <a:r>
              <a:rPr lang="en-US" dirty="0"/>
              <a:t>… to a variety of </a:t>
            </a:r>
            <a:r>
              <a:rPr lang="en-US" b="1" dirty="0"/>
              <a:t>recipients</a:t>
            </a:r>
          </a:p>
          <a:p>
            <a:pPr marL="615950" lvl="1" indent="-342900"/>
            <a:endParaRPr lang="en-US" b="1" dirty="0"/>
          </a:p>
          <a:p>
            <a:r>
              <a:rPr lang="en-US" b="1" dirty="0"/>
              <a:t>In the Nexus context</a:t>
            </a:r>
          </a:p>
          <a:p>
            <a:pPr marL="615950" lvl="1" indent="-342900"/>
            <a:r>
              <a:rPr lang="en-US" dirty="0"/>
              <a:t>… financing is </a:t>
            </a:r>
            <a:r>
              <a:rPr lang="en-US" b="1" dirty="0"/>
              <a:t>multisectoral </a:t>
            </a:r>
            <a:r>
              <a:rPr lang="en-US" dirty="0"/>
              <a:t>in character</a:t>
            </a:r>
          </a:p>
          <a:p>
            <a:pPr marL="615950" lvl="1" indent="-342900"/>
            <a:r>
              <a:rPr lang="en-US" dirty="0"/>
              <a:t>… there may be </a:t>
            </a:r>
            <a:r>
              <a:rPr lang="en-US" b="1" dirty="0"/>
              <a:t>new and additional</a:t>
            </a:r>
            <a:r>
              <a:rPr lang="en-US" dirty="0"/>
              <a:t> financing opportunities</a:t>
            </a:r>
          </a:p>
          <a:p>
            <a:pPr marL="615950" lvl="1" indent="-342900"/>
            <a:r>
              <a:rPr lang="en-US" dirty="0"/>
              <a:t>… </a:t>
            </a:r>
            <a:r>
              <a:rPr lang="en-US" b="1" dirty="0"/>
              <a:t>traditional </a:t>
            </a:r>
            <a:r>
              <a:rPr lang="en-US" dirty="0"/>
              <a:t>as well as </a:t>
            </a:r>
            <a:r>
              <a:rPr lang="en-US" b="1" dirty="0"/>
              <a:t>innovative mechanisms </a:t>
            </a:r>
            <a:r>
              <a:rPr lang="en-US" dirty="0"/>
              <a:t>are used to finance Nexus projects</a:t>
            </a:r>
            <a:endParaRPr lang="en-US" b="1" dirty="0"/>
          </a:p>
          <a:p>
            <a:pPr marL="615950" lvl="1" indent="-342900"/>
            <a:endParaRPr lang="en-US" b="1" dirty="0"/>
          </a:p>
          <a:p>
            <a:pPr lvl="1" indent="0">
              <a:buNone/>
            </a:pPr>
            <a:endParaRPr lang="de-DE" b="1" dirty="0"/>
          </a:p>
        </p:txBody>
      </p:sp>
      <p:sp>
        <p:nvSpPr>
          <p:cNvPr id="4" name="Titel 3">
            <a:extLst>
              <a:ext uri="{FF2B5EF4-FFF2-40B4-BE49-F238E27FC236}">
                <a16:creationId xmlns:a16="http://schemas.microsoft.com/office/drawing/2014/main" id="{F09AC317-0E3D-40F8-B125-B42B6ECCAD6F}"/>
              </a:ext>
            </a:extLst>
          </p:cNvPr>
          <p:cNvSpPr>
            <a:spLocks noGrp="1"/>
          </p:cNvSpPr>
          <p:nvPr>
            <p:ph type="title"/>
          </p:nvPr>
        </p:nvSpPr>
        <p:spPr/>
        <p:txBody>
          <a:bodyPr>
            <a:normAutofit/>
          </a:bodyPr>
          <a:lstStyle/>
          <a:p>
            <a:r>
              <a:rPr lang="de-DE"/>
              <a:t>Financing</a:t>
            </a:r>
          </a:p>
        </p:txBody>
      </p:sp>
      <p:sp>
        <p:nvSpPr>
          <p:cNvPr id="5" name="Foliennummernplatzhalter 4">
            <a:extLst>
              <a:ext uri="{FF2B5EF4-FFF2-40B4-BE49-F238E27FC236}">
                <a16:creationId xmlns:a16="http://schemas.microsoft.com/office/drawing/2014/main" id="{2792D43D-B149-4750-A713-F64E6DF5B8C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1153615737"/>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SRFTFS2Y63PY-545973155-19143</_dlc_DocId>
    <_dlc_DocIdUrl xmlns="c223a77a-1bdc-44bd-8349-8f51de15cd10">
      <Url>https://gizonline.sharepoint.com/sites/WaterPolicy-InnovationforResilienceWaPo-RE/_layouts/15/DocIdRedir.aspx?ID=SRFTFS2Y63PY-545973155-19143</Url>
      <Description>SRFTFS2Y63PY-545973155-19143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2C0A0F-1F4D-4A41-BFB8-AE8FC7EE8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3C03BE2C-DBC9-4CFF-8F6C-0333178E2AAE}">
  <ds:schemaRefs>
    <ds:schemaRef ds:uri="http://schemas.openxmlformats.org/package/2006/metadata/core-properties"/>
    <ds:schemaRef ds:uri="http://purl.org/dc/elements/1.1/"/>
    <ds:schemaRef ds:uri="484c8c59-755d-4516-b8d2-1621b38262b4"/>
    <ds:schemaRef ds:uri="http://schemas.microsoft.com/office/2006/metadata/properties"/>
    <ds:schemaRef ds:uri="http://purl.org/dc/terms/"/>
    <ds:schemaRef ds:uri="http://schemas.microsoft.com/office/infopath/2007/PartnerControls"/>
    <ds:schemaRef ds:uri="cf63e47e-96be-43a7-9c4e-0a5012f8609c"/>
    <ds:schemaRef ds:uri="http://schemas.microsoft.com/office/2006/documentManagement/types"/>
    <ds:schemaRef ds:uri="c223a77a-1bdc-44bd-8349-8f51de15cd10"/>
    <ds:schemaRef ds:uri="http://www.w3.org/XML/1998/namespace"/>
    <ds:schemaRef ds:uri="http://purl.org/dc/dcmitype/"/>
  </ds:schemaRefs>
</ds:datastoreItem>
</file>

<file path=customXml/itemProps4.xml><?xml version="1.0" encoding="utf-8"?>
<ds:datastoreItem xmlns:ds="http://schemas.openxmlformats.org/officeDocument/2006/customXml" ds:itemID="{76AC8E4C-5E08-447C-9F5C-22BBF07275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16950</Words>
  <Application>Microsoft Office PowerPoint</Application>
  <PresentationFormat>Bildschirmpräsentation (16:9)</PresentationFormat>
  <Paragraphs>1318</Paragraphs>
  <Slides>47</Slides>
  <Notes>45</Notes>
  <HiddenSlides>1</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47</vt:i4>
      </vt:variant>
    </vt:vector>
  </HeadingPairs>
  <TitlesOfParts>
    <vt:vector size="59" baseType="lpstr">
      <vt:lpstr>Arial</vt:lpstr>
      <vt:lpstr>Barlow Semi Condensed</vt:lpstr>
      <vt:lpstr>Calibri</vt:lpstr>
      <vt:lpstr>Candara</vt:lpstr>
      <vt:lpstr>MyriadPro-Light</vt:lpstr>
      <vt:lpstr>MyriadPro-Semibold</vt:lpstr>
      <vt:lpstr>Neo Sans</vt:lpstr>
      <vt:lpstr>Symbol</vt:lpstr>
      <vt:lpstr>Wingdings</vt:lpstr>
      <vt:lpstr>Master English</vt:lpstr>
      <vt:lpstr>3_Master English</vt:lpstr>
      <vt:lpstr>1_Master English</vt:lpstr>
      <vt:lpstr>Module II - Institutions, processes and tools for institutionalizing the WEF Nexus</vt:lpstr>
      <vt:lpstr>Let’s get back to Ms. Sinclair…</vt:lpstr>
      <vt:lpstr>Motivation: outline the value of cross-sectoral investment planning and financing</vt:lpstr>
      <vt:lpstr>Outline</vt:lpstr>
      <vt:lpstr>Introduction and definitions </vt:lpstr>
      <vt:lpstr>Introduction: sectoral investments</vt:lpstr>
      <vt:lpstr>Cross-sectoral investment planning</vt:lpstr>
      <vt:lpstr>Project prioritisation: from a wish list to a short list </vt:lpstr>
      <vt:lpstr>Financing</vt:lpstr>
      <vt:lpstr>Demonstrating the economic added value of Nexus solutions</vt:lpstr>
      <vt:lpstr>Evaluate the economic added value of Nexus solutions</vt:lpstr>
      <vt:lpstr>Evaluate the economic added value of Nexus solutions</vt:lpstr>
      <vt:lpstr>Evaluate the economic added value of Nexus solutions</vt:lpstr>
      <vt:lpstr>Time for some reflection!</vt:lpstr>
      <vt:lpstr>Demonstrating the economic added value of Nexus solutions</vt:lpstr>
      <vt:lpstr>PowerPoint-Präsentation</vt:lpstr>
      <vt:lpstr>PowerPoint-Präsentation</vt:lpstr>
      <vt:lpstr>Project Benefit</vt:lpstr>
      <vt:lpstr>MICROECONOMIC MODEL: IKONDO-METEBWE PILOT PROJECT NET PRESENT VALUE RESULTS </vt:lpstr>
      <vt:lpstr>Time for some reflection!</vt:lpstr>
      <vt:lpstr>Mobilizing finance to implement Nexus solutions</vt:lpstr>
      <vt:lpstr>PowerPoint-Präsentation</vt:lpstr>
      <vt:lpstr>Funding sources</vt:lpstr>
      <vt:lpstr>Important features of financing mechanisms</vt:lpstr>
      <vt:lpstr>The “right match“</vt:lpstr>
      <vt:lpstr>Different Stage of Project Financing</vt:lpstr>
      <vt:lpstr>Financing delivery pathways</vt:lpstr>
      <vt:lpstr>Opportunities connected to blended finance</vt:lpstr>
      <vt:lpstr>Nexus as a strategic means to access finance</vt:lpstr>
      <vt:lpstr>Sustainability criteria: EU Taxonomy</vt:lpstr>
      <vt:lpstr>Sustainability criteria: international standards</vt:lpstr>
      <vt:lpstr>Nexus as a strategic means to access climate finance</vt:lpstr>
      <vt:lpstr>Nexus as a strategic means to access climate finance</vt:lpstr>
      <vt:lpstr>Nexus as a strategic means to access climate finance</vt:lpstr>
      <vt:lpstr>Nexus as a strategic means to access climate finance</vt:lpstr>
      <vt:lpstr>Nexus as a strategic means to access climate finance</vt:lpstr>
      <vt:lpstr>The Nexus and the GCF</vt:lpstr>
      <vt:lpstr>Q &amp; A on Cross-sectoral investment planning and financing</vt:lpstr>
      <vt:lpstr>Financing NEXUS project:  Private Sector and End-users finance</vt:lpstr>
      <vt:lpstr>Potential Market Assessement</vt:lpstr>
      <vt:lpstr>Financial risks for Private Sector</vt:lpstr>
      <vt:lpstr>Type of Finance Available for Private Sector</vt:lpstr>
      <vt:lpstr>Type of Finance Available for End-user</vt:lpstr>
      <vt:lpstr>Interactive exercise: Pitch your WEF Nexus project</vt:lpstr>
      <vt:lpstr>Pitch your WEF Nexus project</vt:lpstr>
      <vt:lpstr>How to build a pitch:</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1063</cp:revision>
  <dcterms:created xsi:type="dcterms:W3CDTF">2017-09-14T11:33:37Z</dcterms:created>
  <dcterms:modified xsi:type="dcterms:W3CDTF">2022-09-21T05:28:23Z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b88bd4fb-6adf-47a0-a264-de97789c5ee1</vt:lpwstr>
  </property>
  <property fmtid="{D5CDD505-2E9C-101B-9397-08002B2CF9AE}" pid="4" name="MediaServiceImageTags">
    <vt:lpwstr/>
  </property>
</Properties>
</file>