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9"/>
  </p:notesMasterIdLst>
  <p:handoutMasterIdLst>
    <p:handoutMasterId r:id="rId20"/>
  </p:handoutMasterIdLst>
  <p:sldIdLst>
    <p:sldId id="982" r:id="rId6"/>
    <p:sldId id="823" r:id="rId7"/>
    <p:sldId id="774" r:id="rId8"/>
    <p:sldId id="804" r:id="rId9"/>
    <p:sldId id="822" r:id="rId10"/>
    <p:sldId id="783" r:id="rId11"/>
    <p:sldId id="788" r:id="rId12"/>
    <p:sldId id="784" r:id="rId13"/>
    <p:sldId id="790" r:id="rId14"/>
    <p:sldId id="817" r:id="rId15"/>
    <p:sldId id="785" r:id="rId16"/>
    <p:sldId id="786" r:id="rId17"/>
    <p:sldId id="755" r:id="rId18"/>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2880" userDrawn="1">
          <p15:clr>
            <a:srgbClr val="A4A3A4"/>
          </p15:clr>
        </p15:guide>
        <p15:guide id="5" orient="horz" pos="16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nika (adelphi)" initials="A(" lastIdx="8" clrIdx="6">
    <p:extLst>
      <p:ext uri="{19B8F6BF-5375-455C-9EA6-DF929625EA0E}">
        <p15:presenceInfo xmlns:p15="http://schemas.microsoft.com/office/powerpoint/2012/main" userId="S-1-5-21-1761227572-3249661292-4128413540-1209" providerId="AD"/>
      </p:ext>
    </p:extLst>
  </p:cmAuthor>
  <p:cmAuthor id="1" name="Drechsel, Julia GIZ" initials="DJG" lastIdx="1" clrIdx="0">
    <p:extLst>
      <p:ext uri="{19B8F6BF-5375-455C-9EA6-DF929625EA0E}">
        <p15:presenceInfo xmlns:p15="http://schemas.microsoft.com/office/powerpoint/2012/main" userId="S-1-5-21-3211005450-2565063988-1429816208-98754" providerId="AD"/>
      </p:ext>
    </p:extLst>
  </p:cmAuthor>
  <p:cmAuthor id="8" name="Stephanie" initials="S" lastIdx="12" clrIdx="7">
    <p:extLst>
      <p:ext uri="{19B8F6BF-5375-455C-9EA6-DF929625EA0E}">
        <p15:presenceInfo xmlns:p15="http://schemas.microsoft.com/office/powerpoint/2012/main" userId="S::stephanie.bilgram@giz.de::7eaf3b4c-b72a-4433-a624-c860e2d7022b" providerId="AD"/>
      </p:ext>
    </p:extLst>
  </p:cmAuthor>
  <p:cmAuthor id="2" name="Strobel, Chiara GIZ" initials="SCG" lastIdx="15" clrIdx="1">
    <p:extLst>
      <p:ext uri="{19B8F6BF-5375-455C-9EA6-DF929625EA0E}">
        <p15:presenceInfo xmlns:p15="http://schemas.microsoft.com/office/powerpoint/2012/main" userId="S-1-5-21-3211005450-2565063988-1429816208-146432" providerId="AD"/>
      </p:ext>
    </p:extLst>
  </p:cmAuthor>
  <p:cmAuthor id="3" name="Bauer, Vanessa GIZ" initials="BVG" lastIdx="18" clrIdx="2">
    <p:extLst>
      <p:ext uri="{19B8F6BF-5375-455C-9EA6-DF929625EA0E}">
        <p15:presenceInfo xmlns:p15="http://schemas.microsoft.com/office/powerpoint/2012/main" userId="S-1-5-21-3211005450-2565063988-1429816208-97333" providerId="AD"/>
      </p:ext>
    </p:extLst>
  </p:cmAuthor>
  <p:cmAuthor id="4" name="Scriptoria - AJ" initials="SCR - AJ" lastIdx="3" clrIdx="3">
    <p:extLst>
      <p:ext uri="{19B8F6BF-5375-455C-9EA6-DF929625EA0E}">
        <p15:presenceInfo xmlns:p15="http://schemas.microsoft.com/office/powerpoint/2012/main" userId="Scriptoria - AJ" providerId="None"/>
      </p:ext>
    </p:extLst>
  </p:cmAuthor>
  <p:cmAuthor id="5" name="Lilly Aufdembrinke - adelphi" initials="LA-a" lastIdx="8" clrIdx="4">
    <p:extLst>
      <p:ext uri="{19B8F6BF-5375-455C-9EA6-DF929625EA0E}">
        <p15:presenceInfo xmlns:p15="http://schemas.microsoft.com/office/powerpoint/2012/main" userId="S-1-5-21-1761227572-3249661292-4128413540-5431" providerId="AD"/>
      </p:ext>
    </p:extLst>
  </p:cmAuthor>
  <p:cmAuthor id="6" name="Sabine Blumstein" initials="SB" lastIdx="19" clrIdx="5">
    <p:extLst>
      <p:ext uri="{19B8F6BF-5375-455C-9EA6-DF929625EA0E}">
        <p15:presenceInfo xmlns:p15="http://schemas.microsoft.com/office/powerpoint/2012/main" userId="7c8c8f6a3fce4c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82"/>
    <a:srgbClr val="F4971A"/>
    <a:srgbClr val="FBDDA7"/>
    <a:srgbClr val="F6B33C"/>
    <a:srgbClr val="575756"/>
    <a:srgbClr val="7E7E7E"/>
    <a:srgbClr val="ECD65E"/>
    <a:srgbClr val="FFD960"/>
    <a:srgbClr val="E2E2E2"/>
    <a:srgbClr val="A1A1A1"/>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9015B0-AE40-42D0-8DB2-1876FE7F864C}" v="3" dt="2022-09-14T06:55:41.485"/>
    <p1510:client id="{9C2AEC88-BA29-4379-8472-C0B7E55B6650}" v="4" dt="2022-09-14T06:55:14.05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2880"/>
        <p:guide orient="horz" pos="162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ly Aufdembrinke" userId="fee545d9-4af7-4ecf-b0b0-707eb0358dd5" providerId="ADAL" clId="{38765FF0-7D02-46A5-8B3E-B184C3154566}"/>
    <pc:docChg chg="undo custSel addSld delSld modSld">
      <pc:chgData name="Lilly Aufdembrinke" userId="fee545d9-4af7-4ecf-b0b0-707eb0358dd5" providerId="ADAL" clId="{38765FF0-7D02-46A5-8B3E-B184C3154566}" dt="2022-03-30T09:54:25.824" v="73" actId="790"/>
      <pc:docMkLst>
        <pc:docMk/>
      </pc:docMkLst>
      <pc:sldChg chg="modSp">
        <pc:chgData name="Lilly Aufdembrinke" userId="fee545d9-4af7-4ecf-b0b0-707eb0358dd5" providerId="ADAL" clId="{38765FF0-7D02-46A5-8B3E-B184C3154566}" dt="2022-03-30T09:45:36.364" v="23" actId="20577"/>
        <pc:sldMkLst>
          <pc:docMk/>
          <pc:sldMk cId="1922731340" sldId="774"/>
        </pc:sldMkLst>
        <pc:spChg chg="mod">
          <ac:chgData name="Lilly Aufdembrinke" userId="fee545d9-4af7-4ecf-b0b0-707eb0358dd5" providerId="ADAL" clId="{38765FF0-7D02-46A5-8B3E-B184C3154566}" dt="2022-03-30T09:45:36.364" v="23" actId="20577"/>
          <ac:spMkLst>
            <pc:docMk/>
            <pc:sldMk cId="1922731340" sldId="774"/>
            <ac:spMk id="5" creationId="{335ADD1C-6E51-4CDD-862D-4F0239596E11}"/>
          </ac:spMkLst>
        </pc:spChg>
      </pc:sldChg>
      <pc:sldChg chg="modSp">
        <pc:chgData name="Lilly Aufdembrinke" userId="fee545d9-4af7-4ecf-b0b0-707eb0358dd5" providerId="ADAL" clId="{38765FF0-7D02-46A5-8B3E-B184C3154566}" dt="2022-03-30T09:51:28.588" v="56" actId="790"/>
        <pc:sldMkLst>
          <pc:docMk/>
          <pc:sldMk cId="2991300585" sldId="783"/>
        </pc:sldMkLst>
        <pc:spChg chg="mod">
          <ac:chgData name="Lilly Aufdembrinke" userId="fee545d9-4af7-4ecf-b0b0-707eb0358dd5" providerId="ADAL" clId="{38765FF0-7D02-46A5-8B3E-B184C3154566}" dt="2022-03-30T09:51:28.588" v="56" actId="790"/>
          <ac:spMkLst>
            <pc:docMk/>
            <pc:sldMk cId="2991300585" sldId="783"/>
            <ac:spMk id="2" creationId="{1FBE37A5-D217-4526-8187-1516AF8FE810}"/>
          </ac:spMkLst>
        </pc:spChg>
        <pc:spChg chg="mod">
          <ac:chgData name="Lilly Aufdembrinke" userId="fee545d9-4af7-4ecf-b0b0-707eb0358dd5" providerId="ADAL" clId="{38765FF0-7D02-46A5-8B3E-B184C3154566}" dt="2022-03-30T09:51:28.588" v="56" actId="790"/>
          <ac:spMkLst>
            <pc:docMk/>
            <pc:sldMk cId="2991300585" sldId="783"/>
            <ac:spMk id="3" creationId="{3FE263CC-E793-4567-B2A8-D840BC1DD93E}"/>
          </ac:spMkLst>
        </pc:spChg>
        <pc:spChg chg="mod">
          <ac:chgData name="Lilly Aufdembrinke" userId="fee545d9-4af7-4ecf-b0b0-707eb0358dd5" providerId="ADAL" clId="{38765FF0-7D02-46A5-8B3E-B184C3154566}" dt="2022-03-30T09:51:28.588" v="56" actId="790"/>
          <ac:spMkLst>
            <pc:docMk/>
            <pc:sldMk cId="2991300585" sldId="783"/>
            <ac:spMk id="8" creationId="{16A1D405-ADF1-4DC0-9D0A-2A6301708018}"/>
          </ac:spMkLst>
        </pc:spChg>
        <pc:spChg chg="mod">
          <ac:chgData name="Lilly Aufdembrinke" userId="fee545d9-4af7-4ecf-b0b0-707eb0358dd5" providerId="ADAL" clId="{38765FF0-7D02-46A5-8B3E-B184C3154566}" dt="2022-03-30T09:51:28.588" v="56" actId="790"/>
          <ac:spMkLst>
            <pc:docMk/>
            <pc:sldMk cId="2991300585" sldId="783"/>
            <ac:spMk id="13" creationId="{212FBE9A-5A4E-4104-B11C-996FA424A968}"/>
          </ac:spMkLst>
        </pc:spChg>
        <pc:spChg chg="mod">
          <ac:chgData name="Lilly Aufdembrinke" userId="fee545d9-4af7-4ecf-b0b0-707eb0358dd5" providerId="ADAL" clId="{38765FF0-7D02-46A5-8B3E-B184C3154566}" dt="2022-03-30T09:51:28.588" v="56" actId="790"/>
          <ac:spMkLst>
            <pc:docMk/>
            <pc:sldMk cId="2991300585" sldId="783"/>
            <ac:spMk id="14" creationId="{FA4F8BFC-DA1F-4A2F-B667-28615CBFBACC}"/>
          </ac:spMkLst>
        </pc:spChg>
      </pc:sldChg>
      <pc:sldChg chg="modSp">
        <pc:chgData name="Lilly Aufdembrinke" userId="fee545d9-4af7-4ecf-b0b0-707eb0358dd5" providerId="ADAL" clId="{38765FF0-7D02-46A5-8B3E-B184C3154566}" dt="2022-03-30T09:52:03.993" v="59" actId="790"/>
        <pc:sldMkLst>
          <pc:docMk/>
          <pc:sldMk cId="2852081478" sldId="784"/>
        </pc:sldMkLst>
        <pc:spChg chg="mod">
          <ac:chgData name="Lilly Aufdembrinke" userId="fee545d9-4af7-4ecf-b0b0-707eb0358dd5" providerId="ADAL" clId="{38765FF0-7D02-46A5-8B3E-B184C3154566}" dt="2022-03-30T09:52:03.993" v="59" actId="790"/>
          <ac:spMkLst>
            <pc:docMk/>
            <pc:sldMk cId="2852081478" sldId="784"/>
            <ac:spMk id="2" creationId="{1FBE37A5-D217-4526-8187-1516AF8FE810}"/>
          </ac:spMkLst>
        </pc:spChg>
      </pc:sldChg>
      <pc:sldChg chg="modSp modNotesTx">
        <pc:chgData name="Lilly Aufdembrinke" userId="fee545d9-4af7-4ecf-b0b0-707eb0358dd5" providerId="ADAL" clId="{38765FF0-7D02-46A5-8B3E-B184C3154566}" dt="2022-03-30T09:54:17.564" v="72" actId="20577"/>
        <pc:sldMkLst>
          <pc:docMk/>
          <pc:sldMk cId="3730805797" sldId="785"/>
        </pc:sldMkLst>
        <pc:spChg chg="mod">
          <ac:chgData name="Lilly Aufdembrinke" userId="fee545d9-4af7-4ecf-b0b0-707eb0358dd5" providerId="ADAL" clId="{38765FF0-7D02-46A5-8B3E-B184C3154566}" dt="2022-03-30T09:54:07.090" v="71" actId="790"/>
          <ac:spMkLst>
            <pc:docMk/>
            <pc:sldMk cId="3730805797" sldId="785"/>
            <ac:spMk id="2" creationId="{1FBE37A5-D217-4526-8187-1516AF8FE810}"/>
          </ac:spMkLst>
        </pc:spChg>
        <pc:spChg chg="mod">
          <ac:chgData name="Lilly Aufdembrinke" userId="fee545d9-4af7-4ecf-b0b0-707eb0358dd5" providerId="ADAL" clId="{38765FF0-7D02-46A5-8B3E-B184C3154566}" dt="2022-03-30T09:54:07.090" v="71" actId="790"/>
          <ac:spMkLst>
            <pc:docMk/>
            <pc:sldMk cId="3730805797" sldId="785"/>
            <ac:spMk id="3" creationId="{3FE263CC-E793-4567-B2A8-D840BC1DD93E}"/>
          </ac:spMkLst>
        </pc:spChg>
      </pc:sldChg>
      <pc:sldChg chg="modSp">
        <pc:chgData name="Lilly Aufdembrinke" userId="fee545d9-4af7-4ecf-b0b0-707eb0358dd5" providerId="ADAL" clId="{38765FF0-7D02-46A5-8B3E-B184C3154566}" dt="2022-03-30T09:54:25.824" v="73" actId="790"/>
        <pc:sldMkLst>
          <pc:docMk/>
          <pc:sldMk cId="1186078845" sldId="786"/>
        </pc:sldMkLst>
        <pc:spChg chg="mod">
          <ac:chgData name="Lilly Aufdembrinke" userId="fee545d9-4af7-4ecf-b0b0-707eb0358dd5" providerId="ADAL" clId="{38765FF0-7D02-46A5-8B3E-B184C3154566}" dt="2022-03-30T09:54:25.824" v="73" actId="790"/>
          <ac:spMkLst>
            <pc:docMk/>
            <pc:sldMk cId="1186078845" sldId="786"/>
            <ac:spMk id="2" creationId="{1FBE37A5-D217-4526-8187-1516AF8FE810}"/>
          </ac:spMkLst>
        </pc:spChg>
        <pc:spChg chg="mod">
          <ac:chgData name="Lilly Aufdembrinke" userId="fee545d9-4af7-4ecf-b0b0-707eb0358dd5" providerId="ADAL" clId="{38765FF0-7D02-46A5-8B3E-B184C3154566}" dt="2022-03-30T09:54:25.824" v="73" actId="790"/>
          <ac:spMkLst>
            <pc:docMk/>
            <pc:sldMk cId="1186078845" sldId="786"/>
            <ac:spMk id="3" creationId="{3FE263CC-E793-4567-B2A8-D840BC1DD93E}"/>
          </ac:spMkLst>
        </pc:spChg>
      </pc:sldChg>
      <pc:sldChg chg="modSp modNotesTx">
        <pc:chgData name="Lilly Aufdembrinke" userId="fee545d9-4af7-4ecf-b0b0-707eb0358dd5" providerId="ADAL" clId="{38765FF0-7D02-46A5-8B3E-B184C3154566}" dt="2022-03-30T09:51:55.792" v="58" actId="313"/>
        <pc:sldMkLst>
          <pc:docMk/>
          <pc:sldMk cId="1163583437" sldId="788"/>
        </pc:sldMkLst>
        <pc:spChg chg="mod">
          <ac:chgData name="Lilly Aufdembrinke" userId="fee545d9-4af7-4ecf-b0b0-707eb0358dd5" providerId="ADAL" clId="{38765FF0-7D02-46A5-8B3E-B184C3154566}" dt="2022-03-30T09:51:40.657" v="57" actId="790"/>
          <ac:spMkLst>
            <pc:docMk/>
            <pc:sldMk cId="1163583437" sldId="788"/>
            <ac:spMk id="2" creationId="{1FBE37A5-D217-4526-8187-1516AF8FE810}"/>
          </ac:spMkLst>
        </pc:spChg>
        <pc:spChg chg="mod">
          <ac:chgData name="Lilly Aufdembrinke" userId="fee545d9-4af7-4ecf-b0b0-707eb0358dd5" providerId="ADAL" clId="{38765FF0-7D02-46A5-8B3E-B184C3154566}" dt="2022-03-30T09:51:40.657" v="57" actId="790"/>
          <ac:spMkLst>
            <pc:docMk/>
            <pc:sldMk cId="1163583437" sldId="788"/>
            <ac:spMk id="3" creationId="{3FE263CC-E793-4567-B2A8-D840BC1DD93E}"/>
          </ac:spMkLst>
        </pc:spChg>
        <pc:spChg chg="mod">
          <ac:chgData name="Lilly Aufdembrinke" userId="fee545d9-4af7-4ecf-b0b0-707eb0358dd5" providerId="ADAL" clId="{38765FF0-7D02-46A5-8B3E-B184C3154566}" dt="2022-03-30T09:51:40.657" v="57" actId="790"/>
          <ac:spMkLst>
            <pc:docMk/>
            <pc:sldMk cId="1163583437" sldId="788"/>
            <ac:spMk id="8" creationId="{16A1D405-ADF1-4DC0-9D0A-2A6301708018}"/>
          </ac:spMkLst>
        </pc:spChg>
        <pc:spChg chg="mod">
          <ac:chgData name="Lilly Aufdembrinke" userId="fee545d9-4af7-4ecf-b0b0-707eb0358dd5" providerId="ADAL" clId="{38765FF0-7D02-46A5-8B3E-B184C3154566}" dt="2022-03-30T09:51:40.657" v="57" actId="790"/>
          <ac:spMkLst>
            <pc:docMk/>
            <pc:sldMk cId="1163583437" sldId="788"/>
            <ac:spMk id="9" creationId="{0C3A080C-41E2-4AAC-8C2F-8845453FF134}"/>
          </ac:spMkLst>
        </pc:spChg>
        <pc:spChg chg="mod">
          <ac:chgData name="Lilly Aufdembrinke" userId="fee545d9-4af7-4ecf-b0b0-707eb0358dd5" providerId="ADAL" clId="{38765FF0-7D02-46A5-8B3E-B184C3154566}" dt="2022-03-30T09:51:40.657" v="57" actId="790"/>
          <ac:spMkLst>
            <pc:docMk/>
            <pc:sldMk cId="1163583437" sldId="788"/>
            <ac:spMk id="13" creationId="{212FBE9A-5A4E-4104-B11C-996FA424A968}"/>
          </ac:spMkLst>
        </pc:spChg>
        <pc:spChg chg="mod">
          <ac:chgData name="Lilly Aufdembrinke" userId="fee545d9-4af7-4ecf-b0b0-707eb0358dd5" providerId="ADAL" clId="{38765FF0-7D02-46A5-8B3E-B184C3154566}" dt="2022-03-30T09:51:40.657" v="57" actId="790"/>
          <ac:spMkLst>
            <pc:docMk/>
            <pc:sldMk cId="1163583437" sldId="788"/>
            <ac:spMk id="14" creationId="{FA4F8BFC-DA1F-4A2F-B667-28615CBFBACC}"/>
          </ac:spMkLst>
        </pc:spChg>
        <pc:spChg chg="mod">
          <ac:chgData name="Lilly Aufdembrinke" userId="fee545d9-4af7-4ecf-b0b0-707eb0358dd5" providerId="ADAL" clId="{38765FF0-7D02-46A5-8B3E-B184C3154566}" dt="2022-03-30T09:51:40.657" v="57" actId="790"/>
          <ac:spMkLst>
            <pc:docMk/>
            <pc:sldMk cId="1163583437" sldId="788"/>
            <ac:spMk id="21" creationId="{081DD120-5FFE-4F36-A1D9-10A6CFA2256F}"/>
          </ac:spMkLst>
        </pc:spChg>
        <pc:spChg chg="mod">
          <ac:chgData name="Lilly Aufdembrinke" userId="fee545d9-4af7-4ecf-b0b0-707eb0358dd5" providerId="ADAL" clId="{38765FF0-7D02-46A5-8B3E-B184C3154566}" dt="2022-03-30T09:51:40.657" v="57" actId="790"/>
          <ac:spMkLst>
            <pc:docMk/>
            <pc:sldMk cId="1163583437" sldId="788"/>
            <ac:spMk id="22" creationId="{713FFF43-8B10-4A41-9EA7-B2CAC1D37E71}"/>
          </ac:spMkLst>
        </pc:spChg>
      </pc:sldChg>
      <pc:sldChg chg="modSp">
        <pc:chgData name="Lilly Aufdembrinke" userId="fee545d9-4af7-4ecf-b0b0-707eb0358dd5" providerId="ADAL" clId="{38765FF0-7D02-46A5-8B3E-B184C3154566}" dt="2022-03-30T09:52:51.077" v="63" actId="1076"/>
        <pc:sldMkLst>
          <pc:docMk/>
          <pc:sldMk cId="1649034530" sldId="789"/>
        </pc:sldMkLst>
        <pc:spChg chg="mod">
          <ac:chgData name="Lilly Aufdembrinke" userId="fee545d9-4af7-4ecf-b0b0-707eb0358dd5" providerId="ADAL" clId="{38765FF0-7D02-46A5-8B3E-B184C3154566}" dt="2022-03-30T09:52:13.425" v="60" actId="790"/>
          <ac:spMkLst>
            <pc:docMk/>
            <pc:sldMk cId="1649034530" sldId="789"/>
            <ac:spMk id="2" creationId="{1FBE37A5-D217-4526-8187-1516AF8FE810}"/>
          </ac:spMkLst>
        </pc:spChg>
        <pc:graphicFrameChg chg="mod modGraphic">
          <ac:chgData name="Lilly Aufdembrinke" userId="fee545d9-4af7-4ecf-b0b0-707eb0358dd5" providerId="ADAL" clId="{38765FF0-7D02-46A5-8B3E-B184C3154566}" dt="2022-03-30T09:52:51.077" v="63" actId="1076"/>
          <ac:graphicFrameMkLst>
            <pc:docMk/>
            <pc:sldMk cId="1649034530" sldId="789"/>
            <ac:graphicFrameMk id="6" creationId="{A35F290E-EDC9-4527-A9C4-E4473AFE28A4}"/>
          </ac:graphicFrameMkLst>
        </pc:graphicFrameChg>
      </pc:sldChg>
      <pc:sldChg chg="modSp">
        <pc:chgData name="Lilly Aufdembrinke" userId="fee545d9-4af7-4ecf-b0b0-707eb0358dd5" providerId="ADAL" clId="{38765FF0-7D02-46A5-8B3E-B184C3154566}" dt="2022-03-30T09:53:15.600" v="68" actId="790"/>
        <pc:sldMkLst>
          <pc:docMk/>
          <pc:sldMk cId="362156341" sldId="790"/>
        </pc:sldMkLst>
        <pc:spChg chg="mod">
          <ac:chgData name="Lilly Aufdembrinke" userId="fee545d9-4af7-4ecf-b0b0-707eb0358dd5" providerId="ADAL" clId="{38765FF0-7D02-46A5-8B3E-B184C3154566}" dt="2022-03-30T09:53:15.600" v="68" actId="790"/>
          <ac:spMkLst>
            <pc:docMk/>
            <pc:sldMk cId="362156341" sldId="790"/>
            <ac:spMk id="2" creationId="{1FBE37A5-D217-4526-8187-1516AF8FE810}"/>
          </ac:spMkLst>
        </pc:spChg>
        <pc:spChg chg="mod">
          <ac:chgData name="Lilly Aufdembrinke" userId="fee545d9-4af7-4ecf-b0b0-707eb0358dd5" providerId="ADAL" clId="{38765FF0-7D02-46A5-8B3E-B184C3154566}" dt="2022-03-30T09:53:07.203" v="65" actId="790"/>
          <ac:spMkLst>
            <pc:docMk/>
            <pc:sldMk cId="362156341" sldId="790"/>
            <ac:spMk id="3" creationId="{3FE263CC-E793-4567-B2A8-D840BC1DD93E}"/>
          </ac:spMkLst>
        </pc:spChg>
      </pc:sldChg>
      <pc:sldChg chg="modSp modNotesTx">
        <pc:chgData name="Lilly Aufdembrinke" userId="fee545d9-4af7-4ecf-b0b0-707eb0358dd5" providerId="ADAL" clId="{38765FF0-7D02-46A5-8B3E-B184C3154566}" dt="2022-03-30T09:49:24.235" v="32" actId="20577"/>
        <pc:sldMkLst>
          <pc:docMk/>
          <pc:sldMk cId="916482438" sldId="804"/>
        </pc:sldMkLst>
        <pc:spChg chg="mod">
          <ac:chgData name="Lilly Aufdembrinke" userId="fee545d9-4af7-4ecf-b0b0-707eb0358dd5" providerId="ADAL" clId="{38765FF0-7D02-46A5-8B3E-B184C3154566}" dt="2022-03-30T09:46:06.272" v="24" actId="790"/>
          <ac:spMkLst>
            <pc:docMk/>
            <pc:sldMk cId="916482438" sldId="804"/>
            <ac:spMk id="2" creationId="{1FBE37A5-D217-4526-8187-1516AF8FE810}"/>
          </ac:spMkLst>
        </pc:spChg>
        <pc:graphicFrameChg chg="modGraphic">
          <ac:chgData name="Lilly Aufdembrinke" userId="fee545d9-4af7-4ecf-b0b0-707eb0358dd5" providerId="ADAL" clId="{38765FF0-7D02-46A5-8B3E-B184C3154566}" dt="2022-03-30T09:49:24.235" v="32" actId="20577"/>
          <ac:graphicFrameMkLst>
            <pc:docMk/>
            <pc:sldMk cId="916482438" sldId="804"/>
            <ac:graphicFrameMk id="3" creationId="{FB1F17B8-CA5D-44B3-9524-19B89D7E2DA7}"/>
          </ac:graphicFrameMkLst>
        </pc:graphicFrameChg>
      </pc:sldChg>
      <pc:sldChg chg="modSp">
        <pc:chgData name="Lilly Aufdembrinke" userId="fee545d9-4af7-4ecf-b0b0-707eb0358dd5" providerId="ADAL" clId="{38765FF0-7D02-46A5-8B3E-B184C3154566}" dt="2022-03-30T09:53:43.714" v="69" actId="790"/>
        <pc:sldMkLst>
          <pc:docMk/>
          <pc:sldMk cId="764840007" sldId="817"/>
        </pc:sldMkLst>
        <pc:spChg chg="mod">
          <ac:chgData name="Lilly Aufdembrinke" userId="fee545d9-4af7-4ecf-b0b0-707eb0358dd5" providerId="ADAL" clId="{38765FF0-7D02-46A5-8B3E-B184C3154566}" dt="2022-03-30T09:53:43.714" v="69" actId="790"/>
          <ac:spMkLst>
            <pc:docMk/>
            <pc:sldMk cId="764840007" sldId="817"/>
            <ac:spMk id="2" creationId="{1FBE37A5-D217-4526-8187-1516AF8FE810}"/>
          </ac:spMkLst>
        </pc:spChg>
        <pc:spChg chg="mod">
          <ac:chgData name="Lilly Aufdembrinke" userId="fee545d9-4af7-4ecf-b0b0-707eb0358dd5" providerId="ADAL" clId="{38765FF0-7D02-46A5-8B3E-B184C3154566}" dt="2022-03-30T09:53:43.714" v="69" actId="790"/>
          <ac:spMkLst>
            <pc:docMk/>
            <pc:sldMk cId="764840007" sldId="817"/>
            <ac:spMk id="3" creationId="{3FE263CC-E793-4567-B2A8-D840BC1DD93E}"/>
          </ac:spMkLst>
        </pc:spChg>
      </pc:sldChg>
      <pc:sldChg chg="addSp delSp modSp add modNotesTx">
        <pc:chgData name="Lilly Aufdembrinke" userId="fee545d9-4af7-4ecf-b0b0-707eb0358dd5" providerId="ADAL" clId="{38765FF0-7D02-46A5-8B3E-B184C3154566}" dt="2022-03-30T09:51:13.464" v="55" actId="20577"/>
        <pc:sldMkLst>
          <pc:docMk/>
          <pc:sldMk cId="2959001212" sldId="822"/>
        </pc:sldMkLst>
        <pc:spChg chg="del">
          <ac:chgData name="Lilly Aufdembrinke" userId="fee545d9-4af7-4ecf-b0b0-707eb0358dd5" providerId="ADAL" clId="{38765FF0-7D02-46A5-8B3E-B184C3154566}" dt="2022-03-30T09:50:11.209" v="37" actId="478"/>
          <ac:spMkLst>
            <pc:docMk/>
            <pc:sldMk cId="2959001212" sldId="822"/>
            <ac:spMk id="2" creationId="{CFE1F9BA-C280-45A3-A9D1-24418D0B6BED}"/>
          </ac:spMkLst>
        </pc:spChg>
        <pc:spChg chg="mod">
          <ac:chgData name="Lilly Aufdembrinke" userId="fee545d9-4af7-4ecf-b0b0-707eb0358dd5" providerId="ADAL" clId="{38765FF0-7D02-46A5-8B3E-B184C3154566}" dt="2022-03-30T09:49:52.488" v="35" actId="27636"/>
          <ac:spMkLst>
            <pc:docMk/>
            <pc:sldMk cId="2959001212" sldId="822"/>
            <ac:spMk id="3" creationId="{D6B46829-15DF-4113-A959-B6E05F153671}"/>
          </ac:spMkLst>
        </pc:spChg>
        <pc:spChg chg="add mod">
          <ac:chgData name="Lilly Aufdembrinke" userId="fee545d9-4af7-4ecf-b0b0-707eb0358dd5" providerId="ADAL" clId="{38765FF0-7D02-46A5-8B3E-B184C3154566}" dt="2022-03-30T09:51:13.464" v="55" actId="20577"/>
          <ac:spMkLst>
            <pc:docMk/>
            <pc:sldMk cId="2959001212" sldId="822"/>
            <ac:spMk id="6" creationId="{4228FE98-6206-42AA-AB77-8009BB3AAE77}"/>
          </ac:spMkLst>
        </pc:spChg>
        <pc:spChg chg="add mod">
          <ac:chgData name="Lilly Aufdembrinke" userId="fee545d9-4af7-4ecf-b0b0-707eb0358dd5" providerId="ADAL" clId="{38765FF0-7D02-46A5-8B3E-B184C3154566}" dt="2022-03-30T09:50:26.445" v="41" actId="571"/>
          <ac:spMkLst>
            <pc:docMk/>
            <pc:sldMk cId="2959001212" sldId="822"/>
            <ac:spMk id="9" creationId="{9180211B-12BA-4800-8609-0ED96F331DB4}"/>
          </ac:spMkLst>
        </pc:spChg>
        <pc:picChg chg="add mod">
          <ac:chgData name="Lilly Aufdembrinke" userId="fee545d9-4af7-4ecf-b0b0-707eb0358dd5" providerId="ADAL" clId="{38765FF0-7D02-46A5-8B3E-B184C3154566}" dt="2022-03-30T09:50:31.368" v="42" actId="1076"/>
          <ac:picMkLst>
            <pc:docMk/>
            <pc:sldMk cId="2959001212" sldId="822"/>
            <ac:picMk id="5" creationId="{AC761129-C6B2-4EB1-B78D-9C10AE23BB7F}"/>
          </ac:picMkLst>
        </pc:picChg>
        <pc:picChg chg="add mod">
          <ac:chgData name="Lilly Aufdembrinke" userId="fee545d9-4af7-4ecf-b0b0-707eb0358dd5" providerId="ADAL" clId="{38765FF0-7D02-46A5-8B3E-B184C3154566}" dt="2022-03-30T09:50:36.809" v="43" actId="1076"/>
          <ac:picMkLst>
            <pc:docMk/>
            <pc:sldMk cId="2959001212" sldId="822"/>
            <ac:picMk id="7" creationId="{A869B169-A113-46D8-8D60-5EAC69210172}"/>
          </ac:picMkLst>
        </pc:picChg>
        <pc:picChg chg="add mod">
          <ac:chgData name="Lilly Aufdembrinke" userId="fee545d9-4af7-4ecf-b0b0-707eb0358dd5" providerId="ADAL" clId="{38765FF0-7D02-46A5-8B3E-B184C3154566}" dt="2022-03-30T09:50:26.445" v="41" actId="571"/>
          <ac:picMkLst>
            <pc:docMk/>
            <pc:sldMk cId="2959001212" sldId="822"/>
            <ac:picMk id="8" creationId="{5DD517DC-B61D-4277-9810-3B449AB0EBE1}"/>
          </ac:picMkLst>
        </pc:picChg>
        <pc:picChg chg="add mod">
          <ac:chgData name="Lilly Aufdembrinke" userId="fee545d9-4af7-4ecf-b0b0-707eb0358dd5" providerId="ADAL" clId="{38765FF0-7D02-46A5-8B3E-B184C3154566}" dt="2022-03-30T09:50:26.445" v="41" actId="571"/>
          <ac:picMkLst>
            <pc:docMk/>
            <pc:sldMk cId="2959001212" sldId="822"/>
            <ac:picMk id="10" creationId="{5042B14D-4D2E-4020-9FB0-B249D91EF322}"/>
          </ac:picMkLst>
        </pc:picChg>
      </pc:sldChg>
    </pc:docChg>
  </pc:docChgLst>
  <pc:docChgLst>
    <pc:chgData name="Hoffmann, Eleonora GIZ" userId="17fcc923-fc16-4ae3-be90-1ba8220b4999" providerId="ADAL" clId="{2B9015B0-AE40-42D0-8DB2-1876FE7F864C}"/>
    <pc:docChg chg="addSld delSld modSld">
      <pc:chgData name="Hoffmann, Eleonora GIZ" userId="17fcc923-fc16-4ae3-be90-1ba8220b4999" providerId="ADAL" clId="{2B9015B0-AE40-42D0-8DB2-1876FE7F864C}" dt="2022-09-14T06:55:41.489" v="2" actId="47"/>
      <pc:docMkLst>
        <pc:docMk/>
      </pc:docMkLst>
      <pc:sldChg chg="del">
        <pc:chgData name="Hoffmann, Eleonora GIZ" userId="17fcc923-fc16-4ae3-be90-1ba8220b4999" providerId="ADAL" clId="{2B9015B0-AE40-42D0-8DB2-1876FE7F864C}" dt="2022-09-14T06:55:41.489" v="2" actId="47"/>
        <pc:sldMkLst>
          <pc:docMk/>
          <pc:sldMk cId="561675503" sldId="692"/>
        </pc:sldMkLst>
      </pc:sldChg>
      <pc:sldChg chg="add">
        <pc:chgData name="Hoffmann, Eleonora GIZ" userId="17fcc923-fc16-4ae3-be90-1ba8220b4999" providerId="ADAL" clId="{2B9015B0-AE40-42D0-8DB2-1876FE7F864C}" dt="2022-09-14T06:55:26.029" v="0"/>
        <pc:sldMkLst>
          <pc:docMk/>
          <pc:sldMk cId="1603386933" sldId="755"/>
        </pc:sldMkLst>
      </pc:sldChg>
      <pc:sldChg chg="add">
        <pc:chgData name="Hoffmann, Eleonora GIZ" userId="17fcc923-fc16-4ae3-be90-1ba8220b4999" providerId="ADAL" clId="{2B9015B0-AE40-42D0-8DB2-1876FE7F864C}" dt="2022-09-14T06:55:38.962" v="1"/>
        <pc:sldMkLst>
          <pc:docMk/>
          <pc:sldMk cId="768379456" sldId="982"/>
        </pc:sldMkLst>
      </pc:sldChg>
    </pc:docChg>
  </pc:docChgLst>
  <pc:docChgLst>
    <pc:chgData name="Lilly Aufdembrinke" userId="fee545d9-4af7-4ecf-b0b0-707eb0358dd5" providerId="ADAL" clId="{DCBE5F00-78A5-4274-BA94-10AC4429A3C1}"/>
    <pc:docChg chg="addSld delSld modSld">
      <pc:chgData name="Lilly Aufdembrinke" userId="fee545d9-4af7-4ecf-b0b0-707eb0358dd5" providerId="ADAL" clId="{DCBE5F00-78A5-4274-BA94-10AC4429A3C1}" dt="2022-04-07T08:21:25.469" v="1" actId="2696"/>
      <pc:docMkLst>
        <pc:docMk/>
      </pc:docMkLst>
      <pc:sldChg chg="del">
        <pc:chgData name="Lilly Aufdembrinke" userId="fee545d9-4af7-4ecf-b0b0-707eb0358dd5" providerId="ADAL" clId="{DCBE5F00-78A5-4274-BA94-10AC4429A3C1}" dt="2022-04-07T08:21:25.469" v="1" actId="2696"/>
        <pc:sldMkLst>
          <pc:docMk/>
          <pc:sldMk cId="770174602" sldId="821"/>
        </pc:sldMkLst>
      </pc:sldChg>
      <pc:sldChg chg="add">
        <pc:chgData name="Lilly Aufdembrinke" userId="fee545d9-4af7-4ecf-b0b0-707eb0358dd5" providerId="ADAL" clId="{DCBE5F00-78A5-4274-BA94-10AC4429A3C1}" dt="2022-04-07T08:21:18.043" v="0"/>
        <pc:sldMkLst>
          <pc:docMk/>
          <pc:sldMk cId="3064181123" sldId="823"/>
        </pc:sldMkLst>
      </pc:sldChg>
    </pc:docChg>
  </pc:docChgLst>
  <pc:docChgLst>
    <pc:chgData name="Sabine Blumstein" userId="S::blumstein_adelphi.de#ext#@gizonline.onmicrosoft.com::1934cf26-19af-4f0d-a9a3-4a8d6fbd73a7" providerId="AD" clId="Web-{64DFA816-3F8E-4E0C-B965-D661D058910C}"/>
    <pc:docChg chg="modSld">
      <pc:chgData name="Sabine Blumstein" userId="S::blumstein_adelphi.de#ext#@gizonline.onmicrosoft.com::1934cf26-19af-4f0d-a9a3-4a8d6fbd73a7" providerId="AD" clId="Web-{64DFA816-3F8E-4E0C-B965-D661D058910C}" dt="2022-04-11T18:34:24.367" v="71"/>
      <pc:docMkLst>
        <pc:docMk/>
      </pc:docMkLst>
      <pc:sldChg chg="modNotes">
        <pc:chgData name="Sabine Blumstein" userId="S::blumstein_adelphi.de#ext#@gizonline.onmicrosoft.com::1934cf26-19af-4f0d-a9a3-4a8d6fbd73a7" providerId="AD" clId="Web-{64DFA816-3F8E-4E0C-B965-D661D058910C}" dt="2022-04-11T18:32:34.130" v="60"/>
        <pc:sldMkLst>
          <pc:docMk/>
          <pc:sldMk cId="2991300585" sldId="783"/>
        </pc:sldMkLst>
      </pc:sldChg>
      <pc:sldChg chg="modSp modNotes">
        <pc:chgData name="Sabine Blumstein" userId="S::blumstein_adelphi.de#ext#@gizonline.onmicrosoft.com::1934cf26-19af-4f0d-a9a3-4a8d6fbd73a7" providerId="AD" clId="Web-{64DFA816-3F8E-4E0C-B965-D661D058910C}" dt="2022-04-11T18:34:24.367" v="71"/>
        <pc:sldMkLst>
          <pc:docMk/>
          <pc:sldMk cId="916482438" sldId="804"/>
        </pc:sldMkLst>
        <pc:graphicFrameChg chg="mod modGraphic">
          <ac:chgData name="Sabine Blumstein" userId="S::blumstein_adelphi.de#ext#@gizonline.onmicrosoft.com::1934cf26-19af-4f0d-a9a3-4a8d6fbd73a7" providerId="AD" clId="Web-{64DFA816-3F8E-4E0C-B965-D661D058910C}" dt="2022-04-11T18:34:24.367" v="71"/>
          <ac:graphicFrameMkLst>
            <pc:docMk/>
            <pc:sldMk cId="916482438" sldId="804"/>
            <ac:graphicFrameMk id="3" creationId="{FB1F17B8-CA5D-44B3-9524-19B89D7E2DA7}"/>
          </ac:graphicFrameMkLst>
        </pc:graphicFrameChg>
      </pc:sldChg>
      <pc:sldChg chg="addSp modSp">
        <pc:chgData name="Sabine Blumstein" userId="S::blumstein_adelphi.de#ext#@gizonline.onmicrosoft.com::1934cf26-19af-4f0d-a9a3-4a8d6fbd73a7" providerId="AD" clId="Web-{64DFA816-3F8E-4E0C-B965-D661D058910C}" dt="2022-04-11T18:33:10.397" v="63" actId="1076"/>
        <pc:sldMkLst>
          <pc:docMk/>
          <pc:sldMk cId="3064181123" sldId="823"/>
        </pc:sldMkLst>
        <pc:picChg chg="add mod">
          <ac:chgData name="Sabine Blumstein" userId="S::blumstein_adelphi.de#ext#@gizonline.onmicrosoft.com::1934cf26-19af-4f0d-a9a3-4a8d6fbd73a7" providerId="AD" clId="Web-{64DFA816-3F8E-4E0C-B965-D661D058910C}" dt="2022-04-11T18:33:10.397" v="63" actId="1076"/>
          <ac:picMkLst>
            <pc:docMk/>
            <pc:sldMk cId="3064181123" sldId="823"/>
            <ac:picMk id="5" creationId="{E5104C86-17A0-0EC5-4037-C54873A0CF4F}"/>
          </ac:picMkLst>
        </pc:picChg>
      </pc:sldChg>
    </pc:docChg>
  </pc:docChgLst>
  <pc:docChgLst>
    <pc:chgData name="Lilly Aufdembrinke" userId="fee545d9-4af7-4ecf-b0b0-707eb0358dd5" providerId="ADAL" clId="{96F59D8C-B58D-450E-80DA-261B20526675}"/>
    <pc:docChg chg="modSld">
      <pc:chgData name="Lilly Aufdembrinke" userId="fee545d9-4af7-4ecf-b0b0-707eb0358dd5" providerId="ADAL" clId="{96F59D8C-B58D-450E-80DA-261B20526675}" dt="2022-03-30T10:11:21.838" v="4" actId="20577"/>
      <pc:docMkLst>
        <pc:docMk/>
      </pc:docMkLst>
      <pc:sldChg chg="modSp">
        <pc:chgData name="Lilly Aufdembrinke" userId="fee545d9-4af7-4ecf-b0b0-707eb0358dd5" providerId="ADAL" clId="{96F59D8C-B58D-450E-80DA-261B20526675}" dt="2022-03-30T10:11:21.838" v="4" actId="20577"/>
        <pc:sldMkLst>
          <pc:docMk/>
          <pc:sldMk cId="561675503" sldId="692"/>
        </pc:sldMkLst>
        <pc:spChg chg="mod">
          <ac:chgData name="Lilly Aufdembrinke" userId="fee545d9-4af7-4ecf-b0b0-707eb0358dd5" providerId="ADAL" clId="{96F59D8C-B58D-450E-80DA-261B20526675}" dt="2022-03-30T10:11:21.838" v="4" actId="20577"/>
          <ac:spMkLst>
            <pc:docMk/>
            <pc:sldMk cId="561675503" sldId="692"/>
            <ac:spMk id="2" creationId="{A2D891FC-FB68-4B33-8531-AE8AAF6CE7E2}"/>
          </ac:spMkLst>
        </pc:spChg>
      </pc:sldChg>
    </pc:docChg>
  </pc:docChgLst>
  <pc:docChgLst>
    <pc:chgData name="Levy, Antonio GIZ CL" userId="S::antonio.levy@giz.de::1ed0b911-53b8-4aa7-ae79-6dec1743067d" providerId="AD" clId="Web-{2AA69095-EC65-98BE-E232-FFFD84AC0077}"/>
    <pc:docChg chg="modSld">
      <pc:chgData name="Levy, Antonio GIZ CL" userId="S::antonio.levy@giz.de::1ed0b911-53b8-4aa7-ae79-6dec1743067d" providerId="AD" clId="Web-{2AA69095-EC65-98BE-E232-FFFD84AC0077}" dt="2022-05-06T13:24:44.264" v="5" actId="20577"/>
      <pc:docMkLst>
        <pc:docMk/>
      </pc:docMkLst>
      <pc:sldChg chg="modSp">
        <pc:chgData name="Levy, Antonio GIZ CL" userId="S::antonio.levy@giz.de::1ed0b911-53b8-4aa7-ae79-6dec1743067d" providerId="AD" clId="Web-{2AA69095-EC65-98BE-E232-FFFD84AC0077}" dt="2022-05-06T13:24:44.264" v="5" actId="20577"/>
        <pc:sldMkLst>
          <pc:docMk/>
          <pc:sldMk cId="1186078845" sldId="786"/>
        </pc:sldMkLst>
        <pc:spChg chg="mod">
          <ac:chgData name="Levy, Antonio GIZ CL" userId="S::antonio.levy@giz.de::1ed0b911-53b8-4aa7-ae79-6dec1743067d" providerId="AD" clId="Web-{2AA69095-EC65-98BE-E232-FFFD84AC0077}" dt="2022-05-06T13:24:44.264" v="5" actId="20577"/>
          <ac:spMkLst>
            <pc:docMk/>
            <pc:sldMk cId="1186078845" sldId="786"/>
            <ac:spMk id="3" creationId="{3FE263CC-E793-4567-B2A8-D840BC1DD93E}"/>
          </ac:spMkLst>
        </pc:spChg>
      </pc:sldChg>
    </pc:docChg>
  </pc:docChgLst>
  <pc:docChgLst>
    <pc:chgData name="Sabine Blumstein" userId="edfd2aec-918f-4270-b215-459f57cc446f" providerId="ADAL" clId="{959939A9-38B2-4F66-83BC-F9AE4CBF2EC3}"/>
    <pc:docChg chg="custSel delSld modSld">
      <pc:chgData name="Sabine Blumstein" userId="edfd2aec-918f-4270-b215-459f57cc446f" providerId="ADAL" clId="{959939A9-38B2-4F66-83BC-F9AE4CBF2EC3}" dt="2022-04-11T19:41:44.214" v="616" actId="20577"/>
      <pc:docMkLst>
        <pc:docMk/>
      </pc:docMkLst>
      <pc:sldChg chg="modSp mod delCm modNotesTx">
        <pc:chgData name="Sabine Blumstein" userId="edfd2aec-918f-4270-b215-459f57cc446f" providerId="ADAL" clId="{959939A9-38B2-4F66-83BC-F9AE4CBF2EC3}" dt="2022-04-08T19:57:35.378" v="42" actId="113"/>
        <pc:sldMkLst>
          <pc:docMk/>
          <pc:sldMk cId="2991300585" sldId="783"/>
        </pc:sldMkLst>
        <pc:spChg chg="mod">
          <ac:chgData name="Sabine Blumstein" userId="edfd2aec-918f-4270-b215-459f57cc446f" providerId="ADAL" clId="{959939A9-38B2-4F66-83BC-F9AE4CBF2EC3}" dt="2022-04-08T19:57:35.378" v="42" actId="113"/>
          <ac:spMkLst>
            <pc:docMk/>
            <pc:sldMk cId="2991300585" sldId="783"/>
            <ac:spMk id="3" creationId="{3FE263CC-E793-4567-B2A8-D840BC1DD93E}"/>
          </ac:spMkLst>
        </pc:spChg>
      </pc:sldChg>
      <pc:sldChg chg="delCm modNotesTx">
        <pc:chgData name="Sabine Blumstein" userId="edfd2aec-918f-4270-b215-459f57cc446f" providerId="ADAL" clId="{959939A9-38B2-4F66-83BC-F9AE4CBF2EC3}" dt="2022-04-08T19:50:54.069" v="38" actId="113"/>
        <pc:sldMkLst>
          <pc:docMk/>
          <pc:sldMk cId="2852081478" sldId="784"/>
        </pc:sldMkLst>
      </pc:sldChg>
      <pc:sldChg chg="delCm">
        <pc:chgData name="Sabine Blumstein" userId="edfd2aec-918f-4270-b215-459f57cc446f" providerId="ADAL" clId="{959939A9-38B2-4F66-83BC-F9AE4CBF2EC3}" dt="2022-04-08T19:56:45.955" v="41" actId="1592"/>
        <pc:sldMkLst>
          <pc:docMk/>
          <pc:sldMk cId="3730805797" sldId="785"/>
        </pc:sldMkLst>
      </pc:sldChg>
      <pc:sldChg chg="del">
        <pc:chgData name="Sabine Blumstein" userId="edfd2aec-918f-4270-b215-459f57cc446f" providerId="ADAL" clId="{959939A9-38B2-4F66-83BC-F9AE4CBF2EC3}" dt="2022-04-08T19:46:16.498" v="0" actId="2696"/>
        <pc:sldMkLst>
          <pc:docMk/>
          <pc:sldMk cId="1649034530" sldId="789"/>
        </pc:sldMkLst>
      </pc:sldChg>
      <pc:sldChg chg="addSp modSp mod modNotesTx">
        <pc:chgData name="Sabine Blumstein" userId="edfd2aec-918f-4270-b215-459f57cc446f" providerId="ADAL" clId="{959939A9-38B2-4F66-83BC-F9AE4CBF2EC3}" dt="2022-04-11T19:39:05.566" v="542" actId="20577"/>
        <pc:sldMkLst>
          <pc:docMk/>
          <pc:sldMk cId="916482438" sldId="804"/>
        </pc:sldMkLst>
        <pc:graphicFrameChg chg="mod modGraphic">
          <ac:chgData name="Sabine Blumstein" userId="edfd2aec-918f-4270-b215-459f57cc446f" providerId="ADAL" clId="{959939A9-38B2-4F66-83BC-F9AE4CBF2EC3}" dt="2022-04-11T19:31:54.579" v="303" actId="14734"/>
          <ac:graphicFrameMkLst>
            <pc:docMk/>
            <pc:sldMk cId="916482438" sldId="804"/>
            <ac:graphicFrameMk id="3" creationId="{FB1F17B8-CA5D-44B3-9524-19B89D7E2DA7}"/>
          </ac:graphicFrameMkLst>
        </pc:graphicFrameChg>
        <pc:picChg chg="add mod">
          <ac:chgData name="Sabine Blumstein" userId="edfd2aec-918f-4270-b215-459f57cc446f" providerId="ADAL" clId="{959939A9-38B2-4F66-83BC-F9AE4CBF2EC3}" dt="2022-04-11T19:31:52.449" v="302" actId="1076"/>
          <ac:picMkLst>
            <pc:docMk/>
            <pc:sldMk cId="916482438" sldId="804"/>
            <ac:picMk id="8" creationId="{24584FED-2CC2-4002-A50F-BDF33230DDBD}"/>
          </ac:picMkLst>
        </pc:picChg>
      </pc:sldChg>
      <pc:sldChg chg="delCm">
        <pc:chgData name="Sabine Blumstein" userId="edfd2aec-918f-4270-b215-459f57cc446f" providerId="ADAL" clId="{959939A9-38B2-4F66-83BC-F9AE4CBF2EC3}" dt="2022-04-08T19:53:09.228" v="39" actId="1592"/>
        <pc:sldMkLst>
          <pc:docMk/>
          <pc:sldMk cId="764840007" sldId="817"/>
        </pc:sldMkLst>
      </pc:sldChg>
      <pc:sldChg chg="modNotesTx">
        <pc:chgData name="Sabine Blumstein" userId="edfd2aec-918f-4270-b215-459f57cc446f" providerId="ADAL" clId="{959939A9-38B2-4F66-83BC-F9AE4CBF2EC3}" dt="2022-04-11T19:41:44.214" v="616" actId="20577"/>
        <pc:sldMkLst>
          <pc:docMk/>
          <pc:sldMk cId="2959001212" sldId="822"/>
        </pc:sldMkLst>
      </pc:sldChg>
    </pc:docChg>
  </pc:docChgLst>
  <pc:docChgLst>
    <pc:chgData name="Hoffmann, Eleonora GIZ" userId="S::eleonora.hoffmann@giz.de::17fcc923-fc16-4ae3-be90-1ba8220b4999" providerId="AD" clId="Web-{9C2AEC88-BA29-4379-8472-C0B7E55B6650}"/>
    <pc:docChg chg="delSld modSld">
      <pc:chgData name="Hoffmann, Eleonora GIZ" userId="S::eleonora.hoffmann@giz.de::17fcc923-fc16-4ae3-be90-1ba8220b4999" providerId="AD" clId="Web-{9C2AEC88-BA29-4379-8472-C0B7E55B6650}" dt="2022-09-14T06:55:14.056" v="2"/>
      <pc:docMkLst>
        <pc:docMk/>
      </pc:docMkLst>
      <pc:sldChg chg="del">
        <pc:chgData name="Hoffmann, Eleonora GIZ" userId="S::eleonora.hoffmann@giz.de::17fcc923-fc16-4ae3-be90-1ba8220b4999" providerId="AD" clId="Web-{9C2AEC88-BA29-4379-8472-C0B7E55B6650}" dt="2022-09-14T06:55:06.477" v="0"/>
        <pc:sldMkLst>
          <pc:docMk/>
          <pc:sldMk cId="1603386933" sldId="755"/>
        </pc:sldMkLst>
      </pc:sldChg>
      <pc:sldChg chg="addSp delSp modSp">
        <pc:chgData name="Hoffmann, Eleonora GIZ" userId="S::eleonora.hoffmann@giz.de::17fcc923-fc16-4ae3-be90-1ba8220b4999" providerId="AD" clId="Web-{9C2AEC88-BA29-4379-8472-C0B7E55B6650}" dt="2022-09-14T06:55:14.056" v="2"/>
        <pc:sldMkLst>
          <pc:docMk/>
          <pc:sldMk cId="1186078845" sldId="786"/>
        </pc:sldMkLst>
        <pc:picChg chg="add del mod">
          <ac:chgData name="Hoffmann, Eleonora GIZ" userId="S::eleonora.hoffmann@giz.de::17fcc923-fc16-4ae3-be90-1ba8220b4999" providerId="AD" clId="Web-{9C2AEC88-BA29-4379-8472-C0B7E55B6650}" dt="2022-09-14T06:55:14.056" v="2"/>
          <ac:picMkLst>
            <pc:docMk/>
            <pc:sldMk cId="1186078845" sldId="786"/>
            <ac:picMk id="6" creationId="{705561B8-3D13-5F27-8FB9-BCD0190ECB22}"/>
          </ac:picMkLst>
        </pc:picChg>
      </pc:sldChg>
    </pc:docChg>
  </pc:docChgLst>
  <pc:docChgLst>
    <pc:chgData name="semmling" userId="S::semmling_adelphi.de#ext#@gizonline.onmicrosoft.com::37c3255f-2dc2-4f3b-afd9-a5d778585fa9" providerId="AD" clId="Web-{84B9DCF0-C7B3-436E-B91C-FA4F8E3C72D9}"/>
    <pc:docChg chg="modSld">
      <pc:chgData name="semmling" userId="S::semmling_adelphi.de#ext#@gizonline.onmicrosoft.com::37c3255f-2dc2-4f3b-afd9-a5d778585fa9" providerId="AD" clId="Web-{84B9DCF0-C7B3-436E-B91C-FA4F8E3C72D9}" dt="2022-05-09T07:59:28.742" v="0" actId="20577"/>
      <pc:docMkLst>
        <pc:docMk/>
      </pc:docMkLst>
      <pc:sldChg chg="modSp">
        <pc:chgData name="semmling" userId="S::semmling_adelphi.de#ext#@gizonline.onmicrosoft.com::37c3255f-2dc2-4f3b-afd9-a5d778585fa9" providerId="AD" clId="Web-{84B9DCF0-C7B3-436E-B91C-FA4F8E3C72D9}" dt="2022-05-09T07:59:28.742" v="0" actId="20577"/>
        <pc:sldMkLst>
          <pc:docMk/>
          <pc:sldMk cId="1163583437" sldId="788"/>
        </pc:sldMkLst>
        <pc:spChg chg="mod">
          <ac:chgData name="semmling" userId="S::semmling_adelphi.de#ext#@gizonline.onmicrosoft.com::37c3255f-2dc2-4f3b-afd9-a5d778585fa9" providerId="AD" clId="Web-{84B9DCF0-C7B3-436E-B91C-FA4F8E3C72D9}" dt="2022-05-09T07:59:28.742" v="0" actId="20577"/>
          <ac:spMkLst>
            <pc:docMk/>
            <pc:sldMk cId="1163583437" sldId="788"/>
            <ac:spMk id="13" creationId="{212FBE9A-5A4E-4104-B11C-996FA424A96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4BD1BE-42F4-473D-ABD7-56243035F5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D0099DF-E360-4416-806C-8CA07FB94F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810993-722C-4CA5-9648-D0522B650722}" type="datetimeFigureOut">
              <a:rPr lang="en-GB" smtClean="0"/>
              <a:t>13/09/2022</a:t>
            </a:fld>
            <a:endParaRPr lang="en-GB"/>
          </a:p>
        </p:txBody>
      </p:sp>
      <p:sp>
        <p:nvSpPr>
          <p:cNvPr id="4" name="Footer Placeholder 3">
            <a:extLst>
              <a:ext uri="{FF2B5EF4-FFF2-40B4-BE49-F238E27FC236}">
                <a16:creationId xmlns:a16="http://schemas.microsoft.com/office/drawing/2014/main" id="{3F9E00EC-BA88-491A-90CE-33F6DD3C69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D72AF6E-9018-48FC-85D0-2364A215CC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5603EF-9C72-48A8-A361-004C5D75B5E4}" type="slidenum">
              <a:rPr lang="en-GB" smtClean="0"/>
              <a:t>‹#›</a:t>
            </a:fld>
            <a:endParaRPr lang="en-GB"/>
          </a:p>
        </p:txBody>
      </p:sp>
    </p:spTree>
    <p:extLst>
      <p:ext uri="{BB962C8B-B14F-4D97-AF65-F5344CB8AC3E}">
        <p14:creationId xmlns:p14="http://schemas.microsoft.com/office/powerpoint/2010/main" val="101745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en-GB" smtClean="0"/>
              <a:pPr/>
              <a:t>13/09/2022</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err="1"/>
              <a:t>Formatvorlagen</a:t>
            </a:r>
            <a:r>
              <a:rPr lang="en-GB"/>
              <a:t> des </a:t>
            </a:r>
            <a:r>
              <a:rPr lang="en-GB" err="1"/>
              <a:t>Textmasters</a:t>
            </a:r>
            <a:r>
              <a:rPr lang="en-GB"/>
              <a:t> </a:t>
            </a:r>
            <a:r>
              <a:rPr lang="en-GB" err="1"/>
              <a:t>bearbeiten</a:t>
            </a:r>
            <a:endParaRPr lang="en-GB"/>
          </a:p>
          <a:p>
            <a:pPr lvl="1"/>
            <a:r>
              <a:rPr lang="en-GB" err="1"/>
              <a:t>Zweite</a:t>
            </a:r>
            <a:r>
              <a:rPr lang="en-GB"/>
              <a:t> </a:t>
            </a:r>
            <a:r>
              <a:rPr lang="en-GB" err="1"/>
              <a:t>Ebene</a:t>
            </a:r>
            <a:endParaRPr lang="en-GB"/>
          </a:p>
          <a:p>
            <a:pPr lvl="2"/>
            <a:r>
              <a:rPr lang="en-GB" err="1"/>
              <a:t>Dritte</a:t>
            </a:r>
            <a:r>
              <a:rPr lang="en-GB"/>
              <a:t> </a:t>
            </a:r>
            <a:r>
              <a:rPr lang="en-GB" err="1"/>
              <a:t>Ebene</a:t>
            </a:r>
            <a:endParaRPr lang="en-GB"/>
          </a:p>
          <a:p>
            <a:pPr lvl="3"/>
            <a:r>
              <a:rPr lang="en-GB" err="1"/>
              <a:t>Vierte</a:t>
            </a:r>
            <a:r>
              <a:rPr lang="en-GB"/>
              <a:t> </a:t>
            </a:r>
            <a:r>
              <a:rPr lang="en-GB" err="1"/>
              <a:t>Ebene</a:t>
            </a:r>
            <a:endParaRPr lang="en-GB"/>
          </a:p>
          <a:p>
            <a:pPr lvl="4"/>
            <a:r>
              <a:rPr lang="en-GB" err="1"/>
              <a:t>Fünfte</a:t>
            </a:r>
            <a:r>
              <a:rPr lang="en-GB"/>
              <a:t> </a:t>
            </a:r>
            <a:r>
              <a:rPr lang="en-GB" err="1"/>
              <a:t>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en-GB" smtClean="0"/>
              <a:pPr/>
              <a:t>‹#›</a:t>
            </a:fld>
            <a:endParaRPr lang="en-GB"/>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noProof="0"/>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16640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 </a:t>
            </a:r>
          </a:p>
          <a:p>
            <a:endParaRPr lang="en-US" b="1" noProof="0"/>
          </a:p>
          <a:p>
            <a:r>
              <a:rPr lang="en-US" noProof="0"/>
              <a:t>- One cross-sectoral initiative that has been developed (and outlined in the last National Development Plan) </a:t>
            </a:r>
            <a:r>
              <a:rPr lang="en-US" noProof="0" err="1"/>
              <a:t>ist</a:t>
            </a:r>
            <a:r>
              <a:rPr lang="en-US" noProof="0"/>
              <a:t> the so-called </a:t>
            </a:r>
          </a:p>
          <a:p>
            <a:r>
              <a:rPr lang="en-US" noProof="0"/>
              <a:t>country-wide </a:t>
            </a:r>
            <a:r>
              <a:rPr lang="en-US" b="1" noProof="0"/>
              <a:t>Farm Block Development </a:t>
            </a:r>
            <a:r>
              <a:rPr lang="en-US" b="1" noProof="0" err="1"/>
              <a:t>Programme</a:t>
            </a:r>
            <a:r>
              <a:rPr lang="en-US" b="1" noProof="0"/>
              <a:t> </a:t>
            </a:r>
          </a:p>
          <a:p>
            <a:pPr marL="514350" lvl="1" indent="-171450">
              <a:buFontTx/>
              <a:buChar char="-"/>
            </a:pPr>
            <a:r>
              <a:rPr lang="en-US" b="1" noProof="0"/>
              <a:t>This program </a:t>
            </a:r>
            <a:r>
              <a:rPr lang="en-US" noProof="0"/>
              <a:t>has the ambitious goal of driving agricultural </a:t>
            </a:r>
            <a:r>
              <a:rPr lang="en-US" noProof="0" err="1"/>
              <a:t>commercialisation</a:t>
            </a:r>
            <a:r>
              <a:rPr lang="en-US" noProof="0"/>
              <a:t> on over one million hectares of land, a considerable proportion of which will be irrigated</a:t>
            </a:r>
          </a:p>
          <a:p>
            <a:pPr marL="514350" lvl="1" indent="-171450">
              <a:buFontTx/>
              <a:buChar char="-"/>
            </a:pPr>
            <a:r>
              <a:rPr lang="en-US" noProof="0"/>
              <a:t>It covers nine farm blocks in all provinces and has about 100,000 hectares per block.</a:t>
            </a:r>
          </a:p>
          <a:p>
            <a:pPr marL="171450" indent="-171450">
              <a:buFontTx/>
              <a:buChar char="-"/>
            </a:pPr>
            <a:r>
              <a:rPr lang="en-US" noProof="0"/>
              <a:t>For the </a:t>
            </a:r>
            <a:r>
              <a:rPr lang="en-US" noProof="0" err="1"/>
              <a:t>realisation</a:t>
            </a:r>
            <a:r>
              <a:rPr lang="en-US" noProof="0"/>
              <a:t> of the Farm Block Development </a:t>
            </a:r>
            <a:r>
              <a:rPr lang="en-US" noProof="0" err="1"/>
              <a:t>Programme</a:t>
            </a:r>
            <a:r>
              <a:rPr lang="en-US" noProof="0"/>
              <a:t> the government has set-up an </a:t>
            </a:r>
            <a:r>
              <a:rPr lang="en-US" b="1" noProof="0"/>
              <a:t>inter-sectoral planning group</a:t>
            </a:r>
            <a:r>
              <a:rPr lang="en-US" noProof="0"/>
              <a:t> </a:t>
            </a:r>
          </a:p>
          <a:p>
            <a:pPr marL="171450" indent="-171450">
              <a:buFontTx/>
              <a:buChar char="-"/>
            </a:pPr>
            <a:r>
              <a:rPr lang="en-US" noProof="0"/>
              <a:t>The idea here was that in order to realize Zambia’s full development potential for irrigation, the county would need to invest in the construction of access roads the construction of dams, weirs, boreholes and irrigation systems, and in the electrification of the schemes</a:t>
            </a:r>
          </a:p>
          <a:p>
            <a:pPr marL="171450" indent="-171450">
              <a:buFontTx/>
              <a:buChar char="-"/>
            </a:pPr>
            <a:r>
              <a:rPr lang="en-US" noProof="0"/>
              <a:t>The inter-sectoral planning group supports the implementation of the Farm Block Development </a:t>
            </a:r>
            <a:r>
              <a:rPr lang="en-US" noProof="0" err="1"/>
              <a:t>Programme</a:t>
            </a:r>
            <a:r>
              <a:rPr lang="en-US" noProof="0"/>
              <a:t> since this is a large, special government program for which coordination is essential to provide an attractive – infrastructure – package for investors</a:t>
            </a:r>
          </a:p>
          <a:p>
            <a:pPr marL="171450" indent="-171450">
              <a:buFontTx/>
              <a:buChar char="-"/>
            </a:pPr>
            <a:r>
              <a:rPr lang="en-US" noProof="0"/>
              <a:t>It was also set up to address potential conflicts over water use that may arise with other sectoral uses (energy, urban water deliveries) as well as between commercial investors and existing land users (which primarily hold customary water tenure rights)</a:t>
            </a:r>
          </a:p>
          <a:p>
            <a:pPr marL="171450" indent="-171450">
              <a:buFontTx/>
              <a:buChar char="-"/>
            </a:pPr>
            <a:r>
              <a:rPr lang="en-US" noProof="0"/>
              <a:t>This inter-sectoral planning group is basically an institution for horizontal coordination to overcome infrastructure deficits for large-scale </a:t>
            </a:r>
            <a:r>
              <a:rPr lang="en-US" noProof="0" err="1"/>
              <a:t>agro</a:t>
            </a:r>
            <a:r>
              <a:rPr lang="en-US" noProof="0"/>
              <a:t>-investments including water works</a:t>
            </a:r>
          </a:p>
          <a:p>
            <a:endParaRPr lang="en-US" noProof="0"/>
          </a:p>
          <a:p>
            <a:r>
              <a:rPr lang="en-US" b="1" noProof="0"/>
              <a:t>Sources: </a:t>
            </a:r>
          </a:p>
          <a:p>
            <a:endParaRPr lang="en-US" b="1" noProof="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a:t>Ministry of National Development Planning (2017). 7th National Development Plan 2017-2021</a:t>
            </a:r>
            <a:endParaRPr lang="en-US" b="1" noProof="0"/>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a:t>Phiri, G. &amp; </a:t>
            </a:r>
            <a:r>
              <a:rPr lang="en-US" noProof="0" err="1"/>
              <a:t>Scheumann</a:t>
            </a:r>
            <a:r>
              <a:rPr lang="en-US" noProof="0"/>
              <a:t>, W. (2018). Coordination – the Key to Governing the Water-Land-Food Nexus in Zambia? Discussion Paper 20/2018, German Development Institute. </a:t>
            </a:r>
          </a:p>
          <a:p>
            <a:endParaRPr lang="en-US" noProof="0"/>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10</a:t>
            </a:fld>
            <a:endParaRPr lang="en-GB"/>
          </a:p>
        </p:txBody>
      </p:sp>
    </p:spTree>
    <p:extLst>
      <p:ext uri="{BB962C8B-B14F-4D97-AF65-F5344CB8AC3E}">
        <p14:creationId xmlns:p14="http://schemas.microsoft.com/office/powerpoint/2010/main" val="505666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 </a:t>
            </a:r>
          </a:p>
          <a:p>
            <a:endParaRPr lang="en-US" b="1" noProof="0"/>
          </a:p>
          <a:p>
            <a:pPr marL="171450" indent="-171450">
              <a:buFontTx/>
              <a:buChar char="-"/>
            </a:pPr>
            <a:r>
              <a:rPr lang="en-US" noProof="0"/>
              <a:t>We now want to look at two examples of coordination at the local level</a:t>
            </a:r>
          </a:p>
          <a:p>
            <a:pPr marL="228600" indent="-228600">
              <a:buFontTx/>
              <a:buAutoNum type="arabicParenR"/>
            </a:pPr>
            <a:r>
              <a:rPr lang="en-US" b="1" noProof="0"/>
              <a:t>Coordination between Zambia Electricity Supply Company (ZESCO) and Zambia Sugar Ltd</a:t>
            </a:r>
          </a:p>
          <a:p>
            <a:pPr marL="0" indent="0">
              <a:buFontTx/>
              <a:buNone/>
            </a:pPr>
            <a:r>
              <a:rPr lang="en-US" noProof="0"/>
              <a:t>- In the beginning we mentioned the nexus between hydropower production and irrigation for sugarcane farming in the Lower Kafue Basin </a:t>
            </a:r>
          </a:p>
          <a:p>
            <a:pPr marL="171450" indent="-171450">
              <a:buFontTx/>
              <a:buChar char="-"/>
            </a:pPr>
            <a:r>
              <a:rPr lang="en-US" noProof="0"/>
              <a:t>The downstream sugarcane growers depend on water releases by operators of the </a:t>
            </a:r>
            <a:r>
              <a:rPr lang="en-US" noProof="0" err="1"/>
              <a:t>Itezhi-tezhi</a:t>
            </a:r>
            <a:r>
              <a:rPr lang="en-US" noProof="0"/>
              <a:t> hydropower dam which regulates the river flow</a:t>
            </a:r>
          </a:p>
          <a:p>
            <a:pPr marL="171450" indent="-171450">
              <a:buFontTx/>
              <a:buChar char="-"/>
            </a:pPr>
            <a:r>
              <a:rPr lang="en-US" noProof="0"/>
              <a:t>In turn, water used by sugarcane growers affects downstream river flows and hence the water supply for hydroelectricity generation at the Kafue Gorge plant</a:t>
            </a:r>
          </a:p>
          <a:p>
            <a:pPr marL="0" indent="0">
              <a:buFontTx/>
              <a:buNone/>
            </a:pPr>
            <a:r>
              <a:rPr lang="en-US" noProof="0"/>
              <a:t>Coordination is happening through: </a:t>
            </a:r>
          </a:p>
          <a:p>
            <a:pPr marL="0" indent="0">
              <a:buFontTx/>
              <a:buNone/>
            </a:pPr>
            <a:r>
              <a:rPr lang="en-US" b="1" noProof="0"/>
              <a:t>Data exchange: </a:t>
            </a:r>
          </a:p>
          <a:p>
            <a:pPr marL="171450" indent="-171450">
              <a:buFontTx/>
              <a:buChar char="-"/>
            </a:pPr>
            <a:r>
              <a:rPr lang="en-US" noProof="0"/>
              <a:t>The Zambia Sugar Ltd and the Zambia Electricity Supply Company (ZESCO) have therefore come up with an agreement: Zambia Sugar Ltd reports on a daily basis to ZESCO the amount of water they withdraw. In turn, ZESCO provides data on water releases from the upstream </a:t>
            </a:r>
            <a:r>
              <a:rPr lang="en-US" noProof="0" err="1"/>
              <a:t>Itezhi-tezhi</a:t>
            </a:r>
            <a:r>
              <a:rPr lang="en-US" noProof="0"/>
              <a:t> dam. </a:t>
            </a:r>
          </a:p>
          <a:p>
            <a:pPr marL="0" indent="0">
              <a:buFontTx/>
              <a:buNone/>
            </a:pPr>
            <a:r>
              <a:rPr lang="en-US" noProof="0"/>
              <a:t>[note that the Sugar Ltd itself is relatively independent from the national power grid as it produces most of the electricity it needs itself from sugarcane residues]</a:t>
            </a:r>
          </a:p>
          <a:p>
            <a:pPr marL="0" indent="0">
              <a:buFontTx/>
              <a:buNone/>
            </a:pPr>
            <a:endParaRPr lang="en-US" noProof="0"/>
          </a:p>
          <a:p>
            <a:endParaRPr lang="en-US" noProof="0"/>
          </a:p>
          <a:p>
            <a:r>
              <a:rPr lang="en-US" b="1" noProof="0"/>
              <a:t>Sources: </a:t>
            </a:r>
          </a:p>
          <a:p>
            <a:endParaRPr lang="en-US" noProof="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a:t>Phiri, G. &amp; </a:t>
            </a:r>
            <a:r>
              <a:rPr lang="en-US" noProof="0" err="1"/>
              <a:t>Scheumann</a:t>
            </a:r>
            <a:r>
              <a:rPr lang="en-US" noProof="0"/>
              <a:t>, W. (2018). Coordination – the Key to Governing the Water-Land-Food Nexus in Zambia? Discussion Paper 20/2018, German Development Institute. </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11</a:t>
            </a:fld>
            <a:endParaRPr lang="en-GB"/>
          </a:p>
        </p:txBody>
      </p:sp>
    </p:spTree>
    <p:extLst>
      <p:ext uri="{BB962C8B-B14F-4D97-AF65-F5344CB8AC3E}">
        <p14:creationId xmlns:p14="http://schemas.microsoft.com/office/powerpoint/2010/main" val="3587599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 </a:t>
            </a:r>
          </a:p>
          <a:p>
            <a:endParaRPr lang="en-US" b="1" noProof="0"/>
          </a:p>
          <a:p>
            <a:r>
              <a:rPr lang="en-US" u="none" noProof="0"/>
              <a:t>So, what can we learn from the case study? </a:t>
            </a:r>
          </a:p>
          <a:p>
            <a:endParaRPr lang="en-US" u="sng" noProof="0"/>
          </a:p>
          <a:p>
            <a:r>
              <a:rPr lang="en-US" u="sng" noProof="0"/>
              <a:t>Success factors: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a:t>- Prospect of attracting foreign investments can </a:t>
            </a:r>
            <a:r>
              <a:rPr lang="en-US" noProof="0" err="1"/>
              <a:t>incentivise</a:t>
            </a:r>
            <a:r>
              <a:rPr lang="en-US" noProof="0"/>
              <a:t> cross-sectoral coordination </a:t>
            </a:r>
          </a:p>
          <a:p>
            <a:endParaRPr lang="en-US" u="none" noProof="0"/>
          </a:p>
          <a:p>
            <a:endParaRPr lang="en-US" u="sng" noProof="0"/>
          </a:p>
          <a:p>
            <a:r>
              <a:rPr lang="en-US" u="sng" noProof="0"/>
              <a:t>Challenges: </a:t>
            </a:r>
          </a:p>
          <a:p>
            <a:r>
              <a:rPr lang="en-US" noProof="0"/>
              <a:t>- Lack of </a:t>
            </a:r>
            <a:r>
              <a:rPr lang="en-US" b="1" noProof="0"/>
              <a:t>technical and administrative capacities</a:t>
            </a:r>
            <a:r>
              <a:rPr lang="en-US" noProof="0"/>
              <a:t>: limited staff positions in key departments such as provincial and district offices of Agriculture and Water, making vertical coordination very difficult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a:t>- Limited data and information (either incomplete, unreliable or withheld): e.g. on water (availability, allocated water rights, water withdrawals etc.)</a:t>
            </a:r>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a:t>- Absence of mechanisms that protect non-commercial water user rights, since they do not rely on water permits </a:t>
            </a:r>
            <a:r>
              <a:rPr lang="en-US" noProof="0">
                <a:sym typeface="Wingdings" panose="05000000000000000000" pitchFamily="2" charset="2"/>
              </a:rPr>
              <a:t> their use-rights are not formally registered and hence not legally recognized </a:t>
            </a:r>
            <a:endParaRPr lang="en-US" noProof="0"/>
          </a:p>
          <a:p>
            <a:endParaRPr lang="en-US" noProof="0"/>
          </a:p>
          <a:p>
            <a:r>
              <a:rPr lang="en-US" noProof="0"/>
              <a:t>- </a:t>
            </a:r>
          </a:p>
          <a:p>
            <a:r>
              <a:rPr lang="en-US" b="1" noProof="0"/>
              <a:t>Sources: </a:t>
            </a:r>
          </a:p>
        </p:txBody>
      </p:sp>
      <p:sp>
        <p:nvSpPr>
          <p:cNvPr id="4" name="Foliennummernplatzhalter 3"/>
          <p:cNvSpPr>
            <a:spLocks noGrp="1"/>
          </p:cNvSpPr>
          <p:nvPr>
            <p:ph type="sldNum" sz="quarter" idx="5"/>
          </p:nvPr>
        </p:nvSpPr>
        <p:spPr/>
        <p:txBody>
          <a:bodyPr/>
          <a:lstStyle/>
          <a:p>
            <a:fld id="{4045F879-0589-40D4-B0E5-B74D0CAD5C6C}" type="slidenum">
              <a:rPr lang="en-GB" smtClean="0"/>
              <a:pPr/>
              <a:t>12</a:t>
            </a:fld>
            <a:endParaRPr lang="en-GB"/>
          </a:p>
        </p:txBody>
      </p:sp>
    </p:spTree>
    <p:extLst>
      <p:ext uri="{BB962C8B-B14F-4D97-AF65-F5344CB8AC3E}">
        <p14:creationId xmlns:p14="http://schemas.microsoft.com/office/powerpoint/2010/main" val="3812793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13</a:t>
            </a:fld>
            <a:endParaRPr lang="en-GB"/>
          </a:p>
        </p:txBody>
      </p:sp>
    </p:spTree>
    <p:extLst>
      <p:ext uri="{BB962C8B-B14F-4D97-AF65-F5344CB8AC3E}">
        <p14:creationId xmlns:p14="http://schemas.microsoft.com/office/powerpoint/2010/main" val="2803292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2</a:t>
            </a:fld>
            <a:endParaRPr lang="en-GB"/>
          </a:p>
        </p:txBody>
      </p:sp>
    </p:spTree>
    <p:extLst>
      <p:ext uri="{BB962C8B-B14F-4D97-AF65-F5344CB8AC3E}">
        <p14:creationId xmlns:p14="http://schemas.microsoft.com/office/powerpoint/2010/main" val="2432777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3</a:t>
            </a:fld>
            <a:endParaRPr lang="en-GB"/>
          </a:p>
        </p:txBody>
      </p:sp>
    </p:spTree>
    <p:extLst>
      <p:ext uri="{BB962C8B-B14F-4D97-AF65-F5344CB8AC3E}">
        <p14:creationId xmlns:p14="http://schemas.microsoft.com/office/powerpoint/2010/main" val="828711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 </a:t>
            </a:r>
          </a:p>
          <a:p>
            <a:endParaRPr lang="en-US" b="1" noProof="0"/>
          </a:p>
          <a:p>
            <a:r>
              <a:rPr lang="en-US" noProof="0"/>
              <a:t>- Focus of this case study is the water-land/food nexus in Zambia, an the lower Kafue basin in particular and how nexus challenges are coordinated between actors from different sectors and different government levels </a:t>
            </a:r>
          </a:p>
          <a:p>
            <a:pPr marL="171450" indent="-171450">
              <a:buFontTx/>
              <a:buChar char="-"/>
            </a:pPr>
            <a:r>
              <a:rPr lang="en-US" noProof="0">
                <a:latin typeface="Arial"/>
                <a:cs typeface="Arial"/>
              </a:rPr>
              <a:t>Zambia is a relatively water rich country, however, water stress is a growing phenomena in selected sub-basins, including the Kafue </a:t>
            </a:r>
            <a:r>
              <a:rPr lang="en-US">
                <a:latin typeface="Arial"/>
                <a:cs typeface="Arial"/>
              </a:rPr>
              <a:t>Basin</a:t>
            </a:r>
            <a:endParaRPr lang="en-US" noProof="0">
              <a:latin typeface="Arial"/>
              <a:cs typeface="Arial"/>
            </a:endParaRPr>
          </a:p>
          <a:p>
            <a:pPr marL="171450" indent="-171450">
              <a:buFontTx/>
              <a:buChar char="-"/>
            </a:pPr>
            <a:r>
              <a:rPr lang="en-US" noProof="0"/>
              <a:t>Reasons include: growing populations and increasing water demand, climate change (recurring droughts)</a:t>
            </a:r>
          </a:p>
          <a:p>
            <a:pPr marL="171450" indent="-171450">
              <a:buFontTx/>
              <a:buChar char="-"/>
            </a:pPr>
            <a:r>
              <a:rPr lang="en-US" noProof="0"/>
              <a:t>The Zambian Government aims to increase agricultural irrigation across the country to improve food security, create additional income &amp; employment and increase resilience towards climate change </a:t>
            </a:r>
          </a:p>
          <a:p>
            <a:pPr marL="171450" indent="-171450">
              <a:buFontTx/>
              <a:buChar char="-"/>
            </a:pPr>
            <a:r>
              <a:rPr lang="en-US" noProof="0"/>
              <a:t>Current estimates assume that Zambia has a potential to develop about 2.75 mill. ha of land (of which only 200,000 are currently irrigated)</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900" i="0" noProof="0"/>
              <a:t>Hydropower generates the majority of Zambia’s electricity through dams distributed across the Zambezi and the Kafue</a:t>
            </a:r>
          </a:p>
          <a:p>
            <a:pPr marL="171450" indent="-171450">
              <a:buFontTx/>
              <a:buChar char="-"/>
            </a:pPr>
            <a:r>
              <a:rPr lang="en-US" noProof="0"/>
              <a:t>Reduced river flows, especially in the summer months, negatively impact energy production (especially in times of drought); this is expected to increase with climate change which is expected to bring more frequent droughts </a:t>
            </a:r>
          </a:p>
          <a:p>
            <a:pPr marL="171450" indent="-171450">
              <a:buChar char="-"/>
            </a:pPr>
            <a:endParaRPr lang="en-US" noProof="0">
              <a:cs typeface="Arial"/>
            </a:endParaRPr>
          </a:p>
          <a:p>
            <a:endParaRPr lang="en-US"/>
          </a:p>
          <a:p>
            <a:pPr marL="171450" indent="-171450">
              <a:buFontTx/>
              <a:buChar char="-"/>
            </a:pPr>
            <a:r>
              <a:rPr lang="en-US" noProof="0"/>
              <a:t>The Lower Kafue basin is a sub-basin of the Zambezi River which Zambia shares with several </a:t>
            </a:r>
            <a:r>
              <a:rPr lang="en-US" noProof="0" err="1"/>
              <a:t>neighbouring</a:t>
            </a:r>
            <a:r>
              <a:rPr lang="en-US" noProof="0"/>
              <a:t> countries (the Kafue however is only situated in Zambia)</a:t>
            </a:r>
          </a:p>
          <a:p>
            <a:pPr marL="171450" indent="-171450">
              <a:buFontTx/>
              <a:buChar char="-"/>
            </a:pPr>
            <a:r>
              <a:rPr lang="en-US" noProof="0"/>
              <a:t>It is a very important basin as it provides the livelihoods for approximately 900,000 people (that engage in agriculture, fishing), it hosts 2 hydropower stations, provides the bulk water for the capital city Lusaka, and supports the productive functioning of several important wetlands (the Kafue Flats) which require a minimum flow in the river to be upheld</a:t>
            </a:r>
          </a:p>
          <a:p>
            <a:pPr marL="171450" indent="-171450">
              <a:buFontTx/>
              <a:buChar char="-"/>
            </a:pPr>
            <a:endParaRPr lang="en-US" noProof="0"/>
          </a:p>
          <a:p>
            <a:r>
              <a:rPr lang="en-US" b="1" noProof="0"/>
              <a:t>Sources: </a:t>
            </a:r>
          </a:p>
          <a:p>
            <a:endParaRPr lang="en-US" noProof="0"/>
          </a:p>
          <a:p>
            <a:r>
              <a:rPr lang="en-US" noProof="0">
                <a:latin typeface="Arial"/>
                <a:cs typeface="Arial"/>
              </a:rPr>
              <a:t>Phiri, G. &amp; Scheumann, W. (2018). Coordination – the Key to Governing the Water-Land-Food Nexus in Zambia? Discussion Paper 20/2018, German Development Institute.</a:t>
            </a:r>
            <a:r>
              <a:rPr lang="en-US">
                <a:latin typeface="Arial"/>
                <a:cs typeface="Arial"/>
              </a:rPr>
              <a:t> </a:t>
            </a:r>
            <a:endParaRPr lang="en-US" noProof="0">
              <a:cs typeface="Arial"/>
            </a:endParaRP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4</a:t>
            </a:fld>
            <a:endParaRPr lang="en-GB"/>
          </a:p>
        </p:txBody>
      </p:sp>
    </p:spTree>
    <p:extLst>
      <p:ext uri="{BB962C8B-B14F-4D97-AF65-F5344CB8AC3E}">
        <p14:creationId xmlns:p14="http://schemas.microsoft.com/office/powerpoint/2010/main" val="1447448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noProof="0"/>
              <a:t>Notes: </a:t>
            </a:r>
          </a:p>
          <a:p>
            <a:endParaRPr lang="en-US" noProof="0"/>
          </a:p>
          <a:p>
            <a:pPr marL="171450" indent="-171450">
              <a:buFontTx/>
              <a:buChar char="-"/>
            </a:pPr>
            <a:r>
              <a:rPr lang="en-US" noProof="0"/>
              <a:t>This slide shows a map of the Lower Kafue and its location within Zambia</a:t>
            </a:r>
          </a:p>
          <a:p>
            <a:pPr marL="171450" indent="-171450">
              <a:buFontTx/>
              <a:buChar char="-"/>
            </a:pPr>
            <a:r>
              <a:rPr lang="en-US" noProof="0"/>
              <a:t>As you can see there are two major hydropower dams/facilities within the upstream (</a:t>
            </a:r>
            <a:r>
              <a:rPr lang="en-US" noProof="0" err="1"/>
              <a:t>Itezhi-tezhi</a:t>
            </a:r>
            <a:r>
              <a:rPr lang="en-US" noProof="0"/>
              <a:t>) and downstream (Kafue Gorge) of the basin; Kafue Gorge is the largest power statin in Zambia (capacity of 990 MW)</a:t>
            </a:r>
          </a:p>
          <a:p>
            <a:pPr marL="171450" indent="-171450">
              <a:buFontTx/>
              <a:buChar char="-"/>
            </a:pPr>
            <a:r>
              <a:rPr lang="en-US" noProof="0"/>
              <a:t>The middle part is primarily used for agricultural purposes: grazing of cattle, smallholder cultivation and the production of sugarcane and maize (for domestic use and export)</a:t>
            </a:r>
          </a:p>
          <a:p>
            <a:pPr marL="171450" indent="-171450">
              <a:buFontTx/>
              <a:buChar char="-"/>
            </a:pPr>
            <a:r>
              <a:rPr lang="en-US" noProof="0"/>
              <a:t>But also for tourism (it attracts about 30% of national tourism) and sustains one of Zambia‘s most productive wild fisheries</a:t>
            </a:r>
          </a:p>
          <a:p>
            <a:pPr marL="171450" indent="-171450">
              <a:buFontTx/>
              <a:buChar char="-"/>
            </a:pPr>
            <a:r>
              <a:rPr lang="en-US" noProof="0"/>
              <a:t>The downstream users – primarily sugarcane growers as well as the ecological functioning of the Kafue Wetlands depend on water releases by operators of the </a:t>
            </a:r>
            <a:r>
              <a:rPr lang="en-US" noProof="0" err="1"/>
              <a:t>Itezhi-tezhi</a:t>
            </a:r>
            <a:r>
              <a:rPr lang="en-US" noProof="0"/>
              <a:t> dam which regulates the river flow</a:t>
            </a:r>
          </a:p>
          <a:p>
            <a:pPr marL="171450" indent="-171450">
              <a:buFontTx/>
              <a:buChar char="-"/>
            </a:pPr>
            <a:r>
              <a:rPr lang="en-US" noProof="0"/>
              <a:t>In turn, water used by sugarcane growers and others affects downstream river flows and hence the water supply to the capital of Lusaka and the hydroelectricity generation at the Kafue Gorge plant</a:t>
            </a:r>
          </a:p>
          <a:p>
            <a:pPr marL="171450" indent="-171450">
              <a:buFontTx/>
              <a:buChar char="-"/>
            </a:pPr>
            <a:endParaRPr lang="en-US" noProof="0"/>
          </a:p>
          <a:p>
            <a:pPr marL="171450" indent="-171450">
              <a:buFontTx/>
              <a:buChar char="-"/>
            </a:pPr>
            <a:endParaRPr lang="en-US" noProof="0"/>
          </a:p>
          <a:p>
            <a:r>
              <a:rPr lang="en-US" b="1" noProof="0"/>
              <a:t>Source: </a:t>
            </a:r>
          </a:p>
          <a:p>
            <a:endParaRPr lang="en-US" noProof="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a:t>Phiri, G. &amp; </a:t>
            </a:r>
            <a:r>
              <a:rPr lang="en-US" noProof="0" err="1"/>
              <a:t>Scheumann</a:t>
            </a:r>
            <a:r>
              <a:rPr lang="en-US" noProof="0"/>
              <a:t>, W. (2018). Coordination – the Key to Governing the Water-Land-Food Nexus in Zambia? Discussion Paper 20/2018, German Development Institute. </a:t>
            </a:r>
          </a:p>
        </p:txBody>
      </p:sp>
      <p:sp>
        <p:nvSpPr>
          <p:cNvPr id="4" name="Slide Number Placeholder 3"/>
          <p:cNvSpPr>
            <a:spLocks noGrp="1"/>
          </p:cNvSpPr>
          <p:nvPr>
            <p:ph type="sldNum" sz="quarter" idx="5"/>
          </p:nvPr>
        </p:nvSpPr>
        <p:spPr/>
        <p:txBody>
          <a:bodyPr/>
          <a:lstStyle/>
          <a:p>
            <a:fld id="{4045F879-0589-40D4-B0E5-B74D0CAD5C6C}" type="slidenum">
              <a:rPr lang="en-GB" smtClean="0"/>
              <a:pPr/>
              <a:t>5</a:t>
            </a:fld>
            <a:endParaRPr lang="en-GB"/>
          </a:p>
        </p:txBody>
      </p:sp>
    </p:spTree>
    <p:extLst>
      <p:ext uri="{BB962C8B-B14F-4D97-AF65-F5344CB8AC3E}">
        <p14:creationId xmlns:p14="http://schemas.microsoft.com/office/powerpoint/2010/main" val="3932299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 </a:t>
            </a:r>
          </a:p>
          <a:p>
            <a:endParaRPr lang="en-US" noProof="0"/>
          </a:p>
          <a:p>
            <a:pPr marL="171450" indent="-171450">
              <a:buFontTx/>
              <a:buChar char="-"/>
            </a:pPr>
            <a:r>
              <a:rPr lang="en-US" noProof="0">
                <a:latin typeface="Arial"/>
                <a:cs typeface="Arial"/>
              </a:rPr>
              <a:t>There are two major nexus challenges </a:t>
            </a:r>
            <a:r>
              <a:rPr lang="en-US">
                <a:latin typeface="Arial"/>
                <a:cs typeface="Arial"/>
              </a:rPr>
              <a:t>in the lower Kafue catchment:</a:t>
            </a:r>
            <a:endParaRPr lang="en-US" noProof="0">
              <a:cs typeface="Arial"/>
            </a:endParaRPr>
          </a:p>
          <a:p>
            <a:pPr marL="171450" indent="-171450">
              <a:buFontTx/>
              <a:buChar char="-"/>
            </a:pPr>
            <a:r>
              <a:rPr lang="en-US" noProof="0"/>
              <a:t>The first one including the water and energy sectors </a:t>
            </a:r>
          </a:p>
          <a:p>
            <a:pPr marL="171450" indent="-171450">
              <a:buFontTx/>
              <a:buChar char="-"/>
            </a:pPr>
            <a:r>
              <a:rPr lang="en-US" noProof="0"/>
              <a:t>During times of drought, the energy plants and water supply sector  as well as the environment compete over limited amounts of water resources</a:t>
            </a:r>
          </a:p>
          <a:p>
            <a:pPr marL="171450" indent="-171450">
              <a:buFontTx/>
              <a:buChar char="-"/>
            </a:pPr>
            <a:r>
              <a:rPr lang="en-US" noProof="0"/>
              <a:t>Droughts occur regularly</a:t>
            </a:r>
          </a:p>
          <a:p>
            <a:pPr marL="171450" indent="-171450">
              <a:buFontTx/>
              <a:buChar char="-"/>
            </a:pPr>
            <a:r>
              <a:rPr lang="en-US" noProof="0"/>
              <a:t>During the drought in the summers of 2015 and 2016 for example, water levels in the hydropower dams were so low that the Zambia Electricity Company had to cut supplies to companies and urban consumers which were left without electricity supply for 8 to 16h per day</a:t>
            </a:r>
          </a:p>
          <a:p>
            <a:pPr marL="171450" indent="-171450">
              <a:buFontTx/>
              <a:buChar char="-"/>
            </a:pPr>
            <a:r>
              <a:rPr lang="en-US" noProof="0"/>
              <a:t>This affected urban water supplies as pumps could not work without power and also industries such as the mining industry which had to lay off workers </a:t>
            </a:r>
          </a:p>
          <a:p>
            <a:endParaRPr lang="en-US" noProof="0"/>
          </a:p>
          <a:p>
            <a:endParaRPr lang="en-US" noProof="0"/>
          </a:p>
          <a:p>
            <a:r>
              <a:rPr lang="en-US" b="1" noProof="0"/>
              <a:t>Sources: </a:t>
            </a:r>
          </a:p>
          <a:p>
            <a:endParaRPr lang="en-US" noProof="0"/>
          </a:p>
          <a:p>
            <a:pPr>
              <a:defRPr/>
            </a:pPr>
            <a:r>
              <a:rPr lang="en-US" noProof="0">
                <a:latin typeface="Arial"/>
                <a:cs typeface="Arial"/>
              </a:rPr>
              <a:t>Phiri, G. &amp; Scheumann, W. (2018). Coordination – the Key to Governing the Water-Land-Food Nexus in Zambia? Discussion Paper 20/2018, German Development Institute.</a:t>
            </a:r>
            <a:r>
              <a:rPr lang="en-US">
                <a:latin typeface="Arial"/>
                <a:cs typeface="Arial"/>
              </a:rPr>
              <a:t> </a:t>
            </a:r>
            <a:endParaRPr lang="en-US" noProof="0">
              <a:cs typeface="Arial"/>
            </a:endParaRP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6</a:t>
            </a:fld>
            <a:endParaRPr lang="en-GB"/>
          </a:p>
        </p:txBody>
      </p:sp>
    </p:spTree>
    <p:extLst>
      <p:ext uri="{BB962C8B-B14F-4D97-AF65-F5344CB8AC3E}">
        <p14:creationId xmlns:p14="http://schemas.microsoft.com/office/powerpoint/2010/main" val="2822695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 </a:t>
            </a:r>
          </a:p>
          <a:p>
            <a:endParaRPr lang="en-US" noProof="0"/>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noProof="0"/>
              <a:t>The next nexus challenge exists between all WEF sectors:  the water, food/land and energy sectors </a:t>
            </a:r>
            <a:br>
              <a:rPr lang="en-US" noProof="0"/>
            </a:br>
            <a:r>
              <a:rPr lang="en-US" noProof="0"/>
              <a:t>- As the graph on the right side illustrates: Planned large-scale, commercialized irrigation would limit water and land resources for other small-scale farmers</a:t>
            </a:r>
          </a:p>
          <a:p>
            <a:pPr marL="514350" marR="0" lvl="1" indent="-171450" algn="l" defTabSz="685800" rtl="0" eaLnBrk="1" fontAlgn="auto" latinLnBrk="0" hangingPunct="1">
              <a:lnSpc>
                <a:spcPct val="100000"/>
              </a:lnSpc>
              <a:spcBef>
                <a:spcPts val="0"/>
              </a:spcBef>
              <a:spcAft>
                <a:spcPts val="0"/>
              </a:spcAft>
              <a:buClrTx/>
              <a:buSzTx/>
              <a:buFontTx/>
              <a:buChar char="-"/>
              <a:tabLst/>
              <a:defRPr/>
            </a:pPr>
            <a:r>
              <a:rPr lang="en-US" noProof="0"/>
              <a:t>Water abstraction for irrigation purposes would also mean that there is less water available for water supply to urban population as well as for (at least downstream) hydropower production</a:t>
            </a:r>
          </a:p>
          <a:p>
            <a:pPr marL="514350" marR="0" lvl="1" indent="-171450" algn="l" defTabSz="685800" rtl="0" eaLnBrk="1" fontAlgn="auto" latinLnBrk="0" hangingPunct="1">
              <a:lnSpc>
                <a:spcPct val="100000"/>
              </a:lnSpc>
              <a:spcBef>
                <a:spcPts val="0"/>
              </a:spcBef>
              <a:spcAft>
                <a:spcPts val="0"/>
              </a:spcAft>
              <a:buClrTx/>
              <a:buSzTx/>
              <a:buFontTx/>
              <a:buChar char="-"/>
              <a:tabLst/>
              <a:defRPr/>
            </a:pPr>
            <a:r>
              <a:rPr lang="en-US" noProof="0"/>
              <a:t>As happened in the past, this could in turn also mean that there were energy cuts that disrupt water supply to urban populations (and industry)</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a:p>
          <a:p>
            <a:pPr marL="171450" indent="-171450">
              <a:buFontTx/>
              <a:buChar char="-"/>
            </a:pPr>
            <a:r>
              <a:rPr lang="en-US" noProof="0"/>
              <a:t>But it is not only water and the allocation of this resources to different stakeholders that poses a challenge: Large-scale commercialized irrigation is planned primarily on land that is currently under customary land tenure</a:t>
            </a:r>
          </a:p>
          <a:p>
            <a:pPr marL="171450" indent="-171450">
              <a:buFontTx/>
              <a:buChar char="-"/>
            </a:pPr>
            <a:r>
              <a:rPr lang="en-US" noProof="0"/>
              <a:t>Conflicts between commercial investors and existing land users are also likely – as this has already been reported in the past</a:t>
            </a:r>
          </a:p>
          <a:p>
            <a:pPr marL="171450" indent="-171450">
              <a:buFontTx/>
              <a:buChar char="-"/>
            </a:pPr>
            <a:r>
              <a:rPr lang="en-US" noProof="0"/>
              <a:t>For instance a planned irrigation scheme in </a:t>
            </a:r>
            <a:r>
              <a:rPr lang="en-US" noProof="0" err="1"/>
              <a:t>Mbeza</a:t>
            </a:r>
            <a:r>
              <a:rPr lang="en-US" noProof="0"/>
              <a:t> (located in the Kafue River) several years ago sparked protest by local residents which objected the scheme </a:t>
            </a:r>
          </a:p>
          <a:p>
            <a:pPr marL="171450" indent="-171450">
              <a:buFontTx/>
              <a:buChar char="-"/>
            </a:pPr>
            <a:endParaRPr lang="en-US" noProof="0"/>
          </a:p>
          <a:p>
            <a:endParaRPr lang="en-US" noProof="0"/>
          </a:p>
          <a:p>
            <a:endParaRPr lang="en-US" noProof="0"/>
          </a:p>
          <a:p>
            <a:r>
              <a:rPr lang="en-US" b="1" noProof="0"/>
              <a:t>Sources: </a:t>
            </a:r>
          </a:p>
          <a:p>
            <a:endParaRPr lang="en-US" noProof="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a:t>Phiri, G. &amp; </a:t>
            </a:r>
            <a:r>
              <a:rPr lang="en-US" noProof="0" err="1"/>
              <a:t>Scheumann</a:t>
            </a:r>
            <a:r>
              <a:rPr lang="en-US" noProof="0"/>
              <a:t>, W. (2018). Coordination – the Key to Governing the Water-Land-Food Nexus in Zambia? Discussion Paper 20/2018, German Development Institute. </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7</a:t>
            </a:fld>
            <a:endParaRPr lang="en-GB"/>
          </a:p>
        </p:txBody>
      </p:sp>
    </p:spTree>
    <p:extLst>
      <p:ext uri="{BB962C8B-B14F-4D97-AF65-F5344CB8AC3E}">
        <p14:creationId xmlns:p14="http://schemas.microsoft.com/office/powerpoint/2010/main" val="1959622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 </a:t>
            </a:r>
          </a:p>
          <a:p>
            <a:endParaRPr lang="en-US" b="1" noProof="0"/>
          </a:p>
          <a:p>
            <a:pPr marL="171450" indent="-171450">
              <a:buFontTx/>
              <a:buChar char="-"/>
            </a:pPr>
            <a:r>
              <a:rPr lang="en-US" noProof="0"/>
              <a:t>Before we turn to the question how these different interests around land, water and energy are coordinated in the existing governance framework, we need to look at the different stakeholders that are involved and that represent the WEF sectors </a:t>
            </a:r>
          </a:p>
          <a:p>
            <a:pPr marL="171450" indent="-171450">
              <a:buFontTx/>
              <a:buChar char="-"/>
            </a:pPr>
            <a:r>
              <a:rPr lang="en-US" noProof="0"/>
              <a:t>The stakeholders presented here are only the major ones</a:t>
            </a:r>
          </a:p>
          <a:p>
            <a:pPr marL="171450" indent="-171450">
              <a:buFontTx/>
              <a:buChar char="-"/>
            </a:pPr>
            <a:r>
              <a:rPr lang="en-US" noProof="0"/>
              <a:t>Some have already been mentioned like the Zambia Electricity Supply Company and the Zambia Sugar Ltd</a:t>
            </a:r>
          </a:p>
          <a:p>
            <a:pPr marL="171450" indent="-171450">
              <a:buFontTx/>
              <a:buChar char="-"/>
            </a:pPr>
            <a:r>
              <a:rPr lang="en-US" noProof="0"/>
              <a:t>Amongst the major government stakeholders are</a:t>
            </a:r>
          </a:p>
          <a:p>
            <a:pPr marL="0" indent="0">
              <a:buFontTx/>
              <a:buNone/>
            </a:pPr>
            <a:r>
              <a:rPr lang="en-US" b="1" noProof="0"/>
              <a:t>Ministry of National Development Planning</a:t>
            </a:r>
          </a:p>
          <a:p>
            <a:pPr marL="228600" indent="-228600">
              <a:buFont typeface="Arial" panose="020B0604020202020204" pitchFamily="34" charset="0"/>
              <a:buChar char="•"/>
            </a:pPr>
            <a:r>
              <a:rPr lang="en-US" b="0" noProof="0"/>
              <a:t>Leading the development process of the 5-year National Development Plans which are the key planning documents that formulate strategic development goals across all national sectors</a:t>
            </a:r>
          </a:p>
          <a:p>
            <a:pPr marL="0" indent="0">
              <a:buFontTx/>
              <a:buNone/>
            </a:pPr>
            <a:r>
              <a:rPr lang="en-US" b="1" noProof="0"/>
              <a:t>Ministry of Energy and Water Development </a:t>
            </a:r>
            <a:r>
              <a:rPr lang="en-US" b="0" noProof="0"/>
              <a:t>(today 2 separate ministries) </a:t>
            </a:r>
          </a:p>
          <a:p>
            <a:pPr marL="228600" indent="-228600">
              <a:buFont typeface="Arial" panose="020B0604020202020204" pitchFamily="34" charset="0"/>
              <a:buChar char="•"/>
            </a:pPr>
            <a:endParaRPr lang="en-US" b="0" noProof="0"/>
          </a:p>
          <a:p>
            <a:pPr marL="0" indent="0">
              <a:buFontTx/>
              <a:buNone/>
            </a:pPr>
            <a:r>
              <a:rPr lang="en-US" b="1" noProof="0"/>
              <a:t>Ministry of Agriculture </a:t>
            </a:r>
          </a:p>
          <a:p>
            <a:pPr marL="171450" indent="-171450">
              <a:buFont typeface="Arial" panose="020B0604020202020204" pitchFamily="34" charset="0"/>
              <a:buChar char="•"/>
            </a:pPr>
            <a:r>
              <a:rPr lang="en-US" b="0" noProof="0"/>
              <a:t>Responsible for all policies around agricultural planning, including planning of irrigation projects and issuing investment licenses</a:t>
            </a:r>
          </a:p>
          <a:p>
            <a:pPr marL="0" indent="0">
              <a:buFontTx/>
              <a:buNone/>
            </a:pPr>
            <a:r>
              <a:rPr lang="en-US" b="1" noProof="0"/>
              <a:t>Water Resources Authority</a:t>
            </a:r>
          </a:p>
          <a:p>
            <a:pPr marL="228600" indent="-228600">
              <a:buFont typeface="Arial" panose="020B0604020202020204" pitchFamily="34" charset="0"/>
              <a:buChar char="•"/>
            </a:pPr>
            <a:r>
              <a:rPr lang="en-US" noProof="0"/>
              <a:t>The authority grants water abstraction permits </a:t>
            </a:r>
          </a:p>
          <a:p>
            <a:pPr marL="228600" indent="-228600">
              <a:buFont typeface="Arial" panose="020B0604020202020204" pitchFamily="34" charset="0"/>
              <a:buChar char="•"/>
            </a:pPr>
            <a:r>
              <a:rPr lang="en-US" noProof="0"/>
              <a:t>Permits are usually given for 5 years </a:t>
            </a:r>
          </a:p>
          <a:p>
            <a:pPr marL="0" indent="0">
              <a:buFontTx/>
              <a:buNone/>
            </a:pPr>
            <a:r>
              <a:rPr lang="en-US" b="1" noProof="0"/>
              <a:t>Local Councils</a:t>
            </a:r>
          </a:p>
          <a:p>
            <a:pPr marL="171450" indent="-171450">
              <a:buFontTx/>
              <a:buChar char="-"/>
            </a:pPr>
            <a:r>
              <a:rPr lang="en-US" noProof="0"/>
              <a:t>Traditional authorities which represent local communities (usually includes also headperson of a village)</a:t>
            </a:r>
          </a:p>
          <a:p>
            <a:pPr marL="171450" indent="-171450">
              <a:buFontTx/>
              <a:buChar char="-"/>
            </a:pPr>
            <a:r>
              <a:rPr lang="en-US" noProof="0"/>
              <a:t>They need to be involved by regulatory authorities when it comes to transferring land and water tenure rights – they need to approve  land transfer to investors as well as granting water permits </a:t>
            </a:r>
          </a:p>
          <a:p>
            <a:pPr marL="171450" indent="-171450">
              <a:buFontTx/>
              <a:buChar char="-"/>
            </a:pPr>
            <a:endParaRPr lang="en-US" noProof="0"/>
          </a:p>
          <a:p>
            <a:pPr marL="171450" indent="-171450">
              <a:buFontTx/>
              <a:buChar char="-"/>
            </a:pPr>
            <a:r>
              <a:rPr lang="en-US" noProof="0"/>
              <a:t>How are these different actors that represent different WEF sectors at various administrative levels actually coordinating their work and different interventions in the Lower Kafue Basin, especially with regard to the 2 major Nexus challenges that we mentioned? </a:t>
            </a:r>
          </a:p>
          <a:p>
            <a:endParaRPr lang="en-US" noProof="0"/>
          </a:p>
          <a:p>
            <a:r>
              <a:rPr lang="en-US" b="1" noProof="0"/>
              <a:t>Sources: </a:t>
            </a:r>
          </a:p>
          <a:p>
            <a:endParaRPr lang="en-US" b="1" noProof="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a:t>Phiri, G. &amp; </a:t>
            </a:r>
            <a:r>
              <a:rPr lang="en-US" noProof="0" err="1"/>
              <a:t>Scheumann</a:t>
            </a:r>
            <a:r>
              <a:rPr lang="en-US" noProof="0"/>
              <a:t>, W. (2018). Coordination – the Key to Governing the Water-Land-Food Nexus in Zambia? Discussion Paper 20/2018, German Development Institute. </a:t>
            </a:r>
          </a:p>
          <a:p>
            <a:endParaRPr lang="de-DE" b="1"/>
          </a:p>
        </p:txBody>
      </p:sp>
      <p:sp>
        <p:nvSpPr>
          <p:cNvPr id="4" name="Foliennummernplatzhalter 3"/>
          <p:cNvSpPr>
            <a:spLocks noGrp="1"/>
          </p:cNvSpPr>
          <p:nvPr>
            <p:ph type="sldNum" sz="quarter" idx="5"/>
          </p:nvPr>
        </p:nvSpPr>
        <p:spPr/>
        <p:txBody>
          <a:bodyPr/>
          <a:lstStyle/>
          <a:p>
            <a:fld id="{4045F879-0589-40D4-B0E5-B74D0CAD5C6C}" type="slidenum">
              <a:rPr lang="en-GB" smtClean="0"/>
              <a:pPr/>
              <a:t>8</a:t>
            </a:fld>
            <a:endParaRPr lang="en-GB"/>
          </a:p>
        </p:txBody>
      </p:sp>
    </p:spTree>
    <p:extLst>
      <p:ext uri="{BB962C8B-B14F-4D97-AF65-F5344CB8AC3E}">
        <p14:creationId xmlns:p14="http://schemas.microsoft.com/office/powerpoint/2010/main" val="3604277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 </a:t>
            </a:r>
          </a:p>
          <a:p>
            <a:endParaRPr lang="en-US" b="1" noProof="0"/>
          </a:p>
          <a:p>
            <a:pPr marL="342900" lvl="0" indent="-342900">
              <a:lnSpc>
                <a:spcPct val="107000"/>
              </a:lnSpc>
              <a:spcAft>
                <a:spcPts val="800"/>
              </a:spcAft>
              <a:buFont typeface="Times New Roman" panose="02020603050405020304" pitchFamily="18" charset="0"/>
              <a:buChar char="-"/>
              <a:tabLst>
                <a:tab pos="457200" algn="l"/>
              </a:tabLst>
            </a:pPr>
            <a:r>
              <a:rPr lang="en-US" sz="1100" noProof="0">
                <a:effectLst/>
                <a:latin typeface="Calibri" panose="020F0502020204030204" pitchFamily="34" charset="0"/>
                <a:ea typeface="Calibri" panose="020F0502020204030204" pitchFamily="34" charset="0"/>
                <a:cs typeface="Times New Roman" panose="02020603050405020304" pitchFamily="18" charset="0"/>
              </a:rPr>
              <a:t>This is what we want to look at by examining two specific examples </a:t>
            </a:r>
          </a:p>
          <a:p>
            <a:pPr marL="342900" lvl="0" indent="-342900">
              <a:lnSpc>
                <a:spcPct val="107000"/>
              </a:lnSpc>
              <a:spcAft>
                <a:spcPts val="800"/>
              </a:spcAft>
              <a:buFont typeface="Times New Roman" panose="02020603050405020304" pitchFamily="18" charset="0"/>
              <a:buChar char="-"/>
              <a:tabLst>
                <a:tab pos="457200" algn="l"/>
              </a:tabLst>
            </a:pPr>
            <a:r>
              <a:rPr lang="en-US" sz="1100" noProof="0">
                <a:effectLst/>
                <a:latin typeface="Calibri" panose="020F0502020204030204" pitchFamily="34" charset="0"/>
                <a:ea typeface="Calibri" panose="020F0502020204030204" pitchFamily="34" charset="0"/>
                <a:cs typeface="Times New Roman" panose="02020603050405020304" pitchFamily="18" charset="0"/>
              </a:rPr>
              <a:t>While this is not enough to address the full complexity of WEF nexus dynamics, it will help us to better understand some governance coordination mechanisms that are employed</a:t>
            </a:r>
          </a:p>
          <a:p>
            <a:pPr>
              <a:lnSpc>
                <a:spcPct val="107000"/>
              </a:lnSpc>
              <a:spcAft>
                <a:spcPts val="800"/>
              </a:spcAft>
            </a:pPr>
            <a:r>
              <a:rPr lang="en-US" sz="1100" u="sng" noProof="0">
                <a:effectLst/>
                <a:latin typeface="Calibri" panose="020F0502020204030204" pitchFamily="34" charset="0"/>
                <a:ea typeface="Calibri" panose="020F0502020204030204" pitchFamily="34" charset="0"/>
                <a:cs typeface="Times New Roman" panose="02020603050405020304" pitchFamily="18" charset="0"/>
              </a:rPr>
              <a:t>5-year National Development Plans</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US" sz="1100" noProof="0">
                <a:effectLst/>
                <a:latin typeface="Calibri" panose="020F0502020204030204" pitchFamily="34" charset="0"/>
                <a:ea typeface="Calibri" panose="020F0502020204030204" pitchFamily="34" charset="0"/>
                <a:cs typeface="Times New Roman" panose="02020603050405020304" pitchFamily="18" charset="0"/>
              </a:rPr>
              <a:t>Key cross-sectoral planning document outlining strategic development goals (expansion of </a:t>
            </a:r>
            <a:r>
              <a:rPr lang="en-US" sz="1100" noProof="0" err="1">
                <a:effectLst/>
                <a:latin typeface="Calibri" panose="020F0502020204030204" pitchFamily="34" charset="0"/>
                <a:ea typeface="Calibri" panose="020F0502020204030204" pitchFamily="34" charset="0"/>
                <a:cs typeface="Times New Roman" panose="02020603050405020304" pitchFamily="18" charset="0"/>
              </a:rPr>
              <a:t>agr</a:t>
            </a:r>
            <a:r>
              <a:rPr lang="en-US" sz="1100" noProof="0">
                <a:effectLst/>
                <a:latin typeface="Calibri" panose="020F0502020204030204" pitchFamily="34" charset="0"/>
                <a:ea typeface="Calibri" panose="020F0502020204030204" pitchFamily="34" charset="0"/>
                <a:cs typeface="Times New Roman" panose="02020603050405020304" pitchFamily="18" charset="0"/>
              </a:rPr>
              <a:t>. irrigation for national development has been a key goal across plans over the last decades)</a:t>
            </a:r>
          </a:p>
          <a:p>
            <a:pPr marL="342900" lvl="0" indent="-342900">
              <a:lnSpc>
                <a:spcPct val="107000"/>
              </a:lnSpc>
              <a:spcAft>
                <a:spcPts val="800"/>
              </a:spcAft>
              <a:buFont typeface="Times New Roman" panose="02020603050405020304" pitchFamily="18" charset="0"/>
              <a:buChar char="-"/>
              <a:tabLst>
                <a:tab pos="457200" algn="l"/>
              </a:tabLst>
            </a:pPr>
            <a:r>
              <a:rPr lang="en-US" sz="1100" noProof="0">
                <a:effectLst/>
                <a:latin typeface="Calibri" panose="020F0502020204030204" pitchFamily="34" charset="0"/>
                <a:ea typeface="Calibri" panose="020F0502020204030204" pitchFamily="34" charset="0"/>
                <a:cs typeface="Times New Roman" panose="02020603050405020304" pitchFamily="18" charset="0"/>
              </a:rPr>
              <a:t>All other sectoral policies (such as the National Water Policy or the Irrigation Policy and Strategy) have to be aligned with the objectives and activities outlined in the National Development Plans </a:t>
            </a:r>
          </a:p>
          <a:p>
            <a:pPr marL="342900" lvl="0" indent="-342900">
              <a:lnSpc>
                <a:spcPct val="107000"/>
              </a:lnSpc>
              <a:spcAft>
                <a:spcPts val="800"/>
              </a:spcAft>
              <a:buFont typeface="Times New Roman" panose="02020603050405020304" pitchFamily="18" charset="0"/>
              <a:buChar char="-"/>
              <a:tabLst>
                <a:tab pos="457200" algn="l"/>
              </a:tabLst>
            </a:pPr>
            <a:r>
              <a:rPr lang="en-US" sz="1100" noProof="0">
                <a:effectLst/>
                <a:latin typeface="Calibri" panose="020F0502020204030204" pitchFamily="34" charset="0"/>
                <a:ea typeface="Calibri" panose="020F0502020204030204" pitchFamily="34" charset="0"/>
                <a:cs typeface="Times New Roman" panose="02020603050405020304" pitchFamily="18" charset="0"/>
              </a:rPr>
              <a:t>The planning process for the plans involve consultations with key stakeholders including government units from different sectors as well as those at the provincial level, academic and research </a:t>
            </a:r>
            <a:r>
              <a:rPr lang="en-US" sz="1100" noProof="0" err="1">
                <a:effectLst/>
                <a:latin typeface="Calibri" panose="020F0502020204030204" pitchFamily="34" charset="0"/>
                <a:ea typeface="Calibri" panose="020F0502020204030204" pitchFamily="34" charset="0"/>
                <a:cs typeface="Times New Roman" panose="02020603050405020304" pitchFamily="18" charset="0"/>
              </a:rPr>
              <a:t>organisations</a:t>
            </a:r>
            <a:r>
              <a:rPr lang="en-US" sz="1100" noProof="0">
                <a:effectLst/>
                <a:latin typeface="Calibri" panose="020F0502020204030204" pitchFamily="34" charset="0"/>
                <a:ea typeface="Calibri" panose="020F0502020204030204" pitchFamily="34" charset="0"/>
                <a:cs typeface="Times New Roman" panose="02020603050405020304" pitchFamily="18" charset="0"/>
              </a:rPr>
              <a:t>, civil society, faith-based </a:t>
            </a:r>
            <a:r>
              <a:rPr lang="en-US" sz="1100" noProof="0" err="1">
                <a:effectLst/>
                <a:latin typeface="Calibri" panose="020F0502020204030204" pitchFamily="34" charset="0"/>
                <a:ea typeface="Calibri" panose="020F0502020204030204" pitchFamily="34" charset="0"/>
                <a:cs typeface="Times New Roman" panose="02020603050405020304" pitchFamily="18" charset="0"/>
              </a:rPr>
              <a:t>organisations</a:t>
            </a:r>
            <a:r>
              <a:rPr lang="en-US" sz="1100" noProof="0">
                <a:effectLst/>
                <a:latin typeface="Calibri" panose="020F0502020204030204" pitchFamily="34" charset="0"/>
                <a:ea typeface="Calibri" panose="020F0502020204030204" pitchFamily="34" charset="0"/>
                <a:cs typeface="Times New Roman" panose="02020603050405020304" pitchFamily="18" charset="0"/>
              </a:rPr>
              <a:t>, the private sector, traditional leaders, the general public and cooperating partners</a:t>
            </a:r>
          </a:p>
          <a:p>
            <a:pPr marL="342900" lvl="0" indent="-342900">
              <a:lnSpc>
                <a:spcPct val="107000"/>
              </a:lnSpc>
              <a:spcAft>
                <a:spcPts val="800"/>
              </a:spcAft>
              <a:buFont typeface="Times New Roman" panose="02020603050405020304" pitchFamily="18" charset="0"/>
              <a:buChar char="-"/>
              <a:tabLst>
                <a:tab pos="457200" algn="l"/>
              </a:tabLst>
            </a:pPr>
            <a:r>
              <a:rPr lang="en-US" sz="1100" noProof="0">
                <a:effectLst/>
                <a:latin typeface="Calibri" panose="020F0502020204030204" pitchFamily="34" charset="0"/>
                <a:ea typeface="Calibri" panose="020F0502020204030204" pitchFamily="34" charset="0"/>
                <a:cs typeface="Times New Roman" panose="02020603050405020304" pitchFamily="18" charset="0"/>
              </a:rPr>
              <a:t>A specific institutional instrument in the past were the so called </a:t>
            </a:r>
            <a:r>
              <a:rPr lang="en-US" sz="1100" b="1" noProof="0">
                <a:effectLst/>
                <a:latin typeface="Calibri" panose="020F0502020204030204" pitchFamily="34" charset="0"/>
                <a:ea typeface="Calibri" panose="020F0502020204030204" pitchFamily="34" charset="0"/>
                <a:cs typeface="Times New Roman" panose="02020603050405020304" pitchFamily="18" charset="0"/>
              </a:rPr>
              <a:t>“Sector Advisory Groups” </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Times New Roman" panose="02020603050405020304" pitchFamily="18" charset="0"/>
              <a:buChar char="-"/>
              <a:tabLst>
                <a:tab pos="914400" algn="l"/>
              </a:tabLst>
            </a:pPr>
            <a:r>
              <a:rPr lang="en-US" sz="1100" noProof="0">
                <a:effectLst/>
                <a:latin typeface="Calibri" panose="020F0502020204030204" pitchFamily="34" charset="0"/>
                <a:ea typeface="Calibri" panose="020F0502020204030204" pitchFamily="34" charset="0"/>
                <a:cs typeface="Times New Roman" panose="02020603050405020304" pitchFamily="18" charset="0"/>
              </a:rPr>
              <a:t>chaired by the Permanent Secretary of the then Ministry of Energy and Water Development</a:t>
            </a:r>
          </a:p>
          <a:p>
            <a:pPr marL="742950" lvl="1" indent="-285750">
              <a:lnSpc>
                <a:spcPct val="107000"/>
              </a:lnSpc>
              <a:spcAft>
                <a:spcPts val="800"/>
              </a:spcAft>
              <a:buFont typeface="Times New Roman" panose="02020603050405020304" pitchFamily="18" charset="0"/>
              <a:buChar char="-"/>
              <a:tabLst>
                <a:tab pos="914400" algn="l"/>
              </a:tabLst>
            </a:pPr>
            <a:r>
              <a:rPr lang="en-US" sz="1100" noProof="0">
                <a:effectLst/>
                <a:latin typeface="Calibri" panose="020F0502020204030204" pitchFamily="34" charset="0"/>
                <a:ea typeface="Calibri" panose="020F0502020204030204" pitchFamily="34" charset="0"/>
                <a:cs typeface="Times New Roman" panose="02020603050405020304" pitchFamily="18" charset="0"/>
              </a:rPr>
              <a:t>other ministerial stakeholders were members of the sub-committees</a:t>
            </a:r>
          </a:p>
          <a:p>
            <a:pPr marL="742950" lvl="1" indent="-285750">
              <a:lnSpc>
                <a:spcPct val="107000"/>
              </a:lnSpc>
              <a:spcAft>
                <a:spcPts val="800"/>
              </a:spcAft>
              <a:buFont typeface="Times New Roman" panose="02020603050405020304" pitchFamily="18" charset="0"/>
              <a:buChar char="-"/>
              <a:tabLst>
                <a:tab pos="914400" algn="l"/>
              </a:tabLst>
            </a:pPr>
            <a:r>
              <a:rPr lang="en-US" sz="1100" noProof="0">
                <a:effectLst/>
                <a:latin typeface="Calibri" panose="020F0502020204030204" pitchFamily="34" charset="0"/>
                <a:ea typeface="Calibri" panose="020F0502020204030204" pitchFamily="34" charset="0"/>
                <a:cs typeface="Times New Roman" panose="02020603050405020304" pitchFamily="18" charset="0"/>
              </a:rPr>
              <a:t>The Infrastructure and Development sub-committee e.g. was chaired by the Director of the Department of Agriculture the Water Resources Management sub-committee by the Water Ministry etc. </a:t>
            </a:r>
          </a:p>
          <a:p>
            <a:pPr marL="742950" lvl="1" indent="-285750">
              <a:lnSpc>
                <a:spcPct val="107000"/>
              </a:lnSpc>
              <a:spcAft>
                <a:spcPts val="800"/>
              </a:spcAft>
              <a:buFont typeface="Times New Roman" panose="02020603050405020304" pitchFamily="18" charset="0"/>
              <a:buChar char="-"/>
              <a:tabLst>
                <a:tab pos="914400" algn="l"/>
              </a:tabLst>
            </a:pPr>
            <a:r>
              <a:rPr lang="en-US" sz="1100" noProof="0">
                <a:effectLst/>
                <a:latin typeface="Calibri" panose="020F0502020204030204" pitchFamily="34" charset="0"/>
                <a:ea typeface="Calibri" panose="020F0502020204030204" pitchFamily="34" charset="0"/>
                <a:cs typeface="Times New Roman" panose="02020603050405020304" pitchFamily="18" charset="0"/>
              </a:rPr>
              <a:t>This rather sectoral approach was not used anymore for the last NDP – instead a more “integrated multi-sectoral approach” was favored [but no information available how that looked like beyond consultation of stakeholders as outlined below]</a:t>
            </a:r>
          </a:p>
          <a:p>
            <a:pPr marL="342900" lvl="0" indent="-342900">
              <a:lnSpc>
                <a:spcPct val="107000"/>
              </a:lnSpc>
              <a:spcAft>
                <a:spcPts val="800"/>
              </a:spcAft>
              <a:buFont typeface="Times New Roman" panose="02020603050405020304" pitchFamily="18" charset="0"/>
              <a:buChar char="-"/>
              <a:tabLst>
                <a:tab pos="457200" algn="l"/>
              </a:tabLst>
            </a:pPr>
            <a:r>
              <a:rPr lang="en-US" sz="1100" noProof="0">
                <a:effectLst/>
                <a:latin typeface="Calibri" panose="020F0502020204030204" pitchFamily="34" charset="0"/>
                <a:ea typeface="Calibri" panose="020F0502020204030204" pitchFamily="34" charset="0"/>
                <a:cs typeface="Times New Roman" panose="02020603050405020304" pitchFamily="18" charset="0"/>
              </a:rPr>
              <a:t>In addition, NDP include a </a:t>
            </a:r>
            <a:r>
              <a:rPr lang="en-US" sz="1100" b="1" noProof="0">
                <a:effectLst/>
                <a:latin typeface="Calibri" panose="020F0502020204030204" pitchFamily="34" charset="0"/>
                <a:ea typeface="Calibri" panose="020F0502020204030204" pitchFamily="34" charset="0"/>
                <a:cs typeface="Times New Roman" panose="02020603050405020304" pitchFamily="18" charset="0"/>
              </a:rPr>
              <a:t>broad consultative process </a:t>
            </a:r>
            <a:r>
              <a:rPr lang="en-US" sz="1100" noProof="0">
                <a:effectLst/>
                <a:latin typeface="Calibri" panose="020F0502020204030204" pitchFamily="34" charset="0"/>
                <a:ea typeface="Calibri" panose="020F0502020204030204" pitchFamily="34" charset="0"/>
                <a:cs typeface="Times New Roman" panose="02020603050405020304" pitchFamily="18" charset="0"/>
              </a:rPr>
              <a:t>with the public which uses both a top-down and bottom-up approaches</a:t>
            </a:r>
          </a:p>
          <a:p>
            <a:pPr marL="742950" lvl="1" indent="-285750">
              <a:lnSpc>
                <a:spcPct val="107000"/>
              </a:lnSpc>
              <a:spcAft>
                <a:spcPts val="800"/>
              </a:spcAft>
              <a:buFont typeface="Times New Roman" panose="02020603050405020304" pitchFamily="18" charset="0"/>
              <a:buChar char="-"/>
              <a:tabLst>
                <a:tab pos="914400" algn="l"/>
              </a:tabLst>
            </a:pPr>
            <a:r>
              <a:rPr lang="en-US" sz="1100" noProof="0">
                <a:effectLst/>
                <a:latin typeface="Calibri" panose="020F0502020204030204" pitchFamily="34" charset="0"/>
                <a:ea typeface="Calibri" panose="020F0502020204030204" pitchFamily="34" charset="0"/>
                <a:cs typeface="Times New Roman" panose="02020603050405020304" pitchFamily="18" charset="0"/>
              </a:rPr>
              <a:t>The top-down approach entailed analyzing the national developmental trajectory with a view to determine common development challenges and opportunities that all structures could address and/or maximize. </a:t>
            </a:r>
          </a:p>
          <a:p>
            <a:pPr marL="742950" lvl="1" indent="-285750">
              <a:lnSpc>
                <a:spcPct val="107000"/>
              </a:lnSpc>
              <a:spcAft>
                <a:spcPts val="800"/>
              </a:spcAft>
              <a:buFont typeface="Times New Roman" panose="02020603050405020304" pitchFamily="18" charset="0"/>
              <a:buChar char="-"/>
              <a:tabLst>
                <a:tab pos="914400" algn="l"/>
              </a:tabLst>
            </a:pPr>
            <a:r>
              <a:rPr lang="en-US" sz="1100" noProof="0">
                <a:effectLst/>
                <a:latin typeface="Calibri" panose="020F0502020204030204" pitchFamily="34" charset="0"/>
                <a:ea typeface="Calibri" panose="020F0502020204030204" pitchFamily="34" charset="0"/>
                <a:cs typeface="Times New Roman" panose="02020603050405020304" pitchFamily="18" charset="0"/>
              </a:rPr>
              <a:t>The bottom-up approach comprised sub-district, district and provincial levels that make assessments of their prevailing conditions, to formulate their own development plans for functions devolved to them and for input into the national planning process. </a:t>
            </a:r>
          </a:p>
          <a:p>
            <a:pPr marL="742950" lvl="1" indent="-285750">
              <a:lnSpc>
                <a:spcPct val="107000"/>
              </a:lnSpc>
              <a:spcAft>
                <a:spcPts val="800"/>
              </a:spcAft>
              <a:buFont typeface="Times New Roman" panose="02020603050405020304" pitchFamily="18" charset="0"/>
              <a:buChar char="-"/>
              <a:tabLst>
                <a:tab pos="914400" algn="l"/>
              </a:tabLst>
            </a:pPr>
            <a:r>
              <a:rPr lang="en-US" sz="1100" noProof="0">
                <a:effectLst/>
                <a:latin typeface="Calibri" panose="020F0502020204030204" pitchFamily="34" charset="0"/>
                <a:ea typeface="Calibri" panose="020F0502020204030204" pitchFamily="34" charset="0"/>
                <a:cs typeface="Times New Roman" panose="02020603050405020304" pitchFamily="18" charset="0"/>
              </a:rPr>
              <a:t>Stakeholders are engaged through a broad set of platforms, including workshops, meetings, roundtable discussions and solicited written submissions.</a:t>
            </a:r>
          </a:p>
          <a:p>
            <a:endParaRPr lang="en-US" noProof="0"/>
          </a:p>
          <a:p>
            <a:r>
              <a:rPr lang="en-US" b="1" noProof="0"/>
              <a:t>Sources: </a:t>
            </a:r>
          </a:p>
          <a:p>
            <a:endParaRPr lang="en-US" b="1" noProof="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a:t>Ministry of National Development Planning (2017). 7th National Development Plan 2017-2021</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a:t>Phiri, G. &amp; </a:t>
            </a:r>
            <a:r>
              <a:rPr lang="en-US" noProof="0" err="1"/>
              <a:t>Scheumann</a:t>
            </a:r>
            <a:r>
              <a:rPr lang="en-US" noProof="0"/>
              <a:t>, W. (2018). Coordination – the Key to Governing the Water-Land-Food Nexus in Zambia? Discussion Paper 20/2018, German Development Institute. </a:t>
            </a:r>
          </a:p>
          <a:p>
            <a:endParaRPr lang="en-US" noProof="0"/>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9</a:t>
            </a:fld>
            <a:endParaRPr lang="en-GB"/>
          </a:p>
        </p:txBody>
      </p:sp>
    </p:spTree>
    <p:extLst>
      <p:ext uri="{BB962C8B-B14F-4D97-AF65-F5344CB8AC3E}">
        <p14:creationId xmlns:p14="http://schemas.microsoft.com/office/powerpoint/2010/main" val="1282894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2.png"/><Relationship Id="rId10" Type="http://schemas.openxmlformats.org/officeDocument/2006/relationships/image" Target="../media/image26.svg"/><Relationship Id="rId4" Type="http://schemas.openxmlformats.org/officeDocument/2006/relationships/image" Target="../media/image3.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13 September 2022</a:t>
            </a:fld>
            <a:endParaRPr lang="en-GB"/>
          </a:p>
        </p:txBody>
      </p:sp>
      <p:pic>
        <p:nvPicPr>
          <p:cNvPr id="13" name="Picture 12">
            <a:extLst>
              <a:ext uri="{FF2B5EF4-FFF2-40B4-BE49-F238E27FC236}">
                <a16:creationId xmlns:a16="http://schemas.microsoft.com/office/drawing/2014/main" id="{0F3103E5-EEAC-43C0-ACC4-B9C590947E69}"/>
              </a:ext>
            </a:extLst>
          </p:cNvPr>
          <p:cNvPicPr>
            <a:picLocks noChangeAspect="1"/>
          </p:cNvPicPr>
          <p:nvPr userDrawn="1"/>
        </p:nvPicPr>
        <p:blipFill>
          <a:blip r:embed="rId4"/>
          <a:stretch>
            <a:fillRect/>
          </a:stretch>
        </p:blipFill>
        <p:spPr>
          <a:xfrm>
            <a:off x="699848" y="179867"/>
            <a:ext cx="3197359" cy="987554"/>
          </a:xfrm>
          <a:prstGeom prst="rect">
            <a:avLst/>
          </a:prstGeom>
        </p:spPr>
      </p:pic>
      <p:pic>
        <p:nvPicPr>
          <p:cNvPr id="12" name="Picture 11" descr="Text&#10;&#10;Description automatically generated">
            <a:extLst>
              <a:ext uri="{FF2B5EF4-FFF2-40B4-BE49-F238E27FC236}">
                <a16:creationId xmlns:a16="http://schemas.microsoft.com/office/drawing/2014/main" id="{CC16DC49-64CC-40A5-9B9E-39EED8684A62}"/>
              </a:ext>
            </a:extLst>
          </p:cNvPr>
          <p:cNvPicPr>
            <a:picLocks noChangeAspect="1"/>
          </p:cNvPicPr>
          <p:nvPr userDrawn="1"/>
        </p:nvPicPr>
        <p:blipFill>
          <a:blip r:embed="rId5"/>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a:t>Quote slide heading</a:t>
            </a:r>
            <a:endParaRPr lang="en-GB"/>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7036042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39784540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a:t>Main body text</a:t>
            </a:r>
          </a:p>
          <a:p>
            <a:pPr lvl="1"/>
            <a:r>
              <a:rPr lang="en-GB" noProof="0"/>
              <a:t>Second level</a:t>
            </a:r>
          </a:p>
          <a:p>
            <a:pPr lvl="2"/>
            <a:r>
              <a:rPr lang="en-GB" noProof="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055235818"/>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1871978961"/>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083855100"/>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8732064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13 September 2022</a:t>
            </a:fld>
            <a:endParaRPr lang="en-GB"/>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203071836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3969577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55116262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59195947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06919238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157150794"/>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a:p>
        </p:txBody>
      </p:sp>
    </p:spTree>
    <p:extLst>
      <p:ext uri="{BB962C8B-B14F-4D97-AF65-F5344CB8AC3E}">
        <p14:creationId xmlns:p14="http://schemas.microsoft.com/office/powerpoint/2010/main" val="337647762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13 September 2022</a:t>
            </a:fld>
            <a:endParaRPr lang="en-GB"/>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406360509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a:solidFill>
                  <a:srgbClr val="004C82"/>
                </a:solidFill>
              </a:rPr>
              <a:t>VISIT US</a:t>
            </a:r>
          </a:p>
          <a:p>
            <a:pPr algn="l">
              <a:spcAft>
                <a:spcPts val="600"/>
              </a:spcAft>
            </a:pPr>
            <a:r>
              <a:rPr lang="en-GB" sz="1600" b="1">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a:solidFill>
                  <a:srgbClr val="004C82"/>
                </a:solidFill>
              </a:rPr>
              <a:t>FOLLOW US</a:t>
            </a:r>
            <a:endParaRPr lang="en-GB" sz="1400" b="0">
              <a:solidFill>
                <a:srgbClr val="004C82"/>
              </a:solidFill>
            </a:endParaRPr>
          </a:p>
          <a:p>
            <a:pPr algn="l">
              <a:spcAft>
                <a:spcPts val="600"/>
              </a:spcAft>
            </a:pPr>
            <a:r>
              <a:rPr lang="en-GB" sz="1600" b="1">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a:solidFill>
                  <a:srgbClr val="004C82"/>
                </a:solidFill>
              </a:rPr>
              <a:t>LIKE US</a:t>
            </a:r>
          </a:p>
          <a:p>
            <a:pPr algn="l">
              <a:spcAft>
                <a:spcPts val="600"/>
              </a:spcAft>
            </a:pPr>
            <a:r>
              <a:rPr lang="en-GB" sz="1600" b="1">
                <a:solidFill>
                  <a:srgbClr val="004C82"/>
                </a:solidFill>
              </a:rPr>
              <a:t>@nexusresourceplatform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55648458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02359111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632759983"/>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a:solidFill>
                  <a:srgbClr val="004C82"/>
                </a:solidFill>
              </a:rPr>
              <a:t>Photo credits/sources</a:t>
            </a:r>
            <a:endParaRPr lang="en-GB">
              <a:solidFill>
                <a:srgbClr val="004C82"/>
              </a:solidFill>
            </a:endParaRPr>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a:p>
        </p:txBody>
      </p:sp>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13 September 2022</a:t>
            </a:fld>
            <a:endParaRPr lang="en-GB"/>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28201216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13 September 2022</a:t>
            </a:fld>
            <a:endParaRPr lang="en-GB"/>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731923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13 September 2022</a:t>
            </a:fld>
            <a:endParaRPr lang="en-GB"/>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6469978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111661906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2568"/>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26281884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a:t>
            </a:fld>
            <a:endParaRPr lang="en-GB"/>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13 September 2022</a:t>
            </a:fld>
            <a:endParaRPr lang="en-GB"/>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61" r:id="rId2"/>
    <p:sldLayoutId id="2147483875" r:id="rId3"/>
    <p:sldLayoutId id="2147483862" r:id="rId4"/>
    <p:sldLayoutId id="2147483873" r:id="rId5"/>
    <p:sldLayoutId id="2147483874" r:id="rId6"/>
    <p:sldLayoutId id="2147483858" r:id="rId7"/>
    <p:sldLayoutId id="2147483824" r:id="rId8"/>
    <p:sldLayoutId id="2147483822" r:id="rId9"/>
    <p:sldLayoutId id="2147483823" r:id="rId10"/>
    <p:sldLayoutId id="2147483865" r:id="rId11"/>
    <p:sldLayoutId id="2147483867" r:id="rId12"/>
    <p:sldLayoutId id="2147483821" r:id="rId13"/>
    <p:sldLayoutId id="2147483825" r:id="rId14"/>
    <p:sldLayoutId id="2147483832" r:id="rId15"/>
    <p:sldLayoutId id="2147483838" r:id="rId16"/>
    <p:sldLayoutId id="2147483828" r:id="rId17"/>
    <p:sldLayoutId id="2147483870" r:id="rId18"/>
    <p:sldLayoutId id="2147483830" r:id="rId19"/>
    <p:sldLayoutId id="2147483831" r:id="rId20"/>
    <p:sldLayoutId id="2147483866" r:id="rId21"/>
    <p:sldLayoutId id="2147483836" r:id="rId22"/>
    <p:sldLayoutId id="2147483868" r:id="rId23"/>
    <p:sldLayoutId id="2147483837" r:id="rId24"/>
    <p:sldLayoutId id="2147483839" r:id="rId25"/>
    <p:sldLayoutId id="2147483871" r:id="rId26"/>
    <p:sldLayoutId id="2147483852" r:id="rId27"/>
    <p:sldLayoutId id="2147483872" r:id="rId28"/>
    <p:sldLayoutId id="2147483843" r:id="rId29"/>
    <p:sldLayoutId id="2147483847" r:id="rId30"/>
    <p:sldLayoutId id="2147483846" r:id="rId31"/>
    <p:sldLayoutId id="2147483863" r:id="rId32"/>
    <p:sldLayoutId id="2147483841" r:id="rId33"/>
    <p:sldLayoutId id="2147483842" r:id="rId34"/>
    <p:sldLayoutId id="2147483857" r:id="rId35"/>
    <p:sldLayoutId id="2147483856" r:id="rId36"/>
    <p:sldLayoutId id="2147483840" r:id="rId37"/>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svg"/><Relationship Id="rId2" Type="http://schemas.openxmlformats.org/officeDocument/2006/relationships/notesSlide" Target="../notesSlides/notesSlide2.xml"/><Relationship Id="rId16" Type="http://schemas.openxmlformats.org/officeDocument/2006/relationships/image" Target="../media/image49.png"/><Relationship Id="rId1" Type="http://schemas.openxmlformats.org/officeDocument/2006/relationships/slideLayout" Target="../slideLayouts/slideLayout33.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png"/><Relationship Id="rId15" Type="http://schemas.openxmlformats.org/officeDocument/2006/relationships/image" Target="../media/image48.svg"/><Relationship Id="rId10" Type="http://schemas.openxmlformats.org/officeDocument/2006/relationships/image" Target="../media/image43.png"/><Relationship Id="rId4" Type="http://schemas.openxmlformats.org/officeDocument/2006/relationships/image" Target="../media/image37.svg"/><Relationship Id="rId9" Type="http://schemas.openxmlformats.org/officeDocument/2006/relationships/image" Target="../media/image42.png"/><Relationship Id="rId1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41.png"/><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54.png"/></Relationships>
</file>

<file path=ppt/slides/_rels/slide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56.png"/></Relationships>
</file>

<file path=ppt/slides/_rels/slide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56.png"/><Relationship Id="rId4" Type="http://schemas.openxmlformats.org/officeDocument/2006/relationships/image" Target="../media/image55.png"/></Relationships>
</file>

<file path=ppt/slides/_rels/slide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339365" y="4124658"/>
            <a:ext cx="1963125" cy="213058"/>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FE78462-EC25-4D6F-859E-EAAB761FF960}" type="datetime4">
              <a:rPr kumimoji="0" lang="en-GB" sz="1400" b="0" i="0" u="none" strike="noStrike" kern="1200" cap="none" spc="0" normalizeH="0" baseline="0" noProof="0" smtClean="0">
                <a:ln>
                  <a:noFill/>
                </a:ln>
                <a:solidFill>
                  <a:srgbClr val="6F6F6F"/>
                </a:solidFill>
                <a:effectLst/>
                <a:uLnTx/>
                <a:uFillTx/>
                <a:latin typeface="Arial"/>
                <a:ea typeface="+mn-ea"/>
                <a:cs typeface="Calibri" panose="020F050202020403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13 September 2022</a:t>
            </a:fld>
            <a:endParaRPr kumimoji="0" lang="en-GB" sz="1400" b="0" i="0" u="none" strike="noStrike" kern="1200" cap="none" spc="0" normalizeH="0" baseline="0" noProof="0">
              <a:ln>
                <a:noFill/>
              </a:ln>
              <a:solidFill>
                <a:srgbClr val="6F6F6F"/>
              </a:solidFill>
              <a:effectLst/>
              <a:uLnTx/>
              <a:uFillTx/>
              <a:latin typeface="Arial"/>
              <a:ea typeface="+mn-ea"/>
              <a:cs typeface="Calibri" panose="020F0502020204030204" pitchFamily="34" charset="0"/>
            </a:endParaRPr>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pic>
        <p:nvPicPr>
          <p:cNvPr id="30" name="Picture Placeholder 29" descr="Icon&#10;&#10;Description automatically generated">
            <a:extLst>
              <a:ext uri="{FF2B5EF4-FFF2-40B4-BE49-F238E27FC236}">
                <a16:creationId xmlns:a16="http://schemas.microsoft.com/office/drawing/2014/main" id="{5E38E7FB-14C1-4397-ADFB-800EABBA639A}"/>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p:spPr>
      </p:pic>
      <p:pic>
        <p:nvPicPr>
          <p:cNvPr id="36" name="Picture Placeholder 35" descr="A screenshot of a video game&#10;&#10;Description automatically generated with medium confidence">
            <a:extLst>
              <a:ext uri="{FF2B5EF4-FFF2-40B4-BE49-F238E27FC236}">
                <a16:creationId xmlns:a16="http://schemas.microsoft.com/office/drawing/2014/main" id="{14CDB087-49CA-42A1-8E0D-84D9B22E54B2}"/>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p:spPr>
      </p:pic>
      <p:grpSp>
        <p:nvGrpSpPr>
          <p:cNvPr id="3" name="Gruppieren 2">
            <a:extLst>
              <a:ext uri="{FF2B5EF4-FFF2-40B4-BE49-F238E27FC236}">
                <a16:creationId xmlns:a16="http://schemas.microsoft.com/office/drawing/2014/main" id="{B23C5F83-05A9-4EA5-AF77-AF904044BDBC}"/>
              </a:ext>
            </a:extLst>
          </p:cNvPr>
          <p:cNvGrpSpPr/>
          <p:nvPr/>
        </p:nvGrpSpPr>
        <p:grpSpPr>
          <a:xfrm>
            <a:off x="5879834" y="4137661"/>
            <a:ext cx="1163676" cy="594174"/>
            <a:chOff x="5879834" y="4120327"/>
            <a:chExt cx="1163676" cy="594174"/>
          </a:xfrm>
        </p:grpSpPr>
        <p:pic>
          <p:nvPicPr>
            <p:cNvPr id="1026" name="Picture 2">
              <a:extLst>
                <a:ext uri="{FF2B5EF4-FFF2-40B4-BE49-F238E27FC236}">
                  <a16:creationId xmlns:a16="http://schemas.microsoft.com/office/drawing/2014/main" id="{B5664FC2-8556-40AC-A831-713217D4B4A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75FE620F-B4DD-4C23-9644-156D14E8AB41}"/>
                </a:ext>
              </a:extLst>
            </p:cNvPr>
            <p:cNvSpPr txBox="1"/>
            <p:nvPr/>
          </p:nvSpPr>
          <p:spPr>
            <a:xfrm>
              <a:off x="5879834" y="4120327"/>
              <a:ext cx="904415" cy="20005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a:ln>
                    <a:noFill/>
                  </a:ln>
                  <a:solidFill>
                    <a:srgbClr val="2C2B2A"/>
                  </a:solidFill>
                  <a:effectLst/>
                  <a:uLnTx/>
                  <a:uFillTx/>
                  <a:latin typeface="Calibri" panose="020F0502020204030204" pitchFamily="34" charset="0"/>
                  <a:ea typeface="+mn-ea"/>
                  <a:cs typeface="Calibri" panose="020F0502020204030204" pitchFamily="34" charset="0"/>
                </a:rPr>
                <a:t>In cooperation with</a:t>
              </a:r>
            </a:p>
          </p:txBody>
        </p:sp>
      </p:grpSp>
      <p:sp>
        <p:nvSpPr>
          <p:cNvPr id="18" name="Title 1">
            <a:extLst>
              <a:ext uri="{FF2B5EF4-FFF2-40B4-BE49-F238E27FC236}">
                <a16:creationId xmlns:a16="http://schemas.microsoft.com/office/drawing/2014/main" id="{3A437BCD-8731-4835-A223-D374D02EE226}"/>
              </a:ext>
            </a:extLst>
          </p:cNvPr>
          <p:cNvSpPr txBox="1">
            <a:spLocks/>
          </p:cNvSpPr>
          <p:nvPr/>
        </p:nvSpPr>
        <p:spPr bwMode="gray">
          <a:xfrm>
            <a:off x="684000" y="2265506"/>
            <a:ext cx="7971711" cy="452432"/>
          </a:xfrm>
          <a:prstGeom prst="rect">
            <a:avLst/>
          </a:prstGeom>
        </p:spPr>
        <p:txBody>
          <a:bodyPr vert="horz" wrap="square" lIns="91440" tIns="45720" rIns="91440" bIns="45720" rtlCol="0" anchor="ctr">
            <a:spAutoFit/>
          </a:bodyPr>
          <a:lstStyle>
            <a:lvl1pPr algn="l" defTabSz="685800" rtl="0" eaLnBrk="1" latinLnBrk="0" hangingPunct="1">
              <a:lnSpc>
                <a:spcPct val="90000"/>
              </a:lnSpc>
              <a:spcBef>
                <a:spcPct val="0"/>
              </a:spcBef>
              <a:buNone/>
              <a:defRPr sz="2600" b="1" kern="1200" cap="none" baseline="0">
                <a:solidFill>
                  <a:schemeClr val="bg1"/>
                </a:solidFill>
                <a:latin typeface="+mj-lt"/>
                <a:ea typeface="+mj-ea"/>
                <a:cs typeface="+mj-cs"/>
              </a:defRPr>
            </a:lvl1pPr>
          </a:lstStyle>
          <a:p>
            <a:r>
              <a:rPr lang="en-US"/>
              <a:t>Module III - Case Studies</a:t>
            </a:r>
            <a:endParaRPr lang="en-GB"/>
          </a:p>
        </p:txBody>
      </p:sp>
      <p:sp>
        <p:nvSpPr>
          <p:cNvPr id="20" name="Text Placeholder 11">
            <a:extLst>
              <a:ext uri="{FF2B5EF4-FFF2-40B4-BE49-F238E27FC236}">
                <a16:creationId xmlns:a16="http://schemas.microsoft.com/office/drawing/2014/main" id="{BAB7D024-6A29-452E-8254-093AA90A7D08}"/>
              </a:ext>
            </a:extLst>
          </p:cNvPr>
          <p:cNvSpPr>
            <a:spLocks noGrp="1"/>
          </p:cNvSpPr>
          <p:nvPr>
            <p:ph type="body" sz="quarter" idx="10"/>
          </p:nvPr>
        </p:nvSpPr>
        <p:spPr>
          <a:xfrm>
            <a:off x="684000" y="2831017"/>
            <a:ext cx="7970837" cy="384721"/>
          </a:xfrm>
        </p:spPr>
        <p:txBody>
          <a:bodyPr/>
          <a:lstStyle/>
          <a:p>
            <a:r>
              <a:rPr lang="en-US"/>
              <a:t>For cross-policy making and related project design and planning</a:t>
            </a:r>
            <a:endParaRPr lang="en-GB"/>
          </a:p>
        </p:txBody>
      </p:sp>
    </p:spTree>
    <p:extLst>
      <p:ext uri="{BB962C8B-B14F-4D97-AF65-F5344CB8AC3E}">
        <p14:creationId xmlns:p14="http://schemas.microsoft.com/office/powerpoint/2010/main" val="76837945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FBE37A5-D217-4526-8187-1516AF8FE810}"/>
              </a:ext>
            </a:extLst>
          </p:cNvPr>
          <p:cNvSpPr>
            <a:spLocks noGrp="1"/>
          </p:cNvSpPr>
          <p:nvPr>
            <p:ph type="body" sz="quarter" idx="14"/>
          </p:nvPr>
        </p:nvSpPr>
        <p:spPr/>
        <p:txBody>
          <a:bodyPr/>
          <a:lstStyle/>
          <a:p>
            <a:r>
              <a:rPr lang="en-US"/>
              <a:t>Coordination approaches at the national level </a:t>
            </a:r>
          </a:p>
        </p:txBody>
      </p:sp>
      <p:sp>
        <p:nvSpPr>
          <p:cNvPr id="3" name="Textplatzhalter 2">
            <a:extLst>
              <a:ext uri="{FF2B5EF4-FFF2-40B4-BE49-F238E27FC236}">
                <a16:creationId xmlns:a16="http://schemas.microsoft.com/office/drawing/2014/main" id="{3FE263CC-E793-4567-B2A8-D840BC1DD93E}"/>
              </a:ext>
            </a:extLst>
          </p:cNvPr>
          <p:cNvSpPr>
            <a:spLocks noGrp="1"/>
          </p:cNvSpPr>
          <p:nvPr>
            <p:ph type="body" sz="quarter" idx="13"/>
          </p:nvPr>
        </p:nvSpPr>
        <p:spPr>
          <a:xfrm>
            <a:off x="449818" y="1548000"/>
            <a:ext cx="7443352" cy="3365733"/>
          </a:xfrm>
        </p:spPr>
        <p:txBody>
          <a:bodyPr/>
          <a:lstStyle/>
          <a:p>
            <a:r>
              <a:rPr lang="en-US" u="sng"/>
              <a:t>Inter-sectoral planning group</a:t>
            </a:r>
            <a:endParaRPr lang="en-US"/>
          </a:p>
          <a:p>
            <a:pPr marL="342900" indent="-342900">
              <a:buClr>
                <a:srgbClr val="F4971A"/>
              </a:buClr>
              <a:buFont typeface="Wingdings" panose="05000000000000000000" pitchFamily="2" charset="2"/>
              <a:buChar char="§"/>
            </a:pPr>
            <a:r>
              <a:rPr lang="en-US"/>
              <a:t>To coordinate activities around the national „</a:t>
            </a:r>
            <a:r>
              <a:rPr lang="en-US" b="1"/>
              <a:t>Farm Block Development Programme</a:t>
            </a:r>
            <a:r>
              <a:rPr lang="en-US"/>
              <a:t>“ (commercialization of over 1 Mio ha of land into largely irrigated agricultural land)</a:t>
            </a:r>
          </a:p>
          <a:p>
            <a:pPr marL="342900" indent="-342900">
              <a:buClr>
                <a:srgbClr val="F4971A"/>
              </a:buClr>
              <a:buFont typeface="Wingdings" panose="05000000000000000000" pitchFamily="2" charset="2"/>
              <a:buChar char="§"/>
            </a:pPr>
            <a:r>
              <a:rPr lang="en-US"/>
              <a:t>Requires investments in infrastructure such as roads and electricity to create an attractive infrastructure package for investors and to manage cross-sectoral conflicts </a:t>
            </a:r>
          </a:p>
          <a:p>
            <a:pPr>
              <a:buClr>
                <a:srgbClr val="F4971A"/>
              </a:buClr>
            </a:pPr>
            <a:r>
              <a:rPr lang="en-US">
                <a:solidFill>
                  <a:srgbClr val="F4971A"/>
                </a:solidFill>
                <a:sym typeface="Wingdings" panose="05000000000000000000" pitchFamily="2" charset="2"/>
              </a:rPr>
              <a:t></a:t>
            </a:r>
            <a:r>
              <a:rPr lang="en-US">
                <a:sym typeface="Wingdings" panose="05000000000000000000" pitchFamily="2" charset="2"/>
              </a:rPr>
              <a:t> </a:t>
            </a:r>
            <a:r>
              <a:rPr lang="en-US"/>
              <a:t>Horizontal coordination to overcome infrastructure deficits for agricultural investments and to address potential conflicts</a:t>
            </a:r>
          </a:p>
        </p:txBody>
      </p:sp>
      <p:sp>
        <p:nvSpPr>
          <p:cNvPr id="4" name="Titel 3">
            <a:extLst>
              <a:ext uri="{FF2B5EF4-FFF2-40B4-BE49-F238E27FC236}">
                <a16:creationId xmlns:a16="http://schemas.microsoft.com/office/drawing/2014/main" id="{9F66AA0F-4CF4-4EF6-ACF5-3E4F3C2F0822}"/>
              </a:ext>
            </a:extLst>
          </p:cNvPr>
          <p:cNvSpPr>
            <a:spLocks noGrp="1"/>
          </p:cNvSpPr>
          <p:nvPr>
            <p:ph type="title"/>
          </p:nvPr>
        </p:nvSpPr>
        <p:spPr/>
        <p:txBody>
          <a:bodyPr>
            <a:normAutofit/>
          </a:bodyPr>
          <a:lstStyle/>
          <a:p>
            <a:r>
              <a:rPr lang="en-US" sz="2000"/>
              <a:t>WEF-Nexus coordination in the lower Kafue catchment, Zambia</a:t>
            </a:r>
            <a:endParaRPr lang="de-DE" sz="2000"/>
          </a:p>
        </p:txBody>
      </p:sp>
      <p:sp>
        <p:nvSpPr>
          <p:cNvPr id="5" name="Foliennummernplatzhalter 4">
            <a:extLst>
              <a:ext uri="{FF2B5EF4-FFF2-40B4-BE49-F238E27FC236}">
                <a16:creationId xmlns:a16="http://schemas.microsoft.com/office/drawing/2014/main" id="{28C346CC-B07A-4A2E-8713-ED720BAB7B51}"/>
              </a:ext>
            </a:extLst>
          </p:cNvPr>
          <p:cNvSpPr>
            <a:spLocks noGrp="1"/>
          </p:cNvSpPr>
          <p:nvPr>
            <p:ph type="sldNum" sz="quarter" idx="16"/>
          </p:nvPr>
        </p:nvSpPr>
        <p:spPr/>
        <p:txBody>
          <a:bodyPr/>
          <a:lstStyle/>
          <a:p>
            <a:fld id="{CF23C0C3-F0EC-4AF0-84C8-08554CFEDD03}" type="slidenum">
              <a:rPr lang="en-GB" smtClean="0"/>
              <a:t>10</a:t>
            </a:fld>
            <a:endParaRPr lang="en-GB"/>
          </a:p>
        </p:txBody>
      </p:sp>
    </p:spTree>
    <p:extLst>
      <p:ext uri="{BB962C8B-B14F-4D97-AF65-F5344CB8AC3E}">
        <p14:creationId xmlns:p14="http://schemas.microsoft.com/office/powerpoint/2010/main" val="76484000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FBE37A5-D217-4526-8187-1516AF8FE810}"/>
              </a:ext>
            </a:extLst>
          </p:cNvPr>
          <p:cNvSpPr>
            <a:spLocks noGrp="1"/>
          </p:cNvSpPr>
          <p:nvPr>
            <p:ph type="body" sz="quarter" idx="14"/>
          </p:nvPr>
        </p:nvSpPr>
        <p:spPr/>
        <p:txBody>
          <a:bodyPr/>
          <a:lstStyle/>
          <a:p>
            <a:r>
              <a:rPr lang="en-US"/>
              <a:t>Coordination approaches at the local level </a:t>
            </a:r>
          </a:p>
        </p:txBody>
      </p:sp>
      <p:sp>
        <p:nvSpPr>
          <p:cNvPr id="3" name="Textplatzhalter 2">
            <a:extLst>
              <a:ext uri="{FF2B5EF4-FFF2-40B4-BE49-F238E27FC236}">
                <a16:creationId xmlns:a16="http://schemas.microsoft.com/office/drawing/2014/main" id="{3FE263CC-E793-4567-B2A8-D840BC1DD93E}"/>
              </a:ext>
            </a:extLst>
          </p:cNvPr>
          <p:cNvSpPr>
            <a:spLocks noGrp="1"/>
          </p:cNvSpPr>
          <p:nvPr>
            <p:ph type="body" sz="quarter" idx="13"/>
          </p:nvPr>
        </p:nvSpPr>
        <p:spPr>
          <a:xfrm>
            <a:off x="449817" y="1548000"/>
            <a:ext cx="5413101" cy="3365733"/>
          </a:xfrm>
        </p:spPr>
        <p:txBody>
          <a:bodyPr/>
          <a:lstStyle/>
          <a:p>
            <a:r>
              <a:rPr lang="en-US" u="sng"/>
              <a:t>Coordination between Zambia Electricity Supply Company (ZESCO) and Zambia Sugar Ltd.:</a:t>
            </a:r>
          </a:p>
          <a:p>
            <a:pPr marL="342900" indent="-342900">
              <a:buClr>
                <a:srgbClr val="F4971A"/>
              </a:buClr>
              <a:buFont typeface="Wingdings" panose="05000000000000000000" pitchFamily="2" charset="2"/>
              <a:buChar char="§"/>
            </a:pPr>
            <a:r>
              <a:rPr lang="en-US"/>
              <a:t>Interlinkages and flow dependencies between upstream (hydropower, irrigation) and downstream users (hydropower)</a:t>
            </a:r>
          </a:p>
          <a:p>
            <a:pPr marL="342900" indent="-342900">
              <a:buClr>
                <a:srgbClr val="F4971A"/>
              </a:buClr>
              <a:buFont typeface="Wingdings" panose="05000000000000000000" pitchFamily="2" charset="2"/>
              <a:buChar char="§"/>
            </a:pPr>
            <a:r>
              <a:rPr lang="en-US" b="1">
                <a:solidFill>
                  <a:srgbClr val="F4971A"/>
                </a:solidFill>
                <a:sym typeface="Wingdings" panose="05000000000000000000" pitchFamily="2" charset="2"/>
              </a:rPr>
              <a:t> </a:t>
            </a:r>
            <a:r>
              <a:rPr lang="en-US" b="1"/>
              <a:t>Data exchange </a:t>
            </a:r>
            <a:r>
              <a:rPr lang="en-US"/>
              <a:t>on water withdrawals for irrigation (Zambia Sugar Ltd.) and water release by ZESCO on daily basis </a:t>
            </a:r>
          </a:p>
          <a:p>
            <a:pPr marL="342900" indent="-342900">
              <a:buClr>
                <a:srgbClr val="F4971A"/>
              </a:buClr>
              <a:buFont typeface="Wingdings" panose="05000000000000000000" pitchFamily="2" charset="2"/>
              <a:buChar char="§"/>
            </a:pPr>
            <a:endParaRPr lang="en-US"/>
          </a:p>
        </p:txBody>
      </p:sp>
      <p:sp>
        <p:nvSpPr>
          <p:cNvPr id="4" name="Titel 3">
            <a:extLst>
              <a:ext uri="{FF2B5EF4-FFF2-40B4-BE49-F238E27FC236}">
                <a16:creationId xmlns:a16="http://schemas.microsoft.com/office/drawing/2014/main" id="{9F66AA0F-4CF4-4EF6-ACF5-3E4F3C2F0822}"/>
              </a:ext>
            </a:extLst>
          </p:cNvPr>
          <p:cNvSpPr>
            <a:spLocks noGrp="1"/>
          </p:cNvSpPr>
          <p:nvPr>
            <p:ph type="title"/>
          </p:nvPr>
        </p:nvSpPr>
        <p:spPr/>
        <p:txBody>
          <a:bodyPr>
            <a:normAutofit/>
          </a:bodyPr>
          <a:lstStyle/>
          <a:p>
            <a:r>
              <a:rPr lang="en-US" sz="2000"/>
              <a:t>WEF-Nexus coordination in the lower Kafue catchment, Zambia</a:t>
            </a:r>
            <a:endParaRPr lang="de-DE" sz="2000"/>
          </a:p>
        </p:txBody>
      </p:sp>
      <p:sp>
        <p:nvSpPr>
          <p:cNvPr id="5" name="Foliennummernplatzhalter 4">
            <a:extLst>
              <a:ext uri="{FF2B5EF4-FFF2-40B4-BE49-F238E27FC236}">
                <a16:creationId xmlns:a16="http://schemas.microsoft.com/office/drawing/2014/main" id="{28C346CC-B07A-4A2E-8713-ED720BAB7B51}"/>
              </a:ext>
            </a:extLst>
          </p:cNvPr>
          <p:cNvSpPr>
            <a:spLocks noGrp="1"/>
          </p:cNvSpPr>
          <p:nvPr>
            <p:ph type="sldNum" sz="quarter" idx="16"/>
          </p:nvPr>
        </p:nvSpPr>
        <p:spPr/>
        <p:txBody>
          <a:bodyPr/>
          <a:lstStyle/>
          <a:p>
            <a:fld id="{CF23C0C3-F0EC-4AF0-84C8-08554CFEDD03}" type="slidenum">
              <a:rPr lang="en-GB" smtClean="0"/>
              <a:t>11</a:t>
            </a:fld>
            <a:endParaRPr lang="en-GB"/>
          </a:p>
        </p:txBody>
      </p:sp>
      <p:pic>
        <p:nvPicPr>
          <p:cNvPr id="7" name="Grafik 6">
            <a:extLst>
              <a:ext uri="{FF2B5EF4-FFF2-40B4-BE49-F238E27FC236}">
                <a16:creationId xmlns:a16="http://schemas.microsoft.com/office/drawing/2014/main" id="{01AEBC54-7A0D-4100-8A32-B60FDADF4243}"/>
              </a:ext>
            </a:extLst>
          </p:cNvPr>
          <p:cNvPicPr>
            <a:picLocks noChangeAspect="1"/>
          </p:cNvPicPr>
          <p:nvPr/>
        </p:nvPicPr>
        <p:blipFill>
          <a:blip r:embed="rId3"/>
          <a:stretch>
            <a:fillRect/>
          </a:stretch>
        </p:blipFill>
        <p:spPr>
          <a:xfrm>
            <a:off x="6226864" y="1730813"/>
            <a:ext cx="2467319" cy="2286319"/>
          </a:xfrm>
          <a:prstGeom prst="rect">
            <a:avLst/>
          </a:prstGeom>
        </p:spPr>
      </p:pic>
    </p:spTree>
    <p:extLst>
      <p:ext uri="{BB962C8B-B14F-4D97-AF65-F5344CB8AC3E}">
        <p14:creationId xmlns:p14="http://schemas.microsoft.com/office/powerpoint/2010/main" val="373080579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FBE37A5-D217-4526-8187-1516AF8FE810}"/>
              </a:ext>
            </a:extLst>
          </p:cNvPr>
          <p:cNvSpPr>
            <a:spLocks noGrp="1"/>
          </p:cNvSpPr>
          <p:nvPr>
            <p:ph type="body" sz="quarter" idx="14"/>
          </p:nvPr>
        </p:nvSpPr>
        <p:spPr/>
        <p:txBody>
          <a:bodyPr/>
          <a:lstStyle/>
          <a:p>
            <a:r>
              <a:rPr lang="en-US"/>
              <a:t>Implementation: Success factors and challenges</a:t>
            </a:r>
          </a:p>
        </p:txBody>
      </p:sp>
      <p:sp>
        <p:nvSpPr>
          <p:cNvPr id="3" name="Textplatzhalter 2">
            <a:extLst>
              <a:ext uri="{FF2B5EF4-FFF2-40B4-BE49-F238E27FC236}">
                <a16:creationId xmlns:a16="http://schemas.microsoft.com/office/drawing/2014/main" id="{3FE263CC-E793-4567-B2A8-D840BC1DD93E}"/>
              </a:ext>
            </a:extLst>
          </p:cNvPr>
          <p:cNvSpPr>
            <a:spLocks noGrp="1"/>
          </p:cNvSpPr>
          <p:nvPr>
            <p:ph type="body" sz="quarter" idx="13"/>
          </p:nvPr>
        </p:nvSpPr>
        <p:spPr>
          <a:xfrm>
            <a:off x="449817" y="1548000"/>
            <a:ext cx="7779783" cy="3365733"/>
          </a:xfrm>
        </p:spPr>
        <p:txBody>
          <a:bodyPr vert="horz" lIns="91440" tIns="45720" rIns="91440" bIns="45720" rtlCol="0" anchor="t">
            <a:normAutofit/>
          </a:bodyPr>
          <a:lstStyle/>
          <a:p>
            <a:r>
              <a:rPr lang="en-US" sz="1900" u="sng">
                <a:latin typeface="Calibri"/>
                <a:cs typeface="Calibri"/>
              </a:rPr>
              <a:t>Success factors: </a:t>
            </a:r>
            <a:endParaRPr lang="en-US" sz="1900" u="sng"/>
          </a:p>
          <a:p>
            <a:pPr marL="342900" indent="-342900">
              <a:buClr>
                <a:srgbClr val="F4971A"/>
              </a:buClr>
              <a:buFont typeface="Arial" panose="020B0604020202020204" pitchFamily="34" charset="0"/>
              <a:buChar char="•"/>
            </a:pPr>
            <a:r>
              <a:rPr lang="en-US" sz="1900">
                <a:latin typeface="Calibri"/>
                <a:cs typeface="Calibri"/>
              </a:rPr>
              <a:t>Prospect of attracting foreign investments can incentivize cross-sectoral coordination </a:t>
            </a:r>
            <a:endParaRPr lang="en-US" sz="1900"/>
          </a:p>
          <a:p>
            <a:r>
              <a:rPr lang="en-US" sz="1900" u="sng">
                <a:latin typeface="Calibri"/>
                <a:cs typeface="Calibri"/>
              </a:rPr>
              <a:t>Challenges: </a:t>
            </a:r>
            <a:endParaRPr lang="en-US" sz="1900" u="sng"/>
          </a:p>
          <a:p>
            <a:pPr marL="342900" indent="-342900">
              <a:buClr>
                <a:srgbClr val="F4971A"/>
              </a:buClr>
              <a:buFont typeface="Wingdings" panose="05000000000000000000" pitchFamily="2" charset="2"/>
              <a:buChar char="§"/>
            </a:pPr>
            <a:r>
              <a:rPr lang="en-US" sz="1900">
                <a:latin typeface="Calibri"/>
                <a:cs typeface="Calibri"/>
              </a:rPr>
              <a:t>Lack of technical and administrative capacities at all levels, including provincial and district level make vertical coordination difficult  </a:t>
            </a:r>
            <a:endParaRPr lang="en-US" sz="1900"/>
          </a:p>
          <a:p>
            <a:pPr marL="342900" indent="-342900">
              <a:buClr>
                <a:srgbClr val="F4971A"/>
              </a:buClr>
              <a:buFont typeface="Wingdings" panose="05000000000000000000" pitchFamily="2" charset="2"/>
              <a:buChar char="§"/>
            </a:pPr>
            <a:r>
              <a:rPr lang="en-US" sz="1900">
                <a:latin typeface="Calibri"/>
                <a:cs typeface="Calibri"/>
              </a:rPr>
              <a:t>Limited data and information (either incomplete, unreliable or withheld)</a:t>
            </a:r>
          </a:p>
          <a:p>
            <a:pPr marL="342900" indent="-342900">
              <a:buClr>
                <a:srgbClr val="F4971A"/>
              </a:buClr>
              <a:buFont typeface="Wingdings" panose="05000000000000000000" pitchFamily="2" charset="2"/>
              <a:buChar char="§"/>
            </a:pPr>
            <a:r>
              <a:rPr lang="en-US" sz="1900">
                <a:latin typeface="Calibri"/>
                <a:cs typeface="Calibri"/>
              </a:rPr>
              <a:t>Absence of mechanisms that protect non-commercial water user rights </a:t>
            </a:r>
            <a:endParaRPr lang="en-US" sz="1900"/>
          </a:p>
        </p:txBody>
      </p:sp>
      <p:sp>
        <p:nvSpPr>
          <p:cNvPr id="4" name="Titel 3">
            <a:extLst>
              <a:ext uri="{FF2B5EF4-FFF2-40B4-BE49-F238E27FC236}">
                <a16:creationId xmlns:a16="http://schemas.microsoft.com/office/drawing/2014/main" id="{9F66AA0F-4CF4-4EF6-ACF5-3E4F3C2F0822}"/>
              </a:ext>
            </a:extLst>
          </p:cNvPr>
          <p:cNvSpPr>
            <a:spLocks noGrp="1"/>
          </p:cNvSpPr>
          <p:nvPr>
            <p:ph type="title"/>
          </p:nvPr>
        </p:nvSpPr>
        <p:spPr/>
        <p:txBody>
          <a:bodyPr>
            <a:normAutofit/>
          </a:bodyPr>
          <a:lstStyle/>
          <a:p>
            <a:r>
              <a:rPr lang="en-US" sz="2000"/>
              <a:t>WEF-Nexus coordination in the lower Kafue catchment, Zambia</a:t>
            </a:r>
            <a:endParaRPr lang="de-DE" sz="2000"/>
          </a:p>
        </p:txBody>
      </p:sp>
      <p:sp>
        <p:nvSpPr>
          <p:cNvPr id="5" name="Foliennummernplatzhalter 4">
            <a:extLst>
              <a:ext uri="{FF2B5EF4-FFF2-40B4-BE49-F238E27FC236}">
                <a16:creationId xmlns:a16="http://schemas.microsoft.com/office/drawing/2014/main" id="{28C346CC-B07A-4A2E-8713-ED720BAB7B51}"/>
              </a:ext>
            </a:extLst>
          </p:cNvPr>
          <p:cNvSpPr>
            <a:spLocks noGrp="1"/>
          </p:cNvSpPr>
          <p:nvPr>
            <p:ph type="sldNum" sz="quarter" idx="16"/>
          </p:nvPr>
        </p:nvSpPr>
        <p:spPr/>
        <p:txBody>
          <a:bodyPr/>
          <a:lstStyle/>
          <a:p>
            <a:fld id="{CF23C0C3-F0EC-4AF0-84C8-08554CFEDD03}" type="slidenum">
              <a:rPr lang="en-GB" smtClean="0"/>
              <a:t>12</a:t>
            </a:fld>
            <a:endParaRPr lang="en-GB"/>
          </a:p>
        </p:txBody>
      </p:sp>
    </p:spTree>
    <p:extLst>
      <p:ext uri="{BB962C8B-B14F-4D97-AF65-F5344CB8AC3E}">
        <p14:creationId xmlns:p14="http://schemas.microsoft.com/office/powerpoint/2010/main" val="118607884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496800" y="4124658"/>
            <a:ext cx="1805690" cy="213058"/>
          </a:xfrm>
        </p:spPr>
        <p:txBody>
          <a:bodyPr/>
          <a:lstStyle/>
          <a:p>
            <a:fld id="{6FE78462-EC25-4D6F-859E-EAAB761FF960}" type="datetime4">
              <a:rPr lang="en-GB" smtClean="0"/>
              <a:pPr/>
              <a:t>13 September 2022</a:t>
            </a:fld>
            <a:endParaRPr lang="en-GB"/>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sp>
        <p:nvSpPr>
          <p:cNvPr id="5" name="Titel 4">
            <a:extLst>
              <a:ext uri="{FF2B5EF4-FFF2-40B4-BE49-F238E27FC236}">
                <a16:creationId xmlns:a16="http://schemas.microsoft.com/office/drawing/2014/main" id="{DA4B6E36-91F3-4E87-8523-5E8819651E12}"/>
              </a:ext>
            </a:extLst>
          </p:cNvPr>
          <p:cNvSpPr>
            <a:spLocks noGrp="1"/>
          </p:cNvSpPr>
          <p:nvPr>
            <p:ph type="title"/>
          </p:nvPr>
        </p:nvSpPr>
        <p:spPr>
          <a:xfrm>
            <a:off x="684000" y="2220580"/>
            <a:ext cx="7971711" cy="452432"/>
          </a:xfrm>
        </p:spPr>
        <p:txBody>
          <a:bodyPr/>
          <a:lstStyle/>
          <a:p>
            <a:r>
              <a:rPr lang="en-US"/>
              <a:t>Thank you for your time!</a:t>
            </a:r>
            <a:endParaRPr lang="de-DE"/>
          </a:p>
        </p:txBody>
      </p:sp>
      <p:pic>
        <p:nvPicPr>
          <p:cNvPr id="20" name="Picture Placeholder 29" descr="Icon&#10;&#10;Description automatically generated">
            <a:extLst>
              <a:ext uri="{FF2B5EF4-FFF2-40B4-BE49-F238E27FC236}">
                <a16:creationId xmlns:a16="http://schemas.microsoft.com/office/drawing/2014/main" id="{6D9BBEA5-4CC2-4B7B-8777-B4594F6215E4}"/>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p:spPr>
      </p:pic>
      <p:pic>
        <p:nvPicPr>
          <p:cNvPr id="21" name="Picture Placeholder 35" descr="A screenshot of a video game&#10;&#10;Description automatically generated with medium confidence">
            <a:extLst>
              <a:ext uri="{FF2B5EF4-FFF2-40B4-BE49-F238E27FC236}">
                <a16:creationId xmlns:a16="http://schemas.microsoft.com/office/drawing/2014/main" id="{F054A0ED-6BB3-4033-9BAD-28B7E1838262}"/>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p:spPr>
      </p:pic>
      <p:grpSp>
        <p:nvGrpSpPr>
          <p:cNvPr id="22" name="Gruppieren 21">
            <a:extLst>
              <a:ext uri="{FF2B5EF4-FFF2-40B4-BE49-F238E27FC236}">
                <a16:creationId xmlns:a16="http://schemas.microsoft.com/office/drawing/2014/main" id="{D9032182-497F-44D8-A7E4-A462FDF1C9E4}"/>
              </a:ext>
            </a:extLst>
          </p:cNvPr>
          <p:cNvGrpSpPr/>
          <p:nvPr/>
        </p:nvGrpSpPr>
        <p:grpSpPr>
          <a:xfrm>
            <a:off x="5879834" y="4137661"/>
            <a:ext cx="1163676" cy="594174"/>
            <a:chOff x="5879834" y="4120327"/>
            <a:chExt cx="1163676" cy="594174"/>
          </a:xfrm>
        </p:grpSpPr>
        <p:pic>
          <p:nvPicPr>
            <p:cNvPr id="23" name="Picture 2">
              <a:extLst>
                <a:ext uri="{FF2B5EF4-FFF2-40B4-BE49-F238E27FC236}">
                  <a16:creationId xmlns:a16="http://schemas.microsoft.com/office/drawing/2014/main" id="{C15055B0-5715-4A97-AABB-3DA85CED7C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extLst>
                <a:ext uri="{FF2B5EF4-FFF2-40B4-BE49-F238E27FC236}">
                  <a16:creationId xmlns:a16="http://schemas.microsoft.com/office/drawing/2014/main" id="{A822E29F-9EE6-4643-94E1-63F92446E8AA}"/>
                </a:ext>
              </a:extLst>
            </p:cNvPr>
            <p:cNvSpPr txBox="1"/>
            <p:nvPr/>
          </p:nvSpPr>
          <p:spPr>
            <a:xfrm>
              <a:off x="5879834" y="4120327"/>
              <a:ext cx="904415" cy="20005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a:ln>
                    <a:noFill/>
                  </a:ln>
                  <a:solidFill>
                    <a:srgbClr val="2C2B2A"/>
                  </a:solidFill>
                  <a:effectLst/>
                  <a:uLnTx/>
                  <a:uFillTx/>
                  <a:latin typeface="Calibri" panose="020F0502020204030204" pitchFamily="34" charset="0"/>
                  <a:ea typeface="+mn-ea"/>
                  <a:cs typeface="Calibri" panose="020F0502020204030204" pitchFamily="34" charset="0"/>
                </a:rPr>
                <a:t>In cooperation with</a:t>
              </a:r>
            </a:p>
          </p:txBody>
        </p:sp>
      </p:grpSp>
    </p:spTree>
    <p:extLst>
      <p:ext uri="{BB962C8B-B14F-4D97-AF65-F5344CB8AC3E}">
        <p14:creationId xmlns:p14="http://schemas.microsoft.com/office/powerpoint/2010/main" val="160338693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6">
            <a:extLst>
              <a:ext uri="{FF2B5EF4-FFF2-40B4-BE49-F238E27FC236}">
                <a16:creationId xmlns:a16="http://schemas.microsoft.com/office/drawing/2014/main" id="{ECDD2681-5186-4210-A132-E057BE1DD598}"/>
              </a:ext>
            </a:extLst>
          </p:cNvPr>
          <p:cNvGraphicFramePr>
            <a:graphicFrameLocks noGrp="1"/>
          </p:cNvGraphicFramePr>
          <p:nvPr/>
        </p:nvGraphicFramePr>
        <p:xfrm>
          <a:off x="3447422" y="441968"/>
          <a:ext cx="5567506" cy="4147002"/>
        </p:xfrm>
        <a:graphic>
          <a:graphicData uri="http://schemas.openxmlformats.org/drawingml/2006/table">
            <a:tbl>
              <a:tblPr firstRow="1">
                <a:tableStyleId>{5C22544A-7EE6-4342-B048-85BDC9FD1C3A}</a:tableStyleId>
              </a:tblPr>
              <a:tblGrid>
                <a:gridCol w="1279492">
                  <a:extLst>
                    <a:ext uri="{9D8B030D-6E8A-4147-A177-3AD203B41FA5}">
                      <a16:colId xmlns:a16="http://schemas.microsoft.com/office/drawing/2014/main" val="2525315008"/>
                    </a:ext>
                  </a:extLst>
                </a:gridCol>
                <a:gridCol w="1215482">
                  <a:extLst>
                    <a:ext uri="{9D8B030D-6E8A-4147-A177-3AD203B41FA5}">
                      <a16:colId xmlns:a16="http://schemas.microsoft.com/office/drawing/2014/main" val="3558327723"/>
                    </a:ext>
                  </a:extLst>
                </a:gridCol>
                <a:gridCol w="1483113">
                  <a:extLst>
                    <a:ext uri="{9D8B030D-6E8A-4147-A177-3AD203B41FA5}">
                      <a16:colId xmlns:a16="http://schemas.microsoft.com/office/drawing/2014/main" val="1982360440"/>
                    </a:ext>
                  </a:extLst>
                </a:gridCol>
                <a:gridCol w="1589419">
                  <a:extLst>
                    <a:ext uri="{9D8B030D-6E8A-4147-A177-3AD203B41FA5}">
                      <a16:colId xmlns:a16="http://schemas.microsoft.com/office/drawing/2014/main" val="775667852"/>
                    </a:ext>
                  </a:extLst>
                </a:gridCol>
              </a:tblGrid>
              <a:tr h="678966">
                <a:tc>
                  <a:txBody>
                    <a:bodyPr/>
                    <a:lstStyle/>
                    <a:p>
                      <a:pPr algn="ctr"/>
                      <a:r>
                        <a:rPr lang="en-GB" sz="1600">
                          <a:latin typeface="Calibri" panose="020F0502020204030204" pitchFamily="34" charset="0"/>
                          <a:cs typeface="Calibri" panose="020F0502020204030204" pitchFamily="34" charset="0"/>
                        </a:rPr>
                        <a:t>Region</a:t>
                      </a:r>
                    </a:p>
                  </a:txBody>
                  <a:tcPr marL="98504" marR="98504" marT="118111" marB="49251">
                    <a:lnR w="19050" cap="flat" cmpd="sng" algn="ctr">
                      <a:noFill/>
                      <a:prstDash val="solid"/>
                      <a:round/>
                      <a:headEnd type="none" w="med" len="med"/>
                      <a:tailEnd type="none" w="med" len="med"/>
                    </a:lnR>
                    <a:solidFill>
                      <a:srgbClr val="F4971A"/>
                    </a:solidFill>
                  </a:tcPr>
                </a:tc>
                <a:tc>
                  <a:txBody>
                    <a:bodyPr/>
                    <a:lstStyle/>
                    <a:p>
                      <a:pPr algn="ctr"/>
                      <a:r>
                        <a:rPr lang="en-GB" sz="1600">
                          <a:latin typeface="Calibri" panose="020F0502020204030204" pitchFamily="34" charset="0"/>
                          <a:cs typeface="Calibri" panose="020F0502020204030204" pitchFamily="34" charset="0"/>
                        </a:rPr>
                        <a:t>Scale </a:t>
                      </a:r>
                      <a:br>
                        <a:rPr lang="en-GB" sz="1600">
                          <a:latin typeface="Calibri" panose="020F0502020204030204" pitchFamily="34" charset="0"/>
                          <a:cs typeface="Calibri" panose="020F0502020204030204" pitchFamily="34" charset="0"/>
                        </a:rPr>
                      </a:br>
                      <a:r>
                        <a:rPr lang="en-GB" sz="900">
                          <a:latin typeface="Calibri" panose="020F0502020204030204" pitchFamily="34" charset="0"/>
                          <a:cs typeface="Calibri" panose="020F0502020204030204" pitchFamily="34" charset="0"/>
                        </a:rPr>
                        <a:t>(local, regional, national, transboundary)</a:t>
                      </a:r>
                      <a:endParaRPr lang="en-GB" sz="1600">
                        <a:latin typeface="Calibri" panose="020F0502020204030204" pitchFamily="34" charset="0"/>
                        <a:cs typeface="Calibri" panose="020F0502020204030204" pitchFamily="34" charset="0"/>
                      </a:endParaRPr>
                    </a:p>
                  </a:txBody>
                  <a:tcPr marL="98504" marR="98504" marT="118111" marB="49251">
                    <a:lnL w="19050" cap="flat" cmpd="sng" algn="ctr">
                      <a:noFill/>
                      <a:prstDash val="solid"/>
                      <a:round/>
                      <a:headEnd type="none" w="med" len="med"/>
                      <a:tailEnd type="none" w="med" len="med"/>
                    </a:lnL>
                    <a:lnR w="19050" cap="flat" cmpd="sng" algn="ctr">
                      <a:noFill/>
                      <a:prstDash val="solid"/>
                      <a:round/>
                      <a:headEnd type="none" w="med" len="med"/>
                      <a:tailEnd type="none" w="med" len="med"/>
                    </a:lnR>
                    <a:solidFill>
                      <a:srgbClr val="F4971A"/>
                    </a:solidFill>
                  </a:tcPr>
                </a:tc>
                <a:tc>
                  <a:txBody>
                    <a:bodyPr/>
                    <a:lstStyle/>
                    <a:p>
                      <a:pPr algn="ctr"/>
                      <a:r>
                        <a:rPr lang="en-GB" sz="1600">
                          <a:latin typeface="Calibri" panose="020F0502020204030204" pitchFamily="34" charset="0"/>
                          <a:cs typeface="Calibri" panose="020F0502020204030204" pitchFamily="34" charset="0"/>
                        </a:rPr>
                        <a:t>Sectors</a:t>
                      </a:r>
                    </a:p>
                    <a:p>
                      <a:pPr algn="ctr"/>
                      <a:r>
                        <a:rPr lang="en-GB" sz="900">
                          <a:latin typeface="Calibri" panose="020F0502020204030204" pitchFamily="34" charset="0"/>
                          <a:cs typeface="Calibri" panose="020F0502020204030204" pitchFamily="34" charset="0"/>
                        </a:rPr>
                        <a:t>(water, agriculture, energy)</a:t>
                      </a:r>
                    </a:p>
                  </a:txBody>
                  <a:tcPr marL="98504" marR="98504" marT="118111" marB="49251">
                    <a:lnL w="19050" cap="flat" cmpd="sng" algn="ctr">
                      <a:noFill/>
                      <a:prstDash val="solid"/>
                      <a:round/>
                      <a:headEnd type="none" w="med" len="med"/>
                      <a:tailEnd type="none" w="med" len="med"/>
                    </a:lnL>
                    <a:lnR w="19050" cap="flat" cmpd="sng" algn="ctr">
                      <a:noFill/>
                      <a:prstDash val="solid"/>
                      <a:round/>
                      <a:headEnd type="none" w="med" len="med"/>
                      <a:tailEnd type="none" w="med" len="med"/>
                    </a:lnR>
                    <a:solidFill>
                      <a:srgbClr val="F4971A"/>
                    </a:solidFill>
                  </a:tcPr>
                </a:tc>
                <a:tc>
                  <a:txBody>
                    <a:bodyPr/>
                    <a:lstStyle/>
                    <a:p>
                      <a:pPr algn="ctr"/>
                      <a:r>
                        <a:rPr lang="en-GB" sz="1600">
                          <a:latin typeface="Calibri" panose="020F0502020204030204" pitchFamily="34" charset="0"/>
                          <a:cs typeface="Calibri" panose="020F0502020204030204" pitchFamily="34" charset="0"/>
                        </a:rPr>
                        <a:t>Solutions</a:t>
                      </a:r>
                    </a:p>
                    <a:p>
                      <a:pPr algn="ctr"/>
                      <a:r>
                        <a:rPr lang="en-GB" sz="900">
                          <a:latin typeface="Calibri" panose="020F0502020204030204" pitchFamily="34" charset="0"/>
                          <a:cs typeface="Calibri" panose="020F0502020204030204" pitchFamily="34" charset="0"/>
                        </a:rPr>
                        <a:t>(technical, nature-based, governance, focus on challenges)</a:t>
                      </a:r>
                    </a:p>
                  </a:txBody>
                  <a:tcPr marL="98504" marR="98504" marT="118111" marB="49251">
                    <a:lnL w="19050" cap="flat" cmpd="sng" algn="ctr">
                      <a:noFill/>
                      <a:prstDash val="solid"/>
                      <a:round/>
                      <a:headEnd type="none" w="med" len="med"/>
                      <a:tailEnd type="none" w="med" len="med"/>
                    </a:lnL>
                    <a:solidFill>
                      <a:srgbClr val="F4971A"/>
                    </a:solidFill>
                  </a:tcPr>
                </a:tc>
                <a:extLst>
                  <a:ext uri="{0D108BD9-81ED-4DB2-BD59-A6C34878D82A}">
                    <a16:rowId xmlns:a16="http://schemas.microsoft.com/office/drawing/2014/main" val="4040303823"/>
                  </a:ext>
                </a:extLst>
              </a:tr>
              <a:tr h="53176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a:latin typeface="Calibri" panose="020F0502020204030204" pitchFamily="34" charset="0"/>
                          <a:cs typeface="Calibri" panose="020F0502020204030204" pitchFamily="34" charset="0"/>
                        </a:rPr>
                        <a:t>Europe</a:t>
                      </a:r>
                    </a:p>
                  </a:txBody>
                  <a:tcPr marL="98504" marR="98504" marT="49251" marB="49251" anchor="ctr">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3721546547"/>
                  </a:ext>
                </a:extLst>
              </a:tr>
              <a:tr h="5292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a:latin typeface="Calibri" panose="020F0502020204030204" pitchFamily="34" charset="0"/>
                          <a:cs typeface="Calibri" panose="020F0502020204030204" pitchFamily="34" charset="0"/>
                        </a:rPr>
                        <a:t>LAC</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3078441806"/>
                  </a:ext>
                </a:extLst>
              </a:tr>
              <a:tr h="59597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a:latin typeface="Calibri" panose="020F0502020204030204" pitchFamily="34" charset="0"/>
                          <a:cs typeface="Calibri" panose="020F0502020204030204" pitchFamily="34" charset="0"/>
                        </a:rPr>
                        <a:t>LAC</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2878791770"/>
                  </a:ext>
                </a:extLst>
              </a:tr>
              <a:tr h="59101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a:latin typeface="Calibri" panose="020F0502020204030204" pitchFamily="34" charset="0"/>
                          <a:cs typeface="Calibri" panose="020F0502020204030204" pitchFamily="34" charset="0"/>
                        </a:rPr>
                        <a:t>MENA Region</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1009861977"/>
                  </a:ext>
                </a:extLst>
              </a:tr>
              <a:tr h="52410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a:latin typeface="Calibri" panose="020F0502020204030204" pitchFamily="34" charset="0"/>
                          <a:cs typeface="Calibri" panose="020F0502020204030204" pitchFamily="34" charset="0"/>
                        </a:rPr>
                        <a:t>Niger Basin</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1777588224"/>
                  </a:ext>
                </a:extLst>
              </a:tr>
              <a:tr h="55222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a:latin typeface="Calibri" panose="020F0502020204030204" pitchFamily="34" charset="0"/>
                          <a:cs typeface="Calibri" panose="020F0502020204030204" pitchFamily="34" charset="0"/>
                        </a:rPr>
                        <a:t>SADC</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2475012473"/>
                  </a:ext>
                </a:extLst>
              </a:tr>
            </a:tbl>
          </a:graphicData>
        </a:graphic>
      </p:graphicFrame>
      <p:sp>
        <p:nvSpPr>
          <p:cNvPr id="2" name="Title 1">
            <a:extLst>
              <a:ext uri="{FF2B5EF4-FFF2-40B4-BE49-F238E27FC236}">
                <a16:creationId xmlns:a16="http://schemas.microsoft.com/office/drawing/2014/main" id="{6A2F7AA4-29CC-44E0-8EB1-6F2672D35D0A}"/>
              </a:ext>
            </a:extLst>
          </p:cNvPr>
          <p:cNvSpPr>
            <a:spLocks noGrp="1"/>
          </p:cNvSpPr>
          <p:nvPr>
            <p:ph type="title"/>
          </p:nvPr>
        </p:nvSpPr>
        <p:spPr>
          <a:xfrm>
            <a:off x="449263" y="576397"/>
            <a:ext cx="8566150" cy="539750"/>
          </a:xfrm>
        </p:spPr>
        <p:txBody>
          <a:bodyPr>
            <a:normAutofit fontScale="90000"/>
          </a:bodyPr>
          <a:lstStyle/>
          <a:p>
            <a:r>
              <a:rPr lang="en-GB"/>
              <a:t>Overview of</a:t>
            </a:r>
            <a:br>
              <a:rPr lang="en-GB"/>
            </a:br>
            <a:r>
              <a:rPr lang="en-GB"/>
              <a:t>case studies</a:t>
            </a:r>
          </a:p>
        </p:txBody>
      </p:sp>
      <p:sp>
        <p:nvSpPr>
          <p:cNvPr id="3" name="Slide Number Placeholder 2">
            <a:extLst>
              <a:ext uri="{FF2B5EF4-FFF2-40B4-BE49-F238E27FC236}">
                <a16:creationId xmlns:a16="http://schemas.microsoft.com/office/drawing/2014/main" id="{1ACF0419-FF4B-4A80-B76A-D217BD0280FA}"/>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pPr/>
              <a:t>2</a:t>
            </a:fld>
            <a:endParaRPr lang="en-GB"/>
          </a:p>
        </p:txBody>
      </p:sp>
      <p:graphicFrame>
        <p:nvGraphicFramePr>
          <p:cNvPr id="4" name="Table 4">
            <a:extLst>
              <a:ext uri="{FF2B5EF4-FFF2-40B4-BE49-F238E27FC236}">
                <a16:creationId xmlns:a16="http://schemas.microsoft.com/office/drawing/2014/main" id="{A9803DD8-3FA0-4936-A293-510574E27D87}"/>
              </a:ext>
            </a:extLst>
          </p:cNvPr>
          <p:cNvGraphicFramePr>
            <a:graphicFrameLocks noGrp="1"/>
          </p:cNvGraphicFramePr>
          <p:nvPr/>
        </p:nvGraphicFramePr>
        <p:xfrm>
          <a:off x="562308" y="1234843"/>
          <a:ext cx="2908135" cy="3365420"/>
        </p:xfrm>
        <a:graphic>
          <a:graphicData uri="http://schemas.openxmlformats.org/drawingml/2006/table">
            <a:tbl>
              <a:tblPr firstRow="1" bandRow="1">
                <a:tableStyleId>{93296810-A885-4BE3-A3E7-6D5BEEA58F35}</a:tableStyleId>
              </a:tblPr>
              <a:tblGrid>
                <a:gridCol w="2908135">
                  <a:extLst>
                    <a:ext uri="{9D8B030D-6E8A-4147-A177-3AD203B41FA5}">
                      <a16:colId xmlns:a16="http://schemas.microsoft.com/office/drawing/2014/main" val="2010219613"/>
                    </a:ext>
                  </a:extLst>
                </a:gridCol>
              </a:tblGrid>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a:solidFill>
                            <a:schemeClr val="bg1"/>
                          </a:solidFill>
                          <a:latin typeface="Calibri" panose="020F0502020204030204" pitchFamily="34" charset="0"/>
                          <a:cs typeface="Calibri" panose="020F0502020204030204" pitchFamily="34" charset="0"/>
                        </a:rPr>
                        <a:t>Policy framework for WEF coordination, Germany</a:t>
                      </a:r>
                      <a:endParaRPr lang="en-GB" sz="1400" b="1">
                        <a:solidFill>
                          <a:schemeClr val="bg1"/>
                        </a:solidFill>
                        <a:latin typeface="Calibri" panose="020F0502020204030204" pitchFamily="34" charset="0"/>
                        <a:cs typeface="Calibri" panose="020F0502020204030204" pitchFamily="34" charset="0"/>
                      </a:endParaRP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3444760809"/>
                  </a:ext>
                </a:extLst>
              </a:tr>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a:solidFill>
                            <a:schemeClr val="bg1"/>
                          </a:solidFill>
                          <a:latin typeface="Calibri" panose="020F0502020204030204" pitchFamily="34" charset="0"/>
                          <a:cs typeface="Calibri" panose="020F0502020204030204" pitchFamily="34" charset="0"/>
                        </a:rPr>
                        <a:t>Hydropower in the Reventazón River, Costa Rica </a:t>
                      </a:r>
                      <a:endParaRPr lang="en-GB" sz="1400" b="1">
                        <a:solidFill>
                          <a:schemeClr val="bg1"/>
                        </a:solidFill>
                        <a:latin typeface="Calibri" panose="020F0502020204030204" pitchFamily="34" charset="0"/>
                        <a:cs typeface="Calibri" panose="020F0502020204030204" pitchFamily="34" charset="0"/>
                      </a:endParaRP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912223718"/>
                  </a:ext>
                </a:extLst>
              </a:tr>
              <a:tr h="51901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kern="1200">
                          <a:solidFill>
                            <a:schemeClr val="bg1"/>
                          </a:solidFill>
                          <a:latin typeface="Calibri" panose="020F0502020204030204" pitchFamily="34" charset="0"/>
                          <a:ea typeface="+mn-ea"/>
                          <a:cs typeface="Calibri" panose="020F0502020204030204" pitchFamily="34" charset="0"/>
                        </a:rPr>
                        <a:t>Mobile solar powered irrigation systems (SPIS), Bolivia</a:t>
                      </a:r>
                      <a:endParaRPr lang="en-GB" sz="1400" b="1" kern="1200">
                        <a:solidFill>
                          <a:schemeClr val="bg1"/>
                        </a:solidFill>
                        <a:latin typeface="Calibri" panose="020F0502020204030204" pitchFamily="34" charset="0"/>
                        <a:ea typeface="+mn-ea"/>
                        <a:cs typeface="Calibri" panose="020F0502020204030204" pitchFamily="34" charset="0"/>
                      </a:endParaRPr>
                    </a:p>
                  </a:txBody>
                  <a:tcPr marL="102939" marR="102939" marT="51470" marB="51470">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125622107"/>
                  </a:ext>
                </a:extLst>
              </a:tr>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a:solidFill>
                            <a:schemeClr val="bg1"/>
                          </a:solidFill>
                          <a:latin typeface="Calibri" panose="020F0502020204030204" pitchFamily="34" charset="0"/>
                          <a:cs typeface="Calibri" panose="020F0502020204030204" pitchFamily="34" charset="0"/>
                        </a:rPr>
                        <a:t>The Sahara Forest Project, Jordan  </a:t>
                      </a: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566182293"/>
                  </a:ext>
                </a:extLst>
              </a:tr>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a:solidFill>
                            <a:schemeClr val="bg1"/>
                          </a:solidFill>
                          <a:latin typeface="Calibri" panose="020F0502020204030204" pitchFamily="34" charset="0"/>
                          <a:cs typeface="Calibri" panose="020F0502020204030204" pitchFamily="34" charset="0"/>
                        </a:rPr>
                        <a:t>The Lagdo Dam in the valley of the Benue, Cameroon</a:t>
                      </a:r>
                      <a:endParaRPr lang="en-GB" sz="1400" b="1">
                        <a:solidFill>
                          <a:schemeClr val="bg1"/>
                        </a:solidFill>
                        <a:latin typeface="Calibri" panose="020F0502020204030204" pitchFamily="34" charset="0"/>
                        <a:cs typeface="Calibri" panose="020F0502020204030204" pitchFamily="34" charset="0"/>
                      </a:endParaRP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1103868161"/>
                  </a:ext>
                </a:extLst>
              </a:tr>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a:solidFill>
                            <a:schemeClr val="bg1"/>
                          </a:solidFill>
                          <a:latin typeface="Calibri" panose="020F0502020204030204" pitchFamily="34" charset="0"/>
                          <a:cs typeface="Calibri" panose="020F0502020204030204" pitchFamily="34" charset="0"/>
                        </a:rPr>
                        <a:t>WEF-Nexus coordination in the lower Kafue basin, Zambia</a:t>
                      </a: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1134440306"/>
                  </a:ext>
                </a:extLst>
              </a:tr>
            </a:tbl>
          </a:graphicData>
        </a:graphic>
      </p:graphicFrame>
      <p:pic>
        <p:nvPicPr>
          <p:cNvPr id="8" name="Picture 14" descr="A picture containing icon&#10;&#10;Description automatically generated">
            <a:extLst>
              <a:ext uri="{FF2B5EF4-FFF2-40B4-BE49-F238E27FC236}">
                <a16:creationId xmlns:a16="http://schemas.microsoft.com/office/drawing/2014/main" id="{1E25C79E-4187-431C-9F68-8A5F2920991A}"/>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126184" y="2449124"/>
            <a:ext cx="364673" cy="257345"/>
          </a:xfrm>
          <a:prstGeom prst="rect">
            <a:avLst/>
          </a:prstGeom>
        </p:spPr>
      </p:pic>
      <p:pic>
        <p:nvPicPr>
          <p:cNvPr id="11" name="Picture 14" descr="A picture containing icon&#10;&#10;Description automatically generated">
            <a:extLst>
              <a:ext uri="{FF2B5EF4-FFF2-40B4-BE49-F238E27FC236}">
                <a16:creationId xmlns:a16="http://schemas.microsoft.com/office/drawing/2014/main" id="{B9C8CD76-E6B9-4416-B250-29393AEAB884}"/>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126184" y="2986046"/>
            <a:ext cx="364673" cy="257345"/>
          </a:xfrm>
          <a:prstGeom prst="rect">
            <a:avLst/>
          </a:prstGeom>
        </p:spPr>
      </p:pic>
      <p:pic>
        <p:nvPicPr>
          <p:cNvPr id="12" name="Picture 14" descr="A picture containing icon&#10;&#10;Description automatically generated">
            <a:extLst>
              <a:ext uri="{FF2B5EF4-FFF2-40B4-BE49-F238E27FC236}">
                <a16:creationId xmlns:a16="http://schemas.microsoft.com/office/drawing/2014/main" id="{B3E02B3E-C651-498B-900F-B8D67568EABE}"/>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939212" y="3957454"/>
            <a:ext cx="863910" cy="609649"/>
          </a:xfrm>
          <a:prstGeom prst="rect">
            <a:avLst/>
          </a:prstGeom>
        </p:spPr>
      </p:pic>
      <p:pic>
        <p:nvPicPr>
          <p:cNvPr id="14" name="Picture 14" descr="A picture containing icon&#10;&#10;Description automatically generated">
            <a:extLst>
              <a:ext uri="{FF2B5EF4-FFF2-40B4-BE49-F238E27FC236}">
                <a16:creationId xmlns:a16="http://schemas.microsoft.com/office/drawing/2014/main" id="{1D14CB83-65DE-4682-85F0-A1187C583168}"/>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958671" y="1259590"/>
            <a:ext cx="699695" cy="493766"/>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E717D2DD-96DC-4E93-8B80-444231949A3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065915" y="1827141"/>
            <a:ext cx="485209" cy="342406"/>
          </a:xfrm>
          <a:prstGeom prst="rect">
            <a:avLst/>
          </a:prstGeom>
        </p:spPr>
      </p:pic>
      <p:pic>
        <p:nvPicPr>
          <p:cNvPr id="16" name="Picture 14" descr="A picture containing icon&#10;&#10;Description automatically generated">
            <a:extLst>
              <a:ext uri="{FF2B5EF4-FFF2-40B4-BE49-F238E27FC236}">
                <a16:creationId xmlns:a16="http://schemas.microsoft.com/office/drawing/2014/main" id="{7529F3E6-7FA6-4DD7-90A9-44CEBB1580AE}"/>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938727" y="3347805"/>
            <a:ext cx="863910" cy="609649"/>
          </a:xfrm>
          <a:prstGeom prst="rect">
            <a:avLst/>
          </a:prstGeom>
        </p:spPr>
      </p:pic>
      <p:grpSp>
        <p:nvGrpSpPr>
          <p:cNvPr id="17" name="Gruppieren 4">
            <a:extLst>
              <a:ext uri="{FF2B5EF4-FFF2-40B4-BE49-F238E27FC236}">
                <a16:creationId xmlns:a16="http://schemas.microsoft.com/office/drawing/2014/main" id="{2FB59241-D7F7-4526-AD2A-C1F6C7174A2D}"/>
              </a:ext>
            </a:extLst>
          </p:cNvPr>
          <p:cNvGrpSpPr/>
          <p:nvPr/>
        </p:nvGrpSpPr>
        <p:grpSpPr>
          <a:xfrm>
            <a:off x="6135893" y="2371808"/>
            <a:ext cx="1334054" cy="412135"/>
            <a:chOff x="3985446" y="2562815"/>
            <a:chExt cx="1334054" cy="412135"/>
          </a:xfrm>
        </p:grpSpPr>
        <p:pic>
          <p:nvPicPr>
            <p:cNvPr id="18" name="Picture 52" descr="Icon&#10;&#10;Description automatically generated">
              <a:extLst>
                <a:ext uri="{FF2B5EF4-FFF2-40B4-BE49-F238E27FC236}">
                  <a16:creationId xmlns:a16="http://schemas.microsoft.com/office/drawing/2014/main" id="{6521E5C9-3402-4495-B779-CA0059F0D86F}"/>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19" name="Picture 50" descr="Icon&#10;&#10;Description automatically generated">
              <a:extLst>
                <a:ext uri="{FF2B5EF4-FFF2-40B4-BE49-F238E27FC236}">
                  <a16:creationId xmlns:a16="http://schemas.microsoft.com/office/drawing/2014/main" id="{4CFA272F-E4B2-44D4-8FDD-98FFE500082E}"/>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6300" y="2571750"/>
              <a:ext cx="403200" cy="403200"/>
            </a:xfrm>
            <a:prstGeom prst="rect">
              <a:avLst/>
            </a:prstGeom>
          </p:spPr>
        </p:pic>
        <p:pic>
          <p:nvPicPr>
            <p:cNvPr id="20" name="Picture 48" descr="Logo, icon&#10;&#10;Description automatically generated">
              <a:extLst>
                <a:ext uri="{FF2B5EF4-FFF2-40B4-BE49-F238E27FC236}">
                  <a16:creationId xmlns:a16="http://schemas.microsoft.com/office/drawing/2014/main" id="{A8F2B132-A1E3-4160-BAB2-C3DC8C9AC232}"/>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grpSp>
        <p:nvGrpSpPr>
          <p:cNvPr id="21" name="Gruppieren 4">
            <a:extLst>
              <a:ext uri="{FF2B5EF4-FFF2-40B4-BE49-F238E27FC236}">
                <a16:creationId xmlns:a16="http://schemas.microsoft.com/office/drawing/2014/main" id="{34DA2689-22E2-4DEB-9F79-50228B261C71}"/>
              </a:ext>
            </a:extLst>
          </p:cNvPr>
          <p:cNvGrpSpPr/>
          <p:nvPr/>
        </p:nvGrpSpPr>
        <p:grpSpPr>
          <a:xfrm>
            <a:off x="6135893" y="2986124"/>
            <a:ext cx="1334054" cy="412135"/>
            <a:chOff x="3985446" y="2562815"/>
            <a:chExt cx="1334054" cy="412135"/>
          </a:xfrm>
        </p:grpSpPr>
        <p:pic>
          <p:nvPicPr>
            <p:cNvPr id="22" name="Picture 52" descr="Icon&#10;&#10;Description automatically generated">
              <a:extLst>
                <a:ext uri="{FF2B5EF4-FFF2-40B4-BE49-F238E27FC236}">
                  <a16:creationId xmlns:a16="http://schemas.microsoft.com/office/drawing/2014/main" id="{4AFFA5AE-8818-4AFF-AD03-A4248E00DC55}"/>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24" name="Picture 50" descr="Icon&#10;&#10;Description automatically generated">
              <a:extLst>
                <a:ext uri="{FF2B5EF4-FFF2-40B4-BE49-F238E27FC236}">
                  <a16:creationId xmlns:a16="http://schemas.microsoft.com/office/drawing/2014/main" id="{328DD1C9-DB33-4D58-B665-D943E12B29F8}"/>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6300" y="2571750"/>
              <a:ext cx="403200" cy="403200"/>
            </a:xfrm>
            <a:prstGeom prst="rect">
              <a:avLst/>
            </a:prstGeom>
          </p:spPr>
        </p:pic>
        <p:pic>
          <p:nvPicPr>
            <p:cNvPr id="25" name="Picture 48" descr="Logo, icon&#10;&#10;Description automatically generated">
              <a:extLst>
                <a:ext uri="{FF2B5EF4-FFF2-40B4-BE49-F238E27FC236}">
                  <a16:creationId xmlns:a16="http://schemas.microsoft.com/office/drawing/2014/main" id="{D30FD89B-B152-495D-BC56-18E83157D6F2}"/>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grpSp>
        <p:nvGrpSpPr>
          <p:cNvPr id="26" name="Gruppieren 4">
            <a:extLst>
              <a:ext uri="{FF2B5EF4-FFF2-40B4-BE49-F238E27FC236}">
                <a16:creationId xmlns:a16="http://schemas.microsoft.com/office/drawing/2014/main" id="{E8201D7C-011F-4238-BB04-DCC1EE9891A8}"/>
              </a:ext>
            </a:extLst>
          </p:cNvPr>
          <p:cNvGrpSpPr/>
          <p:nvPr/>
        </p:nvGrpSpPr>
        <p:grpSpPr>
          <a:xfrm>
            <a:off x="6135893" y="3579926"/>
            <a:ext cx="1334054" cy="412135"/>
            <a:chOff x="3985446" y="2562815"/>
            <a:chExt cx="1334054" cy="412135"/>
          </a:xfrm>
        </p:grpSpPr>
        <p:pic>
          <p:nvPicPr>
            <p:cNvPr id="27" name="Picture 52" descr="Icon&#10;&#10;Description automatically generated">
              <a:extLst>
                <a:ext uri="{FF2B5EF4-FFF2-40B4-BE49-F238E27FC236}">
                  <a16:creationId xmlns:a16="http://schemas.microsoft.com/office/drawing/2014/main" id="{E80AC453-6962-441B-91E7-8218F45177F7}"/>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28" name="Picture 50" descr="Icon&#10;&#10;Description automatically generated">
              <a:extLst>
                <a:ext uri="{FF2B5EF4-FFF2-40B4-BE49-F238E27FC236}">
                  <a16:creationId xmlns:a16="http://schemas.microsoft.com/office/drawing/2014/main" id="{EE091D4F-69C0-4F2C-912A-2943E273A5EA}"/>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6300" y="2571750"/>
              <a:ext cx="403200" cy="403200"/>
            </a:xfrm>
            <a:prstGeom prst="rect">
              <a:avLst/>
            </a:prstGeom>
          </p:spPr>
        </p:pic>
        <p:pic>
          <p:nvPicPr>
            <p:cNvPr id="29" name="Picture 48" descr="Logo, icon&#10;&#10;Description automatically generated">
              <a:extLst>
                <a:ext uri="{FF2B5EF4-FFF2-40B4-BE49-F238E27FC236}">
                  <a16:creationId xmlns:a16="http://schemas.microsoft.com/office/drawing/2014/main" id="{60D79B9A-762F-47BA-967F-802C2F7131C4}"/>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grpSp>
        <p:nvGrpSpPr>
          <p:cNvPr id="30" name="Gruppieren 4">
            <a:extLst>
              <a:ext uri="{FF2B5EF4-FFF2-40B4-BE49-F238E27FC236}">
                <a16:creationId xmlns:a16="http://schemas.microsoft.com/office/drawing/2014/main" id="{80F26A7F-0DED-4AA2-BB73-F282DCC6BEB8}"/>
              </a:ext>
            </a:extLst>
          </p:cNvPr>
          <p:cNvGrpSpPr/>
          <p:nvPr/>
        </p:nvGrpSpPr>
        <p:grpSpPr>
          <a:xfrm>
            <a:off x="6135893" y="1839161"/>
            <a:ext cx="1334054" cy="412135"/>
            <a:chOff x="3985446" y="2562815"/>
            <a:chExt cx="1334054" cy="412135"/>
          </a:xfrm>
        </p:grpSpPr>
        <p:pic>
          <p:nvPicPr>
            <p:cNvPr id="31" name="Picture 52" descr="Icon&#10;&#10;Description automatically generated">
              <a:extLst>
                <a:ext uri="{FF2B5EF4-FFF2-40B4-BE49-F238E27FC236}">
                  <a16:creationId xmlns:a16="http://schemas.microsoft.com/office/drawing/2014/main" id="{B8AEDA73-E1A8-4ECB-8623-6806C4738583}"/>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32" name="Picture 50" descr="Icon&#10;&#10;Description automatically generated">
              <a:extLst>
                <a:ext uri="{FF2B5EF4-FFF2-40B4-BE49-F238E27FC236}">
                  <a16:creationId xmlns:a16="http://schemas.microsoft.com/office/drawing/2014/main" id="{8B355970-823F-4C26-9E17-C89476B78D3A}"/>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6300" y="2571750"/>
              <a:ext cx="403200" cy="403200"/>
            </a:xfrm>
            <a:prstGeom prst="rect">
              <a:avLst/>
            </a:prstGeom>
          </p:spPr>
        </p:pic>
        <p:pic>
          <p:nvPicPr>
            <p:cNvPr id="33" name="Picture 48" descr="Logo, icon&#10;&#10;Description automatically generated">
              <a:extLst>
                <a:ext uri="{FF2B5EF4-FFF2-40B4-BE49-F238E27FC236}">
                  <a16:creationId xmlns:a16="http://schemas.microsoft.com/office/drawing/2014/main" id="{F08CDAE1-50A7-4D20-B416-4A968941E424}"/>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grpSp>
        <p:nvGrpSpPr>
          <p:cNvPr id="34" name="Gruppieren 7">
            <a:extLst>
              <a:ext uri="{FF2B5EF4-FFF2-40B4-BE49-F238E27FC236}">
                <a16:creationId xmlns:a16="http://schemas.microsoft.com/office/drawing/2014/main" id="{588CDF0D-0B43-4F7F-B036-79D1A920FF6B}"/>
              </a:ext>
            </a:extLst>
          </p:cNvPr>
          <p:cNvGrpSpPr/>
          <p:nvPr/>
        </p:nvGrpSpPr>
        <p:grpSpPr>
          <a:xfrm>
            <a:off x="6147391" y="4163903"/>
            <a:ext cx="868627" cy="403200"/>
            <a:chOff x="3985446" y="3960562"/>
            <a:chExt cx="868627" cy="403200"/>
          </a:xfrm>
        </p:grpSpPr>
        <p:pic>
          <p:nvPicPr>
            <p:cNvPr id="35" name="Picture 52" descr="Icon&#10;&#10;Description automatically generated">
              <a:extLst>
                <a:ext uri="{FF2B5EF4-FFF2-40B4-BE49-F238E27FC236}">
                  <a16:creationId xmlns:a16="http://schemas.microsoft.com/office/drawing/2014/main" id="{1AAB2BA2-94E2-4CBD-9CFA-58E47882F18A}"/>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3960562"/>
              <a:ext cx="403200" cy="403200"/>
            </a:xfrm>
            <a:prstGeom prst="rect">
              <a:avLst/>
            </a:prstGeom>
          </p:spPr>
        </p:pic>
        <p:pic>
          <p:nvPicPr>
            <p:cNvPr id="36" name="Picture 48" descr="Logo, icon&#10;&#10;Description automatically generated">
              <a:extLst>
                <a:ext uri="{FF2B5EF4-FFF2-40B4-BE49-F238E27FC236}">
                  <a16:creationId xmlns:a16="http://schemas.microsoft.com/office/drawing/2014/main" id="{B19F105B-A8AA-45F0-BF49-57AA9369160E}"/>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3960562"/>
              <a:ext cx="403200" cy="403200"/>
            </a:xfrm>
            <a:prstGeom prst="rect">
              <a:avLst/>
            </a:prstGeom>
          </p:spPr>
        </p:pic>
      </p:grpSp>
      <p:grpSp>
        <p:nvGrpSpPr>
          <p:cNvPr id="37" name="Gruppieren 7">
            <a:extLst>
              <a:ext uri="{FF2B5EF4-FFF2-40B4-BE49-F238E27FC236}">
                <a16:creationId xmlns:a16="http://schemas.microsoft.com/office/drawing/2014/main" id="{4B9CA44E-47F1-4732-8D11-DC7DC9B10412}"/>
              </a:ext>
            </a:extLst>
          </p:cNvPr>
          <p:cNvGrpSpPr/>
          <p:nvPr/>
        </p:nvGrpSpPr>
        <p:grpSpPr>
          <a:xfrm>
            <a:off x="6147391" y="1326776"/>
            <a:ext cx="868627" cy="403200"/>
            <a:chOff x="3985446" y="3960562"/>
            <a:chExt cx="868627" cy="403200"/>
          </a:xfrm>
        </p:grpSpPr>
        <p:pic>
          <p:nvPicPr>
            <p:cNvPr id="38" name="Picture 52" descr="Icon&#10;&#10;Description automatically generated">
              <a:extLst>
                <a:ext uri="{FF2B5EF4-FFF2-40B4-BE49-F238E27FC236}">
                  <a16:creationId xmlns:a16="http://schemas.microsoft.com/office/drawing/2014/main" id="{F027A790-2B10-4F25-9E79-AD45EF075655}"/>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3960562"/>
              <a:ext cx="403200" cy="403200"/>
            </a:xfrm>
            <a:prstGeom prst="rect">
              <a:avLst/>
            </a:prstGeom>
          </p:spPr>
        </p:pic>
        <p:pic>
          <p:nvPicPr>
            <p:cNvPr id="39" name="Picture 48" descr="Logo, icon&#10;&#10;Description automatically generated">
              <a:extLst>
                <a:ext uri="{FF2B5EF4-FFF2-40B4-BE49-F238E27FC236}">
                  <a16:creationId xmlns:a16="http://schemas.microsoft.com/office/drawing/2014/main" id="{CECAEC4C-6F1D-48A3-B2E0-37718439687C}"/>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3960562"/>
              <a:ext cx="403200" cy="403200"/>
            </a:xfrm>
            <a:prstGeom prst="rect">
              <a:avLst/>
            </a:prstGeom>
          </p:spPr>
        </p:pic>
      </p:grpSp>
      <p:pic>
        <p:nvPicPr>
          <p:cNvPr id="44" name="Grafik 33" descr="Besprechung">
            <a:extLst>
              <a:ext uri="{FF2B5EF4-FFF2-40B4-BE49-F238E27FC236}">
                <a16:creationId xmlns:a16="http://schemas.microsoft.com/office/drawing/2014/main" id="{EB5E0735-C4E8-4095-9B24-07E691EE09CB}"/>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31722" y="1307415"/>
            <a:ext cx="538698" cy="544552"/>
          </a:xfrm>
          <a:prstGeom prst="rect">
            <a:avLst/>
          </a:prstGeom>
        </p:spPr>
      </p:pic>
      <p:pic>
        <p:nvPicPr>
          <p:cNvPr id="49" name="Grafik 30" descr="Werkzeuge">
            <a:extLst>
              <a:ext uri="{FF2B5EF4-FFF2-40B4-BE49-F238E27FC236}">
                <a16:creationId xmlns:a16="http://schemas.microsoft.com/office/drawing/2014/main" id="{8CC12D3D-8F0F-4706-8A22-9C1C792A5CB0}"/>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085741" y="2405446"/>
            <a:ext cx="468000" cy="468000"/>
          </a:xfrm>
          <a:prstGeom prst="rect">
            <a:avLst/>
          </a:prstGeom>
        </p:spPr>
      </p:pic>
      <p:pic>
        <p:nvPicPr>
          <p:cNvPr id="52" name="Grafik 30" descr="Werkzeuge">
            <a:extLst>
              <a:ext uri="{FF2B5EF4-FFF2-40B4-BE49-F238E27FC236}">
                <a16:creationId xmlns:a16="http://schemas.microsoft.com/office/drawing/2014/main" id="{17F11D37-1307-49C0-AF4B-58209CAC42EC}"/>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959980" y="2977283"/>
            <a:ext cx="468000" cy="468000"/>
          </a:xfrm>
          <a:prstGeom prst="rect">
            <a:avLst/>
          </a:prstGeom>
        </p:spPr>
      </p:pic>
      <p:pic>
        <p:nvPicPr>
          <p:cNvPr id="54" name="Grafik 34" descr="Blatt">
            <a:extLst>
              <a:ext uri="{FF2B5EF4-FFF2-40B4-BE49-F238E27FC236}">
                <a16:creationId xmlns:a16="http://schemas.microsoft.com/office/drawing/2014/main" id="{68B1DDCA-B3D6-4D57-8377-A2424E66996A}"/>
              </a:ext>
            </a:extLst>
          </p:cNvPr>
          <p:cNvPicPr>
            <a:picLocks noChangeAspect="1"/>
          </p:cNvPicPr>
          <p:nvPr/>
        </p:nvPicPr>
        <p:blipFill>
          <a:blip r:embed="rId14" cstate="screen">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8169042">
            <a:off x="8427105" y="3013298"/>
            <a:ext cx="413109" cy="408668"/>
          </a:xfrm>
          <a:prstGeom prst="rect">
            <a:avLst/>
          </a:prstGeom>
        </p:spPr>
      </p:pic>
      <p:pic>
        <p:nvPicPr>
          <p:cNvPr id="55" name="Grafik 30" descr="Werkzeuge">
            <a:extLst>
              <a:ext uri="{FF2B5EF4-FFF2-40B4-BE49-F238E27FC236}">
                <a16:creationId xmlns:a16="http://schemas.microsoft.com/office/drawing/2014/main" id="{C1A22301-3C70-4F0D-9E03-51A94B5D9BF0}"/>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36606" y="3566725"/>
            <a:ext cx="468000" cy="468000"/>
          </a:xfrm>
          <a:prstGeom prst="rect">
            <a:avLst/>
          </a:prstGeom>
        </p:spPr>
      </p:pic>
      <p:pic>
        <p:nvPicPr>
          <p:cNvPr id="56" name="Grafik 33" descr="Besprechung">
            <a:extLst>
              <a:ext uri="{FF2B5EF4-FFF2-40B4-BE49-F238E27FC236}">
                <a16:creationId xmlns:a16="http://schemas.microsoft.com/office/drawing/2014/main" id="{65384D9D-0471-415E-AAFF-00D944394FDA}"/>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64310" y="3551093"/>
            <a:ext cx="538698" cy="544552"/>
          </a:xfrm>
          <a:prstGeom prst="rect">
            <a:avLst/>
          </a:prstGeom>
        </p:spPr>
      </p:pic>
      <p:pic>
        <p:nvPicPr>
          <p:cNvPr id="59" name="Grafik 33" descr="Besprechung">
            <a:extLst>
              <a:ext uri="{FF2B5EF4-FFF2-40B4-BE49-F238E27FC236}">
                <a16:creationId xmlns:a16="http://schemas.microsoft.com/office/drawing/2014/main" id="{6BF4C2A9-A3C1-4B97-88F9-4E1E68F36C25}"/>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158631" y="4105158"/>
            <a:ext cx="538698" cy="544552"/>
          </a:xfrm>
          <a:prstGeom prst="rect">
            <a:avLst/>
          </a:prstGeom>
        </p:spPr>
      </p:pic>
      <p:pic>
        <p:nvPicPr>
          <p:cNvPr id="6" name="Graphic 5" descr="Lightning bolt">
            <a:extLst>
              <a:ext uri="{FF2B5EF4-FFF2-40B4-BE49-F238E27FC236}">
                <a16:creationId xmlns:a16="http://schemas.microsoft.com/office/drawing/2014/main" id="{97D90316-4D8C-4490-8D4C-606DC45551F2}"/>
              </a:ext>
            </a:extLst>
          </p:cNvPr>
          <p:cNvPicPr>
            <a:picLocks noChangeAspect="1"/>
          </p:cNvPicPr>
          <p:nvPr/>
        </p:nvPicPr>
        <p:blipFill>
          <a:blip r:embed="rId16" cstate="screen">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058607" y="1837304"/>
            <a:ext cx="534504" cy="534504"/>
          </a:xfrm>
          <a:prstGeom prst="rect">
            <a:avLst/>
          </a:prstGeom>
        </p:spPr>
      </p:pic>
      <p:pic>
        <p:nvPicPr>
          <p:cNvPr id="5" name="Picture 50" descr="Icon&#10;&#10;Description automatically generated">
            <a:extLst>
              <a:ext uri="{FF2B5EF4-FFF2-40B4-BE49-F238E27FC236}">
                <a16:creationId xmlns:a16="http://schemas.microsoft.com/office/drawing/2014/main" id="{E5104C86-17A0-0EC5-4037-C54873A0CF4F}"/>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7127707" y="4160361"/>
            <a:ext cx="403200" cy="403200"/>
          </a:xfrm>
          <a:prstGeom prst="rect">
            <a:avLst/>
          </a:prstGeom>
        </p:spPr>
      </p:pic>
    </p:spTree>
    <p:extLst>
      <p:ext uri="{BB962C8B-B14F-4D97-AF65-F5344CB8AC3E}">
        <p14:creationId xmlns:p14="http://schemas.microsoft.com/office/powerpoint/2010/main" val="306418112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35ADD1C-6E51-4CDD-862D-4F0239596E11}"/>
              </a:ext>
            </a:extLst>
          </p:cNvPr>
          <p:cNvSpPr>
            <a:spLocks noGrp="1"/>
          </p:cNvSpPr>
          <p:nvPr>
            <p:ph type="body" sz="quarter" idx="10"/>
          </p:nvPr>
        </p:nvSpPr>
        <p:spPr>
          <a:xfrm>
            <a:off x="581130" y="4489385"/>
            <a:ext cx="6515961" cy="384721"/>
          </a:xfrm>
        </p:spPr>
        <p:txBody>
          <a:bodyPr/>
          <a:lstStyle/>
          <a:p>
            <a:r>
              <a:rPr lang="en-GB"/>
              <a:t>SADC</a:t>
            </a:r>
          </a:p>
        </p:txBody>
      </p:sp>
      <p:sp>
        <p:nvSpPr>
          <p:cNvPr id="3" name="Title 2">
            <a:extLst>
              <a:ext uri="{FF2B5EF4-FFF2-40B4-BE49-F238E27FC236}">
                <a16:creationId xmlns:a16="http://schemas.microsoft.com/office/drawing/2014/main" id="{BBD7D9A1-A5EE-443B-9337-2379369E59E9}"/>
              </a:ext>
            </a:extLst>
          </p:cNvPr>
          <p:cNvSpPr>
            <a:spLocks noGrp="1"/>
          </p:cNvSpPr>
          <p:nvPr>
            <p:ph type="title"/>
          </p:nvPr>
        </p:nvSpPr>
        <p:spPr>
          <a:xfrm>
            <a:off x="581130" y="3492454"/>
            <a:ext cx="6515961" cy="867930"/>
          </a:xfrm>
        </p:spPr>
        <p:txBody>
          <a:bodyPr/>
          <a:lstStyle/>
          <a:p>
            <a:r>
              <a:rPr lang="en-US" sz="2800"/>
              <a:t>WEF-Nexus coordination in the lower Kafue basin, Zambia</a:t>
            </a:r>
            <a:endParaRPr lang="en-GB"/>
          </a:p>
        </p:txBody>
      </p:sp>
    </p:spTree>
    <p:extLst>
      <p:ext uri="{BB962C8B-B14F-4D97-AF65-F5344CB8AC3E}">
        <p14:creationId xmlns:p14="http://schemas.microsoft.com/office/powerpoint/2010/main" val="192273134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FBE37A5-D217-4526-8187-1516AF8FE810}"/>
              </a:ext>
            </a:extLst>
          </p:cNvPr>
          <p:cNvSpPr>
            <a:spLocks noGrp="1"/>
          </p:cNvSpPr>
          <p:nvPr>
            <p:ph type="body" sz="quarter" idx="14"/>
          </p:nvPr>
        </p:nvSpPr>
        <p:spPr/>
        <p:txBody>
          <a:bodyPr/>
          <a:lstStyle/>
          <a:p>
            <a:r>
              <a:rPr lang="en-US"/>
              <a:t>Sectors and scale </a:t>
            </a:r>
          </a:p>
        </p:txBody>
      </p:sp>
      <p:sp>
        <p:nvSpPr>
          <p:cNvPr id="4" name="Titel 3">
            <a:extLst>
              <a:ext uri="{FF2B5EF4-FFF2-40B4-BE49-F238E27FC236}">
                <a16:creationId xmlns:a16="http://schemas.microsoft.com/office/drawing/2014/main" id="{9F66AA0F-4CF4-4EF6-ACF5-3E4F3C2F0822}"/>
              </a:ext>
            </a:extLst>
          </p:cNvPr>
          <p:cNvSpPr>
            <a:spLocks noGrp="1"/>
          </p:cNvSpPr>
          <p:nvPr>
            <p:ph type="title"/>
          </p:nvPr>
        </p:nvSpPr>
        <p:spPr/>
        <p:txBody>
          <a:bodyPr>
            <a:normAutofit fontScale="90000"/>
          </a:bodyPr>
          <a:lstStyle/>
          <a:p>
            <a:r>
              <a:rPr lang="en-US" sz="2400"/>
              <a:t>WEF-Nexus coordination in the lower Kafue basin, Zambia</a:t>
            </a:r>
            <a:endParaRPr lang="de-DE"/>
          </a:p>
        </p:txBody>
      </p:sp>
      <p:sp>
        <p:nvSpPr>
          <p:cNvPr id="5" name="Foliennummernplatzhalter 4">
            <a:extLst>
              <a:ext uri="{FF2B5EF4-FFF2-40B4-BE49-F238E27FC236}">
                <a16:creationId xmlns:a16="http://schemas.microsoft.com/office/drawing/2014/main" id="{28C346CC-B07A-4A2E-8713-ED720BAB7B51}"/>
              </a:ext>
            </a:extLst>
          </p:cNvPr>
          <p:cNvSpPr>
            <a:spLocks noGrp="1"/>
          </p:cNvSpPr>
          <p:nvPr>
            <p:ph type="sldNum" sz="quarter" idx="16"/>
          </p:nvPr>
        </p:nvSpPr>
        <p:spPr/>
        <p:txBody>
          <a:bodyPr/>
          <a:lstStyle/>
          <a:p>
            <a:fld id="{CF23C0C3-F0EC-4AF0-84C8-08554CFEDD03}" type="slidenum">
              <a:rPr lang="en-GB" smtClean="0"/>
              <a:t>4</a:t>
            </a:fld>
            <a:endParaRPr lang="en-GB"/>
          </a:p>
        </p:txBody>
      </p:sp>
      <p:graphicFrame>
        <p:nvGraphicFramePr>
          <p:cNvPr id="3" name="Tabelle 2">
            <a:extLst>
              <a:ext uri="{FF2B5EF4-FFF2-40B4-BE49-F238E27FC236}">
                <a16:creationId xmlns:a16="http://schemas.microsoft.com/office/drawing/2014/main" id="{FB1F17B8-CA5D-44B3-9524-19B89D7E2DA7}"/>
              </a:ext>
            </a:extLst>
          </p:cNvPr>
          <p:cNvGraphicFramePr>
            <a:graphicFrameLocks noGrp="1"/>
          </p:cNvGraphicFramePr>
          <p:nvPr>
            <p:extLst>
              <p:ext uri="{D42A27DB-BD31-4B8C-83A1-F6EECF244321}">
                <p14:modId xmlns:p14="http://schemas.microsoft.com/office/powerpoint/2010/main" val="459058160"/>
              </p:ext>
            </p:extLst>
          </p:nvPr>
        </p:nvGraphicFramePr>
        <p:xfrm>
          <a:off x="526474" y="1478009"/>
          <a:ext cx="8488454" cy="3731650"/>
        </p:xfrm>
        <a:graphic>
          <a:graphicData uri="http://schemas.openxmlformats.org/drawingml/2006/table">
            <a:tbl>
              <a:tblPr firstRow="1" bandRow="1">
                <a:tableStyleId>{F5AB1C69-6EDB-4FF4-983F-18BD219EF322}</a:tableStyleId>
              </a:tblPr>
              <a:tblGrid>
                <a:gridCol w="833888">
                  <a:extLst>
                    <a:ext uri="{9D8B030D-6E8A-4147-A177-3AD203B41FA5}">
                      <a16:colId xmlns:a16="http://schemas.microsoft.com/office/drawing/2014/main" val="409038766"/>
                    </a:ext>
                  </a:extLst>
                </a:gridCol>
                <a:gridCol w="1115608">
                  <a:extLst>
                    <a:ext uri="{9D8B030D-6E8A-4147-A177-3AD203B41FA5}">
                      <a16:colId xmlns:a16="http://schemas.microsoft.com/office/drawing/2014/main" val="2705741967"/>
                    </a:ext>
                  </a:extLst>
                </a:gridCol>
                <a:gridCol w="6538958">
                  <a:extLst>
                    <a:ext uri="{9D8B030D-6E8A-4147-A177-3AD203B41FA5}">
                      <a16:colId xmlns:a16="http://schemas.microsoft.com/office/drawing/2014/main" val="527272857"/>
                    </a:ext>
                  </a:extLst>
                </a:gridCol>
              </a:tblGrid>
              <a:tr h="272234">
                <a:tc gridSpan="2">
                  <a:txBody>
                    <a:bodyPr/>
                    <a:lstStyle/>
                    <a:p>
                      <a:pPr algn="l"/>
                      <a:r>
                        <a:rPr lang="en-US" noProof="0"/>
                        <a:t>Parameters </a:t>
                      </a:r>
                    </a:p>
                  </a:txBody>
                  <a:tcPr/>
                </a:tc>
                <a:tc hMerge="1">
                  <a:txBody>
                    <a:bodyPr/>
                    <a:lstStyle/>
                    <a:p>
                      <a:endParaRPr lang="de-DE"/>
                    </a:p>
                  </a:txBody>
                  <a:tcPr/>
                </a:tc>
                <a:tc>
                  <a:txBody>
                    <a:bodyPr/>
                    <a:lstStyle/>
                    <a:p>
                      <a:r>
                        <a:rPr lang="en-US" noProof="0"/>
                        <a:t>Description</a:t>
                      </a:r>
                    </a:p>
                  </a:txBody>
                  <a:tcPr/>
                </a:tc>
                <a:extLst>
                  <a:ext uri="{0D108BD9-81ED-4DB2-BD59-A6C34878D82A}">
                    <a16:rowId xmlns:a16="http://schemas.microsoft.com/office/drawing/2014/main" val="3884423170"/>
                  </a:ext>
                </a:extLst>
              </a:tr>
              <a:tr h="628231">
                <a:tc row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00" b="1" noProof="0"/>
                        <a:t>Sectors</a:t>
                      </a:r>
                    </a:p>
                    <a:p>
                      <a:endParaRPr lang="en-US" sz="1300" b="0" noProof="0"/>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00" b="0" noProof="0"/>
                        <a:t>Water</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300" b="0" noProof="0"/>
                    </a:p>
                  </a:txBody>
                  <a:tcPr/>
                </a:tc>
                <a:tc>
                  <a:txBody>
                    <a:bodyPr/>
                    <a:lstStyle/>
                    <a:p>
                      <a:r>
                        <a:rPr lang="en-US" sz="1300" noProof="0"/>
                        <a:t>Zambia has abundant water resources </a:t>
                      </a:r>
                    </a:p>
                    <a:p>
                      <a:r>
                        <a:rPr lang="en-US" sz="1300" noProof="0"/>
                        <a:t>Local and temporal water stress due to prolonged droughts and increasing demand </a:t>
                      </a:r>
                    </a:p>
                  </a:txBody>
                  <a:tcPr/>
                </a:tc>
                <a:extLst>
                  <a:ext uri="{0D108BD9-81ED-4DB2-BD59-A6C34878D82A}">
                    <a16:rowId xmlns:a16="http://schemas.microsoft.com/office/drawing/2014/main" val="4204726695"/>
                  </a:ext>
                </a:extLst>
              </a:tr>
              <a:tr h="991209">
                <a:tc vMerge="1">
                  <a:txBody>
                    <a:bodyPr/>
                    <a:lstStyle/>
                    <a:p>
                      <a:endParaRPr lang="de-DE" sz="1200" b="0"/>
                    </a:p>
                  </a:txBody>
                  <a:tcPr/>
                </a:tc>
                <a:tc>
                  <a:txBody>
                    <a:bodyPr/>
                    <a:lstStyle/>
                    <a:p>
                      <a:pPr marL="0" marR="0" lvl="0" indent="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None/>
                        <a:tabLst/>
                        <a:defRPr/>
                      </a:pPr>
                      <a:r>
                        <a:rPr lang="en-US" sz="1300" b="0" noProof="0"/>
                        <a:t>Land/</a:t>
                      </a:r>
                    </a:p>
                    <a:p>
                      <a:pPr marL="0" marR="0" lvl="0" indent="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None/>
                        <a:tabLst/>
                        <a:defRPr/>
                      </a:pPr>
                      <a:r>
                        <a:rPr lang="en-US" sz="1300" b="0" noProof="0"/>
                        <a:t>agriculture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300" i="0" noProof="0"/>
                        <a:t>The Zambian Government aims to increase small and large-scale irrigated agriculture throughout the country to: </a:t>
                      </a:r>
                    </a:p>
                    <a:p>
                      <a:pPr marL="285750" marR="0" lvl="0" indent="-28575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Char char="§"/>
                        <a:tabLst/>
                        <a:defRPr/>
                      </a:pPr>
                      <a:r>
                        <a:rPr lang="en-US" sz="1300" i="0" noProof="0"/>
                        <a:t>improve food security</a:t>
                      </a:r>
                    </a:p>
                    <a:p>
                      <a:pPr marL="285750" marR="0" lvl="0" indent="-28575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Char char="§"/>
                        <a:tabLst/>
                        <a:defRPr/>
                      </a:pPr>
                      <a:r>
                        <a:rPr lang="en-US" sz="1300" i="0" noProof="0"/>
                        <a:t>create income &amp; employment</a:t>
                      </a:r>
                      <a:endParaRPr lang="en-US" sz="1300" i="1" noProof="0"/>
                    </a:p>
                    <a:p>
                      <a:pPr marL="285750" marR="0" lvl="0" indent="-285750" algn="l" rtl="0" eaLnBrk="1" fontAlgn="auto" latinLnBrk="0" hangingPunct="1">
                        <a:lnSpc>
                          <a:spcPct val="100000"/>
                        </a:lnSpc>
                        <a:spcBef>
                          <a:spcPts val="0"/>
                        </a:spcBef>
                        <a:spcAft>
                          <a:spcPts val="0"/>
                        </a:spcAft>
                        <a:buClr>
                          <a:srgbClr val="F4971A"/>
                        </a:buClr>
                        <a:buSzTx/>
                        <a:buFont typeface="Wingdings" panose="05000000000000000000" pitchFamily="2" charset="2"/>
                        <a:buChar char="§"/>
                      </a:pPr>
                      <a:r>
                        <a:rPr lang="en-US" sz="1300" i="0" noProof="0"/>
                        <a:t>increase resilience towards climate change </a:t>
                      </a:r>
                    </a:p>
                  </a:txBody>
                  <a:tcPr/>
                </a:tc>
                <a:extLst>
                  <a:ext uri="{0D108BD9-81ED-4DB2-BD59-A6C34878D82A}">
                    <a16:rowId xmlns:a16="http://schemas.microsoft.com/office/drawing/2014/main" val="481275489"/>
                  </a:ext>
                </a:extLst>
              </a:tr>
              <a:tr h="642159">
                <a:tc vMerge="1">
                  <a:txBody>
                    <a:bodyPr/>
                    <a:lstStyle/>
                    <a:p>
                      <a:pPr lvl="0">
                        <a:buNone/>
                      </a:pPr>
                      <a:endParaRPr lang="en-US" sz="1300" b="0" noProof="0"/>
                    </a:p>
                  </a:txBody>
                  <a:tcPr/>
                </a:tc>
                <a:tc>
                  <a:txBody>
                    <a:bodyPr/>
                    <a:lstStyle/>
                    <a:p>
                      <a:pPr marL="0" lvl="0" indent="0" algn="l" defTabSz="685800">
                        <a:lnSpc>
                          <a:spcPct val="100000"/>
                        </a:lnSpc>
                        <a:spcBef>
                          <a:spcPts val="0"/>
                        </a:spcBef>
                        <a:spcAft>
                          <a:spcPts val="0"/>
                        </a:spcAft>
                        <a:buNone/>
                        <a:tabLst/>
                        <a:defRPr/>
                      </a:pPr>
                      <a:r>
                        <a:rPr lang="en-US" sz="1300" b="0" noProof="0"/>
                        <a:t>Energy</a:t>
                      </a:r>
                      <a:r>
                        <a:rPr lang="de-DE" sz="1350" b="0" i="0" kern="1200">
                          <a:solidFill>
                            <a:schemeClr val="dk1"/>
                          </a:solidFill>
                          <a:effectLst/>
                          <a:latin typeface="+mn-lt"/>
                          <a:ea typeface="+mn-ea"/>
                          <a:cs typeface="+mn-cs"/>
                        </a:rPr>
                        <a:t> </a:t>
                      </a:r>
                      <a:endParaRPr lang="en-US" sz="1300" b="0" noProof="0"/>
                    </a:p>
                  </a:txBody>
                  <a:tcPr/>
                </a:tc>
                <a:tc>
                  <a:txBody>
                    <a:bodyPr/>
                    <a:lstStyle/>
                    <a:p>
                      <a:pPr marL="0" lvl="0" indent="0" algn="l" defTabSz="685800">
                        <a:lnSpc>
                          <a:spcPct val="100000"/>
                        </a:lnSpc>
                        <a:spcBef>
                          <a:spcPts val="0"/>
                        </a:spcBef>
                        <a:spcAft>
                          <a:spcPts val="0"/>
                        </a:spcAft>
                        <a:buFont typeface="Wingdings"/>
                        <a:buNone/>
                        <a:tabLst/>
                        <a:defRPr/>
                      </a:pPr>
                      <a:r>
                        <a:rPr lang="en-US" sz="1300" i="0" noProof="0"/>
                        <a:t>Hydropower generates the majority of Zambia’s electricity through dams distributed across the Zambezi and the Kafue</a:t>
                      </a:r>
                    </a:p>
                  </a:txBody>
                  <a:tcPr/>
                </a:tc>
                <a:extLst>
                  <a:ext uri="{0D108BD9-81ED-4DB2-BD59-A6C34878D82A}">
                    <a16:rowId xmlns:a16="http://schemas.microsoft.com/office/drawing/2014/main" val="3601054679"/>
                  </a:ext>
                </a:extLst>
              </a:tr>
              <a:tr h="99120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00" b="1" noProof="0"/>
                        <a:t>Scale</a:t>
                      </a:r>
                    </a:p>
                    <a:p>
                      <a:endParaRPr lang="en-US" sz="1300" b="0" noProof="0"/>
                    </a:p>
                  </a:txBody>
                  <a:tcPr/>
                </a:tc>
                <a:tc>
                  <a:txBody>
                    <a:bodyPr/>
                    <a:lstStyle/>
                    <a:p>
                      <a:pPr marL="0" marR="0" lvl="0" indent="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None/>
                        <a:tabLst/>
                        <a:defRPr/>
                      </a:pPr>
                      <a:r>
                        <a:rPr lang="en-US" sz="1300" b="0" noProof="0"/>
                        <a:t>National/</a:t>
                      </a:r>
                    </a:p>
                    <a:p>
                      <a:pPr marL="0" marR="0" lvl="0" indent="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None/>
                        <a:tabLst/>
                        <a:defRPr/>
                      </a:pPr>
                      <a:r>
                        <a:rPr lang="en-US" sz="1300" b="0" noProof="0"/>
                        <a:t>local</a:t>
                      </a:r>
                    </a:p>
                  </a:txBody>
                  <a:tcPr/>
                </a:tc>
                <a:tc>
                  <a:txBody>
                    <a:bodyPr/>
                    <a:lstStyle/>
                    <a:p>
                      <a:r>
                        <a:rPr lang="en-US" sz="1300" noProof="0"/>
                        <a:t>The Lower Kafue is a sub-basin of the Zambezi River Basin which is important for: </a:t>
                      </a:r>
                    </a:p>
                    <a:p>
                      <a:pPr marL="285750" indent="-285750">
                        <a:buClr>
                          <a:srgbClr val="F4971A"/>
                        </a:buClr>
                        <a:buFont typeface="Wingdings" panose="05000000000000000000" pitchFamily="2" charset="2"/>
                        <a:buChar char="§"/>
                      </a:pPr>
                      <a:r>
                        <a:rPr lang="en-US" sz="1300" i="0" kern="1200" noProof="0">
                          <a:solidFill>
                            <a:schemeClr val="dk1"/>
                          </a:solidFill>
                          <a:latin typeface="+mn-lt"/>
                          <a:ea typeface="+mn-ea"/>
                          <a:cs typeface="+mn-cs"/>
                        </a:rPr>
                        <a:t>Livelihoods (agriculture, fishing) </a:t>
                      </a:r>
                    </a:p>
                    <a:p>
                      <a:pPr marL="285750" indent="-285750">
                        <a:buClr>
                          <a:srgbClr val="F4971A"/>
                        </a:buClr>
                        <a:buFont typeface="Wingdings" panose="05000000000000000000" pitchFamily="2" charset="2"/>
                        <a:buChar char="§"/>
                      </a:pPr>
                      <a:r>
                        <a:rPr lang="en-US" sz="1300" i="0" kern="1200" noProof="0">
                          <a:solidFill>
                            <a:schemeClr val="dk1"/>
                          </a:solidFill>
                          <a:latin typeface="+mn-lt"/>
                          <a:ea typeface="+mn-ea"/>
                          <a:cs typeface="+mn-cs"/>
                        </a:rPr>
                        <a:t>Hydropower generation</a:t>
                      </a:r>
                    </a:p>
                    <a:p>
                      <a:pPr marL="285750" indent="-285750">
                        <a:buClr>
                          <a:srgbClr val="F4971A"/>
                        </a:buClr>
                        <a:buFont typeface="Wingdings" panose="05000000000000000000" pitchFamily="2" charset="2"/>
                        <a:buChar char="§"/>
                      </a:pPr>
                      <a:r>
                        <a:rPr lang="en-US" sz="1300" i="0" kern="1200" noProof="0">
                          <a:solidFill>
                            <a:schemeClr val="dk1"/>
                          </a:solidFill>
                          <a:latin typeface="+mn-lt"/>
                          <a:ea typeface="+mn-ea"/>
                          <a:cs typeface="+mn-cs"/>
                        </a:rPr>
                        <a:t>Water supply for Lusaka</a:t>
                      </a:r>
                    </a:p>
                    <a:p>
                      <a:pPr marL="285750" indent="-285750">
                        <a:buClr>
                          <a:srgbClr val="F4971A"/>
                        </a:buClr>
                        <a:buFont typeface="Wingdings" panose="05000000000000000000" pitchFamily="2" charset="2"/>
                        <a:buChar char="§"/>
                      </a:pPr>
                      <a:r>
                        <a:rPr lang="en-US" sz="1300" i="0" kern="1200" noProof="0">
                          <a:solidFill>
                            <a:schemeClr val="dk1"/>
                          </a:solidFill>
                          <a:latin typeface="+mn-lt"/>
                          <a:ea typeface="+mn-ea"/>
                          <a:cs typeface="+mn-cs"/>
                        </a:rPr>
                        <a:t>Environmental integrity (maintaining important wetlands)</a:t>
                      </a:r>
                    </a:p>
                  </a:txBody>
                  <a:tcPr/>
                </a:tc>
                <a:extLst>
                  <a:ext uri="{0D108BD9-81ED-4DB2-BD59-A6C34878D82A}">
                    <a16:rowId xmlns:a16="http://schemas.microsoft.com/office/drawing/2014/main" val="1192540698"/>
                  </a:ext>
                </a:extLst>
              </a:tr>
            </a:tbl>
          </a:graphicData>
        </a:graphic>
      </p:graphicFrame>
      <p:pic>
        <p:nvPicPr>
          <p:cNvPr id="6" name="Picture 52" descr="Icon&#10;&#10;Description automatically generated">
            <a:extLst>
              <a:ext uri="{FF2B5EF4-FFF2-40B4-BE49-F238E27FC236}">
                <a16:creationId xmlns:a16="http://schemas.microsoft.com/office/drawing/2014/main" id="{D0882700-5BD6-46C9-AE66-EDC37776293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401825" y="2053100"/>
            <a:ext cx="314231" cy="314231"/>
          </a:xfrm>
          <a:prstGeom prst="rect">
            <a:avLst/>
          </a:prstGeom>
        </p:spPr>
      </p:pic>
      <p:pic>
        <p:nvPicPr>
          <p:cNvPr id="7" name="Picture 48" descr="Logo, icon&#10;&#10;Description automatically generated">
            <a:extLst>
              <a:ext uri="{FF2B5EF4-FFF2-40B4-BE49-F238E27FC236}">
                <a16:creationId xmlns:a16="http://schemas.microsoft.com/office/drawing/2014/main" id="{C134EFBD-A83A-431F-8334-8BD98F6528A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401824" y="2915912"/>
            <a:ext cx="314231" cy="314231"/>
          </a:xfrm>
          <a:prstGeom prst="rect">
            <a:avLst/>
          </a:prstGeom>
        </p:spPr>
      </p:pic>
      <p:pic>
        <p:nvPicPr>
          <p:cNvPr id="8" name="Picture 50" descr="Icon&#10;&#10;Description automatically generated">
            <a:extLst>
              <a:ext uri="{FF2B5EF4-FFF2-40B4-BE49-F238E27FC236}">
                <a16:creationId xmlns:a16="http://schemas.microsoft.com/office/drawing/2014/main" id="{24584FED-2CC2-4002-A50F-BDF33230DDBD}"/>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446308" y="3805234"/>
            <a:ext cx="314232" cy="314232"/>
          </a:xfrm>
          <a:prstGeom prst="rect">
            <a:avLst/>
          </a:prstGeom>
        </p:spPr>
      </p:pic>
    </p:spTree>
    <p:extLst>
      <p:ext uri="{BB962C8B-B14F-4D97-AF65-F5344CB8AC3E}">
        <p14:creationId xmlns:p14="http://schemas.microsoft.com/office/powerpoint/2010/main" val="91648243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B46829-15DF-4113-A959-B6E05F153671}"/>
              </a:ext>
            </a:extLst>
          </p:cNvPr>
          <p:cNvSpPr>
            <a:spLocks noGrp="1"/>
          </p:cNvSpPr>
          <p:nvPr>
            <p:ph type="title"/>
          </p:nvPr>
        </p:nvSpPr>
        <p:spPr/>
        <p:txBody>
          <a:bodyPr>
            <a:normAutofit fontScale="90000"/>
          </a:bodyPr>
          <a:lstStyle/>
          <a:p>
            <a:r>
              <a:rPr lang="en-US" sz="2800"/>
              <a:t>WEF-Nexus coordination in the lower Kafue catchment, Zambia</a:t>
            </a:r>
            <a:endParaRPr lang="en-US"/>
          </a:p>
        </p:txBody>
      </p:sp>
      <p:sp>
        <p:nvSpPr>
          <p:cNvPr id="4" name="Slide Number Placeholder 3">
            <a:extLst>
              <a:ext uri="{FF2B5EF4-FFF2-40B4-BE49-F238E27FC236}">
                <a16:creationId xmlns:a16="http://schemas.microsoft.com/office/drawing/2014/main" id="{75CE18EE-5B5E-4D67-8C62-66C7B7F304A2}"/>
              </a:ext>
            </a:extLst>
          </p:cNvPr>
          <p:cNvSpPr>
            <a:spLocks noGrp="1"/>
          </p:cNvSpPr>
          <p:nvPr>
            <p:ph type="sldNum" sz="quarter" idx="16"/>
          </p:nvPr>
        </p:nvSpPr>
        <p:spPr/>
        <p:txBody>
          <a:bodyPr/>
          <a:lstStyle/>
          <a:p>
            <a:fld id="{CF23C0C3-F0EC-4AF0-84C8-08554CFEDD03}" type="slidenum">
              <a:rPr lang="en-GB" smtClean="0"/>
              <a:t>5</a:t>
            </a:fld>
            <a:endParaRPr lang="en-GB"/>
          </a:p>
        </p:txBody>
      </p:sp>
      <p:pic>
        <p:nvPicPr>
          <p:cNvPr id="5" name="Grafik 6">
            <a:extLst>
              <a:ext uri="{FF2B5EF4-FFF2-40B4-BE49-F238E27FC236}">
                <a16:creationId xmlns:a16="http://schemas.microsoft.com/office/drawing/2014/main" id="{AC761129-C6B2-4EB1-B78D-9C10AE23BB7F}"/>
              </a:ext>
            </a:extLst>
          </p:cNvPr>
          <p:cNvPicPr>
            <a:picLocks noChangeAspect="1"/>
          </p:cNvPicPr>
          <p:nvPr/>
        </p:nvPicPr>
        <p:blipFill>
          <a:blip r:embed="rId3"/>
          <a:stretch>
            <a:fillRect/>
          </a:stretch>
        </p:blipFill>
        <p:spPr>
          <a:xfrm>
            <a:off x="551840" y="1233598"/>
            <a:ext cx="5887657" cy="2990240"/>
          </a:xfrm>
          <a:prstGeom prst="rect">
            <a:avLst/>
          </a:prstGeom>
        </p:spPr>
      </p:pic>
      <p:sp>
        <p:nvSpPr>
          <p:cNvPr id="6" name="Textfeld 7">
            <a:extLst>
              <a:ext uri="{FF2B5EF4-FFF2-40B4-BE49-F238E27FC236}">
                <a16:creationId xmlns:a16="http://schemas.microsoft.com/office/drawing/2014/main" id="{4228FE98-6206-42AA-AB77-8009BB3AAE77}"/>
              </a:ext>
            </a:extLst>
          </p:cNvPr>
          <p:cNvSpPr txBox="1"/>
          <p:nvPr/>
        </p:nvSpPr>
        <p:spPr>
          <a:xfrm>
            <a:off x="551840" y="4233563"/>
            <a:ext cx="3645074" cy="246221"/>
          </a:xfrm>
          <a:prstGeom prst="rect">
            <a:avLst/>
          </a:prstGeom>
          <a:noFill/>
        </p:spPr>
        <p:txBody>
          <a:bodyPr wrap="square" rtlCol="0">
            <a:spAutoFit/>
          </a:bodyPr>
          <a:lstStyle/>
          <a:p>
            <a:pPr algn="l"/>
            <a:r>
              <a:rPr lang="de-DE" sz="1000"/>
              <a:t>Source: </a:t>
            </a:r>
            <a:r>
              <a:rPr lang="de-DE" sz="1000" err="1"/>
              <a:t>Phiri</a:t>
            </a:r>
            <a:r>
              <a:rPr lang="de-DE" sz="1000"/>
              <a:t> &amp; Scheumann 2018</a:t>
            </a:r>
          </a:p>
        </p:txBody>
      </p:sp>
      <p:pic>
        <p:nvPicPr>
          <p:cNvPr id="7" name="Grafik 9">
            <a:extLst>
              <a:ext uri="{FF2B5EF4-FFF2-40B4-BE49-F238E27FC236}">
                <a16:creationId xmlns:a16="http://schemas.microsoft.com/office/drawing/2014/main" id="{A869B169-A113-46D8-8D60-5EAC69210172}"/>
              </a:ext>
            </a:extLst>
          </p:cNvPr>
          <p:cNvPicPr>
            <a:picLocks noChangeAspect="1"/>
          </p:cNvPicPr>
          <p:nvPr/>
        </p:nvPicPr>
        <p:blipFill>
          <a:blip r:embed="rId4"/>
          <a:stretch>
            <a:fillRect/>
          </a:stretch>
        </p:blipFill>
        <p:spPr>
          <a:xfrm>
            <a:off x="6665357" y="1491145"/>
            <a:ext cx="2349571" cy="2161209"/>
          </a:xfrm>
          <a:prstGeom prst="rect">
            <a:avLst/>
          </a:prstGeom>
        </p:spPr>
      </p:pic>
    </p:spTree>
    <p:extLst>
      <p:ext uri="{BB962C8B-B14F-4D97-AF65-F5344CB8AC3E}">
        <p14:creationId xmlns:p14="http://schemas.microsoft.com/office/powerpoint/2010/main" val="295900121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FBE37A5-D217-4526-8187-1516AF8FE810}"/>
              </a:ext>
            </a:extLst>
          </p:cNvPr>
          <p:cNvSpPr>
            <a:spLocks noGrp="1"/>
          </p:cNvSpPr>
          <p:nvPr>
            <p:ph type="body" sz="quarter" idx="14"/>
          </p:nvPr>
        </p:nvSpPr>
        <p:spPr/>
        <p:txBody>
          <a:bodyPr/>
          <a:lstStyle/>
          <a:p>
            <a:r>
              <a:rPr lang="en-US"/>
              <a:t>Nexus challenges </a:t>
            </a:r>
          </a:p>
        </p:txBody>
      </p:sp>
      <p:sp>
        <p:nvSpPr>
          <p:cNvPr id="3" name="Textplatzhalter 2">
            <a:extLst>
              <a:ext uri="{FF2B5EF4-FFF2-40B4-BE49-F238E27FC236}">
                <a16:creationId xmlns:a16="http://schemas.microsoft.com/office/drawing/2014/main" id="{3FE263CC-E793-4567-B2A8-D840BC1DD93E}"/>
              </a:ext>
            </a:extLst>
          </p:cNvPr>
          <p:cNvSpPr>
            <a:spLocks noGrp="1"/>
          </p:cNvSpPr>
          <p:nvPr>
            <p:ph type="body" sz="quarter" idx="13"/>
          </p:nvPr>
        </p:nvSpPr>
        <p:spPr>
          <a:xfrm>
            <a:off x="449818" y="1548000"/>
            <a:ext cx="4393772" cy="3365733"/>
          </a:xfrm>
        </p:spPr>
        <p:txBody>
          <a:bodyPr/>
          <a:lstStyle/>
          <a:p>
            <a:pPr marL="457200" indent="-457200">
              <a:buFont typeface="+mj-lt"/>
              <a:buAutoNum type="arabicPeriod"/>
            </a:pPr>
            <a:r>
              <a:rPr lang="en-US"/>
              <a:t>During times of drought, the energy plants, agricultural producers and the environment </a:t>
            </a:r>
            <a:r>
              <a:rPr lang="en-US" b="1"/>
              <a:t>compete over limited amounts of water resources</a:t>
            </a:r>
          </a:p>
          <a:p>
            <a:pPr marL="457200" indent="-457200">
              <a:buFont typeface="+mj-lt"/>
              <a:buAutoNum type="arabicPeriod"/>
            </a:pPr>
            <a:endParaRPr lang="en-US"/>
          </a:p>
          <a:p>
            <a:pPr marL="457200" indent="-457200">
              <a:buFont typeface="+mj-lt"/>
              <a:buAutoNum type="arabicPeriod"/>
            </a:pPr>
            <a:endParaRPr lang="en-US"/>
          </a:p>
        </p:txBody>
      </p:sp>
      <p:sp>
        <p:nvSpPr>
          <p:cNvPr id="4" name="Titel 3">
            <a:extLst>
              <a:ext uri="{FF2B5EF4-FFF2-40B4-BE49-F238E27FC236}">
                <a16:creationId xmlns:a16="http://schemas.microsoft.com/office/drawing/2014/main" id="{9F66AA0F-4CF4-4EF6-ACF5-3E4F3C2F0822}"/>
              </a:ext>
            </a:extLst>
          </p:cNvPr>
          <p:cNvSpPr>
            <a:spLocks noGrp="1"/>
          </p:cNvSpPr>
          <p:nvPr>
            <p:ph type="title"/>
          </p:nvPr>
        </p:nvSpPr>
        <p:spPr/>
        <p:txBody>
          <a:bodyPr>
            <a:normAutofit/>
          </a:bodyPr>
          <a:lstStyle/>
          <a:p>
            <a:r>
              <a:rPr lang="en-US" sz="2000"/>
              <a:t>WEF-Nexus coordination in the lower Kafue catchment, Zambia</a:t>
            </a:r>
            <a:endParaRPr lang="de-DE" sz="2000"/>
          </a:p>
        </p:txBody>
      </p:sp>
      <p:sp>
        <p:nvSpPr>
          <p:cNvPr id="5" name="Foliennummernplatzhalter 4">
            <a:extLst>
              <a:ext uri="{FF2B5EF4-FFF2-40B4-BE49-F238E27FC236}">
                <a16:creationId xmlns:a16="http://schemas.microsoft.com/office/drawing/2014/main" id="{28C346CC-B07A-4A2E-8713-ED720BAB7B51}"/>
              </a:ext>
            </a:extLst>
          </p:cNvPr>
          <p:cNvSpPr>
            <a:spLocks noGrp="1"/>
          </p:cNvSpPr>
          <p:nvPr>
            <p:ph type="sldNum" sz="quarter" idx="16"/>
          </p:nvPr>
        </p:nvSpPr>
        <p:spPr/>
        <p:txBody>
          <a:bodyPr/>
          <a:lstStyle/>
          <a:p>
            <a:fld id="{CF23C0C3-F0EC-4AF0-84C8-08554CFEDD03}" type="slidenum">
              <a:rPr lang="en-GB" smtClean="0"/>
              <a:t>6</a:t>
            </a:fld>
            <a:endParaRPr lang="en-GB"/>
          </a:p>
        </p:txBody>
      </p:sp>
      <p:pic>
        <p:nvPicPr>
          <p:cNvPr id="7" name="Picture 52" descr="Icon&#10;&#10;Description automatically generated">
            <a:extLst>
              <a:ext uri="{FF2B5EF4-FFF2-40B4-BE49-F238E27FC236}">
                <a16:creationId xmlns:a16="http://schemas.microsoft.com/office/drawing/2014/main" id="{7D496E00-467C-4454-AEB6-EFDB74D16DC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904211" y="1916167"/>
            <a:ext cx="1311166" cy="1311166"/>
          </a:xfrm>
          <a:prstGeom prst="rect">
            <a:avLst/>
          </a:prstGeom>
        </p:spPr>
      </p:pic>
      <p:sp>
        <p:nvSpPr>
          <p:cNvPr id="8" name="Textfeld 7">
            <a:extLst>
              <a:ext uri="{FF2B5EF4-FFF2-40B4-BE49-F238E27FC236}">
                <a16:creationId xmlns:a16="http://schemas.microsoft.com/office/drawing/2014/main" id="{16A1D405-ADF1-4DC0-9D0A-2A6301708018}"/>
              </a:ext>
            </a:extLst>
          </p:cNvPr>
          <p:cNvSpPr txBox="1"/>
          <p:nvPr/>
        </p:nvSpPr>
        <p:spPr>
          <a:xfrm>
            <a:off x="5218967" y="2654327"/>
            <a:ext cx="732674" cy="276999"/>
          </a:xfrm>
          <a:prstGeom prst="rect">
            <a:avLst/>
          </a:prstGeom>
          <a:noFill/>
        </p:spPr>
        <p:txBody>
          <a:bodyPr wrap="square" rtlCol="0">
            <a:spAutoFit/>
          </a:bodyPr>
          <a:lstStyle/>
          <a:p>
            <a:pPr algn="l"/>
            <a:r>
              <a:rPr lang="en-US" sz="1200" b="1">
                <a:solidFill>
                  <a:schemeClr val="bg1"/>
                </a:solidFill>
              </a:rPr>
              <a:t>Water</a:t>
            </a:r>
          </a:p>
        </p:txBody>
      </p:sp>
      <p:sp>
        <p:nvSpPr>
          <p:cNvPr id="11" name="Pfeil: nach unten gekrümmt 10">
            <a:extLst>
              <a:ext uri="{FF2B5EF4-FFF2-40B4-BE49-F238E27FC236}">
                <a16:creationId xmlns:a16="http://schemas.microsoft.com/office/drawing/2014/main" id="{E062BB7B-0204-484F-B798-E776F55C386C}"/>
              </a:ext>
            </a:extLst>
          </p:cNvPr>
          <p:cNvSpPr/>
          <p:nvPr/>
        </p:nvSpPr>
        <p:spPr>
          <a:xfrm rot="2198445">
            <a:off x="6060097" y="2464706"/>
            <a:ext cx="2320859" cy="482945"/>
          </a:xfrm>
          <a:prstGeom prst="curvedDownArrow">
            <a:avLst>
              <a:gd name="adj1" fmla="val 33578"/>
              <a:gd name="adj2" fmla="val 50000"/>
              <a:gd name="adj3" fmla="val 2500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err="1">
              <a:solidFill>
                <a:schemeClr val="tx1"/>
              </a:solidFill>
            </a:endParaRPr>
          </a:p>
        </p:txBody>
      </p:sp>
      <p:sp>
        <p:nvSpPr>
          <p:cNvPr id="12" name="Pfeil: nach unten gekrümmt 11">
            <a:extLst>
              <a:ext uri="{FF2B5EF4-FFF2-40B4-BE49-F238E27FC236}">
                <a16:creationId xmlns:a16="http://schemas.microsoft.com/office/drawing/2014/main" id="{801C1458-BF53-4D0D-AB57-DA6004ECF729}"/>
              </a:ext>
            </a:extLst>
          </p:cNvPr>
          <p:cNvSpPr/>
          <p:nvPr/>
        </p:nvSpPr>
        <p:spPr>
          <a:xfrm rot="12614951">
            <a:off x="4962546" y="3772667"/>
            <a:ext cx="2320859" cy="482945"/>
          </a:xfrm>
          <a:prstGeom prst="curvedDownArrow">
            <a:avLst>
              <a:gd name="adj1" fmla="val 33578"/>
              <a:gd name="adj2" fmla="val 50000"/>
              <a:gd name="adj3" fmla="val 25000"/>
            </a:avLst>
          </a:prstGeom>
          <a:solidFill>
            <a:srgbClr val="F4971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err="1">
              <a:solidFill>
                <a:schemeClr val="tx1"/>
              </a:solidFill>
              <a:highlight>
                <a:srgbClr val="F4971A"/>
              </a:highlight>
            </a:endParaRPr>
          </a:p>
        </p:txBody>
      </p:sp>
      <p:sp>
        <p:nvSpPr>
          <p:cNvPr id="13" name="Textfeld 12">
            <a:extLst>
              <a:ext uri="{FF2B5EF4-FFF2-40B4-BE49-F238E27FC236}">
                <a16:creationId xmlns:a16="http://schemas.microsoft.com/office/drawing/2014/main" id="{212FBE9A-5A4E-4104-B11C-996FA424A968}"/>
              </a:ext>
            </a:extLst>
          </p:cNvPr>
          <p:cNvSpPr txBox="1"/>
          <p:nvPr/>
        </p:nvSpPr>
        <p:spPr>
          <a:xfrm>
            <a:off x="6748911" y="1605353"/>
            <a:ext cx="2474633" cy="1015663"/>
          </a:xfrm>
          <a:prstGeom prst="rect">
            <a:avLst/>
          </a:prstGeom>
          <a:noFill/>
        </p:spPr>
        <p:txBody>
          <a:bodyPr wrap="square" rtlCol="0">
            <a:spAutoFit/>
          </a:bodyPr>
          <a:lstStyle/>
          <a:p>
            <a:pPr marL="171450" indent="-171450" algn="l">
              <a:buFont typeface="Arial" panose="020B0604020202020204" pitchFamily="34" charset="0"/>
              <a:buChar char="•"/>
            </a:pPr>
            <a:r>
              <a:rPr lang="en-US" sz="1200"/>
              <a:t>Sinking water levels in dams </a:t>
            </a:r>
            <a:r>
              <a:rPr lang="en-US" sz="1200">
                <a:sym typeface="Wingdings" panose="05000000000000000000" pitchFamily="2" charset="2"/>
              </a:rPr>
              <a:t> decreasing hydropower production</a:t>
            </a:r>
          </a:p>
          <a:p>
            <a:pPr algn="l"/>
            <a:r>
              <a:rPr lang="en-US" sz="1200">
                <a:sym typeface="Wingdings" panose="05000000000000000000" pitchFamily="2" charset="2"/>
              </a:rPr>
              <a:t> </a:t>
            </a:r>
            <a:endParaRPr lang="en-US" sz="1200"/>
          </a:p>
          <a:p>
            <a:pPr algn="l"/>
            <a:endParaRPr lang="en-US" sz="1200"/>
          </a:p>
        </p:txBody>
      </p:sp>
      <p:sp>
        <p:nvSpPr>
          <p:cNvPr id="14" name="Textfeld 13">
            <a:extLst>
              <a:ext uri="{FF2B5EF4-FFF2-40B4-BE49-F238E27FC236}">
                <a16:creationId xmlns:a16="http://schemas.microsoft.com/office/drawing/2014/main" id="{FA4F8BFC-DA1F-4A2F-B667-28615CBFBACC}"/>
              </a:ext>
            </a:extLst>
          </p:cNvPr>
          <p:cNvSpPr txBox="1"/>
          <p:nvPr/>
        </p:nvSpPr>
        <p:spPr>
          <a:xfrm>
            <a:off x="4131238" y="3783306"/>
            <a:ext cx="2150463" cy="461665"/>
          </a:xfrm>
          <a:prstGeom prst="rect">
            <a:avLst/>
          </a:prstGeom>
          <a:noFill/>
        </p:spPr>
        <p:txBody>
          <a:bodyPr wrap="square" rtlCol="0">
            <a:spAutoFit/>
          </a:bodyPr>
          <a:lstStyle/>
          <a:p>
            <a:pPr marL="171450" indent="-171450" algn="l">
              <a:buFont typeface="Arial" panose="020B0604020202020204" pitchFamily="34" charset="0"/>
              <a:buChar char="•"/>
            </a:pPr>
            <a:r>
              <a:rPr lang="en-US" sz="1200"/>
              <a:t>Water supply to consumers disrupted </a:t>
            </a:r>
          </a:p>
        </p:txBody>
      </p:sp>
      <p:pic>
        <p:nvPicPr>
          <p:cNvPr id="15" name="Picture 21" descr="Icon&#10;&#10;Description automatically generated">
            <a:extLst>
              <a:ext uri="{FF2B5EF4-FFF2-40B4-BE49-F238E27FC236}">
                <a16:creationId xmlns:a16="http://schemas.microsoft.com/office/drawing/2014/main" id="{FB87F888-E5D3-4906-9AF5-2D0E502C500F}"/>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551439" y="3521543"/>
            <a:ext cx="1122588" cy="1122617"/>
          </a:xfrm>
          <a:prstGeom prst="rect">
            <a:avLst/>
          </a:prstGeom>
          <a:noFill/>
          <a:ln>
            <a:noFill/>
          </a:ln>
        </p:spPr>
      </p:pic>
      <p:sp>
        <p:nvSpPr>
          <p:cNvPr id="9" name="Textfeld 8">
            <a:extLst>
              <a:ext uri="{FF2B5EF4-FFF2-40B4-BE49-F238E27FC236}">
                <a16:creationId xmlns:a16="http://schemas.microsoft.com/office/drawing/2014/main" id="{0C3A080C-41E2-4AAC-8C2F-8845453FF134}"/>
              </a:ext>
            </a:extLst>
          </p:cNvPr>
          <p:cNvSpPr txBox="1"/>
          <p:nvPr/>
        </p:nvSpPr>
        <p:spPr>
          <a:xfrm>
            <a:off x="7782862" y="4014138"/>
            <a:ext cx="1025791" cy="276999"/>
          </a:xfrm>
          <a:prstGeom prst="rect">
            <a:avLst/>
          </a:prstGeom>
          <a:noFill/>
        </p:spPr>
        <p:txBody>
          <a:bodyPr wrap="square" rtlCol="0">
            <a:spAutoFit/>
          </a:bodyPr>
          <a:lstStyle/>
          <a:p>
            <a:pPr algn="l"/>
            <a:r>
              <a:rPr lang="de-DE" sz="1200" b="1"/>
              <a:t>Energy</a:t>
            </a:r>
          </a:p>
        </p:txBody>
      </p:sp>
    </p:spTree>
    <p:extLst>
      <p:ext uri="{BB962C8B-B14F-4D97-AF65-F5344CB8AC3E}">
        <p14:creationId xmlns:p14="http://schemas.microsoft.com/office/powerpoint/2010/main" val="299130058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FBE37A5-D217-4526-8187-1516AF8FE810}"/>
              </a:ext>
            </a:extLst>
          </p:cNvPr>
          <p:cNvSpPr>
            <a:spLocks noGrp="1"/>
          </p:cNvSpPr>
          <p:nvPr>
            <p:ph type="body" sz="quarter" idx="14"/>
          </p:nvPr>
        </p:nvSpPr>
        <p:spPr/>
        <p:txBody>
          <a:bodyPr/>
          <a:lstStyle/>
          <a:p>
            <a:r>
              <a:rPr lang="en-US"/>
              <a:t>Nexus challenges </a:t>
            </a:r>
          </a:p>
        </p:txBody>
      </p:sp>
      <p:sp>
        <p:nvSpPr>
          <p:cNvPr id="3" name="Textplatzhalter 2">
            <a:extLst>
              <a:ext uri="{FF2B5EF4-FFF2-40B4-BE49-F238E27FC236}">
                <a16:creationId xmlns:a16="http://schemas.microsoft.com/office/drawing/2014/main" id="{3FE263CC-E793-4567-B2A8-D840BC1DD93E}"/>
              </a:ext>
            </a:extLst>
          </p:cNvPr>
          <p:cNvSpPr>
            <a:spLocks noGrp="1"/>
          </p:cNvSpPr>
          <p:nvPr>
            <p:ph type="body" sz="quarter" idx="13"/>
          </p:nvPr>
        </p:nvSpPr>
        <p:spPr>
          <a:xfrm>
            <a:off x="449818" y="1548000"/>
            <a:ext cx="3880410" cy="1959931"/>
          </a:xfrm>
        </p:spPr>
        <p:txBody>
          <a:bodyPr>
            <a:normAutofit fontScale="92500" lnSpcReduction="10000"/>
          </a:bodyPr>
          <a:lstStyle/>
          <a:p>
            <a:pPr marL="457200" indent="-457200">
              <a:buFont typeface="+mj-lt"/>
              <a:buAutoNum type="arabicPeriod" startAt="2"/>
            </a:pPr>
            <a:r>
              <a:rPr lang="en-US"/>
              <a:t>Planned </a:t>
            </a:r>
            <a:r>
              <a:rPr lang="en-US" b="1"/>
              <a:t>large-scale, commercialised irrigation would increases water stress</a:t>
            </a:r>
            <a:r>
              <a:rPr lang="en-US"/>
              <a:t> and compete with water for hydropower generation and water supply to growing urban population (partciularly during times of drought)</a:t>
            </a:r>
          </a:p>
          <a:p>
            <a:pPr marL="457200" indent="-457200">
              <a:buFont typeface="+mj-lt"/>
              <a:buAutoNum type="arabicPeriod" startAt="2"/>
            </a:pPr>
            <a:endParaRPr lang="en-US"/>
          </a:p>
          <a:p>
            <a:pPr marL="457200" indent="-457200">
              <a:buFont typeface="+mj-lt"/>
              <a:buAutoNum type="arabicPeriod" startAt="2"/>
            </a:pPr>
            <a:endParaRPr lang="en-US"/>
          </a:p>
        </p:txBody>
      </p:sp>
      <p:sp>
        <p:nvSpPr>
          <p:cNvPr id="4" name="Titel 3">
            <a:extLst>
              <a:ext uri="{FF2B5EF4-FFF2-40B4-BE49-F238E27FC236}">
                <a16:creationId xmlns:a16="http://schemas.microsoft.com/office/drawing/2014/main" id="{9F66AA0F-4CF4-4EF6-ACF5-3E4F3C2F0822}"/>
              </a:ext>
            </a:extLst>
          </p:cNvPr>
          <p:cNvSpPr>
            <a:spLocks noGrp="1"/>
          </p:cNvSpPr>
          <p:nvPr>
            <p:ph type="title"/>
          </p:nvPr>
        </p:nvSpPr>
        <p:spPr/>
        <p:txBody>
          <a:bodyPr>
            <a:normAutofit/>
          </a:bodyPr>
          <a:lstStyle/>
          <a:p>
            <a:r>
              <a:rPr lang="en-US" sz="2000"/>
              <a:t>WEF-Nexus coordination in the lower Kafue catchment, Zambia</a:t>
            </a:r>
            <a:endParaRPr lang="de-DE" sz="2000"/>
          </a:p>
        </p:txBody>
      </p:sp>
      <p:sp>
        <p:nvSpPr>
          <p:cNvPr id="5" name="Foliennummernplatzhalter 4">
            <a:extLst>
              <a:ext uri="{FF2B5EF4-FFF2-40B4-BE49-F238E27FC236}">
                <a16:creationId xmlns:a16="http://schemas.microsoft.com/office/drawing/2014/main" id="{28C346CC-B07A-4A2E-8713-ED720BAB7B51}"/>
              </a:ext>
            </a:extLst>
          </p:cNvPr>
          <p:cNvSpPr>
            <a:spLocks noGrp="1"/>
          </p:cNvSpPr>
          <p:nvPr>
            <p:ph type="sldNum" sz="quarter" idx="16"/>
          </p:nvPr>
        </p:nvSpPr>
        <p:spPr/>
        <p:txBody>
          <a:bodyPr/>
          <a:lstStyle/>
          <a:p>
            <a:fld id="{CF23C0C3-F0EC-4AF0-84C8-08554CFEDD03}" type="slidenum">
              <a:rPr lang="en-GB" smtClean="0"/>
              <a:t>7</a:t>
            </a:fld>
            <a:endParaRPr lang="en-GB"/>
          </a:p>
        </p:txBody>
      </p:sp>
      <p:pic>
        <p:nvPicPr>
          <p:cNvPr id="6" name="Picture 48" descr="Logo, icon&#10;&#10;Description automatically generated">
            <a:extLst>
              <a:ext uri="{FF2B5EF4-FFF2-40B4-BE49-F238E27FC236}">
                <a16:creationId xmlns:a16="http://schemas.microsoft.com/office/drawing/2014/main" id="{FED5D22F-8240-432A-AFB9-BBF66974E8D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816753" y="3397596"/>
            <a:ext cx="1025791" cy="1025791"/>
          </a:xfrm>
          <a:prstGeom prst="rect">
            <a:avLst/>
          </a:prstGeom>
        </p:spPr>
      </p:pic>
      <p:pic>
        <p:nvPicPr>
          <p:cNvPr id="7" name="Picture 52" descr="Icon&#10;&#10;Description automatically generated">
            <a:extLst>
              <a:ext uri="{FF2B5EF4-FFF2-40B4-BE49-F238E27FC236}">
                <a16:creationId xmlns:a16="http://schemas.microsoft.com/office/drawing/2014/main" id="{7D496E00-467C-4454-AEB6-EFDB74D16DC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435265" y="1839810"/>
            <a:ext cx="1040474" cy="1040474"/>
          </a:xfrm>
          <a:prstGeom prst="rect">
            <a:avLst/>
          </a:prstGeom>
        </p:spPr>
      </p:pic>
      <p:sp>
        <p:nvSpPr>
          <p:cNvPr id="8" name="Textfeld 7">
            <a:extLst>
              <a:ext uri="{FF2B5EF4-FFF2-40B4-BE49-F238E27FC236}">
                <a16:creationId xmlns:a16="http://schemas.microsoft.com/office/drawing/2014/main" id="{16A1D405-ADF1-4DC0-9D0A-2A6301708018}"/>
              </a:ext>
            </a:extLst>
          </p:cNvPr>
          <p:cNvSpPr txBox="1"/>
          <p:nvPr/>
        </p:nvSpPr>
        <p:spPr>
          <a:xfrm>
            <a:off x="5692899" y="2385503"/>
            <a:ext cx="732674" cy="276999"/>
          </a:xfrm>
          <a:prstGeom prst="rect">
            <a:avLst/>
          </a:prstGeom>
          <a:noFill/>
        </p:spPr>
        <p:txBody>
          <a:bodyPr wrap="square" rtlCol="0">
            <a:spAutoFit/>
          </a:bodyPr>
          <a:lstStyle/>
          <a:p>
            <a:pPr algn="l"/>
            <a:r>
              <a:rPr lang="en-US" sz="1200" b="1">
                <a:solidFill>
                  <a:schemeClr val="bg1"/>
                </a:solidFill>
              </a:rPr>
              <a:t>Water</a:t>
            </a:r>
          </a:p>
        </p:txBody>
      </p:sp>
      <p:sp>
        <p:nvSpPr>
          <p:cNvPr id="9" name="Textfeld 8">
            <a:extLst>
              <a:ext uri="{FF2B5EF4-FFF2-40B4-BE49-F238E27FC236}">
                <a16:creationId xmlns:a16="http://schemas.microsoft.com/office/drawing/2014/main" id="{0C3A080C-41E2-4AAC-8C2F-8845453FF134}"/>
              </a:ext>
            </a:extLst>
          </p:cNvPr>
          <p:cNvSpPr txBox="1"/>
          <p:nvPr/>
        </p:nvSpPr>
        <p:spPr>
          <a:xfrm>
            <a:off x="7827835" y="3644963"/>
            <a:ext cx="1025791" cy="461665"/>
          </a:xfrm>
          <a:prstGeom prst="rect">
            <a:avLst/>
          </a:prstGeom>
          <a:noFill/>
        </p:spPr>
        <p:txBody>
          <a:bodyPr wrap="square" rtlCol="0">
            <a:spAutoFit/>
          </a:bodyPr>
          <a:lstStyle/>
          <a:p>
            <a:pPr algn="l"/>
            <a:r>
              <a:rPr lang="en-US" sz="1200" b="1"/>
              <a:t>Land/ Agriculture</a:t>
            </a:r>
          </a:p>
        </p:txBody>
      </p:sp>
      <p:sp>
        <p:nvSpPr>
          <p:cNvPr id="11" name="Pfeil: nach unten gekrümmt 10">
            <a:extLst>
              <a:ext uri="{FF2B5EF4-FFF2-40B4-BE49-F238E27FC236}">
                <a16:creationId xmlns:a16="http://schemas.microsoft.com/office/drawing/2014/main" id="{E062BB7B-0204-484F-B798-E776F55C386C}"/>
              </a:ext>
            </a:extLst>
          </p:cNvPr>
          <p:cNvSpPr/>
          <p:nvPr/>
        </p:nvSpPr>
        <p:spPr>
          <a:xfrm rot="2198445">
            <a:off x="6390540" y="2268230"/>
            <a:ext cx="2320859" cy="482945"/>
          </a:xfrm>
          <a:prstGeom prst="curvedDownArrow">
            <a:avLst>
              <a:gd name="adj1" fmla="val 33578"/>
              <a:gd name="adj2" fmla="val 50000"/>
              <a:gd name="adj3" fmla="val 2500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err="1">
              <a:solidFill>
                <a:schemeClr val="tx1"/>
              </a:solidFill>
            </a:endParaRPr>
          </a:p>
        </p:txBody>
      </p:sp>
      <p:sp>
        <p:nvSpPr>
          <p:cNvPr id="12" name="Pfeil: nach unten gekrümmt 11">
            <a:extLst>
              <a:ext uri="{FF2B5EF4-FFF2-40B4-BE49-F238E27FC236}">
                <a16:creationId xmlns:a16="http://schemas.microsoft.com/office/drawing/2014/main" id="{801C1458-BF53-4D0D-AB57-DA6004ECF729}"/>
              </a:ext>
            </a:extLst>
          </p:cNvPr>
          <p:cNvSpPr/>
          <p:nvPr/>
        </p:nvSpPr>
        <p:spPr>
          <a:xfrm rot="12614951">
            <a:off x="5387657" y="3327570"/>
            <a:ext cx="2320859" cy="482945"/>
          </a:xfrm>
          <a:prstGeom prst="curvedDownArrow">
            <a:avLst>
              <a:gd name="adj1" fmla="val 33578"/>
              <a:gd name="adj2" fmla="val 50000"/>
              <a:gd name="adj3" fmla="val 2500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err="1">
              <a:solidFill>
                <a:schemeClr val="tx1"/>
              </a:solidFill>
              <a:highlight>
                <a:srgbClr val="F4971A"/>
              </a:highlight>
            </a:endParaRPr>
          </a:p>
        </p:txBody>
      </p:sp>
      <p:sp>
        <p:nvSpPr>
          <p:cNvPr id="13" name="Textfeld 12">
            <a:extLst>
              <a:ext uri="{FF2B5EF4-FFF2-40B4-BE49-F238E27FC236}">
                <a16:creationId xmlns:a16="http://schemas.microsoft.com/office/drawing/2014/main" id="{212FBE9A-5A4E-4104-B11C-996FA424A968}"/>
              </a:ext>
            </a:extLst>
          </p:cNvPr>
          <p:cNvSpPr txBox="1"/>
          <p:nvPr/>
        </p:nvSpPr>
        <p:spPr>
          <a:xfrm>
            <a:off x="6299782" y="1102753"/>
            <a:ext cx="2859479" cy="1200329"/>
          </a:xfrm>
          <a:prstGeom prst="rect">
            <a:avLst/>
          </a:prstGeom>
          <a:noFill/>
        </p:spPr>
        <p:txBody>
          <a:bodyPr wrap="square" lIns="91440" tIns="45720" rIns="91440" bIns="45720" rtlCol="0" anchor="t">
            <a:spAutoFit/>
          </a:bodyPr>
          <a:lstStyle/>
          <a:p>
            <a:pPr marL="171450" indent="-171450" algn="l">
              <a:buFont typeface="Arial" panose="020B0604020202020204" pitchFamily="34" charset="0"/>
              <a:buChar char="•"/>
            </a:pPr>
            <a:r>
              <a:rPr lang="en-US" sz="1200"/>
              <a:t>Increased water abstraction for irrigation </a:t>
            </a:r>
            <a:r>
              <a:rPr lang="en-US" sz="1200">
                <a:sym typeface="Wingdings" panose="05000000000000000000" pitchFamily="2" charset="2"/>
              </a:rPr>
              <a:t> limiting water and land resources for other small-scale farmers</a:t>
            </a:r>
            <a:endParaRPr lang="en-US" sz="1200"/>
          </a:p>
          <a:p>
            <a:pPr marL="171450" indent="-171450" algn="l">
              <a:buFont typeface="Arial" panose="020B0604020202020204" pitchFamily="34" charset="0"/>
              <a:buChar char="•"/>
            </a:pPr>
            <a:endParaRPr lang="en-US" sz="1200"/>
          </a:p>
          <a:p>
            <a:pPr algn="l"/>
            <a:endParaRPr lang="en-US" sz="1200"/>
          </a:p>
        </p:txBody>
      </p:sp>
      <p:sp>
        <p:nvSpPr>
          <p:cNvPr id="14" name="Textfeld 13">
            <a:extLst>
              <a:ext uri="{FF2B5EF4-FFF2-40B4-BE49-F238E27FC236}">
                <a16:creationId xmlns:a16="http://schemas.microsoft.com/office/drawing/2014/main" id="{FA4F8BFC-DA1F-4A2F-B667-28615CBFBACC}"/>
              </a:ext>
            </a:extLst>
          </p:cNvPr>
          <p:cNvSpPr txBox="1"/>
          <p:nvPr/>
        </p:nvSpPr>
        <p:spPr>
          <a:xfrm>
            <a:off x="5955503" y="3054253"/>
            <a:ext cx="1710362" cy="461665"/>
          </a:xfrm>
          <a:prstGeom prst="rect">
            <a:avLst/>
          </a:prstGeom>
          <a:noFill/>
        </p:spPr>
        <p:txBody>
          <a:bodyPr wrap="square" rtlCol="0">
            <a:spAutoFit/>
          </a:bodyPr>
          <a:lstStyle/>
          <a:p>
            <a:pPr marL="171450" indent="-171450" algn="l">
              <a:buFont typeface="Arial" panose="020B0604020202020204" pitchFamily="34" charset="0"/>
              <a:buChar char="•"/>
            </a:pPr>
            <a:r>
              <a:rPr lang="en-US" sz="1200"/>
              <a:t>Less water for urban population</a:t>
            </a:r>
          </a:p>
        </p:txBody>
      </p:sp>
      <p:pic>
        <p:nvPicPr>
          <p:cNvPr id="15" name="Picture 21" descr="Icon&#10;&#10;Description automatically generated">
            <a:extLst>
              <a:ext uri="{FF2B5EF4-FFF2-40B4-BE49-F238E27FC236}">
                <a16:creationId xmlns:a16="http://schemas.microsoft.com/office/drawing/2014/main" id="{29DCC29A-D699-4F9F-917A-C677EF66EA99}"/>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694747" y="3891939"/>
            <a:ext cx="860017" cy="860039"/>
          </a:xfrm>
          <a:prstGeom prst="rect">
            <a:avLst/>
          </a:prstGeom>
          <a:noFill/>
          <a:ln>
            <a:noFill/>
          </a:ln>
        </p:spPr>
      </p:pic>
      <p:sp>
        <p:nvSpPr>
          <p:cNvPr id="16" name="Textfeld 15">
            <a:extLst>
              <a:ext uri="{FF2B5EF4-FFF2-40B4-BE49-F238E27FC236}">
                <a16:creationId xmlns:a16="http://schemas.microsoft.com/office/drawing/2014/main" id="{EBE3356E-9427-4F7D-8D1E-A996C8479243}"/>
              </a:ext>
            </a:extLst>
          </p:cNvPr>
          <p:cNvSpPr txBox="1"/>
          <p:nvPr/>
        </p:nvSpPr>
        <p:spPr>
          <a:xfrm>
            <a:off x="4728812" y="4253602"/>
            <a:ext cx="791886" cy="276999"/>
          </a:xfrm>
          <a:prstGeom prst="rect">
            <a:avLst/>
          </a:prstGeom>
          <a:noFill/>
        </p:spPr>
        <p:txBody>
          <a:bodyPr wrap="square" rtlCol="0">
            <a:spAutoFit/>
          </a:bodyPr>
          <a:lstStyle/>
          <a:p>
            <a:pPr algn="l"/>
            <a:r>
              <a:rPr lang="de-DE" sz="1200" b="1"/>
              <a:t>Energy</a:t>
            </a:r>
          </a:p>
        </p:txBody>
      </p:sp>
      <p:sp>
        <p:nvSpPr>
          <p:cNvPr id="10" name="Pfeil: nach links gekrümmt 9">
            <a:extLst>
              <a:ext uri="{FF2B5EF4-FFF2-40B4-BE49-F238E27FC236}">
                <a16:creationId xmlns:a16="http://schemas.microsoft.com/office/drawing/2014/main" id="{A2D58DF4-70DA-4C11-B642-88EBCB494912}"/>
              </a:ext>
            </a:extLst>
          </p:cNvPr>
          <p:cNvSpPr/>
          <p:nvPr/>
        </p:nvSpPr>
        <p:spPr>
          <a:xfrm rot="4629840">
            <a:off x="6402925" y="3547155"/>
            <a:ext cx="769717" cy="2423739"/>
          </a:xfrm>
          <a:prstGeom prst="curvedLeft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err="1">
              <a:solidFill>
                <a:schemeClr val="tx1"/>
              </a:solidFill>
            </a:endParaRPr>
          </a:p>
        </p:txBody>
      </p:sp>
      <p:sp>
        <p:nvSpPr>
          <p:cNvPr id="20" name="Pfeil: nach unten gekrümmt 19">
            <a:extLst>
              <a:ext uri="{FF2B5EF4-FFF2-40B4-BE49-F238E27FC236}">
                <a16:creationId xmlns:a16="http://schemas.microsoft.com/office/drawing/2014/main" id="{4C53A863-793E-45E3-98B6-9484A8C9C519}"/>
              </a:ext>
            </a:extLst>
          </p:cNvPr>
          <p:cNvSpPr/>
          <p:nvPr/>
        </p:nvSpPr>
        <p:spPr>
          <a:xfrm rot="17634461">
            <a:off x="3552410" y="2795443"/>
            <a:ext cx="2320859" cy="482945"/>
          </a:xfrm>
          <a:prstGeom prst="curvedDownArrow">
            <a:avLst>
              <a:gd name="adj1" fmla="val 33578"/>
              <a:gd name="adj2" fmla="val 50000"/>
              <a:gd name="adj3" fmla="val 25000"/>
            </a:avLst>
          </a:prstGeom>
          <a:solidFill>
            <a:srgbClr val="F4971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err="1">
              <a:solidFill>
                <a:schemeClr val="tx1"/>
              </a:solidFill>
              <a:highlight>
                <a:srgbClr val="F4971A"/>
              </a:highlight>
            </a:endParaRPr>
          </a:p>
        </p:txBody>
      </p:sp>
      <p:sp>
        <p:nvSpPr>
          <p:cNvPr id="21" name="Textfeld 20">
            <a:extLst>
              <a:ext uri="{FF2B5EF4-FFF2-40B4-BE49-F238E27FC236}">
                <a16:creationId xmlns:a16="http://schemas.microsoft.com/office/drawing/2014/main" id="{081DD120-5FFE-4F36-A1D9-10A6CFA2256F}"/>
              </a:ext>
            </a:extLst>
          </p:cNvPr>
          <p:cNvSpPr txBox="1"/>
          <p:nvPr/>
        </p:nvSpPr>
        <p:spPr>
          <a:xfrm>
            <a:off x="4330229" y="2893337"/>
            <a:ext cx="1231050" cy="830997"/>
          </a:xfrm>
          <a:prstGeom prst="rect">
            <a:avLst/>
          </a:prstGeom>
          <a:noFill/>
        </p:spPr>
        <p:txBody>
          <a:bodyPr wrap="square" rtlCol="0">
            <a:spAutoFit/>
          </a:bodyPr>
          <a:lstStyle/>
          <a:p>
            <a:pPr marL="171450" indent="-171450" algn="l">
              <a:buFont typeface="Arial" panose="020B0604020202020204" pitchFamily="34" charset="0"/>
              <a:buChar char="•"/>
            </a:pPr>
            <a:r>
              <a:rPr lang="en-US" sz="1200"/>
              <a:t>Water supply to consumers disrupted </a:t>
            </a:r>
          </a:p>
        </p:txBody>
      </p:sp>
      <p:sp>
        <p:nvSpPr>
          <p:cNvPr id="22" name="Textfeld 21">
            <a:extLst>
              <a:ext uri="{FF2B5EF4-FFF2-40B4-BE49-F238E27FC236}">
                <a16:creationId xmlns:a16="http://schemas.microsoft.com/office/drawing/2014/main" id="{713FFF43-8B10-4A41-9EA7-B2CAC1D37E71}"/>
              </a:ext>
            </a:extLst>
          </p:cNvPr>
          <p:cNvSpPr txBox="1"/>
          <p:nvPr/>
        </p:nvSpPr>
        <p:spPr>
          <a:xfrm>
            <a:off x="5830577" y="4288522"/>
            <a:ext cx="1710362" cy="646331"/>
          </a:xfrm>
          <a:prstGeom prst="rect">
            <a:avLst/>
          </a:prstGeom>
          <a:noFill/>
        </p:spPr>
        <p:txBody>
          <a:bodyPr wrap="square" rtlCol="0">
            <a:spAutoFit/>
          </a:bodyPr>
          <a:lstStyle/>
          <a:p>
            <a:pPr marL="171450" indent="-171450" algn="l">
              <a:buFont typeface="Arial" panose="020B0604020202020204" pitchFamily="34" charset="0"/>
              <a:buChar char="•"/>
            </a:pPr>
            <a:r>
              <a:rPr lang="en-US" sz="1200"/>
              <a:t>Less water for hydropower generation </a:t>
            </a:r>
          </a:p>
        </p:txBody>
      </p:sp>
    </p:spTree>
    <p:extLst>
      <p:ext uri="{BB962C8B-B14F-4D97-AF65-F5344CB8AC3E}">
        <p14:creationId xmlns:p14="http://schemas.microsoft.com/office/powerpoint/2010/main" val="116358343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FBE37A5-D217-4526-8187-1516AF8FE810}"/>
              </a:ext>
            </a:extLst>
          </p:cNvPr>
          <p:cNvSpPr>
            <a:spLocks noGrp="1"/>
          </p:cNvSpPr>
          <p:nvPr>
            <p:ph type="body" sz="quarter" idx="14"/>
          </p:nvPr>
        </p:nvSpPr>
        <p:spPr/>
        <p:txBody>
          <a:bodyPr/>
          <a:lstStyle/>
          <a:p>
            <a:r>
              <a:rPr lang="en-US"/>
              <a:t>Key stakeholders</a:t>
            </a:r>
          </a:p>
        </p:txBody>
      </p:sp>
      <p:sp>
        <p:nvSpPr>
          <p:cNvPr id="4" name="Titel 3">
            <a:extLst>
              <a:ext uri="{FF2B5EF4-FFF2-40B4-BE49-F238E27FC236}">
                <a16:creationId xmlns:a16="http://schemas.microsoft.com/office/drawing/2014/main" id="{9F66AA0F-4CF4-4EF6-ACF5-3E4F3C2F0822}"/>
              </a:ext>
            </a:extLst>
          </p:cNvPr>
          <p:cNvSpPr>
            <a:spLocks noGrp="1"/>
          </p:cNvSpPr>
          <p:nvPr>
            <p:ph type="title"/>
          </p:nvPr>
        </p:nvSpPr>
        <p:spPr/>
        <p:txBody>
          <a:bodyPr>
            <a:normAutofit/>
          </a:bodyPr>
          <a:lstStyle/>
          <a:p>
            <a:r>
              <a:rPr lang="en-US" sz="2000"/>
              <a:t>WEF-Nexus coordination in the lower Kafue catchment, Zambia</a:t>
            </a:r>
            <a:endParaRPr lang="de-DE" sz="2000"/>
          </a:p>
        </p:txBody>
      </p:sp>
      <p:sp>
        <p:nvSpPr>
          <p:cNvPr id="5" name="Foliennummernplatzhalter 4">
            <a:extLst>
              <a:ext uri="{FF2B5EF4-FFF2-40B4-BE49-F238E27FC236}">
                <a16:creationId xmlns:a16="http://schemas.microsoft.com/office/drawing/2014/main" id="{28C346CC-B07A-4A2E-8713-ED720BAB7B51}"/>
              </a:ext>
            </a:extLst>
          </p:cNvPr>
          <p:cNvSpPr>
            <a:spLocks noGrp="1"/>
          </p:cNvSpPr>
          <p:nvPr>
            <p:ph type="sldNum" sz="quarter" idx="16"/>
          </p:nvPr>
        </p:nvSpPr>
        <p:spPr/>
        <p:txBody>
          <a:bodyPr/>
          <a:lstStyle/>
          <a:p>
            <a:fld id="{CF23C0C3-F0EC-4AF0-84C8-08554CFEDD03}" type="slidenum">
              <a:rPr lang="en-GB" smtClean="0"/>
              <a:t>8</a:t>
            </a:fld>
            <a:endParaRPr lang="en-GB"/>
          </a:p>
        </p:txBody>
      </p:sp>
      <p:pic>
        <p:nvPicPr>
          <p:cNvPr id="12" name="Grafik 11">
            <a:extLst>
              <a:ext uri="{FF2B5EF4-FFF2-40B4-BE49-F238E27FC236}">
                <a16:creationId xmlns:a16="http://schemas.microsoft.com/office/drawing/2014/main" id="{AD9BAF6E-1F58-4C97-B5F3-98E5CE47F064}"/>
              </a:ext>
            </a:extLst>
          </p:cNvPr>
          <p:cNvPicPr>
            <a:picLocks noChangeAspect="1"/>
          </p:cNvPicPr>
          <p:nvPr/>
        </p:nvPicPr>
        <p:blipFill rotWithShape="1">
          <a:blip r:embed="rId3"/>
          <a:srcRect t="5800" r="4496" b="12262"/>
          <a:stretch/>
        </p:blipFill>
        <p:spPr>
          <a:xfrm>
            <a:off x="712275" y="1530020"/>
            <a:ext cx="7987879" cy="3037480"/>
          </a:xfrm>
          <a:prstGeom prst="rect">
            <a:avLst/>
          </a:prstGeom>
        </p:spPr>
      </p:pic>
    </p:spTree>
    <p:extLst>
      <p:ext uri="{BB962C8B-B14F-4D97-AF65-F5344CB8AC3E}">
        <p14:creationId xmlns:p14="http://schemas.microsoft.com/office/powerpoint/2010/main" val="285208147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FBE37A5-D217-4526-8187-1516AF8FE810}"/>
              </a:ext>
            </a:extLst>
          </p:cNvPr>
          <p:cNvSpPr>
            <a:spLocks noGrp="1"/>
          </p:cNvSpPr>
          <p:nvPr>
            <p:ph type="body" sz="quarter" idx="14"/>
          </p:nvPr>
        </p:nvSpPr>
        <p:spPr>
          <a:xfrm>
            <a:off x="449263" y="1188000"/>
            <a:ext cx="8567737" cy="270565"/>
          </a:xfrm>
        </p:spPr>
        <p:txBody>
          <a:bodyPr/>
          <a:lstStyle/>
          <a:p>
            <a:r>
              <a:rPr lang="en-US"/>
              <a:t>Coordination approaches at the national level </a:t>
            </a:r>
          </a:p>
        </p:txBody>
      </p:sp>
      <p:sp>
        <p:nvSpPr>
          <p:cNvPr id="3" name="Textplatzhalter 2">
            <a:extLst>
              <a:ext uri="{FF2B5EF4-FFF2-40B4-BE49-F238E27FC236}">
                <a16:creationId xmlns:a16="http://schemas.microsoft.com/office/drawing/2014/main" id="{3FE263CC-E793-4567-B2A8-D840BC1DD93E}"/>
              </a:ext>
            </a:extLst>
          </p:cNvPr>
          <p:cNvSpPr>
            <a:spLocks noGrp="1"/>
          </p:cNvSpPr>
          <p:nvPr>
            <p:ph type="body" sz="quarter" idx="13"/>
          </p:nvPr>
        </p:nvSpPr>
        <p:spPr>
          <a:xfrm>
            <a:off x="449818" y="1548000"/>
            <a:ext cx="6505638" cy="3365733"/>
          </a:xfrm>
        </p:spPr>
        <p:txBody>
          <a:bodyPr/>
          <a:lstStyle/>
          <a:p>
            <a:r>
              <a:rPr lang="en-US" u="sng"/>
              <a:t>5-year National Development Plans</a:t>
            </a:r>
          </a:p>
          <a:p>
            <a:pPr marL="342900" indent="-342900">
              <a:buClr>
                <a:srgbClr val="F4971A"/>
              </a:buClr>
              <a:buFont typeface="Wingdings" panose="05000000000000000000" pitchFamily="2" charset="2"/>
              <a:buChar char="§"/>
            </a:pPr>
            <a:r>
              <a:rPr lang="en-US"/>
              <a:t>Key cross-sectoral planning document outlining strategic development goals (e.g. expansion of </a:t>
            </a:r>
            <a:r>
              <a:rPr lang="en-US" err="1"/>
              <a:t>agr</a:t>
            </a:r>
            <a:r>
              <a:rPr lang="en-US"/>
              <a:t>. irrigation for development)</a:t>
            </a:r>
          </a:p>
          <a:p>
            <a:pPr marL="342900" indent="-342900">
              <a:buClr>
                <a:srgbClr val="F4971A"/>
              </a:buClr>
              <a:buFont typeface="Wingdings" panose="05000000000000000000" pitchFamily="2" charset="2"/>
              <a:buChar char="§"/>
            </a:pPr>
            <a:r>
              <a:rPr lang="en-US"/>
              <a:t>All other sectoral policies have to be aligned with objectives and activities of the NDP</a:t>
            </a:r>
          </a:p>
          <a:p>
            <a:pPr marL="342900" indent="-342900">
              <a:buClr>
                <a:srgbClr val="F4971A"/>
              </a:buClr>
              <a:buFont typeface="Wingdings" panose="05000000000000000000" pitchFamily="2" charset="2"/>
              <a:buChar char="§"/>
            </a:pPr>
            <a:r>
              <a:rPr lang="en-US"/>
              <a:t>Inclusion of national sectoral views by using „Sector Advisory Groups“ </a:t>
            </a:r>
          </a:p>
          <a:p>
            <a:pPr marL="342900" indent="-342900">
              <a:buClr>
                <a:srgbClr val="F4971A"/>
              </a:buClr>
              <a:buFont typeface="Wingdings" panose="05000000000000000000" pitchFamily="2" charset="2"/>
              <a:buChar char="§"/>
            </a:pPr>
            <a:endParaRPr lang="de-DE"/>
          </a:p>
        </p:txBody>
      </p:sp>
      <p:sp>
        <p:nvSpPr>
          <p:cNvPr id="4" name="Titel 3">
            <a:extLst>
              <a:ext uri="{FF2B5EF4-FFF2-40B4-BE49-F238E27FC236}">
                <a16:creationId xmlns:a16="http://schemas.microsoft.com/office/drawing/2014/main" id="{9F66AA0F-4CF4-4EF6-ACF5-3E4F3C2F0822}"/>
              </a:ext>
            </a:extLst>
          </p:cNvPr>
          <p:cNvSpPr>
            <a:spLocks noGrp="1"/>
          </p:cNvSpPr>
          <p:nvPr>
            <p:ph type="title"/>
          </p:nvPr>
        </p:nvSpPr>
        <p:spPr/>
        <p:txBody>
          <a:bodyPr>
            <a:normAutofit/>
          </a:bodyPr>
          <a:lstStyle/>
          <a:p>
            <a:r>
              <a:rPr lang="en-US" sz="2000"/>
              <a:t>WEF-Nexus coordination in the lower Kafue catchment, Zambia</a:t>
            </a:r>
            <a:endParaRPr lang="de-DE" sz="2000"/>
          </a:p>
        </p:txBody>
      </p:sp>
      <p:sp>
        <p:nvSpPr>
          <p:cNvPr id="5" name="Foliennummernplatzhalter 4">
            <a:extLst>
              <a:ext uri="{FF2B5EF4-FFF2-40B4-BE49-F238E27FC236}">
                <a16:creationId xmlns:a16="http://schemas.microsoft.com/office/drawing/2014/main" id="{28C346CC-B07A-4A2E-8713-ED720BAB7B51}"/>
              </a:ext>
            </a:extLst>
          </p:cNvPr>
          <p:cNvSpPr>
            <a:spLocks noGrp="1"/>
          </p:cNvSpPr>
          <p:nvPr>
            <p:ph type="sldNum" sz="quarter" idx="16"/>
          </p:nvPr>
        </p:nvSpPr>
        <p:spPr/>
        <p:txBody>
          <a:bodyPr/>
          <a:lstStyle/>
          <a:p>
            <a:fld id="{CF23C0C3-F0EC-4AF0-84C8-08554CFEDD03}" type="slidenum">
              <a:rPr lang="en-GB" smtClean="0"/>
              <a:t>9</a:t>
            </a:fld>
            <a:endParaRPr lang="en-GB"/>
          </a:p>
        </p:txBody>
      </p:sp>
      <p:pic>
        <p:nvPicPr>
          <p:cNvPr id="7" name="Grafik 6">
            <a:extLst>
              <a:ext uri="{FF2B5EF4-FFF2-40B4-BE49-F238E27FC236}">
                <a16:creationId xmlns:a16="http://schemas.microsoft.com/office/drawing/2014/main" id="{232AD871-3DE0-4E09-8575-56725A49D151}"/>
              </a:ext>
            </a:extLst>
          </p:cNvPr>
          <p:cNvPicPr>
            <a:picLocks noChangeAspect="1"/>
          </p:cNvPicPr>
          <p:nvPr/>
        </p:nvPicPr>
        <p:blipFill>
          <a:blip r:embed="rId3"/>
          <a:stretch>
            <a:fillRect/>
          </a:stretch>
        </p:blipFill>
        <p:spPr>
          <a:xfrm>
            <a:off x="6992618" y="1116544"/>
            <a:ext cx="2022310" cy="2851713"/>
          </a:xfrm>
          <a:prstGeom prst="rect">
            <a:avLst/>
          </a:prstGeom>
        </p:spPr>
      </p:pic>
    </p:spTree>
    <p:extLst>
      <p:ext uri="{BB962C8B-B14F-4D97-AF65-F5344CB8AC3E}">
        <p14:creationId xmlns:p14="http://schemas.microsoft.com/office/powerpoint/2010/main" val="362156341"/>
      </p:ext>
    </p:extLst>
  </p:cSld>
  <p:clrMapOvr>
    <a:masterClrMapping/>
  </p:clrMapOvr>
  <p:transition>
    <p:fade/>
  </p:transition>
</p:sld>
</file>

<file path=ppt/theme/theme1.xml><?xml version="1.0" encoding="utf-8"?>
<a:theme xmlns:a="http://schemas.openxmlformats.org/drawingml/2006/main" name="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B7A64E4-300F-4981-B89C-01765D27C427}">
  <we:reference id="wa104038830" version="1.0.0.3" store="de-DE"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f63e47e-96be-43a7-9c4e-0a5012f8609c">
      <Terms xmlns="http://schemas.microsoft.com/office/infopath/2007/PartnerControls"/>
    </lcf76f155ced4ddcb4097134ff3c332f>
    <TaxCatchAll xmlns="484c8c59-755d-4516-b8d2-1621b38262b4" xsi:nil="true"/>
    <_dlc_DocId xmlns="c223a77a-1bdc-44bd-8349-8f51de15cd10">SRFTFS2Y63PY-545973155-19150</_dlc_DocId>
    <_dlc_DocIdUrl xmlns="c223a77a-1bdc-44bd-8349-8f51de15cd10">
      <Url>https://gizonline.sharepoint.com/sites/WaterPolicy-InnovationforResilienceWaPo-RE/_layouts/15/DocIdRedir.aspx?ID=SRFTFS2Y63PY-545973155-19150</Url>
      <Description>SRFTFS2Y63PY-545973155-19150</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143128A551F1C4CBFF7CAFCF3CC6CF4" ma:contentTypeVersion="17" ma:contentTypeDescription="Ein neues Dokument erstellen." ma:contentTypeScope="" ma:versionID="0f5f0134c1e99ed5cad3ed584933c9af">
  <xsd:schema xmlns:xsd="http://www.w3.org/2001/XMLSchema" xmlns:xs="http://www.w3.org/2001/XMLSchema" xmlns:p="http://schemas.microsoft.com/office/2006/metadata/properties" xmlns:ns2="cf63e47e-96be-43a7-9c4e-0a5012f8609c" xmlns:ns3="c223a77a-1bdc-44bd-8349-8f51de15cd10" xmlns:ns4="484c8c59-755d-4516-b8d2-1621b38262b4" targetNamespace="http://schemas.microsoft.com/office/2006/metadata/properties" ma:root="true" ma:fieldsID="6d8d80087f14ac1cfdea001b2858c471" ns2:_="" ns3:_="" ns4:_="">
    <xsd:import namespace="cf63e47e-96be-43a7-9c4e-0a5012f8609c"/>
    <xsd:import namespace="c223a77a-1bdc-44bd-8349-8f51de15cd10"/>
    <xsd:import namespace="484c8c59-755d-4516-b8d2-1621b38262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_dlc_DocId" minOccurs="0"/>
                <xsd:element ref="ns3:_dlc_DocIdUrl" minOccurs="0"/>
                <xsd:element ref="ns3:_dlc_DocIdPersistId"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63e47e-96be-43a7-9c4e-0a5012f860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23a77a-1bdc-44bd-8349-8f51de15cd10"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e2ed7d0d-cb9c-4162-80c7-ac0440346501}" ma:internalName="TaxCatchAll" ma:showField="CatchAllData" ma:web="c223a77a-1bdc-44bd-8349-8f51de15c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A651E1-AF4D-4156-AF5C-1E0DDED67D79}">
  <ds:schemaRefs>
    <ds:schemaRef ds:uri="http://schemas.microsoft.com/sharepoint/events"/>
  </ds:schemaRefs>
</ds:datastoreItem>
</file>

<file path=customXml/itemProps2.xml><?xml version="1.0" encoding="utf-8"?>
<ds:datastoreItem xmlns:ds="http://schemas.openxmlformats.org/officeDocument/2006/customXml" ds:itemID="{3C03BE2C-DBC9-4CFF-8F6C-0333178E2AAE}">
  <ds:schemaRefs>
    <ds:schemaRef ds:uri="309f29ec-eb46-4791-815b-646baaae42b4"/>
    <ds:schemaRef ds:uri="484c8c59-755d-4516-b8d2-1621b38262b4"/>
    <ds:schemaRef ds:uri="c223a77a-1bdc-44bd-8349-8f51de15cd10"/>
    <ds:schemaRef ds:uri="cf63e47e-96be-43a7-9c4e-0a5012f860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84619C3-1610-49A9-B097-8C83E1E3D467}"/>
</file>

<file path=customXml/itemProps4.xml><?xml version="1.0" encoding="utf-8"?>
<ds:datastoreItem xmlns:ds="http://schemas.openxmlformats.org/officeDocument/2006/customXml" ds:itemID="{DE575DDB-15B9-46E4-8420-94B68E3BC5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On-screen Show (16:9)</PresentationFormat>
  <Slides>13</Slides>
  <Notes>13</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Master English</vt:lpstr>
      <vt:lpstr>PowerPoint Presentation</vt:lpstr>
      <vt:lpstr>Overview of case studies</vt:lpstr>
      <vt:lpstr>WEF-Nexus coordination in the lower Kafue basin, Zambia</vt:lpstr>
      <vt:lpstr>WEF-Nexus coordination in the lower Kafue basin, Zambia</vt:lpstr>
      <vt:lpstr>WEF-Nexus coordination in the lower Kafue catchment, Zambia</vt:lpstr>
      <vt:lpstr>WEF-Nexus coordination in the lower Kafue catchment, Zambia</vt:lpstr>
      <vt:lpstr>WEF-Nexus coordination in the lower Kafue catchment, Zambia</vt:lpstr>
      <vt:lpstr>WEF-Nexus coordination in the lower Kafue catchment, Zambia</vt:lpstr>
      <vt:lpstr>WEF-Nexus coordination in the lower Kafue catchment, Zambia</vt:lpstr>
      <vt:lpstr>WEF-Nexus coordination in the lower Kafue catchment, Zambia</vt:lpstr>
      <vt:lpstr>WEF-Nexus coordination in the lower Kafue catchment, Zambia</vt:lpstr>
      <vt:lpstr>WEF-Nexus coordination in the lower Kafue catchment, Zambia</vt:lpstr>
      <vt:lpstr>Thank you for your time!</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GIZ Master</dc:title>
  <dc:creator>Bauer, Vanessa GIZ</dc:creator>
  <cp:revision>1</cp:revision>
  <dcterms:created xsi:type="dcterms:W3CDTF">2017-09-14T11:33:37Z</dcterms:created>
  <dcterms:modified xsi:type="dcterms:W3CDTF">2022-09-14T06:55:44Z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0x0101001143128A551F1C4CBFF7CAFCF3CC6CF4</vt:lpwstr>
  </property>
  <property fmtid="{D5CDD505-2E9C-101B-9397-08002B2CF9AE}" pid="3" name="_dlc_DocIdItemGuid">
    <vt:lpwstr>4899f0d7-c518-47ef-95dc-0e72323beaa6</vt:lpwstr>
  </property>
  <property fmtid="{D5CDD505-2E9C-101B-9397-08002B2CF9AE}" pid="4" name="MediaServiceImageTags">
    <vt:lpwstr/>
  </property>
</Properties>
</file>