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982" r:id="rId6"/>
    <p:sldId id="822" r:id="rId7"/>
    <p:sldId id="700" r:id="rId8"/>
    <p:sldId id="710" r:id="rId9"/>
    <p:sldId id="810" r:id="rId10"/>
    <p:sldId id="823" r:id="rId11"/>
    <p:sldId id="824" r:id="rId12"/>
    <p:sldId id="723" r:id="rId13"/>
    <p:sldId id="819" r:id="rId14"/>
    <p:sldId id="807" r:id="rId15"/>
    <p:sldId id="808" r:id="rId16"/>
    <p:sldId id="809" r:id="rId17"/>
    <p:sldId id="811" r:id="rId18"/>
    <p:sldId id="816" r:id="rId19"/>
    <p:sldId id="818" r:id="rId20"/>
    <p:sldId id="755" r:id="rId21"/>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9"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FBDDA7"/>
    <a:srgbClr val="F6B33C"/>
    <a:srgbClr val="575756"/>
    <a:srgbClr val="7E7E7E"/>
    <a:srgbClr val="ECD65E"/>
    <a:srgbClr val="FFD960"/>
    <a:srgbClr val="E2E2E2"/>
    <a:srgbClr val="A1A1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09E9C-64A6-43C2-B8BE-62838792B849}" v="4" dt="2022-09-14T06:51:15.4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93447" autoAdjust="0"/>
  </p:normalViewPr>
  <p:slideViewPr>
    <p:cSldViewPr snapToGrid="0">
      <p:cViewPr varScale="1">
        <p:scale>
          <a:sx n="106" d="100"/>
          <a:sy n="106" d="100"/>
        </p:scale>
        <p:origin x="739" y="7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lumstein" userId="S::blumstein_adelphi.de#ext#@gizonline.onmicrosoft.com::1934cf26-19af-4f0d-a9a3-4a8d6fbd73a7" providerId="AD" clId="Web-{2B750F28-F904-4773-9A39-7B6EF4AB64E0}"/>
    <pc:docChg chg="modSld">
      <pc:chgData name="Sabine Blumstein" userId="S::blumstein_adelphi.de#ext#@gizonline.onmicrosoft.com::1934cf26-19af-4f0d-a9a3-4a8d6fbd73a7" providerId="AD" clId="Web-{2B750F28-F904-4773-9A39-7B6EF4AB64E0}" dt="2022-04-11T19:55:09.360" v="1" actId="1076"/>
      <pc:docMkLst>
        <pc:docMk/>
      </pc:docMkLst>
      <pc:sldChg chg="addSp modSp">
        <pc:chgData name="Sabine Blumstein" userId="S::blumstein_adelphi.de#ext#@gizonline.onmicrosoft.com::1934cf26-19af-4f0d-a9a3-4a8d6fbd73a7" providerId="AD" clId="Web-{2B750F28-F904-4773-9A39-7B6EF4AB64E0}" dt="2022-04-11T19:55:09.360" v="1" actId="1076"/>
        <pc:sldMkLst>
          <pc:docMk/>
          <pc:sldMk cId="3799401320" sldId="822"/>
        </pc:sldMkLst>
        <pc:picChg chg="add mod">
          <ac:chgData name="Sabine Blumstein" userId="S::blumstein_adelphi.de#ext#@gizonline.onmicrosoft.com::1934cf26-19af-4f0d-a9a3-4a8d6fbd73a7" providerId="AD" clId="Web-{2B750F28-F904-4773-9A39-7B6EF4AB64E0}" dt="2022-04-11T19:55:09.360" v="1" actId="1076"/>
          <ac:picMkLst>
            <pc:docMk/>
            <pc:sldMk cId="3799401320" sldId="822"/>
            <ac:picMk id="5" creationId="{1FE81E48-FA51-2866-5370-C26A456F17B5}"/>
          </ac:picMkLst>
        </pc:picChg>
      </pc:sldChg>
    </pc:docChg>
  </pc:docChgLst>
  <pc:docChgLst>
    <pc:chgData name="Sabine Blumstein" userId="edfd2aec-918f-4270-b215-459f57cc446f" providerId="ADAL" clId="{5C3DD7EF-E8E5-444D-967F-1251D4640D1F}"/>
    <pc:docChg chg="undo redo custSel addSld modSld sldOrd">
      <pc:chgData name="Sabine Blumstein" userId="edfd2aec-918f-4270-b215-459f57cc446f" providerId="ADAL" clId="{5C3DD7EF-E8E5-444D-967F-1251D4640D1F}" dt="2022-04-11T21:34:08.427" v="7912" actId="1035"/>
      <pc:docMkLst>
        <pc:docMk/>
      </pc:docMkLst>
      <pc:sldChg chg="modNotesTx">
        <pc:chgData name="Sabine Blumstein" userId="edfd2aec-918f-4270-b215-459f57cc446f" providerId="ADAL" clId="{5C3DD7EF-E8E5-444D-967F-1251D4640D1F}" dt="2022-04-08T15:14:52.100" v="457" actId="20577"/>
        <pc:sldMkLst>
          <pc:docMk/>
          <pc:sldMk cId="1365617225" sldId="710"/>
        </pc:sldMkLst>
      </pc:sldChg>
      <pc:sldChg chg="modNotesTx">
        <pc:chgData name="Sabine Blumstein" userId="edfd2aec-918f-4270-b215-459f57cc446f" providerId="ADAL" clId="{5C3DD7EF-E8E5-444D-967F-1251D4640D1F}" dt="2022-04-08T19:36:12.438" v="5748" actId="5793"/>
        <pc:sldMkLst>
          <pc:docMk/>
          <pc:sldMk cId="2528573160" sldId="723"/>
        </pc:sldMkLst>
      </pc:sldChg>
      <pc:sldChg chg="modSp mod">
        <pc:chgData name="Sabine Blumstein" userId="edfd2aec-918f-4270-b215-459f57cc446f" providerId="ADAL" clId="{5C3DD7EF-E8E5-444D-967F-1251D4640D1F}" dt="2022-04-08T14:34:19.698" v="43" actId="14100"/>
        <pc:sldMkLst>
          <pc:docMk/>
          <pc:sldMk cId="2052081929" sldId="807"/>
        </pc:sldMkLst>
        <pc:spChg chg="mod">
          <ac:chgData name="Sabine Blumstein" userId="edfd2aec-918f-4270-b215-459f57cc446f" providerId="ADAL" clId="{5C3DD7EF-E8E5-444D-967F-1251D4640D1F}" dt="2022-04-08T14:33:37.776" v="29" actId="20577"/>
          <ac:spMkLst>
            <pc:docMk/>
            <pc:sldMk cId="2052081929" sldId="807"/>
            <ac:spMk id="2" creationId="{F270C957-AD7E-40EC-87DA-185C406C4C60}"/>
          </ac:spMkLst>
        </pc:spChg>
        <pc:spChg chg="mod">
          <ac:chgData name="Sabine Blumstein" userId="edfd2aec-918f-4270-b215-459f57cc446f" providerId="ADAL" clId="{5C3DD7EF-E8E5-444D-967F-1251D4640D1F}" dt="2022-04-08T14:34:19.698" v="43" actId="14100"/>
          <ac:spMkLst>
            <pc:docMk/>
            <pc:sldMk cId="2052081929" sldId="807"/>
            <ac:spMk id="9" creationId="{6B95F4F3-BD2A-4A78-9533-5458A86B1472}"/>
          </ac:spMkLst>
        </pc:spChg>
      </pc:sldChg>
      <pc:sldChg chg="delCm modNotesTx">
        <pc:chgData name="Sabine Blumstein" userId="edfd2aec-918f-4270-b215-459f57cc446f" providerId="ADAL" clId="{5C3DD7EF-E8E5-444D-967F-1251D4640D1F}" dt="2022-04-08T14:55:02.168" v="304" actId="1592"/>
        <pc:sldMkLst>
          <pc:docMk/>
          <pc:sldMk cId="233841233" sldId="808"/>
        </pc:sldMkLst>
      </pc:sldChg>
      <pc:sldChg chg="modSp mod">
        <pc:chgData name="Sabine Blumstein" userId="edfd2aec-918f-4270-b215-459f57cc446f" providerId="ADAL" clId="{5C3DD7EF-E8E5-444D-967F-1251D4640D1F}" dt="2022-04-08T15:27:48.709" v="1413" actId="20577"/>
        <pc:sldMkLst>
          <pc:docMk/>
          <pc:sldMk cId="2159379997" sldId="809"/>
        </pc:sldMkLst>
        <pc:spChg chg="mod">
          <ac:chgData name="Sabine Blumstein" userId="edfd2aec-918f-4270-b215-459f57cc446f" providerId="ADAL" clId="{5C3DD7EF-E8E5-444D-967F-1251D4640D1F}" dt="2022-04-08T15:27:48.709" v="1413" actId="20577"/>
          <ac:spMkLst>
            <pc:docMk/>
            <pc:sldMk cId="2159379997" sldId="809"/>
            <ac:spMk id="4" creationId="{E9880350-5BED-45D0-AE6A-617790270342}"/>
          </ac:spMkLst>
        </pc:spChg>
      </pc:sldChg>
      <pc:sldChg chg="modSp mod modNotesTx">
        <pc:chgData name="Sabine Blumstein" userId="edfd2aec-918f-4270-b215-459f57cc446f" providerId="ADAL" clId="{5C3DD7EF-E8E5-444D-967F-1251D4640D1F}" dt="2022-04-11T19:57:34.792" v="6064" actId="20577"/>
        <pc:sldMkLst>
          <pc:docMk/>
          <pc:sldMk cId="3837889460" sldId="810"/>
        </pc:sldMkLst>
        <pc:graphicFrameChg chg="modGraphic">
          <ac:chgData name="Sabine Blumstein" userId="edfd2aec-918f-4270-b215-459f57cc446f" providerId="ADAL" clId="{5C3DD7EF-E8E5-444D-967F-1251D4640D1F}" dt="2022-04-08T15:46:10.736" v="2003" actId="20577"/>
          <ac:graphicFrameMkLst>
            <pc:docMk/>
            <pc:sldMk cId="3837889460" sldId="810"/>
            <ac:graphicFrameMk id="3" creationId="{FB1F17B8-CA5D-44B3-9524-19B89D7E2DA7}"/>
          </ac:graphicFrameMkLst>
        </pc:graphicFrameChg>
      </pc:sldChg>
      <pc:sldChg chg="delCm">
        <pc:chgData name="Sabine Blumstein" userId="edfd2aec-918f-4270-b215-459f57cc446f" providerId="ADAL" clId="{5C3DD7EF-E8E5-444D-967F-1251D4640D1F}" dt="2022-04-08T14:55:11.515" v="305" actId="1592"/>
        <pc:sldMkLst>
          <pc:docMk/>
          <pc:sldMk cId="590694223" sldId="811"/>
        </pc:sldMkLst>
      </pc:sldChg>
      <pc:sldChg chg="delCm modNotesTx">
        <pc:chgData name="Sabine Blumstein" userId="edfd2aec-918f-4270-b215-459f57cc446f" providerId="ADAL" clId="{5C3DD7EF-E8E5-444D-967F-1251D4640D1F}" dt="2022-04-08T19:43:50.327" v="6057" actId="1592"/>
        <pc:sldMkLst>
          <pc:docMk/>
          <pc:sldMk cId="1057644601" sldId="816"/>
        </pc:sldMkLst>
      </pc:sldChg>
      <pc:sldChg chg="addSp modSp mod modClrScheme chgLayout modNotesTx">
        <pc:chgData name="Sabine Blumstein" userId="edfd2aec-918f-4270-b215-459f57cc446f" providerId="ADAL" clId="{5C3DD7EF-E8E5-444D-967F-1251D4640D1F}" dt="2022-04-11T20:10:47.513" v="6066" actId="255"/>
        <pc:sldMkLst>
          <pc:docMk/>
          <pc:sldMk cId="1316458422" sldId="819"/>
        </pc:sldMkLst>
        <pc:spChg chg="add mod ord">
          <ac:chgData name="Sabine Blumstein" userId="edfd2aec-918f-4270-b215-459f57cc446f" providerId="ADAL" clId="{5C3DD7EF-E8E5-444D-967F-1251D4640D1F}" dt="2022-04-08T15:29:08.522" v="1414" actId="700"/>
          <ac:spMkLst>
            <pc:docMk/>
            <pc:sldMk cId="1316458422" sldId="819"/>
            <ac:spMk id="2" creationId="{126C1BE0-1341-4545-92B1-42B0DC6DAF2E}"/>
          </ac:spMkLst>
        </pc:spChg>
        <pc:spChg chg="mod ord">
          <ac:chgData name="Sabine Blumstein" userId="edfd2aec-918f-4270-b215-459f57cc446f" providerId="ADAL" clId="{5C3DD7EF-E8E5-444D-967F-1251D4640D1F}" dt="2022-04-11T20:10:47.513" v="6066" actId="255"/>
          <ac:spMkLst>
            <pc:docMk/>
            <pc:sldMk cId="1316458422" sldId="819"/>
            <ac:spMk id="3" creationId="{503F2041-5FEB-4F93-A040-3A4BA40CDCBC}"/>
          </ac:spMkLst>
        </pc:spChg>
        <pc:spChg chg="mod ord">
          <ac:chgData name="Sabine Blumstein" userId="edfd2aec-918f-4270-b215-459f57cc446f" providerId="ADAL" clId="{5C3DD7EF-E8E5-444D-967F-1251D4640D1F}" dt="2022-04-08T15:29:08.522" v="1414" actId="700"/>
          <ac:spMkLst>
            <pc:docMk/>
            <pc:sldMk cId="1316458422" sldId="819"/>
            <ac:spMk id="4" creationId="{98F711E4-3EE5-4286-B90C-E401B008CC3C}"/>
          </ac:spMkLst>
        </pc:spChg>
        <pc:spChg chg="add mod ord">
          <ac:chgData name="Sabine Blumstein" userId="edfd2aec-918f-4270-b215-459f57cc446f" providerId="ADAL" clId="{5C3DD7EF-E8E5-444D-967F-1251D4640D1F}" dt="2022-04-08T15:29:20.259" v="1441" actId="20577"/>
          <ac:spMkLst>
            <pc:docMk/>
            <pc:sldMk cId="1316458422" sldId="819"/>
            <ac:spMk id="5" creationId="{3CE133DA-F0D7-42CD-8072-0060F2E4E690}"/>
          </ac:spMkLst>
        </pc:spChg>
        <pc:picChg chg="mod">
          <ac:chgData name="Sabine Blumstein" userId="edfd2aec-918f-4270-b215-459f57cc446f" providerId="ADAL" clId="{5C3DD7EF-E8E5-444D-967F-1251D4640D1F}" dt="2022-04-08T15:29:55.561" v="1444" actId="1076"/>
          <ac:picMkLst>
            <pc:docMk/>
            <pc:sldMk cId="1316458422" sldId="819"/>
            <ac:picMk id="6" creationId="{B927A76E-B912-4951-BBF2-309A2B247585}"/>
          </ac:picMkLst>
        </pc:picChg>
      </pc:sldChg>
      <pc:sldChg chg="addSp modSp new mod modNotesTx">
        <pc:chgData name="Sabine Blumstein" userId="edfd2aec-918f-4270-b215-459f57cc446f" providerId="ADAL" clId="{5C3DD7EF-E8E5-444D-967F-1251D4640D1F}" dt="2022-04-08T19:41:06.398" v="5898" actId="20577"/>
        <pc:sldMkLst>
          <pc:docMk/>
          <pc:sldMk cId="2393277297" sldId="823"/>
        </pc:sldMkLst>
        <pc:spChg chg="mod">
          <ac:chgData name="Sabine Blumstein" userId="edfd2aec-918f-4270-b215-459f57cc446f" providerId="ADAL" clId="{5C3DD7EF-E8E5-444D-967F-1251D4640D1F}" dt="2022-04-08T16:53:20.173" v="2898" actId="20577"/>
          <ac:spMkLst>
            <pc:docMk/>
            <pc:sldMk cId="2393277297" sldId="823"/>
            <ac:spMk id="4" creationId="{278DE191-21AE-43B1-97B2-1DE01EC62DFE}"/>
          </ac:spMkLst>
        </pc:spChg>
        <pc:spChg chg="mod">
          <ac:chgData name="Sabine Blumstein" userId="edfd2aec-918f-4270-b215-459f57cc446f" providerId="ADAL" clId="{5C3DD7EF-E8E5-444D-967F-1251D4640D1F}" dt="2022-04-08T16:53:04.849" v="2866"/>
          <ac:spMkLst>
            <pc:docMk/>
            <pc:sldMk cId="2393277297" sldId="823"/>
            <ac:spMk id="11" creationId="{546B8886-C9D4-4ED7-AFC3-54AB5DC71082}"/>
          </ac:spMkLst>
        </pc:spChg>
        <pc:spChg chg="mod">
          <ac:chgData name="Sabine Blumstein" userId="edfd2aec-918f-4270-b215-459f57cc446f" providerId="ADAL" clId="{5C3DD7EF-E8E5-444D-967F-1251D4640D1F}" dt="2022-04-08T16:53:04.849" v="2866"/>
          <ac:spMkLst>
            <pc:docMk/>
            <pc:sldMk cId="2393277297" sldId="823"/>
            <ac:spMk id="12" creationId="{367EFCE0-E087-4207-96B2-6C28BFC975E3}"/>
          </ac:spMkLst>
        </pc:spChg>
        <pc:spChg chg="mod">
          <ac:chgData name="Sabine Blumstein" userId="edfd2aec-918f-4270-b215-459f57cc446f" providerId="ADAL" clId="{5C3DD7EF-E8E5-444D-967F-1251D4640D1F}" dt="2022-04-08T16:53:04.849" v="2866"/>
          <ac:spMkLst>
            <pc:docMk/>
            <pc:sldMk cId="2393277297" sldId="823"/>
            <ac:spMk id="13" creationId="{6941C4E5-ECAA-4D1D-A098-FCC13073F5A2}"/>
          </ac:spMkLst>
        </pc:spChg>
        <pc:spChg chg="mod">
          <ac:chgData name="Sabine Blumstein" userId="edfd2aec-918f-4270-b215-459f57cc446f" providerId="ADAL" clId="{5C3DD7EF-E8E5-444D-967F-1251D4640D1F}" dt="2022-04-08T16:53:04.849" v="2866"/>
          <ac:spMkLst>
            <pc:docMk/>
            <pc:sldMk cId="2393277297" sldId="823"/>
            <ac:spMk id="14" creationId="{676A030A-ABDE-4839-8DEF-BDF426EED00B}"/>
          </ac:spMkLst>
        </pc:spChg>
        <pc:spChg chg="mod">
          <ac:chgData name="Sabine Blumstein" userId="edfd2aec-918f-4270-b215-459f57cc446f" providerId="ADAL" clId="{5C3DD7EF-E8E5-444D-967F-1251D4640D1F}" dt="2022-04-08T19:39:37.200" v="5857" actId="20577"/>
          <ac:spMkLst>
            <pc:docMk/>
            <pc:sldMk cId="2393277297" sldId="823"/>
            <ac:spMk id="15" creationId="{FCE597E7-E4AB-4A73-AD64-059C090070BE}"/>
          </ac:spMkLst>
        </pc:spChg>
        <pc:spChg chg="mod">
          <ac:chgData name="Sabine Blumstein" userId="edfd2aec-918f-4270-b215-459f57cc446f" providerId="ADAL" clId="{5C3DD7EF-E8E5-444D-967F-1251D4640D1F}" dt="2022-04-08T19:40:15.191" v="5882" actId="20577"/>
          <ac:spMkLst>
            <pc:docMk/>
            <pc:sldMk cId="2393277297" sldId="823"/>
            <ac:spMk id="16" creationId="{D99CCBD3-74E0-47AC-8672-3B99E8A67D99}"/>
          </ac:spMkLst>
        </pc:spChg>
        <pc:spChg chg="mod">
          <ac:chgData name="Sabine Blumstein" userId="edfd2aec-918f-4270-b215-459f57cc446f" providerId="ADAL" clId="{5C3DD7EF-E8E5-444D-967F-1251D4640D1F}" dt="2022-04-08T19:41:06.398" v="5898" actId="20577"/>
          <ac:spMkLst>
            <pc:docMk/>
            <pc:sldMk cId="2393277297" sldId="823"/>
            <ac:spMk id="17" creationId="{54FFD59D-CF4D-4616-8D0C-5BC7A530B108}"/>
          </ac:spMkLst>
        </pc:spChg>
        <pc:grpChg chg="add mod">
          <ac:chgData name="Sabine Blumstein" userId="edfd2aec-918f-4270-b215-459f57cc446f" providerId="ADAL" clId="{5C3DD7EF-E8E5-444D-967F-1251D4640D1F}" dt="2022-04-08T19:39:58.970" v="5858" actId="14100"/>
          <ac:grpSpMkLst>
            <pc:docMk/>
            <pc:sldMk cId="2393277297" sldId="823"/>
            <ac:grpSpMk id="6" creationId="{DB3AF586-BE68-45A7-8F8D-F288B70D336E}"/>
          </ac:grpSpMkLst>
        </pc:grpChg>
        <pc:grpChg chg="mod">
          <ac:chgData name="Sabine Blumstein" userId="edfd2aec-918f-4270-b215-459f57cc446f" providerId="ADAL" clId="{5C3DD7EF-E8E5-444D-967F-1251D4640D1F}" dt="2022-04-08T16:53:04.849" v="2866"/>
          <ac:grpSpMkLst>
            <pc:docMk/>
            <pc:sldMk cId="2393277297" sldId="823"/>
            <ac:grpSpMk id="7" creationId="{BF7732AB-A11D-481F-A5BF-CFAB73505B4D}"/>
          </ac:grpSpMkLst>
        </pc:grpChg>
        <pc:picChg chg="mod">
          <ac:chgData name="Sabine Blumstein" userId="edfd2aec-918f-4270-b215-459f57cc446f" providerId="ADAL" clId="{5C3DD7EF-E8E5-444D-967F-1251D4640D1F}" dt="2022-04-08T16:53:04.849" v="2866"/>
          <ac:picMkLst>
            <pc:docMk/>
            <pc:sldMk cId="2393277297" sldId="823"/>
            <ac:picMk id="8" creationId="{03E142F9-9F32-4D40-9BBC-98E172086B61}"/>
          </ac:picMkLst>
        </pc:picChg>
        <pc:picChg chg="mod">
          <ac:chgData name="Sabine Blumstein" userId="edfd2aec-918f-4270-b215-459f57cc446f" providerId="ADAL" clId="{5C3DD7EF-E8E5-444D-967F-1251D4640D1F}" dt="2022-04-08T16:53:04.849" v="2866"/>
          <ac:picMkLst>
            <pc:docMk/>
            <pc:sldMk cId="2393277297" sldId="823"/>
            <ac:picMk id="9" creationId="{A83915E8-F2B9-4C43-8A29-DC5A09FFDA87}"/>
          </ac:picMkLst>
        </pc:picChg>
        <pc:picChg chg="mod">
          <ac:chgData name="Sabine Blumstein" userId="edfd2aec-918f-4270-b215-459f57cc446f" providerId="ADAL" clId="{5C3DD7EF-E8E5-444D-967F-1251D4640D1F}" dt="2022-04-08T16:53:04.849" v="2866"/>
          <ac:picMkLst>
            <pc:docMk/>
            <pc:sldMk cId="2393277297" sldId="823"/>
            <ac:picMk id="10" creationId="{274E88B2-4778-499C-9D8E-CFC96D4BDEE9}"/>
          </ac:picMkLst>
        </pc:picChg>
      </pc:sldChg>
      <pc:sldChg chg="addSp delSp modSp new mod ord modNotesTx">
        <pc:chgData name="Sabine Blumstein" userId="edfd2aec-918f-4270-b215-459f57cc446f" providerId="ADAL" clId="{5C3DD7EF-E8E5-444D-967F-1251D4640D1F}" dt="2022-04-11T21:34:08.427" v="7912" actId="1035"/>
        <pc:sldMkLst>
          <pc:docMk/>
          <pc:sldMk cId="1546612134" sldId="824"/>
        </pc:sldMkLst>
        <pc:spChg chg="del">
          <ac:chgData name="Sabine Blumstein" userId="edfd2aec-918f-4270-b215-459f57cc446f" providerId="ADAL" clId="{5C3DD7EF-E8E5-444D-967F-1251D4640D1F}" dt="2022-04-11T20:46:15.767" v="6812" actId="478"/>
          <ac:spMkLst>
            <pc:docMk/>
            <pc:sldMk cId="1546612134" sldId="824"/>
            <ac:spMk id="2" creationId="{123BF7E9-BBE2-4A16-BC6F-DAC59B529480}"/>
          </ac:spMkLst>
        </pc:spChg>
        <pc:spChg chg="del mod">
          <ac:chgData name="Sabine Blumstein" userId="edfd2aec-918f-4270-b215-459f57cc446f" providerId="ADAL" clId="{5C3DD7EF-E8E5-444D-967F-1251D4640D1F}" dt="2022-04-11T21:17:17.131" v="7553" actId="478"/>
          <ac:spMkLst>
            <pc:docMk/>
            <pc:sldMk cId="1546612134" sldId="824"/>
            <ac:spMk id="3" creationId="{E7FB0742-7857-4C73-9081-77857BD92083}"/>
          </ac:spMkLst>
        </pc:spChg>
        <pc:spChg chg="mod">
          <ac:chgData name="Sabine Blumstein" userId="edfd2aec-918f-4270-b215-459f57cc446f" providerId="ADAL" clId="{5C3DD7EF-E8E5-444D-967F-1251D4640D1F}" dt="2022-04-11T20:38:53.461" v="6754" actId="20577"/>
          <ac:spMkLst>
            <pc:docMk/>
            <pc:sldMk cId="1546612134" sldId="824"/>
            <ac:spMk id="4" creationId="{BA14B923-869C-452E-A5FF-98088ECE234D}"/>
          </ac:spMkLst>
        </pc:spChg>
        <pc:spChg chg="add mod">
          <ac:chgData name="Sabine Blumstein" userId="edfd2aec-918f-4270-b215-459f57cc446f" providerId="ADAL" clId="{5C3DD7EF-E8E5-444D-967F-1251D4640D1F}" dt="2022-04-11T21:33:19.160" v="7903" actId="1038"/>
          <ac:spMkLst>
            <pc:docMk/>
            <pc:sldMk cId="1546612134" sldId="824"/>
            <ac:spMk id="6" creationId="{149BCAF4-6C80-4D0C-AB9E-CAC34DD5F810}"/>
          </ac:spMkLst>
        </pc:spChg>
        <pc:spChg chg="add del mod">
          <ac:chgData name="Sabine Blumstein" userId="edfd2aec-918f-4270-b215-459f57cc446f" providerId="ADAL" clId="{5C3DD7EF-E8E5-444D-967F-1251D4640D1F}" dt="2022-04-11T21:05:27.704" v="7508" actId="478"/>
          <ac:spMkLst>
            <pc:docMk/>
            <pc:sldMk cId="1546612134" sldId="824"/>
            <ac:spMk id="8" creationId="{B92BE6CB-0563-4BE2-94B7-2B11CDAFCE0B}"/>
          </ac:spMkLst>
        </pc:spChg>
        <pc:spChg chg="add mod">
          <ac:chgData name="Sabine Blumstein" userId="edfd2aec-918f-4270-b215-459f57cc446f" providerId="ADAL" clId="{5C3DD7EF-E8E5-444D-967F-1251D4640D1F}" dt="2022-04-11T21:33:25.144" v="7904" actId="1076"/>
          <ac:spMkLst>
            <pc:docMk/>
            <pc:sldMk cId="1546612134" sldId="824"/>
            <ac:spMk id="10" creationId="{FA5C7A9B-4E6B-42AC-BAB1-AF8AA95CD4ED}"/>
          </ac:spMkLst>
        </pc:spChg>
        <pc:spChg chg="add mod">
          <ac:chgData name="Sabine Blumstein" userId="edfd2aec-918f-4270-b215-459f57cc446f" providerId="ADAL" clId="{5C3DD7EF-E8E5-444D-967F-1251D4640D1F}" dt="2022-04-11T21:33:07.079" v="7837" actId="1037"/>
          <ac:spMkLst>
            <pc:docMk/>
            <pc:sldMk cId="1546612134" sldId="824"/>
            <ac:spMk id="13" creationId="{D08D05BC-6228-41D7-9030-86EB3CC7D72A}"/>
          </ac:spMkLst>
        </pc:spChg>
        <pc:spChg chg="add mod">
          <ac:chgData name="Sabine Blumstein" userId="edfd2aec-918f-4270-b215-459f57cc446f" providerId="ADAL" clId="{5C3DD7EF-E8E5-444D-967F-1251D4640D1F}" dt="2022-04-11T21:34:08.427" v="7912" actId="1035"/>
          <ac:spMkLst>
            <pc:docMk/>
            <pc:sldMk cId="1546612134" sldId="824"/>
            <ac:spMk id="17" creationId="{9E20AD0C-4A6A-4FC4-9BAA-BBBEE46E28C3}"/>
          </ac:spMkLst>
        </pc:spChg>
        <pc:picChg chg="add del mod modCrop">
          <ac:chgData name="Sabine Blumstein" userId="edfd2aec-918f-4270-b215-459f57cc446f" providerId="ADAL" clId="{5C3DD7EF-E8E5-444D-967F-1251D4640D1F}" dt="2022-04-11T21:05:22.552" v="7506" actId="478"/>
          <ac:picMkLst>
            <pc:docMk/>
            <pc:sldMk cId="1546612134" sldId="824"/>
            <ac:picMk id="7" creationId="{1B631F41-7AAF-46B8-B611-2DA9A862A425}"/>
          </ac:picMkLst>
        </pc:picChg>
        <pc:picChg chg="add mod modCrop">
          <ac:chgData name="Sabine Blumstein" userId="edfd2aec-918f-4270-b215-459f57cc446f" providerId="ADAL" clId="{5C3DD7EF-E8E5-444D-967F-1251D4640D1F}" dt="2022-04-11T21:33:19.160" v="7903" actId="1038"/>
          <ac:picMkLst>
            <pc:docMk/>
            <pc:sldMk cId="1546612134" sldId="824"/>
            <ac:picMk id="9" creationId="{BFB420F8-9B22-4BC3-97A6-D035124C6660}"/>
          </ac:picMkLst>
        </pc:picChg>
        <pc:picChg chg="add mod modCrop">
          <ac:chgData name="Sabine Blumstein" userId="edfd2aec-918f-4270-b215-459f57cc446f" providerId="ADAL" clId="{5C3DD7EF-E8E5-444D-967F-1251D4640D1F}" dt="2022-04-11T21:33:07.079" v="7837" actId="1037"/>
          <ac:picMkLst>
            <pc:docMk/>
            <pc:sldMk cId="1546612134" sldId="824"/>
            <ac:picMk id="12" creationId="{CF6B54EE-0538-458A-9845-5AB891A18033}"/>
          </ac:picMkLst>
        </pc:picChg>
        <pc:cxnChg chg="add mod">
          <ac:chgData name="Sabine Blumstein" userId="edfd2aec-918f-4270-b215-459f57cc446f" providerId="ADAL" clId="{5C3DD7EF-E8E5-444D-967F-1251D4640D1F}" dt="2022-04-11T21:33:07.079" v="7837" actId="1037"/>
          <ac:cxnSpMkLst>
            <pc:docMk/>
            <pc:sldMk cId="1546612134" sldId="824"/>
            <ac:cxnSpMk id="15" creationId="{7511E113-B22E-4CB4-ABDF-2D571C6E513E}"/>
          </ac:cxnSpMkLst>
        </pc:cxnChg>
      </pc:sldChg>
    </pc:docChg>
  </pc:docChgLst>
  <pc:docChgLst>
    <pc:chgData name="Lilly Aufdembrinke" userId="fee545d9-4af7-4ecf-b0b0-707eb0358dd5" providerId="ADAL" clId="{A102F0C6-A492-4103-BC14-ADA71043C135}"/>
    <pc:docChg chg="addSld delSld modSld">
      <pc:chgData name="Lilly Aufdembrinke" userId="fee545d9-4af7-4ecf-b0b0-707eb0358dd5" providerId="ADAL" clId="{A102F0C6-A492-4103-BC14-ADA71043C135}" dt="2022-04-07T09:21:41.096" v="48" actId="20577"/>
      <pc:docMkLst>
        <pc:docMk/>
      </pc:docMkLst>
      <pc:sldChg chg="modNotesTx">
        <pc:chgData name="Lilly Aufdembrinke" userId="fee545d9-4af7-4ecf-b0b0-707eb0358dd5" providerId="ADAL" clId="{A102F0C6-A492-4103-BC14-ADA71043C135}" dt="2022-04-07T09:21:41.096" v="48" actId="20577"/>
        <pc:sldMkLst>
          <pc:docMk/>
          <pc:sldMk cId="1365617225" sldId="710"/>
        </pc:sldMkLst>
      </pc:sldChg>
      <pc:sldChg chg="del">
        <pc:chgData name="Lilly Aufdembrinke" userId="fee545d9-4af7-4ecf-b0b0-707eb0358dd5" providerId="ADAL" clId="{A102F0C6-A492-4103-BC14-ADA71043C135}" dt="2022-04-07T08:20:50.523" v="1" actId="2696"/>
        <pc:sldMkLst>
          <pc:docMk/>
          <pc:sldMk cId="770174602" sldId="821"/>
        </pc:sldMkLst>
      </pc:sldChg>
      <pc:sldChg chg="add">
        <pc:chgData name="Lilly Aufdembrinke" userId="fee545d9-4af7-4ecf-b0b0-707eb0358dd5" providerId="ADAL" clId="{A102F0C6-A492-4103-BC14-ADA71043C135}" dt="2022-04-07T08:20:45.598" v="0"/>
        <pc:sldMkLst>
          <pc:docMk/>
          <pc:sldMk cId="3799401320" sldId="822"/>
        </pc:sldMkLst>
      </pc:sldChg>
    </pc:docChg>
  </pc:docChgLst>
  <pc:docChgLst>
    <pc:chgData name="Hoffmann, Eleonora GIZ" userId="17fcc923-fc16-4ae3-be90-1ba8220b4999" providerId="ADAL" clId="{C0D09E9C-64A6-43C2-B8BE-62838792B849}"/>
    <pc:docChg chg="undo custSel addSld delSld modSld">
      <pc:chgData name="Hoffmann, Eleonora GIZ" userId="17fcc923-fc16-4ae3-be90-1ba8220b4999" providerId="ADAL" clId="{C0D09E9C-64A6-43C2-B8BE-62838792B849}" dt="2022-09-14T06:51:21.480" v="27" actId="14100"/>
      <pc:docMkLst>
        <pc:docMk/>
      </pc:docMkLst>
      <pc:sldChg chg="del">
        <pc:chgData name="Hoffmann, Eleonora GIZ" userId="17fcc923-fc16-4ae3-be90-1ba8220b4999" providerId="ADAL" clId="{C0D09E9C-64A6-43C2-B8BE-62838792B849}" dt="2022-09-14T06:46:55.890" v="1" actId="47"/>
        <pc:sldMkLst>
          <pc:docMk/>
          <pc:sldMk cId="561675503" sldId="692"/>
        </pc:sldMkLst>
      </pc:sldChg>
      <pc:sldChg chg="addSp delSp modSp mod">
        <pc:chgData name="Hoffmann, Eleonora GIZ" userId="17fcc923-fc16-4ae3-be90-1ba8220b4999" providerId="ADAL" clId="{C0D09E9C-64A6-43C2-B8BE-62838792B849}" dt="2022-09-14T06:51:21.480" v="27" actId="14100"/>
        <pc:sldMkLst>
          <pc:docMk/>
          <pc:sldMk cId="1603386933" sldId="755"/>
        </pc:sldMkLst>
        <pc:spChg chg="add del mod">
          <ac:chgData name="Hoffmann, Eleonora GIZ" userId="17fcc923-fc16-4ae3-be90-1ba8220b4999" providerId="ADAL" clId="{C0D09E9C-64A6-43C2-B8BE-62838792B849}" dt="2022-09-14T06:51:11.754" v="23" actId="478"/>
          <ac:spMkLst>
            <pc:docMk/>
            <pc:sldMk cId="1603386933" sldId="755"/>
            <ac:spMk id="3" creationId="{0CACED31-5845-4263-9F78-C5F47893B820}"/>
          </ac:spMkLst>
        </pc:spChg>
        <pc:spChg chg="mod">
          <ac:chgData name="Hoffmann, Eleonora GIZ" userId="17fcc923-fc16-4ae3-be90-1ba8220b4999" providerId="ADAL" clId="{C0D09E9C-64A6-43C2-B8BE-62838792B849}" dt="2022-09-14T06:51:21.480" v="27" actId="14100"/>
          <ac:spMkLst>
            <pc:docMk/>
            <pc:sldMk cId="1603386933" sldId="755"/>
            <ac:spMk id="4" creationId="{173B6E45-0892-42BC-BE6B-663CEDF24A29}"/>
          </ac:spMkLst>
        </pc:spChg>
        <pc:spChg chg="add del mod">
          <ac:chgData name="Hoffmann, Eleonora GIZ" userId="17fcc923-fc16-4ae3-be90-1ba8220b4999" providerId="ADAL" clId="{C0D09E9C-64A6-43C2-B8BE-62838792B849}" dt="2022-09-14T06:51:14.581" v="25" actId="478"/>
          <ac:spMkLst>
            <pc:docMk/>
            <pc:sldMk cId="1603386933" sldId="755"/>
            <ac:spMk id="7" creationId="{CE65398A-B914-460C-BE5A-2FE6AB49F8A3}"/>
          </ac:spMkLst>
        </pc:spChg>
        <pc:spChg chg="mod">
          <ac:chgData name="Hoffmann, Eleonora GIZ" userId="17fcc923-fc16-4ae3-be90-1ba8220b4999" providerId="ADAL" clId="{C0D09E9C-64A6-43C2-B8BE-62838792B849}" dt="2022-09-14T06:51:05.170" v="20"/>
          <ac:spMkLst>
            <pc:docMk/>
            <pc:sldMk cId="1603386933" sldId="755"/>
            <ac:spMk id="16" creationId="{3C691987-B0F4-437E-A5B0-F8788587BEAA}"/>
          </ac:spMkLst>
        </pc:spChg>
        <pc:spChg chg="mod">
          <ac:chgData name="Hoffmann, Eleonora GIZ" userId="17fcc923-fc16-4ae3-be90-1ba8220b4999" providerId="ADAL" clId="{C0D09E9C-64A6-43C2-B8BE-62838792B849}" dt="2022-09-14T06:51:15.416" v="26"/>
          <ac:spMkLst>
            <pc:docMk/>
            <pc:sldMk cId="1603386933" sldId="755"/>
            <ac:spMk id="24" creationId="{A822E29F-9EE6-4643-94E1-63F92446E8AA}"/>
          </ac:spMkLst>
        </pc:spChg>
        <pc:grpChg chg="add del mod">
          <ac:chgData name="Hoffmann, Eleonora GIZ" userId="17fcc923-fc16-4ae3-be90-1ba8220b4999" providerId="ADAL" clId="{C0D09E9C-64A6-43C2-B8BE-62838792B849}" dt="2022-09-14T06:51:07.257" v="21"/>
          <ac:grpSpMkLst>
            <pc:docMk/>
            <pc:sldMk cId="1603386933" sldId="755"/>
            <ac:grpSpMk id="12" creationId="{66D90AF2-8C1C-4997-9891-C04FE44EC7EF}"/>
          </ac:grpSpMkLst>
        </pc:grpChg>
        <pc:grpChg chg="add mod">
          <ac:chgData name="Hoffmann, Eleonora GIZ" userId="17fcc923-fc16-4ae3-be90-1ba8220b4999" providerId="ADAL" clId="{C0D09E9C-64A6-43C2-B8BE-62838792B849}" dt="2022-09-14T06:51:15.416" v="26"/>
          <ac:grpSpMkLst>
            <pc:docMk/>
            <pc:sldMk cId="1603386933" sldId="755"/>
            <ac:grpSpMk id="22" creationId="{D9032182-497F-44D8-A7E4-A462FDF1C9E4}"/>
          </ac:grpSpMkLst>
        </pc:grpChg>
        <pc:picChg chg="add del mod">
          <ac:chgData name="Hoffmann, Eleonora GIZ" userId="17fcc923-fc16-4ae3-be90-1ba8220b4999" providerId="ADAL" clId="{C0D09E9C-64A6-43C2-B8BE-62838792B849}" dt="2022-09-14T06:51:07.257" v="21"/>
          <ac:picMkLst>
            <pc:docMk/>
            <pc:sldMk cId="1603386933" sldId="755"/>
            <ac:picMk id="10" creationId="{4DA074D3-FA81-4DB8-8599-8208EBB34F1D}"/>
          </ac:picMkLst>
        </pc:picChg>
        <pc:picChg chg="add del mod">
          <ac:chgData name="Hoffmann, Eleonora GIZ" userId="17fcc923-fc16-4ae3-be90-1ba8220b4999" providerId="ADAL" clId="{C0D09E9C-64A6-43C2-B8BE-62838792B849}" dt="2022-09-14T06:51:07.257" v="21"/>
          <ac:picMkLst>
            <pc:docMk/>
            <pc:sldMk cId="1603386933" sldId="755"/>
            <ac:picMk id="11" creationId="{04ACEF10-FB1A-4C0D-AC87-7F377D21C2E6}"/>
          </ac:picMkLst>
        </pc:picChg>
        <pc:picChg chg="mod">
          <ac:chgData name="Hoffmann, Eleonora GIZ" userId="17fcc923-fc16-4ae3-be90-1ba8220b4999" providerId="ADAL" clId="{C0D09E9C-64A6-43C2-B8BE-62838792B849}" dt="2022-09-14T06:51:05.170" v="20"/>
          <ac:picMkLst>
            <pc:docMk/>
            <pc:sldMk cId="1603386933" sldId="755"/>
            <ac:picMk id="14" creationId="{A3D8E839-4C87-469F-9486-6F77AB8D6EB1}"/>
          </ac:picMkLst>
        </pc:picChg>
        <pc:picChg chg="add mod">
          <ac:chgData name="Hoffmann, Eleonora GIZ" userId="17fcc923-fc16-4ae3-be90-1ba8220b4999" providerId="ADAL" clId="{C0D09E9C-64A6-43C2-B8BE-62838792B849}" dt="2022-09-14T06:51:15.416" v="26"/>
          <ac:picMkLst>
            <pc:docMk/>
            <pc:sldMk cId="1603386933" sldId="755"/>
            <ac:picMk id="20" creationId="{6D9BBEA5-4CC2-4B7B-8777-B4594F6215E4}"/>
          </ac:picMkLst>
        </pc:picChg>
        <pc:picChg chg="add mod">
          <ac:chgData name="Hoffmann, Eleonora GIZ" userId="17fcc923-fc16-4ae3-be90-1ba8220b4999" providerId="ADAL" clId="{C0D09E9C-64A6-43C2-B8BE-62838792B849}" dt="2022-09-14T06:51:15.416" v="26"/>
          <ac:picMkLst>
            <pc:docMk/>
            <pc:sldMk cId="1603386933" sldId="755"/>
            <ac:picMk id="21" creationId="{F054A0ED-6BB3-4033-9BAD-28B7E1838262}"/>
          </ac:picMkLst>
        </pc:picChg>
        <pc:picChg chg="mod">
          <ac:chgData name="Hoffmann, Eleonora GIZ" userId="17fcc923-fc16-4ae3-be90-1ba8220b4999" providerId="ADAL" clId="{C0D09E9C-64A6-43C2-B8BE-62838792B849}" dt="2022-09-14T06:51:15.416" v="26"/>
          <ac:picMkLst>
            <pc:docMk/>
            <pc:sldMk cId="1603386933" sldId="755"/>
            <ac:picMk id="23" creationId="{C15055B0-5715-4A97-AABB-3DA85CED7C57}"/>
          </ac:picMkLst>
        </pc:picChg>
        <pc:picChg chg="del">
          <ac:chgData name="Hoffmann, Eleonora GIZ" userId="17fcc923-fc16-4ae3-be90-1ba8220b4999" providerId="ADAL" clId="{C0D09E9C-64A6-43C2-B8BE-62838792B849}" dt="2022-09-14T06:51:13.209" v="24" actId="478"/>
          <ac:picMkLst>
            <pc:docMk/>
            <pc:sldMk cId="1603386933" sldId="755"/>
            <ac:picMk id="30" creationId="{5E38E7FB-14C1-4397-ADFB-800EABBA639A}"/>
          </ac:picMkLst>
        </pc:picChg>
        <pc:picChg chg="del">
          <ac:chgData name="Hoffmann, Eleonora GIZ" userId="17fcc923-fc16-4ae3-be90-1ba8220b4999" providerId="ADAL" clId="{C0D09E9C-64A6-43C2-B8BE-62838792B849}" dt="2022-09-14T06:51:09.210" v="22" actId="478"/>
          <ac:picMkLst>
            <pc:docMk/>
            <pc:sldMk cId="1603386933" sldId="755"/>
            <ac:picMk id="36" creationId="{14CDB087-49CA-42A1-8E0D-84D9B22E54B2}"/>
          </ac:picMkLst>
        </pc:picChg>
      </pc:sldChg>
      <pc:sldChg chg="modSp mod">
        <pc:chgData name="Hoffmann, Eleonora GIZ" userId="17fcc923-fc16-4ae3-be90-1ba8220b4999" providerId="ADAL" clId="{C0D09E9C-64A6-43C2-B8BE-62838792B849}" dt="2022-09-14T06:49:49.557" v="15" actId="20577"/>
        <pc:sldMkLst>
          <pc:docMk/>
          <pc:sldMk cId="2052081929" sldId="807"/>
        </pc:sldMkLst>
        <pc:spChg chg="mod">
          <ac:chgData name="Hoffmann, Eleonora GIZ" userId="17fcc923-fc16-4ae3-be90-1ba8220b4999" providerId="ADAL" clId="{C0D09E9C-64A6-43C2-B8BE-62838792B849}" dt="2022-09-14T06:49:49.557" v="15" actId="20577"/>
          <ac:spMkLst>
            <pc:docMk/>
            <pc:sldMk cId="2052081929" sldId="807"/>
            <ac:spMk id="2" creationId="{F270C957-AD7E-40EC-87DA-185C406C4C60}"/>
          </ac:spMkLst>
        </pc:spChg>
      </pc:sldChg>
      <pc:sldChg chg="modSp mod">
        <pc:chgData name="Hoffmann, Eleonora GIZ" userId="17fcc923-fc16-4ae3-be90-1ba8220b4999" providerId="ADAL" clId="{C0D09E9C-64A6-43C2-B8BE-62838792B849}" dt="2022-09-14T06:50:15.017" v="19" actId="20577"/>
        <pc:sldMkLst>
          <pc:docMk/>
          <pc:sldMk cId="233841233" sldId="808"/>
        </pc:sldMkLst>
        <pc:spChg chg="mod">
          <ac:chgData name="Hoffmann, Eleonora GIZ" userId="17fcc923-fc16-4ae3-be90-1ba8220b4999" providerId="ADAL" clId="{C0D09E9C-64A6-43C2-B8BE-62838792B849}" dt="2022-09-14T06:50:15.017" v="19" actId="20577"/>
          <ac:spMkLst>
            <pc:docMk/>
            <pc:sldMk cId="233841233" sldId="808"/>
            <ac:spMk id="3" creationId="{B1695F4B-94F7-4933-AED3-73A9AB6DBEA5}"/>
          </ac:spMkLst>
        </pc:spChg>
      </pc:sldChg>
      <pc:sldChg chg="modSp mod">
        <pc:chgData name="Hoffmann, Eleonora GIZ" userId="17fcc923-fc16-4ae3-be90-1ba8220b4999" providerId="ADAL" clId="{C0D09E9C-64A6-43C2-B8BE-62838792B849}" dt="2022-09-14T06:48:12.320" v="10" actId="1076"/>
        <pc:sldMkLst>
          <pc:docMk/>
          <pc:sldMk cId="3837889460" sldId="810"/>
        </pc:sldMkLst>
        <pc:graphicFrameChg chg="mod modGraphic">
          <ac:chgData name="Hoffmann, Eleonora GIZ" userId="17fcc923-fc16-4ae3-be90-1ba8220b4999" providerId="ADAL" clId="{C0D09E9C-64A6-43C2-B8BE-62838792B849}" dt="2022-09-14T06:48:12.320" v="10" actId="1076"/>
          <ac:graphicFrameMkLst>
            <pc:docMk/>
            <pc:sldMk cId="3837889460" sldId="810"/>
            <ac:graphicFrameMk id="3" creationId="{FB1F17B8-CA5D-44B3-9524-19B89D7E2DA7}"/>
          </ac:graphicFrameMkLst>
        </pc:graphicFrameChg>
      </pc:sldChg>
      <pc:sldChg chg="delSp mod">
        <pc:chgData name="Hoffmann, Eleonora GIZ" userId="17fcc923-fc16-4ae3-be90-1ba8220b4999" providerId="ADAL" clId="{C0D09E9C-64A6-43C2-B8BE-62838792B849}" dt="2022-09-14T06:48:51.496" v="12" actId="478"/>
        <pc:sldMkLst>
          <pc:docMk/>
          <pc:sldMk cId="2393277297" sldId="823"/>
        </pc:sldMkLst>
        <pc:spChg chg="del">
          <ac:chgData name="Hoffmann, Eleonora GIZ" userId="17fcc923-fc16-4ae3-be90-1ba8220b4999" providerId="ADAL" clId="{C0D09E9C-64A6-43C2-B8BE-62838792B849}" dt="2022-09-14T06:48:47.698" v="11" actId="478"/>
          <ac:spMkLst>
            <pc:docMk/>
            <pc:sldMk cId="2393277297" sldId="823"/>
            <ac:spMk id="2" creationId="{DB1CCC8E-A919-4BA9-A546-D1387CFC9E9B}"/>
          </ac:spMkLst>
        </pc:spChg>
        <pc:spChg chg="del">
          <ac:chgData name="Hoffmann, Eleonora GIZ" userId="17fcc923-fc16-4ae3-be90-1ba8220b4999" providerId="ADAL" clId="{C0D09E9C-64A6-43C2-B8BE-62838792B849}" dt="2022-09-14T06:48:51.496" v="12" actId="478"/>
          <ac:spMkLst>
            <pc:docMk/>
            <pc:sldMk cId="2393277297" sldId="823"/>
            <ac:spMk id="3" creationId="{076FD89E-F373-462F-ADBF-FF8F90E01024}"/>
          </ac:spMkLst>
        </pc:spChg>
      </pc:sldChg>
      <pc:sldChg chg="add">
        <pc:chgData name="Hoffmann, Eleonora GIZ" userId="17fcc923-fc16-4ae3-be90-1ba8220b4999" providerId="ADAL" clId="{C0D09E9C-64A6-43C2-B8BE-62838792B849}" dt="2022-09-14T06:46:52.025" v="0"/>
        <pc:sldMkLst>
          <pc:docMk/>
          <pc:sldMk cId="768379456" sldId="982"/>
        </pc:sldMkLst>
      </pc:sldChg>
    </pc:docChg>
  </pc:docChgLst>
  <pc:docChgLst>
    <pc:chgData name="Lilly Aufdembrinke" userId="fee545d9-4af7-4ecf-b0b0-707eb0358dd5" providerId="ADAL" clId="{9644D2D5-9ACB-4B40-9AFE-D713C3330F62}"/>
    <pc:docChg chg="undo custSel delSld modSld">
      <pc:chgData name="Lilly Aufdembrinke" userId="fee545d9-4af7-4ecf-b0b0-707eb0358dd5" providerId="ADAL" clId="{9644D2D5-9ACB-4B40-9AFE-D713C3330F62}" dt="2022-03-30T09:59:36.731" v="55" actId="790"/>
      <pc:docMkLst>
        <pc:docMk/>
      </pc:docMkLst>
      <pc:sldChg chg="modSp">
        <pc:chgData name="Lilly Aufdembrinke" userId="fee545d9-4af7-4ecf-b0b0-707eb0358dd5" providerId="ADAL" clId="{9644D2D5-9ACB-4B40-9AFE-D713C3330F62}" dt="2022-03-30T09:56:22.768" v="30" actId="20577"/>
        <pc:sldMkLst>
          <pc:docMk/>
          <pc:sldMk cId="996263605" sldId="700"/>
        </pc:sldMkLst>
        <pc:spChg chg="mod">
          <ac:chgData name="Lilly Aufdembrinke" userId="fee545d9-4af7-4ecf-b0b0-707eb0358dd5" providerId="ADAL" clId="{9644D2D5-9ACB-4B40-9AFE-D713C3330F62}" dt="2022-03-30T09:56:22.768" v="30" actId="20577"/>
          <ac:spMkLst>
            <pc:docMk/>
            <pc:sldMk cId="996263605" sldId="700"/>
            <ac:spMk id="5" creationId="{335ADD1C-6E51-4CDD-862D-4F0239596E11}"/>
          </ac:spMkLst>
        </pc:spChg>
      </pc:sldChg>
      <pc:sldChg chg="modSp">
        <pc:chgData name="Lilly Aufdembrinke" userId="fee545d9-4af7-4ecf-b0b0-707eb0358dd5" providerId="ADAL" clId="{9644D2D5-9ACB-4B40-9AFE-D713C3330F62}" dt="2022-03-30T09:56:41.599" v="34" actId="790"/>
        <pc:sldMkLst>
          <pc:docMk/>
          <pc:sldMk cId="1365617225" sldId="710"/>
        </pc:sldMkLst>
        <pc:spChg chg="mod">
          <ac:chgData name="Lilly Aufdembrinke" userId="fee545d9-4af7-4ecf-b0b0-707eb0358dd5" providerId="ADAL" clId="{9644D2D5-9ACB-4B40-9AFE-D713C3330F62}" dt="2022-03-30T09:56:41.599" v="34" actId="790"/>
          <ac:spMkLst>
            <pc:docMk/>
            <pc:sldMk cId="1365617225" sldId="710"/>
            <ac:spMk id="10" creationId="{7D6C6885-5EE9-4852-BEA0-6B98F35333E4}"/>
          </ac:spMkLst>
        </pc:spChg>
      </pc:sldChg>
      <pc:sldChg chg="modSp">
        <pc:chgData name="Lilly Aufdembrinke" userId="fee545d9-4af7-4ecf-b0b0-707eb0358dd5" providerId="ADAL" clId="{9644D2D5-9ACB-4B40-9AFE-D713C3330F62}" dt="2022-03-30T09:57:29.487" v="40" actId="790"/>
        <pc:sldMkLst>
          <pc:docMk/>
          <pc:sldMk cId="2528573160" sldId="723"/>
        </pc:sldMkLst>
        <pc:spChg chg="mod">
          <ac:chgData name="Lilly Aufdembrinke" userId="fee545d9-4af7-4ecf-b0b0-707eb0358dd5" providerId="ADAL" clId="{9644D2D5-9ACB-4B40-9AFE-D713C3330F62}" dt="2022-03-30T09:57:29.487" v="40" actId="790"/>
          <ac:spMkLst>
            <pc:docMk/>
            <pc:sldMk cId="2528573160" sldId="723"/>
            <ac:spMk id="5" creationId="{ADB1B9CE-E360-417F-97F9-6D22557692BB}"/>
          </ac:spMkLst>
        </pc:spChg>
        <pc:spChg chg="mod">
          <ac:chgData name="Lilly Aufdembrinke" userId="fee545d9-4af7-4ecf-b0b0-707eb0358dd5" providerId="ADAL" clId="{9644D2D5-9ACB-4B40-9AFE-D713C3330F62}" dt="2022-03-30T09:57:29.487" v="40" actId="790"/>
          <ac:spMkLst>
            <pc:docMk/>
            <pc:sldMk cId="2528573160" sldId="723"/>
            <ac:spMk id="17" creationId="{D8B0F4B6-5D1A-4CA2-BDCD-E20A62C8B339}"/>
          </ac:spMkLst>
        </pc:spChg>
        <pc:spChg chg="mod">
          <ac:chgData name="Lilly Aufdembrinke" userId="fee545d9-4af7-4ecf-b0b0-707eb0358dd5" providerId="ADAL" clId="{9644D2D5-9ACB-4B40-9AFE-D713C3330F62}" dt="2022-03-30T09:57:29.487" v="40" actId="790"/>
          <ac:spMkLst>
            <pc:docMk/>
            <pc:sldMk cId="2528573160" sldId="723"/>
            <ac:spMk id="21" creationId="{5C0E2B67-6003-45AE-98A7-BE13173B9799}"/>
          </ac:spMkLst>
        </pc:spChg>
      </pc:sldChg>
      <pc:sldChg chg="modSp">
        <pc:chgData name="Lilly Aufdembrinke" userId="fee545d9-4af7-4ecf-b0b0-707eb0358dd5" providerId="ADAL" clId="{9644D2D5-9ACB-4B40-9AFE-D713C3330F62}" dt="2022-03-30T09:58:30.735" v="49" actId="790"/>
        <pc:sldMkLst>
          <pc:docMk/>
          <pc:sldMk cId="2052081929" sldId="807"/>
        </pc:sldMkLst>
        <pc:spChg chg="mod">
          <ac:chgData name="Lilly Aufdembrinke" userId="fee545d9-4af7-4ecf-b0b0-707eb0358dd5" providerId="ADAL" clId="{9644D2D5-9ACB-4B40-9AFE-D713C3330F62}" dt="2022-03-30T09:58:30.735" v="49" actId="790"/>
          <ac:spMkLst>
            <pc:docMk/>
            <pc:sldMk cId="2052081929" sldId="807"/>
            <ac:spMk id="2" creationId="{F270C957-AD7E-40EC-87DA-185C406C4C60}"/>
          </ac:spMkLst>
        </pc:spChg>
        <pc:spChg chg="mod">
          <ac:chgData name="Lilly Aufdembrinke" userId="fee545d9-4af7-4ecf-b0b0-707eb0358dd5" providerId="ADAL" clId="{9644D2D5-9ACB-4B40-9AFE-D713C3330F62}" dt="2022-03-30T09:58:30.735" v="49" actId="790"/>
          <ac:spMkLst>
            <pc:docMk/>
            <pc:sldMk cId="2052081929" sldId="807"/>
            <ac:spMk id="6" creationId="{571CDB57-4E36-42B0-AFF1-89B6E5CF716C}"/>
          </ac:spMkLst>
        </pc:spChg>
        <pc:spChg chg="mod">
          <ac:chgData name="Lilly Aufdembrinke" userId="fee545d9-4af7-4ecf-b0b0-707eb0358dd5" providerId="ADAL" clId="{9644D2D5-9ACB-4B40-9AFE-D713C3330F62}" dt="2022-03-30T09:58:30.735" v="49" actId="790"/>
          <ac:spMkLst>
            <pc:docMk/>
            <pc:sldMk cId="2052081929" sldId="807"/>
            <ac:spMk id="9" creationId="{6B95F4F3-BD2A-4A78-9533-5458A86B1472}"/>
          </ac:spMkLst>
        </pc:spChg>
      </pc:sldChg>
      <pc:sldChg chg="modSp">
        <pc:chgData name="Lilly Aufdembrinke" userId="fee545d9-4af7-4ecf-b0b0-707eb0358dd5" providerId="ADAL" clId="{9644D2D5-9ACB-4B40-9AFE-D713C3330F62}" dt="2022-03-30T09:58:41.044" v="50" actId="790"/>
        <pc:sldMkLst>
          <pc:docMk/>
          <pc:sldMk cId="233841233" sldId="808"/>
        </pc:sldMkLst>
        <pc:spChg chg="mod">
          <ac:chgData name="Lilly Aufdembrinke" userId="fee545d9-4af7-4ecf-b0b0-707eb0358dd5" providerId="ADAL" clId="{9644D2D5-9ACB-4B40-9AFE-D713C3330F62}" dt="2022-03-30T09:58:41.044" v="50" actId="790"/>
          <ac:spMkLst>
            <pc:docMk/>
            <pc:sldMk cId="233841233" sldId="808"/>
            <ac:spMk id="2" creationId="{F270C957-AD7E-40EC-87DA-185C406C4C60}"/>
          </ac:spMkLst>
        </pc:spChg>
      </pc:sldChg>
      <pc:sldChg chg="modSp">
        <pc:chgData name="Lilly Aufdembrinke" userId="fee545d9-4af7-4ecf-b0b0-707eb0358dd5" providerId="ADAL" clId="{9644D2D5-9ACB-4B40-9AFE-D713C3330F62}" dt="2022-03-30T09:59:11.029" v="52" actId="313"/>
        <pc:sldMkLst>
          <pc:docMk/>
          <pc:sldMk cId="2159379997" sldId="809"/>
        </pc:sldMkLst>
        <pc:spChg chg="mod">
          <ac:chgData name="Lilly Aufdembrinke" userId="fee545d9-4af7-4ecf-b0b0-707eb0358dd5" providerId="ADAL" clId="{9644D2D5-9ACB-4B40-9AFE-D713C3330F62}" dt="2022-03-30T09:58:50.392" v="51" actId="790"/>
          <ac:spMkLst>
            <pc:docMk/>
            <pc:sldMk cId="2159379997" sldId="809"/>
            <ac:spMk id="2" creationId="{F270C957-AD7E-40EC-87DA-185C406C4C60}"/>
          </ac:spMkLst>
        </pc:spChg>
        <pc:spChg chg="mod">
          <ac:chgData name="Lilly Aufdembrinke" userId="fee545d9-4af7-4ecf-b0b0-707eb0358dd5" providerId="ADAL" clId="{9644D2D5-9ACB-4B40-9AFE-D713C3330F62}" dt="2022-03-30T09:59:11.029" v="52" actId="313"/>
          <ac:spMkLst>
            <pc:docMk/>
            <pc:sldMk cId="2159379997" sldId="809"/>
            <ac:spMk id="3" creationId="{B1695F4B-94F7-4933-AED3-73A9AB6DBEA5}"/>
          </ac:spMkLst>
        </pc:spChg>
        <pc:spChg chg="mod">
          <ac:chgData name="Lilly Aufdembrinke" userId="fee545d9-4af7-4ecf-b0b0-707eb0358dd5" providerId="ADAL" clId="{9644D2D5-9ACB-4B40-9AFE-D713C3330F62}" dt="2022-03-30T09:58:50.392" v="51" actId="790"/>
          <ac:spMkLst>
            <pc:docMk/>
            <pc:sldMk cId="2159379997" sldId="809"/>
            <ac:spMk id="8" creationId="{94CA2275-5D98-413E-B028-7043DD336890}"/>
          </ac:spMkLst>
        </pc:spChg>
      </pc:sldChg>
      <pc:sldChg chg="modSp">
        <pc:chgData name="Lilly Aufdembrinke" userId="fee545d9-4af7-4ecf-b0b0-707eb0358dd5" providerId="ADAL" clId="{9644D2D5-9ACB-4B40-9AFE-D713C3330F62}" dt="2022-03-30T09:57:10.111" v="39" actId="14100"/>
        <pc:sldMkLst>
          <pc:docMk/>
          <pc:sldMk cId="3837889460" sldId="810"/>
        </pc:sldMkLst>
        <pc:spChg chg="mod">
          <ac:chgData name="Lilly Aufdembrinke" userId="fee545d9-4af7-4ecf-b0b0-707eb0358dd5" providerId="ADAL" clId="{9644D2D5-9ACB-4B40-9AFE-D713C3330F62}" dt="2022-03-30T09:56:49.545" v="35" actId="790"/>
          <ac:spMkLst>
            <pc:docMk/>
            <pc:sldMk cId="3837889460" sldId="810"/>
            <ac:spMk id="2" creationId="{1FBE37A5-D217-4526-8187-1516AF8FE810}"/>
          </ac:spMkLst>
        </pc:spChg>
        <pc:graphicFrameChg chg="mod modGraphic">
          <ac:chgData name="Lilly Aufdembrinke" userId="fee545d9-4af7-4ecf-b0b0-707eb0358dd5" providerId="ADAL" clId="{9644D2D5-9ACB-4B40-9AFE-D713C3330F62}" dt="2022-03-30T09:57:10.111" v="39" actId="14100"/>
          <ac:graphicFrameMkLst>
            <pc:docMk/>
            <pc:sldMk cId="3837889460" sldId="810"/>
            <ac:graphicFrameMk id="3" creationId="{FB1F17B8-CA5D-44B3-9524-19B89D7E2DA7}"/>
          </ac:graphicFrameMkLst>
        </pc:graphicFrameChg>
      </pc:sldChg>
      <pc:sldChg chg="modSp">
        <pc:chgData name="Lilly Aufdembrinke" userId="fee545d9-4af7-4ecf-b0b0-707eb0358dd5" providerId="ADAL" clId="{9644D2D5-9ACB-4B40-9AFE-D713C3330F62}" dt="2022-03-30T09:59:21.590" v="53" actId="790"/>
        <pc:sldMkLst>
          <pc:docMk/>
          <pc:sldMk cId="590694223" sldId="811"/>
        </pc:sldMkLst>
        <pc:spChg chg="mod">
          <ac:chgData name="Lilly Aufdembrinke" userId="fee545d9-4af7-4ecf-b0b0-707eb0358dd5" providerId="ADAL" clId="{9644D2D5-9ACB-4B40-9AFE-D713C3330F62}" dt="2022-03-30T09:59:21.590" v="53" actId="790"/>
          <ac:spMkLst>
            <pc:docMk/>
            <pc:sldMk cId="590694223" sldId="811"/>
            <ac:spMk id="2" creationId="{F270C957-AD7E-40EC-87DA-185C406C4C60}"/>
          </ac:spMkLst>
        </pc:spChg>
        <pc:spChg chg="mod">
          <ac:chgData name="Lilly Aufdembrinke" userId="fee545d9-4af7-4ecf-b0b0-707eb0358dd5" providerId="ADAL" clId="{9644D2D5-9ACB-4B40-9AFE-D713C3330F62}" dt="2022-03-30T09:59:21.590" v="53" actId="790"/>
          <ac:spMkLst>
            <pc:docMk/>
            <pc:sldMk cId="590694223" sldId="811"/>
            <ac:spMk id="3" creationId="{B1695F4B-94F7-4933-AED3-73A9AB6DBEA5}"/>
          </ac:spMkLst>
        </pc:spChg>
        <pc:spChg chg="mod">
          <ac:chgData name="Lilly Aufdembrinke" userId="fee545d9-4af7-4ecf-b0b0-707eb0358dd5" providerId="ADAL" clId="{9644D2D5-9ACB-4B40-9AFE-D713C3330F62}" dt="2022-03-30T09:59:21.590" v="53" actId="790"/>
          <ac:spMkLst>
            <pc:docMk/>
            <pc:sldMk cId="590694223" sldId="811"/>
            <ac:spMk id="8" creationId="{84C4B202-68FE-4ABC-8C2D-1822BCC4EA4D}"/>
          </ac:spMkLst>
        </pc:spChg>
      </pc:sldChg>
      <pc:sldChg chg="modSp">
        <pc:chgData name="Lilly Aufdembrinke" userId="fee545d9-4af7-4ecf-b0b0-707eb0358dd5" providerId="ADAL" clId="{9644D2D5-9ACB-4B40-9AFE-D713C3330F62}" dt="2022-03-30T09:59:30.276" v="54" actId="790"/>
        <pc:sldMkLst>
          <pc:docMk/>
          <pc:sldMk cId="1057644601" sldId="816"/>
        </pc:sldMkLst>
        <pc:spChg chg="mod">
          <ac:chgData name="Lilly Aufdembrinke" userId="fee545d9-4af7-4ecf-b0b0-707eb0358dd5" providerId="ADAL" clId="{9644D2D5-9ACB-4B40-9AFE-D713C3330F62}" dt="2022-03-30T09:59:30.276" v="54" actId="790"/>
          <ac:spMkLst>
            <pc:docMk/>
            <pc:sldMk cId="1057644601" sldId="816"/>
            <ac:spMk id="2" creationId="{911490C4-8C34-465F-AF54-2248907F9368}"/>
          </ac:spMkLst>
        </pc:spChg>
        <pc:spChg chg="mod">
          <ac:chgData name="Lilly Aufdembrinke" userId="fee545d9-4af7-4ecf-b0b0-707eb0358dd5" providerId="ADAL" clId="{9644D2D5-9ACB-4B40-9AFE-D713C3330F62}" dt="2022-03-30T09:59:30.276" v="54" actId="790"/>
          <ac:spMkLst>
            <pc:docMk/>
            <pc:sldMk cId="1057644601" sldId="816"/>
            <ac:spMk id="3" creationId="{7F5F4B32-20C1-4248-8C6F-3579CA83EF19}"/>
          </ac:spMkLst>
        </pc:spChg>
      </pc:sldChg>
      <pc:sldChg chg="modSp">
        <pc:chgData name="Lilly Aufdembrinke" userId="fee545d9-4af7-4ecf-b0b0-707eb0358dd5" providerId="ADAL" clId="{9644D2D5-9ACB-4B40-9AFE-D713C3330F62}" dt="2022-03-30T09:59:36.731" v="55" actId="790"/>
        <pc:sldMkLst>
          <pc:docMk/>
          <pc:sldMk cId="2901424342" sldId="818"/>
        </pc:sldMkLst>
        <pc:spChg chg="mod">
          <ac:chgData name="Lilly Aufdembrinke" userId="fee545d9-4af7-4ecf-b0b0-707eb0358dd5" providerId="ADAL" clId="{9644D2D5-9ACB-4B40-9AFE-D713C3330F62}" dt="2022-03-30T09:59:36.731" v="55" actId="790"/>
          <ac:spMkLst>
            <pc:docMk/>
            <pc:sldMk cId="2901424342" sldId="818"/>
            <ac:spMk id="4" creationId="{4A91A091-CF39-4D0F-BE8E-6D106EA1898D}"/>
          </ac:spMkLst>
        </pc:spChg>
      </pc:sldChg>
      <pc:sldChg chg="modSp">
        <pc:chgData name="Lilly Aufdembrinke" userId="fee545d9-4af7-4ecf-b0b0-707eb0358dd5" providerId="ADAL" clId="{9644D2D5-9ACB-4B40-9AFE-D713C3330F62}" dt="2022-03-30T09:58:18.452" v="48" actId="1076"/>
        <pc:sldMkLst>
          <pc:docMk/>
          <pc:sldMk cId="1316458422" sldId="819"/>
        </pc:sldMkLst>
        <pc:spChg chg="mod">
          <ac:chgData name="Lilly Aufdembrinke" userId="fee545d9-4af7-4ecf-b0b0-707eb0358dd5" providerId="ADAL" clId="{9644D2D5-9ACB-4B40-9AFE-D713C3330F62}" dt="2022-03-30T09:57:46.474" v="41" actId="790"/>
          <ac:spMkLst>
            <pc:docMk/>
            <pc:sldMk cId="1316458422" sldId="819"/>
            <ac:spMk id="3" creationId="{503F2041-5FEB-4F93-A040-3A4BA40CDCBC}"/>
          </ac:spMkLst>
        </pc:spChg>
        <pc:picChg chg="mod modCrop">
          <ac:chgData name="Lilly Aufdembrinke" userId="fee545d9-4af7-4ecf-b0b0-707eb0358dd5" providerId="ADAL" clId="{9644D2D5-9ACB-4B40-9AFE-D713C3330F62}" dt="2022-03-30T09:58:18.452" v="48" actId="1076"/>
          <ac:picMkLst>
            <pc:docMk/>
            <pc:sldMk cId="1316458422" sldId="819"/>
            <ac:picMk id="6" creationId="{B927A76E-B912-4951-BBF2-309A2B247585}"/>
          </ac:picMkLst>
        </pc:picChg>
      </pc:sldChg>
    </pc:docChg>
  </pc:docChgLst>
  <pc:docChgLst>
    <pc:chgData name="Lilly Aufdembrinke" userId="fee545d9-4af7-4ecf-b0b0-707eb0358dd5" providerId="ADAL" clId="{3B0C71C3-2A7C-45CD-888A-446D0727C581}"/>
    <pc:docChg chg="modSld">
      <pc:chgData name="Lilly Aufdembrinke" userId="fee545d9-4af7-4ecf-b0b0-707eb0358dd5" providerId="ADAL" clId="{3B0C71C3-2A7C-45CD-888A-446D0727C581}" dt="2022-03-30T10:32:46.746" v="5"/>
      <pc:docMkLst>
        <pc:docMk/>
      </pc:docMkLst>
      <pc:sldChg chg="modSp">
        <pc:chgData name="Lilly Aufdembrinke" userId="fee545d9-4af7-4ecf-b0b0-707eb0358dd5" providerId="ADAL" clId="{3B0C71C3-2A7C-45CD-888A-446D0727C581}" dt="2022-03-30T10:11:05.537" v="2" actId="20577"/>
        <pc:sldMkLst>
          <pc:docMk/>
          <pc:sldMk cId="561675503" sldId="692"/>
        </pc:sldMkLst>
        <pc:spChg chg="mod">
          <ac:chgData name="Lilly Aufdembrinke" userId="fee545d9-4af7-4ecf-b0b0-707eb0358dd5" providerId="ADAL" clId="{3B0C71C3-2A7C-45CD-888A-446D0727C581}" dt="2022-03-30T10:11:05.537" v="2" actId="20577"/>
          <ac:spMkLst>
            <pc:docMk/>
            <pc:sldMk cId="561675503" sldId="692"/>
            <ac:spMk id="2" creationId="{A2D891FC-FB68-4B33-8531-AE8AAF6CE7E2}"/>
          </ac:spMkLst>
        </pc:spChg>
      </pc:sldChg>
      <pc:sldChg chg="delCm">
        <pc:chgData name="Lilly Aufdembrinke" userId="fee545d9-4af7-4ecf-b0b0-707eb0358dd5" providerId="ADAL" clId="{3B0C71C3-2A7C-45CD-888A-446D0727C581}" dt="2022-03-30T10:31:06.312" v="3"/>
        <pc:sldMkLst>
          <pc:docMk/>
          <pc:sldMk cId="2528573160" sldId="723"/>
        </pc:sldMkLst>
      </pc:sldChg>
      <pc:sldChg chg="modSp addCm">
        <pc:chgData name="Lilly Aufdembrinke" userId="fee545d9-4af7-4ecf-b0b0-707eb0358dd5" providerId="ADAL" clId="{3B0C71C3-2A7C-45CD-888A-446D0727C581}" dt="2022-03-30T10:32:46.746" v="5"/>
        <pc:sldMkLst>
          <pc:docMk/>
          <pc:sldMk cId="1316458422" sldId="819"/>
        </pc:sldMkLst>
        <pc:picChg chg="mod">
          <ac:chgData name="Lilly Aufdembrinke" userId="fee545d9-4af7-4ecf-b0b0-707eb0358dd5" providerId="ADAL" clId="{3B0C71C3-2A7C-45CD-888A-446D0727C581}" dt="2022-03-30T10:31:55.033" v="4" actId="1076"/>
          <ac:picMkLst>
            <pc:docMk/>
            <pc:sldMk cId="1316458422" sldId="819"/>
            <ac:picMk id="6" creationId="{B927A76E-B912-4951-BBF2-309A2B247585}"/>
          </ac:picMkLst>
        </pc:picChg>
      </pc:sldChg>
    </pc:docChg>
  </pc:docChgLst>
  <pc:docChgLst>
    <pc:chgData name="Sabine Blumstein" userId="S::blumstein_adelphi.de#ext#@gizonline.onmicrosoft.com::1934cf26-19af-4f0d-a9a3-4a8d6fbd73a7" providerId="AD" clId="Web-{2B68ABEC-9752-459A-8C1E-BE7ACAA33AD3}"/>
    <pc:docChg chg="modSld">
      <pc:chgData name="Sabine Blumstein" userId="S::blumstein_adelphi.de#ext#@gizonline.onmicrosoft.com::1934cf26-19af-4f0d-a9a3-4a8d6fbd73a7" providerId="AD" clId="Web-{2B68ABEC-9752-459A-8C1E-BE7ACAA33AD3}" dt="2022-04-08T14:31:44.783" v="8"/>
      <pc:docMkLst>
        <pc:docMk/>
      </pc:docMkLst>
      <pc:sldChg chg="delSp delCm modNotes">
        <pc:chgData name="Sabine Blumstein" userId="S::blumstein_adelphi.de#ext#@gizonline.onmicrosoft.com::1934cf26-19af-4f0d-a9a3-4a8d6fbd73a7" providerId="AD" clId="Web-{2B68ABEC-9752-459A-8C1E-BE7ACAA33AD3}" dt="2022-04-08T14:31:44.783" v="8"/>
        <pc:sldMkLst>
          <pc:docMk/>
          <pc:sldMk cId="1316458422" sldId="819"/>
        </pc:sldMkLst>
        <pc:spChg chg="del">
          <ac:chgData name="Sabine Blumstein" userId="S::blumstein_adelphi.de#ext#@gizonline.onmicrosoft.com::1934cf26-19af-4f0d-a9a3-4a8d6fbd73a7" providerId="AD" clId="Web-{2B68ABEC-9752-459A-8C1E-BE7ACAA33AD3}" dt="2022-04-08T14:30:21.700" v="0"/>
          <ac:spMkLst>
            <pc:docMk/>
            <pc:sldMk cId="1316458422" sldId="819"/>
            <ac:spMk id="2" creationId="{7BC462A0-50F2-4F5C-9257-78DD0C10C3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a:t>- Saltwater-cooled greenhouses utilize saltwater to provide suitable growing conditions for year-round cultivation of high-value vegetable crops in the hot and arid environment of Jordan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 - The saltwater is run down honeycombed cardboard pads (also called “</a:t>
            </a:r>
            <a:r>
              <a:rPr lang="en-US" b="1" i="0" noProof="0" dirty="0">
                <a:solidFill>
                  <a:srgbClr val="111111"/>
                </a:solidFill>
                <a:effectLst/>
                <a:latin typeface="LabGrotesque"/>
              </a:rPr>
              <a:t>evaporative hedge“ </a:t>
            </a:r>
            <a:r>
              <a:rPr lang="en-US" noProof="0" dirty="0"/>
              <a:t>see photo) at one end of the greenhouse, while </a:t>
            </a:r>
            <a:r>
              <a:rPr lang="en-US" noProof="0" dirty="0" err="1"/>
              <a:t>solarpowered</a:t>
            </a:r>
            <a:r>
              <a:rPr lang="en-US" noProof="0" dirty="0"/>
              <a:t> fans draw hot desert air through them and into the greenhouse</a:t>
            </a:r>
          </a:p>
          <a:p>
            <a:pPr marL="171450" indent="-171450">
              <a:buFontTx/>
              <a:buChar char="-"/>
            </a:pPr>
            <a:r>
              <a:rPr lang="en-US" noProof="0" dirty="0"/>
              <a:t>As the saltwater evaporates into the hot air, the air becomes cooler and more humid, creating a growing environment inside the greenhouse well-suited for the cultivation of vegetable crops</a:t>
            </a:r>
          </a:p>
          <a:p>
            <a:pPr marL="171450" indent="-171450">
              <a:buFontTx/>
              <a:buChar char="-"/>
            </a:pPr>
            <a:r>
              <a:rPr lang="en-US" noProof="0" dirty="0"/>
              <a:t>By using saltwater to provide evaporative cooling and humidification, the crops’ water requirements are minimized and yields maximized with a minimal carbon footprint</a:t>
            </a:r>
          </a:p>
          <a:p>
            <a:pPr marL="171450" indent="-171450">
              <a:buFontTx/>
              <a:buChar char="-"/>
            </a:pPr>
            <a:r>
              <a:rPr lang="en-US" noProof="0" dirty="0"/>
              <a:t>The water required for cooling and irrigation comes from the Red Sea</a:t>
            </a:r>
          </a:p>
          <a:p>
            <a:pPr marL="171450" indent="-171450">
              <a:buFontTx/>
              <a:buChar char="-"/>
            </a:pPr>
            <a:r>
              <a:rPr lang="en-US" noProof="0" dirty="0"/>
              <a:t>A reverse osmosis desalination unit provides the necessary freshwater water for the greenhouse and outside vegetation</a:t>
            </a:r>
          </a:p>
          <a:p>
            <a:pPr marL="171450" indent="-171450">
              <a:buFontTx/>
              <a:buChar char="-"/>
            </a:pPr>
            <a:r>
              <a:rPr lang="en-US" u="sng" noProof="0" dirty="0"/>
              <a:t>Benefits: </a:t>
            </a:r>
          </a:p>
          <a:p>
            <a:pPr marL="514350" lvl="1" indent="-171450">
              <a:buFontTx/>
              <a:buChar char="-"/>
            </a:pPr>
            <a:r>
              <a:rPr lang="en-US" noProof="0" dirty="0"/>
              <a:t>The greenhouses are being cooled up to 15 degrees compared with outside temperatures</a:t>
            </a:r>
          </a:p>
          <a:p>
            <a:pPr marL="514350" lvl="1" indent="-171450">
              <a:buFontTx/>
              <a:buChar char="-"/>
            </a:pPr>
            <a:r>
              <a:rPr lang="en-US" noProof="0" dirty="0"/>
              <a:t>The water usage significantly lower, approximately 1/10, compared to conventional agricultural practices in the region</a:t>
            </a:r>
          </a:p>
          <a:p>
            <a:pPr marL="514350" lvl="1" indent="-171450">
              <a:buFontTx/>
              <a:buChar char="-"/>
            </a:pPr>
            <a:r>
              <a:rPr lang="en-US" noProof="0" dirty="0"/>
              <a:t>The Saltwater-cooled greenhouses allow for year-round production of high-quality crops, even in periods with very high outside temperatures</a:t>
            </a:r>
          </a:p>
          <a:p>
            <a:pPr marL="514350" lvl="1" indent="-171450">
              <a:buFontTx/>
              <a:buChar char="-"/>
            </a:pPr>
            <a:r>
              <a:rPr lang="en-US" noProof="0" dirty="0"/>
              <a:t>Facility uses no freshwater from the public system as it produces its own freshwater</a:t>
            </a:r>
          </a:p>
          <a:p>
            <a:endParaRPr lang="en-US" noProof="0" dirty="0"/>
          </a:p>
          <a:p>
            <a:pPr marL="0" lvl="0" indent="0">
              <a:buFontTx/>
              <a:buNone/>
            </a:pPr>
            <a:r>
              <a:rPr lang="en-US" b="1" noProof="0" dirty="0"/>
              <a:t>Sources: </a:t>
            </a:r>
          </a:p>
          <a:p>
            <a:pPr marL="0" lvl="0" indent="0">
              <a:buFontTx/>
              <a:buNone/>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Sahara Forest Project (2019). Enabling Restorative Growth. Available at: https://www.saharaforestproject.com/wp-content/uploads/2019/12/Folder_liggende-A5_2019_v2_TE.pdf</a:t>
            </a:r>
          </a:p>
          <a:p>
            <a:endParaRPr lang="en-US" noProof="0" dirty="0"/>
          </a:p>
          <a:p>
            <a:r>
              <a:rPr lang="en-US" u="sng" noProof="0" dirty="0"/>
              <a:t>Image Reference: </a:t>
            </a:r>
            <a:r>
              <a:rPr lang="en-US" u="sng" noProof="0" dirty="0" err="1"/>
              <a:t>Shara</a:t>
            </a:r>
            <a:r>
              <a:rPr lang="en-US" u="sng" noProof="0" dirty="0"/>
              <a:t> </a:t>
            </a:r>
            <a:r>
              <a:rPr lang="en-US" u="sng" noProof="0" dirty="0" err="1"/>
              <a:t>Fores</a:t>
            </a:r>
            <a:r>
              <a:rPr lang="en-US" u="sng" noProof="0" dirty="0"/>
              <a:t> Project</a:t>
            </a:r>
          </a:p>
          <a:p>
            <a:pPr marL="0" indent="0">
              <a:buNone/>
            </a:pPr>
            <a:r>
              <a:rPr lang="en-US" noProof="0" dirty="0"/>
              <a:t>Photo 1: https://www.saharaforestproject.com/photos/</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332075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Tx/>
              <a:buChar char="-"/>
            </a:pPr>
            <a:r>
              <a:rPr lang="en-US" noProof="0" dirty="0"/>
              <a:t>The SFP utilizes solar power technologies (photovoltaics and concentrated solar power (CSP)) to provide electricity for electrical installations in the SFP-facility</a:t>
            </a:r>
          </a:p>
          <a:p>
            <a:pPr marL="171450" indent="-171450">
              <a:buFontTx/>
              <a:buChar char="-"/>
            </a:pPr>
            <a:r>
              <a:rPr lang="en-US" noProof="0" dirty="0"/>
              <a:t>The CSP system is based on wet-cooling technology using seawater from the Red Sea (instead of freshwater)</a:t>
            </a:r>
          </a:p>
          <a:p>
            <a:pPr marL="171450" indent="-171450">
              <a:buFontTx/>
              <a:buChar char="-"/>
            </a:pPr>
            <a:r>
              <a:rPr lang="en-US" noProof="0" dirty="0"/>
              <a:t>Wet cooling is significantly more efficient than dry air cooling; it results in the production of 7-10 percent more electricity for the same infrastructure and operational investment</a:t>
            </a:r>
          </a:p>
          <a:p>
            <a:pPr marL="171450" indent="-171450">
              <a:buFontTx/>
              <a:buChar char="-"/>
            </a:pPr>
            <a:r>
              <a:rPr lang="en-US" noProof="0" dirty="0"/>
              <a:t>But this is usually not an acceptable option for arid regions like Jordan where water is a very scarce resource</a:t>
            </a:r>
          </a:p>
          <a:p>
            <a:pPr marL="171450" indent="-171450">
              <a:buFontTx/>
              <a:buChar char="-"/>
            </a:pPr>
            <a:r>
              <a:rPr lang="en-US" noProof="0" dirty="0"/>
              <a:t>But in the case of the SFP the system is based on a seawater which is not a scarce resource</a:t>
            </a:r>
          </a:p>
          <a:p>
            <a:pPr marL="171450" indent="-171450">
              <a:buFontTx/>
              <a:buChar char="-"/>
            </a:pPr>
            <a:r>
              <a:rPr lang="en-US" noProof="0" dirty="0"/>
              <a:t>Benefits: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Power produced for installations in the greenhouses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Also for a reverse osmosis desalination unit which turns saltwater from the Red Sea into the necessary freshwater for the greenhouse and outdoor vegetation</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noProof="0" dirty="0"/>
              <a:t>Additional power is exported from the facility</a:t>
            </a:r>
          </a:p>
          <a:p>
            <a:pPr marL="514350" lvl="1" indent="-171450">
              <a:buFontTx/>
              <a:buChar char="-"/>
            </a:pPr>
            <a:r>
              <a:rPr lang="en-US" noProof="0" dirty="0"/>
              <a:t>The freshwater needed for cleaning the solar installations (from desert dust) comes from the reverse osmosis desalination unit</a:t>
            </a:r>
          </a:p>
          <a:p>
            <a:pPr marL="0" indent="0">
              <a:buFontTx/>
              <a:buNone/>
            </a:pPr>
            <a:endParaRPr lang="en-US" noProof="0" dirty="0"/>
          </a:p>
          <a:p>
            <a:pPr marL="0" lvl="0" indent="0">
              <a:buFontTx/>
              <a:buNone/>
            </a:pPr>
            <a:r>
              <a:rPr lang="en-US" b="1" noProof="0" dirty="0"/>
              <a:t>Sources: </a:t>
            </a:r>
          </a:p>
          <a:p>
            <a:pPr marL="0" lvl="0" indent="0">
              <a:buFontTx/>
              <a:buNone/>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Sahara Forest Project (2019). Enabling Restorative Growth. Available at: https://www.saharaforestproject.com/wp-content/uploads/2019/12/Folder_liggende-A5_2019_v2_TE.pdf</a:t>
            </a:r>
          </a:p>
          <a:p>
            <a:endParaRPr lang="en-US" noProof="0" dirty="0"/>
          </a:p>
          <a:p>
            <a:r>
              <a:rPr lang="en-US" u="sng" noProof="0" dirty="0"/>
              <a:t>Image Reference: </a:t>
            </a:r>
            <a:r>
              <a:rPr lang="en-US" u="sng" noProof="0" dirty="0" err="1"/>
              <a:t>Shara</a:t>
            </a:r>
            <a:r>
              <a:rPr lang="en-US" u="sng" noProof="0" dirty="0"/>
              <a:t> </a:t>
            </a:r>
            <a:r>
              <a:rPr lang="en-US" u="sng" noProof="0" dirty="0" err="1"/>
              <a:t>Fores</a:t>
            </a:r>
            <a:r>
              <a:rPr lang="en-US" u="sng" noProof="0" dirty="0"/>
              <a:t> Project</a:t>
            </a:r>
          </a:p>
          <a:p>
            <a:pPr marL="0" indent="0">
              <a:buNone/>
            </a:pPr>
            <a:r>
              <a:rPr lang="en-US" noProof="0" dirty="0"/>
              <a:t>Photo 1: https://www.saharaforestproject.com/photos/</a:t>
            </a:r>
          </a:p>
          <a:p>
            <a:endParaRPr lang="en-US" noProof="0" dirty="0"/>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63388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indent="-171450">
              <a:buFontTx/>
              <a:buChar char="-"/>
            </a:pPr>
            <a:r>
              <a:rPr lang="en-US" noProof="0" dirty="0"/>
              <a:t>Outdoor areas adjacent to the greenhouses and </a:t>
            </a:r>
            <a:r>
              <a:rPr lang="en-US" noProof="0" dirty="0" err="1"/>
              <a:t>solarpower</a:t>
            </a:r>
            <a:r>
              <a:rPr lang="en-US" noProof="0" dirty="0"/>
              <a:t> panels are revegetated, meaning that various plants are grown </a:t>
            </a:r>
          </a:p>
          <a:p>
            <a:pPr marL="171450" indent="-171450">
              <a:buFontTx/>
              <a:buChar char="-"/>
            </a:pPr>
            <a:r>
              <a:rPr lang="en-US" noProof="0" dirty="0"/>
              <a:t>The external cultivation areas host both native desert species and water efficient food and fodder crops</a:t>
            </a:r>
          </a:p>
          <a:p>
            <a:pPr marL="171450" indent="-171450">
              <a:buFontTx/>
              <a:buChar char="-"/>
            </a:pPr>
            <a:r>
              <a:rPr lang="en-US" noProof="0" dirty="0"/>
              <a:t>Outdoor revegetation benefits from the same saltwater-based cooling system installed in the greenhouses: using evaporative hedges to increase cooling and lower plants irrigation requirements [does not seem to be implemented in the Jordan facility yet but was applied and worked in </a:t>
            </a:r>
            <a:r>
              <a:rPr lang="en-US" noProof="0" dirty="0" err="1"/>
              <a:t>Quatar</a:t>
            </a:r>
            <a:r>
              <a:rPr lang="en-US" noProof="0" dirty="0"/>
              <a:t>!]</a:t>
            </a:r>
          </a:p>
          <a:p>
            <a:pPr marL="171450" indent="-171450">
              <a:buFontTx/>
              <a:buChar char="-"/>
            </a:pPr>
            <a:r>
              <a:rPr lang="en-US" noProof="0" dirty="0"/>
              <a:t>Water for irrigation comes from the desalination unit </a:t>
            </a:r>
          </a:p>
          <a:p>
            <a:pPr marL="171450" indent="-171450">
              <a:buFontTx/>
              <a:buChar char="-"/>
            </a:pPr>
            <a:r>
              <a:rPr lang="en-US" noProof="0" dirty="0"/>
              <a:t>There are a range of benefits, including: </a:t>
            </a:r>
          </a:p>
          <a:p>
            <a:pPr marL="514350" lvl="1" indent="-171450">
              <a:buFontTx/>
              <a:buChar char="-"/>
            </a:pPr>
            <a:r>
              <a:rPr lang="en-US" noProof="0" dirty="0"/>
              <a:t>Improvement of soils</a:t>
            </a:r>
          </a:p>
          <a:p>
            <a:pPr marL="514350" lvl="1" indent="-171450">
              <a:buFontTx/>
              <a:buChar char="-"/>
            </a:pPr>
            <a:r>
              <a:rPr lang="en-US" noProof="0" dirty="0"/>
              <a:t>Production of food and fodder for livestock</a:t>
            </a:r>
          </a:p>
          <a:p>
            <a:pPr marL="514350" lvl="1" indent="-171450">
              <a:buFontTx/>
              <a:buChar char="-"/>
            </a:pPr>
            <a:r>
              <a:rPr lang="en-US" noProof="0" dirty="0"/>
              <a:t>Carbon sequestration as plants store CO2 from the atmosphere into vegetation of barren land</a:t>
            </a:r>
          </a:p>
          <a:p>
            <a:pPr marL="514350" lvl="1" indent="-171450">
              <a:buFontTx/>
              <a:buChar char="-"/>
            </a:pPr>
            <a:endParaRPr lang="en-US" noProof="0" dirty="0"/>
          </a:p>
          <a:p>
            <a:pPr marL="0" lvl="0" indent="0">
              <a:buFontTx/>
              <a:buNone/>
            </a:pPr>
            <a:r>
              <a:rPr lang="en-US" b="1" noProof="0" dirty="0"/>
              <a:t>Sources: </a:t>
            </a:r>
          </a:p>
          <a:p>
            <a:pPr marL="0" lvl="0" indent="0">
              <a:buFontTx/>
              <a:buNone/>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Sahara Forest Project (2019). Enabling Restorative Growth. Available at: https://www.saharaforestproject.com/wp-content/uploads/2019/12/Folder_liggende-A5_2019_v2_TE.pdf</a:t>
            </a:r>
          </a:p>
          <a:p>
            <a:pPr marL="0" lvl="0" indent="0">
              <a:buFontTx/>
              <a:buNone/>
            </a:pPr>
            <a:endParaRPr lang="en-US" noProof="0" dirty="0"/>
          </a:p>
          <a:p>
            <a:r>
              <a:rPr lang="en-US" u="sng" noProof="0" dirty="0"/>
              <a:t>Image Reference: </a:t>
            </a:r>
            <a:r>
              <a:rPr lang="en-US" u="sng" noProof="0" dirty="0" err="1"/>
              <a:t>Shara</a:t>
            </a:r>
            <a:r>
              <a:rPr lang="en-US" u="sng" noProof="0" dirty="0"/>
              <a:t> </a:t>
            </a:r>
            <a:r>
              <a:rPr lang="en-US" u="sng" noProof="0" dirty="0" err="1"/>
              <a:t>Fores</a:t>
            </a:r>
            <a:r>
              <a:rPr lang="en-US" u="sng" noProof="0" dirty="0"/>
              <a:t> Project</a:t>
            </a:r>
          </a:p>
          <a:p>
            <a:pPr marL="0" indent="0">
              <a:buNone/>
            </a:pPr>
            <a:r>
              <a:rPr lang="en-US" noProof="0" dirty="0"/>
              <a:t>Photo 1: https://www.saharaforestproject.com/photos/</a:t>
            </a:r>
          </a:p>
          <a:p>
            <a:pPr marL="0" lvl="0" indent="0">
              <a:buFontTx/>
              <a:buNone/>
            </a:pPr>
            <a:endParaRPr lang="en-US" noProof="0" dirty="0"/>
          </a:p>
          <a:p>
            <a:pPr marL="0" lvl="0" indent="0">
              <a:buFontTx/>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417053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171450" indent="-171450">
              <a:buFontTx/>
              <a:buChar char="-"/>
            </a:pPr>
            <a:r>
              <a:rPr lang="en-US" noProof="0" dirty="0"/>
              <a:t>In addition to the clusters of core technologies, the  SFP also aims to create an environment for other businesses opportunities to flourish alongside the existing technologies </a:t>
            </a:r>
          </a:p>
          <a:p>
            <a:pPr marL="171450" indent="-171450">
              <a:buFontTx/>
              <a:buChar char="-"/>
            </a:pPr>
            <a:r>
              <a:rPr lang="en-US" noProof="0" dirty="0"/>
              <a:t>These include for instance: </a:t>
            </a:r>
          </a:p>
          <a:p>
            <a:pPr marL="514350" lvl="1" indent="-171450">
              <a:buFontTx/>
              <a:buChar char="-"/>
            </a:pPr>
            <a:r>
              <a:rPr lang="en-US" noProof="0" dirty="0"/>
              <a:t>salt extraction from brine</a:t>
            </a:r>
          </a:p>
          <a:p>
            <a:pPr marL="514350" lvl="1" indent="-171450">
              <a:buFontTx/>
              <a:buChar char="-"/>
            </a:pPr>
            <a:r>
              <a:rPr lang="en-US" noProof="0" dirty="0"/>
              <a:t>traditional desalination</a:t>
            </a:r>
          </a:p>
          <a:p>
            <a:pPr marL="514350" lvl="1" indent="-171450">
              <a:buFontTx/>
              <a:buChar char="-"/>
            </a:pPr>
            <a:r>
              <a:rPr lang="en-US" noProof="0" dirty="0"/>
              <a:t>algae production – as food or bioenergy</a:t>
            </a:r>
          </a:p>
          <a:p>
            <a:pPr marL="514350" lvl="1" indent="-171450">
              <a:buFontTx/>
              <a:buChar char="-"/>
            </a:pPr>
            <a:r>
              <a:rPr lang="en-US" noProof="0" dirty="0"/>
              <a:t>halophyte cultivation – halophytes are salt-tolerant plants that grow in soils with high levels of salinity (they could potentially be used as fodder crops or for bio-energy)</a:t>
            </a:r>
          </a:p>
          <a:p>
            <a:pPr marL="514350" lvl="1" indent="-171450">
              <a:buFontTx/>
              <a:buChar char="-"/>
            </a:pPr>
            <a:r>
              <a:rPr lang="en-US" noProof="0" dirty="0"/>
              <a:t>bioenergy  </a:t>
            </a:r>
          </a:p>
          <a:p>
            <a:pPr marL="171450" indent="-171450">
              <a:buFontTx/>
              <a:buChar char="-"/>
            </a:pPr>
            <a:endParaRPr lang="en-US" noProof="0" dirty="0"/>
          </a:p>
          <a:p>
            <a:pPr marL="0" indent="0">
              <a:buFontTx/>
              <a:buNone/>
            </a:pPr>
            <a:r>
              <a:rPr lang="en-US" b="1" noProof="0" dirty="0"/>
              <a:t>Sources: </a:t>
            </a:r>
          </a:p>
          <a:p>
            <a:pPr marL="0" indent="0">
              <a:buFontTx/>
              <a:buNone/>
            </a:pPr>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Sahara Forest Project Website: https://www.saharaforestproject.com/technology-extentions/</a:t>
            </a:r>
          </a:p>
          <a:p>
            <a:pPr marL="0" indent="0">
              <a:buFontTx/>
              <a:buNone/>
            </a:pPr>
            <a:endParaRPr lang="en-US" b="0" u="sng" noProof="0" dirty="0"/>
          </a:p>
          <a:p>
            <a:pPr marL="0" indent="0">
              <a:buFontTx/>
              <a:buNone/>
            </a:pPr>
            <a:r>
              <a:rPr lang="en-US" b="0" u="sng" noProof="0" dirty="0"/>
              <a:t>Image Reference:</a:t>
            </a:r>
          </a:p>
          <a:p>
            <a:pPr marL="0" indent="0">
              <a:buFontTx/>
              <a:buNone/>
            </a:pPr>
            <a:r>
              <a:rPr lang="en-US" noProof="0" dirty="0"/>
              <a:t>Sahara Forest Project (2019). Enabling Restorative Growth. Available at: https://www.saharaforestproject.com/wp-content/uploads/2019/12/Folder_liggende-A5_2019_v2_TE.pdf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indent="0">
              <a:buFontTx/>
              <a:buNone/>
            </a:pPr>
            <a:endParaRPr lang="en-US" noProof="0" dirty="0"/>
          </a:p>
          <a:p>
            <a:pPr marL="0" indent="0">
              <a:buFontTx/>
              <a:buNone/>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289552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r>
              <a:rPr lang="en-US" noProof="0" dirty="0"/>
              <a:t>Summarizing here some key facts about the SFP in Jordan: </a:t>
            </a:r>
          </a:p>
          <a:p>
            <a:pPr marL="171450" indent="-171450">
              <a:buFont typeface="Symbol" panose="05050102010706020507" pitchFamily="18" charset="2"/>
              <a:buChar char="-"/>
            </a:pPr>
            <a:r>
              <a:rPr lang="en-US" noProof="0" dirty="0"/>
              <a:t>Up to 130,000 kg vegetables produced per year (without competing over freshwater resources or energy from the public system)</a:t>
            </a:r>
          </a:p>
          <a:p>
            <a:pPr marL="171450" indent="-171450">
              <a:buFont typeface="Symbol" panose="05050102010706020507" pitchFamily="18" charset="2"/>
              <a:buChar char="-"/>
            </a:pPr>
            <a:r>
              <a:rPr lang="en-US" noProof="0" dirty="0"/>
              <a:t>Up to 20. 000 </a:t>
            </a:r>
            <a:r>
              <a:rPr lang="en-US" noProof="0" dirty="0" err="1"/>
              <a:t>litres</a:t>
            </a:r>
            <a:r>
              <a:rPr lang="en-US" noProof="0" dirty="0"/>
              <a:t> of freshwater production per day</a:t>
            </a:r>
          </a:p>
          <a:p>
            <a:pPr marL="171450" indent="-171450">
              <a:buFont typeface="Symbol" panose="05050102010706020507" pitchFamily="18" charset="2"/>
              <a:buChar char="-"/>
            </a:pPr>
            <a:r>
              <a:rPr lang="en-US" noProof="0" dirty="0"/>
              <a:t>39 KW installed solar power production capacity through PV panels</a:t>
            </a:r>
          </a:p>
          <a:p>
            <a:pPr marL="171450" indent="-171450">
              <a:buFont typeface="Symbol" panose="05050102010706020507" pitchFamily="18" charset="2"/>
              <a:buChar char="-"/>
            </a:pPr>
            <a:r>
              <a:rPr lang="en-US" noProof="0" dirty="0"/>
              <a:t>3 hectares (equal to the size of 4 football fields)</a:t>
            </a:r>
          </a:p>
          <a:p>
            <a:pPr marL="171450" indent="-171450">
              <a:buFont typeface="Symbol" panose="05050102010706020507" pitchFamily="18" charset="2"/>
              <a:buChar char="-"/>
            </a:pPr>
            <a:r>
              <a:rPr lang="en-US" noProof="0" dirty="0"/>
              <a:t>2 greenhouses – a total of 1350 m2 of growing area</a:t>
            </a:r>
          </a:p>
          <a:p>
            <a:pPr marL="171450" indent="-171450">
              <a:buFont typeface="Symbol" panose="05050102010706020507" pitchFamily="18" charset="2"/>
              <a:buChar char="-"/>
            </a:pPr>
            <a:r>
              <a:rPr lang="en-US" noProof="0" dirty="0"/>
              <a:t>3200 m2 outdoor planting space</a:t>
            </a:r>
          </a:p>
          <a:p>
            <a:pPr marL="171450" indent="-171450">
              <a:buFont typeface="Symbol" panose="05050102010706020507" pitchFamily="18" charset="2"/>
              <a:buChar char="-"/>
            </a:pPr>
            <a:r>
              <a:rPr lang="en-US" noProof="0" dirty="0"/>
              <a:t>Salt ponds for salt production</a:t>
            </a:r>
          </a:p>
          <a:p>
            <a:pPr marL="0" indent="0">
              <a:buFont typeface="Symbol" panose="05050102010706020507" pitchFamily="18" charset="2"/>
              <a:buNone/>
            </a:pPr>
            <a:endParaRPr lang="en-US" noProof="0" dirty="0"/>
          </a:p>
          <a:p>
            <a:pPr marL="0" indent="0">
              <a:buFont typeface="Symbol" panose="05050102010706020507" pitchFamily="18" charset="2"/>
              <a:buNone/>
            </a:pPr>
            <a:r>
              <a:rPr lang="en-US" b="0" i="0" noProof="0" dirty="0">
                <a:solidFill>
                  <a:srgbClr val="444444"/>
                </a:solidFill>
                <a:effectLst/>
                <a:latin typeface="Source Sans Pro" panose="020B0503030403020204" pitchFamily="34" charset="0"/>
              </a:rPr>
              <a:t>- By bringing together local entrepreneurs, scientists, business and other key players in green innovation, the SFP pilot and Demonstration Center also aims to be platform for research, innovation and training for the local and national community, pursuing sustainable solutions to the food, water and energy challenges.</a:t>
            </a:r>
            <a:endParaRPr lang="en-US" noProof="0" dirty="0"/>
          </a:p>
          <a:p>
            <a:pPr marL="171450" indent="-171450">
              <a:buFont typeface="Symbol" panose="05050102010706020507" pitchFamily="18" charset="2"/>
              <a:buChar char="-"/>
            </a:pPr>
            <a:endParaRPr lang="en-US" noProof="0" dirty="0"/>
          </a:p>
          <a:p>
            <a:pPr marL="0" indent="0">
              <a:buFont typeface="Symbol" panose="05050102010706020507" pitchFamily="18" charset="2"/>
              <a:buNone/>
            </a:pPr>
            <a:r>
              <a:rPr lang="en-US" b="1" noProof="0" dirty="0"/>
              <a:t>Sources: </a:t>
            </a:r>
          </a:p>
          <a:p>
            <a:pPr marL="0" indent="0">
              <a:buFont typeface="Symbol" panose="05050102010706020507" pitchFamily="18" charset="2"/>
              <a:buNone/>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Sahara Forest Project (2019). Enabling Restorative Growth. Available at: https://www.saharaforestproject.com/wp-content/uploads/2019/12/Folder_liggende-A5_2019_v2_TE.pdf</a:t>
            </a:r>
          </a:p>
          <a:p>
            <a:pPr marL="0" indent="0">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64323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This is a brief video of the SFP in Jordan (link: https://youtu.be/gMCJXum7QU0)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[the picture on the slide is also linked to the video and can be opened from presentation mode]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Additional videos on the project are available here: </a:t>
            </a: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https://www.saharaforestproject.com/videos-2/</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2148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53401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Tx/>
              <a:buChar char="-"/>
            </a:pPr>
            <a:r>
              <a:rPr lang="en-US" noProof="0" dirty="0"/>
              <a:t>The idea for the SFP was developed over a decade ago aiming to produce f</a:t>
            </a:r>
            <a:r>
              <a:rPr lang="en-US" b="0" i="0" noProof="0" dirty="0">
                <a:solidFill>
                  <a:srgbClr val="202122"/>
                </a:solidFill>
                <a:effectLst/>
                <a:latin typeface="Arial" panose="020B0604020202020204" pitchFamily="34" charset="0"/>
              </a:rPr>
              <a:t>resh water, food and renewable energy in very hot and arid regions of the world and to simultaneously re-vegetate these areas of uninhabited desert land – as beautifully visualized in the graphic on this slide </a:t>
            </a:r>
          </a:p>
          <a:p>
            <a:pPr marL="171450" indent="-171450">
              <a:buFontTx/>
              <a:buChar char="-"/>
            </a:pPr>
            <a:r>
              <a:rPr lang="en-US" b="0" i="0" noProof="0" dirty="0">
                <a:solidFill>
                  <a:srgbClr val="202122"/>
                </a:solidFill>
                <a:effectLst/>
                <a:latin typeface="Arial" panose="020B0604020202020204" pitchFamily="34" charset="0"/>
              </a:rPr>
              <a:t>The concept was designed by a team of private companies together with the Norwegian Bellona Foundation</a:t>
            </a:r>
          </a:p>
          <a:p>
            <a:pPr marL="171450" indent="-171450">
              <a:buFontTx/>
              <a:buChar char="-"/>
            </a:pPr>
            <a:r>
              <a:rPr lang="en-US" b="0" i="0" noProof="0" dirty="0">
                <a:solidFill>
                  <a:srgbClr val="202122"/>
                </a:solidFill>
                <a:effectLst/>
                <a:latin typeface="Arial" panose="020B0604020202020204" pitchFamily="34" charset="0"/>
              </a:rPr>
              <a:t>The principle idea of the project is to </a:t>
            </a:r>
            <a:r>
              <a:rPr lang="en-US" b="0" i="1" noProof="0" dirty="0">
                <a:solidFill>
                  <a:srgbClr val="202122"/>
                </a:solidFill>
                <a:effectLst/>
                <a:latin typeface="Arial" panose="020B0604020202020204" pitchFamily="34" charset="0"/>
              </a:rPr>
              <a:t>us what we have plentiful of, namely seawater, desert land, CO2 and sun, to produce what we need more of, namely food, freshwater and clean energy</a:t>
            </a:r>
          </a:p>
          <a:p>
            <a:pPr marL="171450" indent="-171450">
              <a:buFontTx/>
              <a:buChar char="-"/>
            </a:pPr>
            <a:r>
              <a:rPr lang="en-US" i="0" noProof="0" dirty="0"/>
              <a:t>The project uses a set of existing and proven technologies, but (and this is new) aims to integrate these technologies in one system, to make use of „waste“ products</a:t>
            </a:r>
          </a:p>
          <a:p>
            <a:pPr marL="171450" indent="-171450">
              <a:buFontTx/>
              <a:buChar char="-"/>
            </a:pPr>
            <a:r>
              <a:rPr lang="en-US" i="0" noProof="0" dirty="0"/>
              <a:t>It has so far been applied in Qatar, Jordan and more recently in Tunisia </a:t>
            </a:r>
          </a:p>
          <a:p>
            <a:pPr marL="171450" indent="-171450">
              <a:buFontTx/>
              <a:buChar char="-"/>
            </a:pPr>
            <a:r>
              <a:rPr lang="en-US" i="0" noProof="0" dirty="0"/>
              <a:t>We will here look at the case of Jordan</a:t>
            </a:r>
          </a:p>
          <a:p>
            <a:pPr marL="171450" indent="-171450">
              <a:buFontTx/>
              <a:buChar char="-"/>
            </a:pPr>
            <a:endParaRPr lang="en-US" i="0" noProof="0" dirty="0"/>
          </a:p>
          <a:p>
            <a:endParaRPr lang="en-US" noProof="0" dirty="0"/>
          </a:p>
          <a:p>
            <a:endParaRPr lang="en-US" noProof="0" dirty="0"/>
          </a:p>
          <a:p>
            <a:r>
              <a:rPr lang="en-US" b="1" noProof="0" dirty="0"/>
              <a:t>Sources: </a:t>
            </a:r>
          </a:p>
          <a:p>
            <a:endParaRPr lang="en-US" noProof="0" dirty="0"/>
          </a:p>
          <a:p>
            <a:r>
              <a:rPr lang="en-US" u="sng" noProof="0" dirty="0"/>
              <a:t>Image Reference:</a:t>
            </a:r>
          </a:p>
          <a:p>
            <a:r>
              <a:rPr lang="en-US" noProof="0" dirty="0"/>
              <a:t>Sahara Forest Project, Website available at: https://www.saharaforestproject.com/ </a:t>
            </a:r>
          </a:p>
          <a:p>
            <a:endParaRPr lang="en-US" noProof="0" dirty="0"/>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135715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a:t>
            </a:r>
          </a:p>
          <a:p>
            <a:pPr marL="171450" indent="-171450">
              <a:buFontTx/>
              <a:buChar char="-"/>
            </a:pPr>
            <a:r>
              <a:rPr lang="en-US" dirty="0"/>
              <a:t>Water, energy and food systems are inextricably linked in Jordan and the broader Arab region, perhaps more so than in any other region in the world</a:t>
            </a:r>
          </a:p>
          <a:p>
            <a:pPr marL="171450" indent="-171450">
              <a:buFontTx/>
              <a:buChar char="-"/>
            </a:pPr>
            <a:r>
              <a:rPr lang="en-US" dirty="0"/>
              <a:t>Generally, the country is known to be very water-scarce, food-deficient, energy-intensive and economically and environmentally vulnerable to climate change</a:t>
            </a:r>
          </a:p>
          <a:p>
            <a:pPr marL="171450" indent="-171450">
              <a:buFontTx/>
              <a:buChar char="-"/>
            </a:pPr>
            <a:r>
              <a:rPr lang="en-US" b="0" u="sng" dirty="0"/>
              <a:t>Water</a:t>
            </a:r>
            <a:r>
              <a:rPr lang="en-US" b="0" dirty="0"/>
              <a:t>: is a scarce commodity in the country (amongst the countries with the low (</a:t>
            </a:r>
            <a:r>
              <a:rPr lang="en-US" sz="900" i="0" kern="1200" noProof="0" dirty="0">
                <a:solidFill>
                  <a:schemeClr val="dk1"/>
                </a:solidFill>
                <a:latin typeface="+mn-lt"/>
                <a:ea typeface="+mn-ea"/>
                <a:cs typeface="+mn-cs"/>
              </a:rPr>
              <a:t>amongst countries with lowest water availability/capita in the world)</a:t>
            </a:r>
          </a:p>
          <a:p>
            <a:pPr marL="171450" indent="-171450">
              <a:buFontTx/>
              <a:buChar char="-"/>
            </a:pPr>
            <a:r>
              <a:rPr lang="en-US" sz="900" b="0" i="0" u="sng" kern="1200" noProof="0" dirty="0">
                <a:solidFill>
                  <a:schemeClr val="dk1"/>
                </a:solidFill>
                <a:latin typeface="+mn-lt"/>
                <a:ea typeface="+mn-ea"/>
                <a:cs typeface="+mn-cs"/>
              </a:rPr>
              <a:t>Land/agriculture: </a:t>
            </a:r>
            <a:r>
              <a:rPr lang="en-US" sz="900" b="0" i="0" kern="1200" noProof="0" dirty="0">
                <a:solidFill>
                  <a:schemeClr val="dk1"/>
                </a:solidFill>
                <a:latin typeface="+mn-lt"/>
                <a:ea typeface="+mn-ea"/>
                <a:cs typeface="+mn-cs"/>
              </a:rPr>
              <a:t>land that is suitable for food production is very limited and declining (about 10%)</a:t>
            </a:r>
          </a:p>
          <a:p>
            <a:pPr marL="171450" indent="-171450">
              <a:buFontTx/>
              <a:buChar char="-"/>
            </a:pPr>
            <a:r>
              <a:rPr lang="en-US" sz="900" b="0" i="0" kern="1200" noProof="0" dirty="0">
                <a:solidFill>
                  <a:schemeClr val="dk1"/>
                </a:solidFill>
                <a:latin typeface="+mn-lt"/>
                <a:ea typeface="+mn-ea"/>
                <a:cs typeface="+mn-cs"/>
              </a:rPr>
              <a:t>Desert land on the other hand is plentiful, however not very suitable for food production</a:t>
            </a:r>
          </a:p>
          <a:p>
            <a:pPr marL="171450" indent="-171450">
              <a:buFontTx/>
              <a:buChar char="-"/>
            </a:pPr>
            <a:r>
              <a:rPr lang="en-US" sz="900" b="0" i="0" kern="1200" noProof="0" dirty="0">
                <a:solidFill>
                  <a:schemeClr val="dk1"/>
                </a:solidFill>
                <a:latin typeface="+mn-lt"/>
                <a:ea typeface="+mn-ea"/>
                <a:cs typeface="+mn-cs"/>
              </a:rPr>
              <a:t>Food insecurity is high (about 80% of food is imported, high vulnerability to fluctuations in global market prices for food)</a:t>
            </a:r>
          </a:p>
          <a:p>
            <a:pPr marL="171450" indent="-171450">
              <a:buFontTx/>
              <a:buChar char="-"/>
            </a:pPr>
            <a:r>
              <a:rPr lang="en-US" sz="900" b="0" i="0" kern="1200" noProof="0" dirty="0">
                <a:solidFill>
                  <a:schemeClr val="dk1"/>
                </a:solidFill>
                <a:latin typeface="+mn-lt"/>
                <a:ea typeface="+mn-ea"/>
                <a:cs typeface="+mn-cs"/>
              </a:rPr>
              <a:t>Agriculture sector also consumes most of the countries water resources (about 50%) but contributes little to economy and employment)</a:t>
            </a:r>
          </a:p>
          <a:p>
            <a:pPr marL="171450" indent="-171450">
              <a:buFontTx/>
              <a:buChar char="-"/>
            </a:pPr>
            <a:r>
              <a:rPr lang="en-US" sz="900" b="0" i="0" u="sng" kern="1200" noProof="0" dirty="0">
                <a:solidFill>
                  <a:schemeClr val="dk1"/>
                </a:solidFill>
                <a:latin typeface="+mn-lt"/>
                <a:ea typeface="+mn-ea"/>
                <a:cs typeface="+mn-cs"/>
              </a:rPr>
              <a:t>Energy</a:t>
            </a:r>
            <a:r>
              <a:rPr lang="en-US" sz="900" b="0" i="0" kern="1200" noProof="0" dirty="0">
                <a:solidFill>
                  <a:schemeClr val="dk1"/>
                </a:solidFill>
                <a:latin typeface="+mn-lt"/>
                <a:ea typeface="+mn-ea"/>
                <a:cs typeface="+mn-cs"/>
              </a:rPr>
              <a:t>: Jordan is very dependent on imported, non-renewable energy sources (oil and gas) which produce high GHG emissions </a:t>
            </a:r>
          </a:p>
          <a:p>
            <a:pPr marL="171450" indent="-171450">
              <a:buFontTx/>
              <a:buChar char="-"/>
            </a:pPr>
            <a:r>
              <a:rPr lang="en-US" sz="900" b="0" i="0" kern="1200" noProof="0" dirty="0">
                <a:solidFill>
                  <a:schemeClr val="dk1"/>
                </a:solidFill>
                <a:latin typeface="+mn-lt"/>
                <a:ea typeface="+mn-ea"/>
                <a:cs typeface="+mn-cs"/>
              </a:rPr>
              <a:t>In this context, the </a:t>
            </a:r>
            <a:r>
              <a:rPr lang="en-US" sz="900" b="1" i="0" kern="1200" noProof="0" dirty="0">
                <a:solidFill>
                  <a:schemeClr val="dk1"/>
                </a:solidFill>
                <a:latin typeface="+mn-lt"/>
                <a:ea typeface="+mn-ea"/>
                <a:cs typeface="+mn-cs"/>
              </a:rPr>
              <a:t>Sahara Forest Project (SFP) has been set up as a technological test case to address these various challenges with regards to water, food and energy security</a:t>
            </a:r>
          </a:p>
          <a:p>
            <a:pPr marL="171450" indent="-171450">
              <a:buFontTx/>
              <a:buChar char="-"/>
            </a:pPr>
            <a:r>
              <a:rPr lang="en-US" sz="900" b="0" i="0" kern="1200" noProof="0" dirty="0">
                <a:solidFill>
                  <a:schemeClr val="dk1"/>
                </a:solidFill>
                <a:latin typeface="+mn-lt"/>
                <a:ea typeface="+mn-ea"/>
                <a:cs typeface="+mn-cs"/>
              </a:rPr>
              <a:t>The project is located North of Aqaba, relatively close to the Red Sea and in an area of low altitude which is important to minimize energy required for pumping</a:t>
            </a:r>
            <a:endParaRPr lang="de-DE" b="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34608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a:t>
            </a:r>
          </a:p>
          <a:p>
            <a:pPr marL="171450" indent="-171450">
              <a:buFontTx/>
              <a:buChar char="-"/>
            </a:pPr>
            <a:r>
              <a:rPr lang="en-US" dirty="0"/>
              <a:t>Water security, energy security and food security are inextricably linked in Jordan, more than in other regions of the world</a:t>
            </a:r>
          </a:p>
          <a:p>
            <a:pPr marL="171450" indent="-171450">
              <a:buFontTx/>
              <a:buChar char="-"/>
            </a:pPr>
            <a:r>
              <a:rPr lang="en-US" dirty="0"/>
              <a:t>This slide only provides a very brief overview of the NEXUs linkages, scarce water resources being at the center</a:t>
            </a:r>
            <a:endParaRPr lang="de-DE" dirty="0"/>
          </a:p>
          <a:p>
            <a:pPr marL="0" indent="0">
              <a:buFontTx/>
              <a:buNone/>
            </a:pPr>
            <a:endParaRPr lang="de-DE" dirty="0"/>
          </a:p>
          <a:p>
            <a:pPr marL="0" indent="0">
              <a:buFontTx/>
              <a:buNone/>
            </a:pPr>
            <a:r>
              <a:rPr lang="de-DE" u="sng" dirty="0" err="1"/>
              <a:t>Water</a:t>
            </a:r>
            <a:r>
              <a:rPr lang="de-DE" u="sng" dirty="0"/>
              <a:t>-Food: </a:t>
            </a:r>
          </a:p>
          <a:p>
            <a:pPr marL="171450" indent="-171450">
              <a:buFontTx/>
              <a:buChar char="-"/>
            </a:pPr>
            <a:r>
              <a:rPr lang="de-DE" dirty="0" err="1"/>
              <a:t>Agriculture</a:t>
            </a:r>
            <a:r>
              <a:rPr lang="de-DE" dirty="0"/>
              <a:t> </a:t>
            </a:r>
            <a:r>
              <a:rPr lang="de-DE" dirty="0" err="1"/>
              <a:t>is</a:t>
            </a:r>
            <a:r>
              <a:rPr lang="de-DE" dirty="0"/>
              <a:t> </a:t>
            </a:r>
            <a:r>
              <a:rPr lang="de-DE" dirty="0" err="1"/>
              <a:t>the</a:t>
            </a:r>
            <a:r>
              <a:rPr lang="de-DE" dirty="0"/>
              <a:t> </a:t>
            </a:r>
            <a:r>
              <a:rPr lang="de-DE" dirty="0" err="1"/>
              <a:t>largest</a:t>
            </a:r>
            <a:r>
              <a:rPr lang="de-DE" dirty="0"/>
              <a:t> </a:t>
            </a:r>
            <a:r>
              <a:rPr lang="de-DE" dirty="0" err="1"/>
              <a:t>water-demanding</a:t>
            </a:r>
            <a:r>
              <a:rPr lang="de-DE" dirty="0"/>
              <a:t> </a:t>
            </a:r>
            <a:r>
              <a:rPr lang="de-DE" dirty="0" err="1"/>
              <a:t>sector</a:t>
            </a:r>
            <a:r>
              <a:rPr lang="de-DE" dirty="0"/>
              <a:t> in Jordan, </a:t>
            </a:r>
            <a:r>
              <a:rPr lang="de-DE" dirty="0" err="1"/>
              <a:t>being</a:t>
            </a:r>
            <a:r>
              <a:rPr lang="de-DE" dirty="0"/>
              <a:t> </a:t>
            </a:r>
            <a:r>
              <a:rPr lang="de-DE" dirty="0" err="1"/>
              <a:t>responsible</a:t>
            </a:r>
            <a:r>
              <a:rPr lang="de-DE" dirty="0"/>
              <a:t> </a:t>
            </a:r>
            <a:r>
              <a:rPr lang="de-DE" dirty="0" err="1"/>
              <a:t>for</a:t>
            </a:r>
            <a:r>
              <a:rPr lang="de-DE" dirty="0"/>
              <a:t> </a:t>
            </a:r>
            <a:r>
              <a:rPr lang="de-DE" dirty="0" err="1"/>
              <a:t>approx</a:t>
            </a:r>
            <a:r>
              <a:rPr lang="de-DE" dirty="0"/>
              <a:t>. 50% </a:t>
            </a:r>
            <a:r>
              <a:rPr lang="de-DE" dirty="0" err="1"/>
              <a:t>of</a:t>
            </a:r>
            <a:r>
              <a:rPr lang="de-DE" dirty="0"/>
              <a:t> total </a:t>
            </a:r>
            <a:r>
              <a:rPr lang="de-DE" dirty="0" err="1"/>
              <a:t>water</a:t>
            </a:r>
            <a:r>
              <a:rPr lang="de-DE" dirty="0"/>
              <a:t> </a:t>
            </a:r>
            <a:r>
              <a:rPr lang="de-DE" dirty="0" err="1"/>
              <a:t>use</a:t>
            </a:r>
            <a:endParaRPr lang="de-DE" dirty="0"/>
          </a:p>
          <a:p>
            <a:pPr marL="171450" indent="-171450">
              <a:buFontTx/>
              <a:buChar char="-"/>
            </a:pPr>
            <a:r>
              <a:rPr lang="de-DE" dirty="0"/>
              <a:t>Today, </a:t>
            </a:r>
            <a:r>
              <a:rPr lang="de-DE" dirty="0" err="1"/>
              <a:t>most</a:t>
            </a:r>
            <a:r>
              <a:rPr lang="de-DE" dirty="0"/>
              <a:t> </a:t>
            </a:r>
            <a:r>
              <a:rPr lang="de-DE" dirty="0" err="1"/>
              <a:t>of</a:t>
            </a:r>
            <a:r>
              <a:rPr lang="de-DE" dirty="0"/>
              <a:t> </a:t>
            </a:r>
            <a:r>
              <a:rPr lang="de-DE" dirty="0" err="1"/>
              <a:t>the</a:t>
            </a:r>
            <a:r>
              <a:rPr lang="de-DE" dirty="0"/>
              <a:t> </a:t>
            </a:r>
            <a:r>
              <a:rPr lang="de-DE" dirty="0" err="1"/>
              <a:t>water</a:t>
            </a:r>
            <a:r>
              <a:rPr lang="de-DE" dirty="0"/>
              <a:t> </a:t>
            </a:r>
            <a:r>
              <a:rPr lang="de-DE" dirty="0" err="1"/>
              <a:t>provided</a:t>
            </a:r>
            <a:r>
              <a:rPr lang="de-DE" dirty="0"/>
              <a:t> </a:t>
            </a:r>
            <a:r>
              <a:rPr lang="de-DE" dirty="0" err="1"/>
              <a:t>by</a:t>
            </a:r>
            <a:r>
              <a:rPr lang="de-DE" dirty="0"/>
              <a:t> </a:t>
            </a:r>
            <a:r>
              <a:rPr lang="de-DE" dirty="0" err="1"/>
              <a:t>wadis</a:t>
            </a:r>
            <a:r>
              <a:rPr lang="de-DE" dirty="0"/>
              <a:t> and </a:t>
            </a:r>
            <a:r>
              <a:rPr lang="de-DE" dirty="0" err="1"/>
              <a:t>rivers</a:t>
            </a:r>
            <a:r>
              <a:rPr lang="de-DE" dirty="0"/>
              <a:t> </a:t>
            </a:r>
            <a:r>
              <a:rPr lang="de-DE" dirty="0" err="1"/>
              <a:t>is</a:t>
            </a:r>
            <a:r>
              <a:rPr lang="de-DE" dirty="0"/>
              <a:t> </a:t>
            </a:r>
            <a:r>
              <a:rPr lang="de-DE" dirty="0" err="1"/>
              <a:t>already</a:t>
            </a:r>
            <a:r>
              <a:rPr lang="de-DE" dirty="0"/>
              <a:t> </a:t>
            </a:r>
            <a:r>
              <a:rPr lang="de-DE" dirty="0" err="1"/>
              <a:t>used</a:t>
            </a:r>
            <a:r>
              <a:rPr lang="de-DE" dirty="0"/>
              <a:t>; </a:t>
            </a:r>
            <a:r>
              <a:rPr lang="de-DE" dirty="0" err="1"/>
              <a:t>groundwater</a:t>
            </a:r>
            <a:r>
              <a:rPr lang="de-DE" dirty="0"/>
              <a:t> </a:t>
            </a:r>
            <a:r>
              <a:rPr lang="de-DE" dirty="0" err="1"/>
              <a:t>aquifers</a:t>
            </a:r>
            <a:r>
              <a:rPr lang="de-DE" dirty="0"/>
              <a:t> </a:t>
            </a:r>
            <a:r>
              <a:rPr lang="de-DE" dirty="0" err="1"/>
              <a:t>are</a:t>
            </a:r>
            <a:r>
              <a:rPr lang="de-DE" dirty="0"/>
              <a:t> </a:t>
            </a:r>
            <a:r>
              <a:rPr lang="de-DE" dirty="0" err="1"/>
              <a:t>largely</a:t>
            </a:r>
            <a:r>
              <a:rPr lang="de-DE" dirty="0"/>
              <a:t> </a:t>
            </a:r>
            <a:r>
              <a:rPr lang="de-DE" dirty="0" err="1"/>
              <a:t>over-exploited</a:t>
            </a:r>
            <a:r>
              <a:rPr lang="de-DE" dirty="0"/>
              <a:t> (</a:t>
            </a:r>
            <a:r>
              <a:rPr lang="de-DE" dirty="0" err="1"/>
              <a:t>resulting</a:t>
            </a:r>
            <a:r>
              <a:rPr lang="de-DE" dirty="0"/>
              <a:t> in </a:t>
            </a:r>
            <a:r>
              <a:rPr lang="de-DE" dirty="0" err="1"/>
              <a:t>increased</a:t>
            </a:r>
            <a:r>
              <a:rPr lang="de-DE" dirty="0"/>
              <a:t> </a:t>
            </a:r>
            <a:r>
              <a:rPr lang="de-DE" dirty="0" err="1"/>
              <a:t>salinity</a:t>
            </a:r>
            <a:r>
              <a:rPr lang="de-DE" dirty="0"/>
              <a:t>, </a:t>
            </a:r>
            <a:r>
              <a:rPr lang="de-DE" dirty="0" err="1"/>
              <a:t>intrusion</a:t>
            </a:r>
            <a:r>
              <a:rPr lang="de-DE" dirty="0"/>
              <a:t> </a:t>
            </a:r>
            <a:r>
              <a:rPr lang="de-DE" dirty="0" err="1"/>
              <a:t>of</a:t>
            </a:r>
            <a:r>
              <a:rPr lang="de-DE" dirty="0"/>
              <a:t> </a:t>
            </a:r>
            <a:r>
              <a:rPr lang="de-DE" dirty="0" err="1"/>
              <a:t>pollutants</a:t>
            </a:r>
            <a:r>
              <a:rPr lang="de-DE" dirty="0"/>
              <a:t> and </a:t>
            </a:r>
            <a:r>
              <a:rPr lang="de-DE" dirty="0" err="1"/>
              <a:t>lowering</a:t>
            </a:r>
            <a:r>
              <a:rPr lang="de-DE" dirty="0"/>
              <a:t> </a:t>
            </a:r>
            <a:r>
              <a:rPr lang="de-DE" dirty="0" err="1"/>
              <a:t>water</a:t>
            </a:r>
            <a:r>
              <a:rPr lang="de-DE" dirty="0"/>
              <a:t> </a:t>
            </a:r>
            <a:r>
              <a:rPr lang="de-DE" dirty="0" err="1"/>
              <a:t>tables</a:t>
            </a:r>
            <a:r>
              <a:rPr lang="de-DE" dirty="0"/>
              <a:t>)</a:t>
            </a:r>
          </a:p>
          <a:p>
            <a:pPr marL="171450" indent="-171450">
              <a:buFontTx/>
              <a:buChar char="-"/>
            </a:pPr>
            <a:r>
              <a:rPr lang="de-DE" dirty="0" err="1"/>
              <a:t>Because</a:t>
            </a:r>
            <a:r>
              <a:rPr lang="de-DE" dirty="0"/>
              <a:t> </a:t>
            </a:r>
            <a:r>
              <a:rPr lang="de-DE" dirty="0" err="1"/>
              <a:t>of</a:t>
            </a:r>
            <a:r>
              <a:rPr lang="de-DE" dirty="0"/>
              <a:t> high </a:t>
            </a:r>
            <a:r>
              <a:rPr lang="de-DE" dirty="0" err="1"/>
              <a:t>water</a:t>
            </a:r>
            <a:r>
              <a:rPr lang="de-DE" dirty="0"/>
              <a:t> </a:t>
            </a:r>
            <a:r>
              <a:rPr lang="de-DE" dirty="0" err="1"/>
              <a:t>scarcity</a:t>
            </a:r>
            <a:r>
              <a:rPr lang="de-DE" dirty="0"/>
              <a:t> and </a:t>
            </a:r>
            <a:r>
              <a:rPr lang="de-DE" dirty="0" err="1"/>
              <a:t>increasing</a:t>
            </a:r>
            <a:r>
              <a:rPr lang="de-DE" dirty="0"/>
              <a:t> </a:t>
            </a:r>
            <a:r>
              <a:rPr lang="de-DE" dirty="0" err="1"/>
              <a:t>demands</a:t>
            </a:r>
            <a:r>
              <a:rPr lang="de-DE" dirty="0"/>
              <a:t>, due </a:t>
            </a:r>
            <a:r>
              <a:rPr lang="de-DE" dirty="0" err="1"/>
              <a:t>to</a:t>
            </a:r>
            <a:r>
              <a:rPr lang="de-DE" dirty="0"/>
              <a:t> </a:t>
            </a:r>
            <a:r>
              <a:rPr lang="de-DE" dirty="0" err="1"/>
              <a:t>population</a:t>
            </a:r>
            <a:r>
              <a:rPr lang="de-DE" dirty="0"/>
              <a:t> </a:t>
            </a:r>
            <a:r>
              <a:rPr lang="de-DE" dirty="0" err="1"/>
              <a:t>growth</a:t>
            </a:r>
            <a:r>
              <a:rPr lang="de-DE" dirty="0"/>
              <a:t> and </a:t>
            </a:r>
            <a:r>
              <a:rPr lang="de-DE" dirty="0" err="1"/>
              <a:t>development</a:t>
            </a:r>
            <a:r>
              <a:rPr lang="de-DE" dirty="0"/>
              <a:t> </a:t>
            </a:r>
            <a:r>
              <a:rPr lang="de-DE" dirty="0" err="1"/>
              <a:t>needs</a:t>
            </a:r>
            <a:r>
              <a:rPr lang="de-DE" dirty="0"/>
              <a:t>, </a:t>
            </a:r>
            <a:r>
              <a:rPr lang="de-DE" dirty="0" err="1"/>
              <a:t>agriclture</a:t>
            </a:r>
            <a:r>
              <a:rPr lang="de-DE" dirty="0"/>
              <a:t> </a:t>
            </a:r>
            <a:r>
              <a:rPr lang="de-DE" dirty="0" err="1"/>
              <a:t>competes</a:t>
            </a:r>
            <a:r>
              <a:rPr lang="de-DE" dirty="0"/>
              <a:t> </a:t>
            </a:r>
            <a:r>
              <a:rPr lang="de-DE" dirty="0" err="1"/>
              <a:t>over</a:t>
            </a:r>
            <a:r>
              <a:rPr lang="de-DE" dirty="0"/>
              <a:t> limited </a:t>
            </a:r>
            <a:r>
              <a:rPr lang="de-DE" dirty="0" err="1"/>
              <a:t>water</a:t>
            </a:r>
            <a:r>
              <a:rPr lang="de-DE" dirty="0"/>
              <a:t> </a:t>
            </a:r>
            <a:r>
              <a:rPr lang="de-DE" dirty="0" err="1"/>
              <a:t>resources</a:t>
            </a:r>
            <a:r>
              <a:rPr lang="de-DE" dirty="0"/>
              <a:t> with </a:t>
            </a:r>
            <a:r>
              <a:rPr lang="de-DE" dirty="0" err="1"/>
              <a:t>other</a:t>
            </a:r>
            <a:r>
              <a:rPr lang="de-DE" dirty="0"/>
              <a:t> </a:t>
            </a:r>
            <a:r>
              <a:rPr lang="de-DE" dirty="0" err="1"/>
              <a:t>sectors</a:t>
            </a:r>
            <a:r>
              <a:rPr lang="de-DE" dirty="0"/>
              <a:t> (</a:t>
            </a:r>
            <a:r>
              <a:rPr lang="de-DE" dirty="0" err="1"/>
              <a:t>industry</a:t>
            </a:r>
            <a:r>
              <a:rPr lang="de-DE" dirty="0"/>
              <a:t>, </a:t>
            </a:r>
            <a:r>
              <a:rPr lang="de-DE" dirty="0" err="1"/>
              <a:t>water</a:t>
            </a:r>
            <a:r>
              <a:rPr lang="de-DE" dirty="0"/>
              <a:t> </a:t>
            </a:r>
            <a:r>
              <a:rPr lang="de-DE" dirty="0" err="1"/>
              <a:t>for</a:t>
            </a:r>
            <a:r>
              <a:rPr lang="de-DE" dirty="0"/>
              <a:t> </a:t>
            </a:r>
            <a:r>
              <a:rPr lang="de-DE" dirty="0" err="1"/>
              <a:t>households</a:t>
            </a:r>
            <a:r>
              <a:rPr lang="de-DE" dirty="0"/>
              <a:t>/</a:t>
            </a:r>
            <a:r>
              <a:rPr lang="de-DE" dirty="0" err="1"/>
              <a:t>drinking</a:t>
            </a:r>
            <a:r>
              <a:rPr lang="de-DE" dirty="0"/>
              <a:t>, </a:t>
            </a:r>
            <a:r>
              <a:rPr lang="de-DE" dirty="0" err="1"/>
              <a:t>energy</a:t>
            </a:r>
            <a:r>
              <a:rPr lang="de-DE" dirty="0"/>
              <a:t>)</a:t>
            </a:r>
          </a:p>
          <a:p>
            <a:pPr marL="0" indent="0">
              <a:buFontTx/>
              <a:buNone/>
            </a:pPr>
            <a:r>
              <a:rPr lang="de-DE" dirty="0"/>
              <a:t>- The </a:t>
            </a:r>
            <a:r>
              <a:rPr lang="de-DE" dirty="0" err="1"/>
              <a:t>use</a:t>
            </a:r>
            <a:r>
              <a:rPr lang="de-DE" dirty="0"/>
              <a:t> </a:t>
            </a:r>
            <a:r>
              <a:rPr lang="de-DE" dirty="0" err="1"/>
              <a:t>of</a:t>
            </a:r>
            <a:r>
              <a:rPr lang="de-DE" dirty="0"/>
              <a:t> </a:t>
            </a:r>
            <a:r>
              <a:rPr lang="de-DE" dirty="0" err="1"/>
              <a:t>treated</a:t>
            </a:r>
            <a:r>
              <a:rPr lang="de-DE" dirty="0"/>
              <a:t> </a:t>
            </a:r>
            <a:r>
              <a:rPr lang="de-DE" dirty="0" err="1"/>
              <a:t>wastewater</a:t>
            </a:r>
            <a:r>
              <a:rPr lang="de-DE" dirty="0"/>
              <a:t> in </a:t>
            </a:r>
            <a:r>
              <a:rPr lang="de-DE" dirty="0" err="1"/>
              <a:t>agriculture</a:t>
            </a:r>
            <a:r>
              <a:rPr lang="de-DE" dirty="0"/>
              <a:t> </a:t>
            </a:r>
            <a:r>
              <a:rPr lang="de-DE" dirty="0" err="1"/>
              <a:t>has</a:t>
            </a:r>
            <a:r>
              <a:rPr lang="de-DE" dirty="0"/>
              <a:t> </a:t>
            </a:r>
            <a:r>
              <a:rPr lang="de-DE" dirty="0" err="1"/>
              <a:t>increasingly</a:t>
            </a:r>
            <a:r>
              <a:rPr lang="de-DE" dirty="0"/>
              <a:t> </a:t>
            </a:r>
            <a:r>
              <a:rPr lang="de-DE" dirty="0" err="1"/>
              <a:t>been</a:t>
            </a:r>
            <a:r>
              <a:rPr lang="de-DE" dirty="0"/>
              <a:t> </a:t>
            </a:r>
            <a:r>
              <a:rPr lang="de-DE" dirty="0" err="1"/>
              <a:t>established</a:t>
            </a:r>
            <a:r>
              <a:rPr lang="de-DE" dirty="0"/>
              <a:t> </a:t>
            </a:r>
            <a:r>
              <a:rPr lang="de-DE" dirty="0" err="1"/>
              <a:t>to</a:t>
            </a:r>
            <a:r>
              <a:rPr lang="de-DE" dirty="0"/>
              <a:t> </a:t>
            </a:r>
            <a:r>
              <a:rPr lang="de-DE" dirty="0" err="1"/>
              <a:t>decrease</a:t>
            </a:r>
            <a:r>
              <a:rPr lang="de-DE" dirty="0"/>
              <a:t> </a:t>
            </a:r>
            <a:r>
              <a:rPr lang="de-DE" dirty="0" err="1"/>
              <a:t>pressure</a:t>
            </a:r>
            <a:r>
              <a:rPr lang="de-DE" dirty="0"/>
              <a:t> on </a:t>
            </a:r>
            <a:r>
              <a:rPr lang="de-DE" dirty="0" err="1"/>
              <a:t>water</a:t>
            </a:r>
            <a:r>
              <a:rPr lang="de-DE" dirty="0"/>
              <a:t> </a:t>
            </a:r>
            <a:r>
              <a:rPr lang="de-DE" dirty="0" err="1"/>
              <a:t>resources</a:t>
            </a:r>
            <a:endParaRPr lang="de-DE" dirty="0"/>
          </a:p>
          <a:p>
            <a:pPr marL="0" indent="0">
              <a:buFontTx/>
              <a:buNone/>
            </a:pPr>
            <a:endParaRPr lang="de-DE" dirty="0"/>
          </a:p>
          <a:p>
            <a:r>
              <a:rPr lang="de-DE" u="sng" dirty="0" err="1"/>
              <a:t>Water</a:t>
            </a:r>
            <a:r>
              <a:rPr lang="de-DE" u="sng" dirty="0"/>
              <a:t>-Energy: </a:t>
            </a:r>
          </a:p>
          <a:p>
            <a:pPr marL="171450" indent="-171450">
              <a:buFontTx/>
              <a:buChar char="-"/>
            </a:pPr>
            <a:r>
              <a:rPr lang="de-DE" dirty="0"/>
              <a:t>The </a:t>
            </a:r>
            <a:r>
              <a:rPr lang="de-DE" dirty="0" err="1"/>
              <a:t>water</a:t>
            </a:r>
            <a:r>
              <a:rPr lang="de-DE" dirty="0"/>
              <a:t> </a:t>
            </a:r>
            <a:r>
              <a:rPr lang="de-DE" dirty="0" err="1"/>
              <a:t>sector</a:t>
            </a:r>
            <a:r>
              <a:rPr lang="de-DE" dirty="0"/>
              <a:t> in Jordan </a:t>
            </a:r>
            <a:r>
              <a:rPr lang="de-DE" dirty="0" err="1"/>
              <a:t>is</a:t>
            </a:r>
            <a:r>
              <a:rPr lang="de-DE" dirty="0"/>
              <a:t> </a:t>
            </a:r>
            <a:r>
              <a:rPr lang="de-DE" dirty="0" err="1"/>
              <a:t>the</a:t>
            </a:r>
            <a:r>
              <a:rPr lang="de-DE" dirty="0"/>
              <a:t> </a:t>
            </a:r>
            <a:r>
              <a:rPr lang="de-DE" dirty="0" err="1"/>
              <a:t>largest</a:t>
            </a:r>
            <a:r>
              <a:rPr lang="de-DE" dirty="0"/>
              <a:t> </a:t>
            </a:r>
            <a:r>
              <a:rPr lang="de-DE" dirty="0" err="1"/>
              <a:t>single</a:t>
            </a:r>
            <a:r>
              <a:rPr lang="de-DE" dirty="0"/>
              <a:t> </a:t>
            </a:r>
            <a:r>
              <a:rPr lang="de-DE" dirty="0" err="1"/>
              <a:t>energy</a:t>
            </a:r>
            <a:r>
              <a:rPr lang="de-DE" dirty="0"/>
              <a:t> </a:t>
            </a:r>
            <a:r>
              <a:rPr lang="de-DE" dirty="0" err="1"/>
              <a:t>consumer</a:t>
            </a:r>
            <a:r>
              <a:rPr lang="de-DE" dirty="0"/>
              <a:t> (</a:t>
            </a:r>
            <a:r>
              <a:rPr lang="de-DE" dirty="0" err="1"/>
              <a:t>using</a:t>
            </a:r>
            <a:r>
              <a:rPr lang="de-DE" dirty="0"/>
              <a:t> 15% </a:t>
            </a:r>
            <a:r>
              <a:rPr lang="de-DE" dirty="0" err="1"/>
              <a:t>of</a:t>
            </a:r>
            <a:r>
              <a:rPr lang="de-DE" dirty="0"/>
              <a:t> </a:t>
            </a:r>
            <a:r>
              <a:rPr lang="de-DE" dirty="0" err="1"/>
              <a:t>the</a:t>
            </a:r>
            <a:r>
              <a:rPr lang="de-DE" dirty="0"/>
              <a:t> </a:t>
            </a:r>
            <a:r>
              <a:rPr lang="de-DE" dirty="0" err="1"/>
              <a:t>electricity</a:t>
            </a:r>
            <a:r>
              <a:rPr lang="de-DE" dirty="0"/>
              <a:t> </a:t>
            </a:r>
            <a:r>
              <a:rPr lang="de-DE" dirty="0" err="1"/>
              <a:t>for</a:t>
            </a:r>
            <a:r>
              <a:rPr lang="de-DE" dirty="0"/>
              <a:t> </a:t>
            </a:r>
            <a:r>
              <a:rPr lang="de-DE" dirty="0" err="1"/>
              <a:t>abstraction</a:t>
            </a:r>
            <a:r>
              <a:rPr lang="de-DE" dirty="0"/>
              <a:t>, </a:t>
            </a:r>
            <a:r>
              <a:rPr lang="de-DE" dirty="0" err="1"/>
              <a:t>transportation</a:t>
            </a:r>
            <a:r>
              <a:rPr lang="de-DE" dirty="0"/>
              <a:t>, </a:t>
            </a:r>
            <a:r>
              <a:rPr lang="de-DE" dirty="0" err="1"/>
              <a:t>distribution</a:t>
            </a:r>
            <a:r>
              <a:rPr lang="de-DE" dirty="0"/>
              <a:t>, </a:t>
            </a:r>
            <a:r>
              <a:rPr lang="de-DE" dirty="0" err="1"/>
              <a:t>irrigation</a:t>
            </a:r>
            <a:r>
              <a:rPr lang="de-DE" dirty="0"/>
              <a:t>, </a:t>
            </a:r>
            <a:r>
              <a:rPr lang="de-DE" dirty="0" err="1"/>
              <a:t>treatment</a:t>
            </a:r>
            <a:r>
              <a:rPr lang="de-DE" dirty="0"/>
              <a:t>, </a:t>
            </a:r>
            <a:r>
              <a:rPr lang="de-DE" dirty="0" err="1"/>
              <a:t>desalination</a:t>
            </a:r>
            <a:r>
              <a:rPr lang="de-DE" dirty="0"/>
              <a:t>), </a:t>
            </a:r>
            <a:r>
              <a:rPr lang="de-DE" dirty="0" err="1"/>
              <a:t>electricity</a:t>
            </a:r>
            <a:r>
              <a:rPr lang="de-DE" dirty="0"/>
              <a:t> </a:t>
            </a:r>
            <a:r>
              <a:rPr lang="de-DE" dirty="0" err="1"/>
              <a:t>costs</a:t>
            </a:r>
            <a:r>
              <a:rPr lang="de-DE" dirty="0"/>
              <a:t> </a:t>
            </a:r>
            <a:r>
              <a:rPr lang="de-DE" dirty="0" err="1"/>
              <a:t>account</a:t>
            </a:r>
            <a:r>
              <a:rPr lang="de-DE" dirty="0"/>
              <a:t> </a:t>
            </a:r>
            <a:r>
              <a:rPr lang="de-DE" dirty="0" err="1"/>
              <a:t>for</a:t>
            </a:r>
            <a:r>
              <a:rPr lang="de-DE" dirty="0"/>
              <a:t> 50% </a:t>
            </a:r>
            <a:r>
              <a:rPr lang="de-DE" dirty="0" err="1"/>
              <a:t>of</a:t>
            </a:r>
            <a:r>
              <a:rPr lang="de-DE" dirty="0"/>
              <a:t> annual </a:t>
            </a:r>
            <a:r>
              <a:rPr lang="de-DE" dirty="0" err="1"/>
              <a:t>operating</a:t>
            </a:r>
            <a:r>
              <a:rPr lang="de-DE" dirty="0"/>
              <a:t> </a:t>
            </a:r>
            <a:r>
              <a:rPr lang="de-DE" dirty="0" err="1"/>
              <a:t>costs</a:t>
            </a:r>
            <a:r>
              <a:rPr lang="de-DE" dirty="0"/>
              <a:t> in </a:t>
            </a:r>
            <a:r>
              <a:rPr lang="de-DE" dirty="0" err="1"/>
              <a:t>the</a:t>
            </a:r>
            <a:r>
              <a:rPr lang="de-DE" dirty="0"/>
              <a:t> </a:t>
            </a:r>
            <a:r>
              <a:rPr lang="de-DE" dirty="0" err="1"/>
              <a:t>water</a:t>
            </a:r>
            <a:r>
              <a:rPr lang="de-DE" dirty="0"/>
              <a:t> </a:t>
            </a:r>
            <a:r>
              <a:rPr lang="de-DE" dirty="0" err="1"/>
              <a:t>sector</a:t>
            </a:r>
            <a:r>
              <a:rPr lang="de-DE" dirty="0"/>
              <a:t> </a:t>
            </a:r>
            <a:r>
              <a:rPr lang="de-DE" dirty="0">
                <a:sym typeface="Wingdings" panose="05000000000000000000" pitchFamily="2" charset="2"/>
              </a:rPr>
              <a:t> stark </a:t>
            </a:r>
            <a:r>
              <a:rPr lang="de-DE" dirty="0" err="1">
                <a:sym typeface="Wingdings" panose="05000000000000000000" pitchFamily="2" charset="2"/>
              </a:rPr>
              <a:t>difference</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most</a:t>
            </a:r>
            <a:r>
              <a:rPr lang="de-DE" dirty="0">
                <a:sym typeface="Wingdings" panose="05000000000000000000" pitchFamily="2" charset="2"/>
              </a:rPr>
              <a:t> </a:t>
            </a:r>
            <a:r>
              <a:rPr lang="de-DE" dirty="0" err="1">
                <a:sym typeface="Wingdings" panose="05000000000000000000" pitchFamily="2" charset="2"/>
              </a:rPr>
              <a:t>other</a:t>
            </a:r>
            <a:r>
              <a:rPr lang="de-DE" dirty="0">
                <a:sym typeface="Wingdings" panose="05000000000000000000" pitchFamily="2" charset="2"/>
              </a:rPr>
              <a:t> </a:t>
            </a:r>
            <a:r>
              <a:rPr lang="de-DE" dirty="0" err="1">
                <a:sym typeface="Wingdings" panose="05000000000000000000" pitchFamily="2" charset="2"/>
              </a:rPr>
              <a:t>regions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world</a:t>
            </a:r>
            <a:r>
              <a:rPr lang="de-DE" dirty="0">
                <a:sym typeface="Wingdings" panose="05000000000000000000" pitchFamily="2" charset="2"/>
              </a:rPr>
              <a:t>! </a:t>
            </a:r>
            <a:endParaRPr lang="de-DE" dirty="0"/>
          </a:p>
          <a:p>
            <a:pPr marL="171450" indent="-171450">
              <a:buFontTx/>
              <a:buChar char="-"/>
            </a:pPr>
            <a:r>
              <a:rPr lang="de-DE" dirty="0" err="1"/>
              <a:t>Water</a:t>
            </a:r>
            <a:r>
              <a:rPr lang="de-DE" dirty="0"/>
              <a:t> </a:t>
            </a:r>
            <a:r>
              <a:rPr lang="de-DE" dirty="0" err="1"/>
              <a:t>use</a:t>
            </a:r>
            <a:r>
              <a:rPr lang="de-DE" dirty="0"/>
              <a:t> </a:t>
            </a:r>
            <a:r>
              <a:rPr lang="de-DE" dirty="0" err="1"/>
              <a:t>for</a:t>
            </a:r>
            <a:r>
              <a:rPr lang="de-DE" dirty="0"/>
              <a:t> </a:t>
            </a:r>
            <a:r>
              <a:rPr lang="de-DE" dirty="0" err="1"/>
              <a:t>the</a:t>
            </a:r>
            <a:r>
              <a:rPr lang="de-DE" dirty="0"/>
              <a:t> </a:t>
            </a:r>
            <a:r>
              <a:rPr lang="de-DE" dirty="0" err="1"/>
              <a:t>production</a:t>
            </a:r>
            <a:r>
              <a:rPr lang="de-DE" dirty="0"/>
              <a:t> </a:t>
            </a:r>
            <a:r>
              <a:rPr lang="de-DE" dirty="0" err="1"/>
              <a:t>of</a:t>
            </a:r>
            <a:r>
              <a:rPr lang="de-DE" dirty="0"/>
              <a:t> </a:t>
            </a:r>
            <a:r>
              <a:rPr lang="de-DE" dirty="0" err="1"/>
              <a:t>energy</a:t>
            </a:r>
            <a:r>
              <a:rPr lang="de-DE" dirty="0"/>
              <a:t> in Jordan </a:t>
            </a:r>
            <a:r>
              <a:rPr lang="de-DE" dirty="0" err="1"/>
              <a:t>is</a:t>
            </a:r>
            <a:r>
              <a:rPr lang="de-DE" dirty="0"/>
              <a:t> </a:t>
            </a:r>
            <a:r>
              <a:rPr lang="de-DE" dirty="0" err="1"/>
              <a:t>primarly</a:t>
            </a:r>
            <a:r>
              <a:rPr lang="de-DE" dirty="0"/>
              <a:t> </a:t>
            </a:r>
            <a:r>
              <a:rPr lang="de-DE" dirty="0" err="1"/>
              <a:t>required</a:t>
            </a:r>
            <a:r>
              <a:rPr lang="de-DE" dirty="0"/>
              <a:t> </a:t>
            </a:r>
            <a:r>
              <a:rPr lang="de-DE" dirty="0" err="1"/>
              <a:t>for</a:t>
            </a:r>
            <a:r>
              <a:rPr lang="de-DE" dirty="0"/>
              <a:t> </a:t>
            </a:r>
            <a:r>
              <a:rPr lang="de-DE" dirty="0" err="1"/>
              <a:t>cooling</a:t>
            </a:r>
            <a:r>
              <a:rPr lang="de-DE" dirty="0"/>
              <a:t> </a:t>
            </a:r>
            <a:r>
              <a:rPr lang="de-DE" dirty="0" err="1"/>
              <a:t>for</a:t>
            </a:r>
            <a:r>
              <a:rPr lang="de-DE" dirty="0"/>
              <a:t> thermal power </a:t>
            </a:r>
            <a:r>
              <a:rPr lang="de-DE" dirty="0" err="1"/>
              <a:t>generation</a:t>
            </a:r>
            <a:r>
              <a:rPr lang="de-DE" dirty="0"/>
              <a:t> [</a:t>
            </a:r>
            <a:r>
              <a:rPr lang="de-DE" dirty="0" err="1"/>
              <a:t>as</a:t>
            </a:r>
            <a:r>
              <a:rPr lang="de-DE" dirty="0"/>
              <a:t> </a:t>
            </a:r>
            <a:r>
              <a:rPr lang="de-DE" dirty="0" err="1"/>
              <a:t>of</a:t>
            </a:r>
            <a:r>
              <a:rPr lang="de-DE" dirty="0"/>
              <a:t> 2022 </a:t>
            </a:r>
            <a:r>
              <a:rPr lang="de-DE" dirty="0" err="1"/>
              <a:t>there</a:t>
            </a:r>
            <a:r>
              <a:rPr lang="de-DE" dirty="0"/>
              <a:t> </a:t>
            </a:r>
            <a:r>
              <a:rPr lang="de-DE" dirty="0" err="1"/>
              <a:t>are</a:t>
            </a:r>
            <a:r>
              <a:rPr lang="de-DE" dirty="0"/>
              <a:t> </a:t>
            </a:r>
            <a:r>
              <a:rPr lang="de-DE" dirty="0" err="1"/>
              <a:t>no</a:t>
            </a:r>
            <a:r>
              <a:rPr lang="de-DE" dirty="0"/>
              <a:t> </a:t>
            </a:r>
            <a:r>
              <a:rPr lang="de-DE" dirty="0" err="1"/>
              <a:t>exact</a:t>
            </a:r>
            <a:r>
              <a:rPr lang="de-DE" dirty="0"/>
              <a:t> </a:t>
            </a:r>
            <a:r>
              <a:rPr lang="de-DE" dirty="0" err="1"/>
              <a:t>numbers</a:t>
            </a:r>
            <a:r>
              <a:rPr lang="de-DE" dirty="0"/>
              <a:t> </a:t>
            </a:r>
            <a:r>
              <a:rPr lang="de-DE" dirty="0" err="1"/>
              <a:t>of</a:t>
            </a:r>
            <a:r>
              <a:rPr lang="de-DE" dirty="0"/>
              <a:t> </a:t>
            </a:r>
            <a:r>
              <a:rPr lang="de-DE" dirty="0" err="1"/>
              <a:t>how</a:t>
            </a:r>
            <a:r>
              <a:rPr lang="de-DE" dirty="0"/>
              <a:t> </a:t>
            </a:r>
            <a:r>
              <a:rPr lang="de-DE" dirty="0" err="1"/>
              <a:t>much</a:t>
            </a:r>
            <a:r>
              <a:rPr lang="de-DE" dirty="0"/>
              <a:t> </a:t>
            </a:r>
            <a:r>
              <a:rPr lang="de-DE" dirty="0" err="1"/>
              <a:t>water</a:t>
            </a:r>
            <a:r>
              <a:rPr lang="de-DE" dirty="0"/>
              <a:t> </a:t>
            </a:r>
            <a:r>
              <a:rPr lang="de-DE" dirty="0" err="1"/>
              <a:t>is</a:t>
            </a:r>
            <a:r>
              <a:rPr lang="de-DE" dirty="0"/>
              <a:t> </a:t>
            </a:r>
            <a:r>
              <a:rPr lang="de-DE" dirty="0" err="1"/>
              <a:t>used</a:t>
            </a:r>
            <a:r>
              <a:rPr lang="de-DE" dirty="0"/>
              <a:t> </a:t>
            </a:r>
            <a:r>
              <a:rPr lang="de-DE" dirty="0" err="1"/>
              <a:t>here</a:t>
            </a:r>
            <a:r>
              <a:rPr lang="de-DE" dirty="0"/>
              <a:t>] </a:t>
            </a:r>
          </a:p>
          <a:p>
            <a:pPr marL="171450" indent="-171450">
              <a:buFontTx/>
              <a:buChar char="-"/>
            </a:pPr>
            <a:r>
              <a:rPr lang="de-DE" dirty="0" err="1"/>
              <a:t>Water</a:t>
            </a:r>
            <a:r>
              <a:rPr lang="de-DE" dirty="0"/>
              <a:t> </a:t>
            </a:r>
            <a:r>
              <a:rPr lang="de-DE" dirty="0" err="1"/>
              <a:t>used</a:t>
            </a:r>
            <a:r>
              <a:rPr lang="de-DE" dirty="0"/>
              <a:t> </a:t>
            </a:r>
            <a:r>
              <a:rPr lang="de-DE" dirty="0" err="1"/>
              <a:t>for</a:t>
            </a:r>
            <a:r>
              <a:rPr lang="de-DE" dirty="0"/>
              <a:t> </a:t>
            </a:r>
            <a:r>
              <a:rPr lang="de-DE" dirty="0" err="1"/>
              <a:t>energy</a:t>
            </a:r>
            <a:r>
              <a:rPr lang="de-DE" dirty="0"/>
              <a:t> </a:t>
            </a:r>
            <a:r>
              <a:rPr lang="de-DE" dirty="0" err="1"/>
              <a:t>production</a:t>
            </a:r>
            <a:r>
              <a:rPr lang="de-DE" dirty="0"/>
              <a:t> </a:t>
            </a:r>
            <a:r>
              <a:rPr lang="de-DE" dirty="0" err="1"/>
              <a:t>competes</a:t>
            </a:r>
            <a:r>
              <a:rPr lang="de-DE" dirty="0"/>
              <a:t> with </a:t>
            </a:r>
            <a:r>
              <a:rPr lang="de-DE" dirty="0" err="1"/>
              <a:t>other</a:t>
            </a:r>
            <a:r>
              <a:rPr lang="de-DE" dirty="0"/>
              <a:t> </a:t>
            </a:r>
            <a:r>
              <a:rPr lang="de-DE" dirty="0" err="1"/>
              <a:t>sectors</a:t>
            </a:r>
            <a:r>
              <a:rPr lang="de-DE" dirty="0"/>
              <a:t>, </a:t>
            </a:r>
            <a:r>
              <a:rPr lang="de-DE" dirty="0" err="1"/>
              <a:t>including</a:t>
            </a:r>
            <a:r>
              <a:rPr lang="de-DE" dirty="0"/>
              <a:t> </a:t>
            </a:r>
            <a:r>
              <a:rPr lang="de-DE" dirty="0" err="1"/>
              <a:t>agricutlrue</a:t>
            </a:r>
            <a:r>
              <a:rPr lang="de-DE" dirty="0"/>
              <a:t> and WASH</a:t>
            </a:r>
          </a:p>
          <a:p>
            <a:pPr marL="171450" indent="-171450">
              <a:buFontTx/>
              <a:buChar char="-"/>
            </a:pPr>
            <a:endParaRPr lang="de-DE" dirty="0"/>
          </a:p>
          <a:p>
            <a:pPr marL="0" indent="0">
              <a:buFontTx/>
              <a:buNone/>
            </a:pPr>
            <a:endParaRPr lang="de-DE" dirty="0"/>
          </a:p>
          <a:p>
            <a:pPr marL="0" indent="0">
              <a:buFontTx/>
              <a:buNone/>
            </a:pPr>
            <a:r>
              <a:rPr lang="de-DE" u="sng" dirty="0"/>
              <a:t>Food-Energy: </a:t>
            </a:r>
          </a:p>
          <a:p>
            <a:pPr marL="171450" indent="-171450">
              <a:buFontTx/>
              <a:buChar char="-"/>
            </a:pPr>
            <a:r>
              <a:rPr lang="de-DE" u="none" dirty="0"/>
              <a:t>Energy </a:t>
            </a:r>
            <a:r>
              <a:rPr lang="de-DE" u="none" dirty="0" err="1"/>
              <a:t>consumption</a:t>
            </a:r>
            <a:r>
              <a:rPr lang="de-DE" u="none" dirty="0"/>
              <a:t> in </a:t>
            </a:r>
            <a:r>
              <a:rPr lang="de-DE" u="none" dirty="0" err="1"/>
              <a:t>the</a:t>
            </a:r>
            <a:r>
              <a:rPr lang="de-DE" u="none" dirty="0"/>
              <a:t> </a:t>
            </a:r>
            <a:r>
              <a:rPr lang="de-DE" u="none" dirty="0" err="1"/>
              <a:t>agricultural</a:t>
            </a:r>
            <a:r>
              <a:rPr lang="de-DE" u="none" dirty="0"/>
              <a:t> </a:t>
            </a:r>
            <a:r>
              <a:rPr lang="de-DE" u="none" dirty="0" err="1"/>
              <a:t>sector</a:t>
            </a:r>
            <a:r>
              <a:rPr lang="de-DE" u="none" dirty="0"/>
              <a:t> </a:t>
            </a:r>
            <a:r>
              <a:rPr lang="de-DE" u="none" dirty="0" err="1"/>
              <a:t>has</a:t>
            </a:r>
            <a:r>
              <a:rPr lang="de-DE" u="none" dirty="0"/>
              <a:t> </a:t>
            </a:r>
            <a:r>
              <a:rPr lang="de-DE" u="none" dirty="0" err="1"/>
              <a:t>steadily</a:t>
            </a:r>
            <a:r>
              <a:rPr lang="de-DE" u="none" dirty="0"/>
              <a:t> </a:t>
            </a:r>
            <a:r>
              <a:rPr lang="de-DE" u="none" dirty="0" err="1"/>
              <a:t>increased</a:t>
            </a:r>
            <a:r>
              <a:rPr lang="de-DE" u="none" dirty="0"/>
              <a:t> due </a:t>
            </a:r>
            <a:r>
              <a:rPr lang="de-DE" u="none" dirty="0" err="1"/>
              <a:t>to</a:t>
            </a:r>
            <a:r>
              <a:rPr lang="de-DE" u="none" dirty="0"/>
              <a:t> </a:t>
            </a:r>
            <a:r>
              <a:rPr lang="de-DE" u="sng" dirty="0" err="1"/>
              <a:t>improved</a:t>
            </a:r>
            <a:r>
              <a:rPr lang="de-DE" u="sng" dirty="0"/>
              <a:t> </a:t>
            </a:r>
            <a:r>
              <a:rPr lang="de-DE" u="sng" dirty="0" err="1"/>
              <a:t>techologies</a:t>
            </a:r>
            <a:r>
              <a:rPr lang="de-DE" u="sng" dirty="0"/>
              <a:t> </a:t>
            </a:r>
            <a:r>
              <a:rPr lang="de-DE" u="none" dirty="0">
                <a:sym typeface="Wingdings" panose="05000000000000000000" pitchFamily="2" charset="2"/>
              </a:rPr>
              <a:t> </a:t>
            </a:r>
            <a:r>
              <a:rPr lang="de-DE" u="none" dirty="0" err="1">
                <a:sym typeface="Wingdings" panose="05000000000000000000" pitchFamily="2" charset="2"/>
              </a:rPr>
              <a:t>this</a:t>
            </a:r>
            <a:r>
              <a:rPr lang="de-DE" u="none" dirty="0">
                <a:sym typeface="Wingdings" panose="05000000000000000000" pitchFamily="2" charset="2"/>
              </a:rPr>
              <a:t> </a:t>
            </a:r>
            <a:r>
              <a:rPr lang="de-DE" u="none" dirty="0" err="1">
                <a:sym typeface="Wingdings" panose="05000000000000000000" pitchFamily="2" charset="2"/>
              </a:rPr>
              <a:t>has</a:t>
            </a:r>
            <a:r>
              <a:rPr lang="de-DE" u="none" dirty="0">
                <a:sym typeface="Wingdings" panose="05000000000000000000" pitchFamily="2" charset="2"/>
              </a:rPr>
              <a:t> </a:t>
            </a:r>
            <a:r>
              <a:rPr lang="de-DE" u="none" dirty="0" err="1">
                <a:sym typeface="Wingdings" panose="05000000000000000000" pitchFamily="2" charset="2"/>
              </a:rPr>
              <a:t>lead</a:t>
            </a:r>
            <a:r>
              <a:rPr lang="de-DE" u="none" dirty="0">
                <a:sym typeface="Wingdings" panose="05000000000000000000" pitchFamily="2" charset="2"/>
              </a:rPr>
              <a:t> </a:t>
            </a:r>
            <a:r>
              <a:rPr lang="de-DE" u="none" dirty="0" err="1">
                <a:sym typeface="Wingdings" panose="05000000000000000000" pitchFamily="2" charset="2"/>
              </a:rPr>
              <a:t>to</a:t>
            </a:r>
            <a:r>
              <a:rPr lang="de-DE" u="none" dirty="0">
                <a:sym typeface="Wingdings" panose="05000000000000000000" pitchFamily="2" charset="2"/>
              </a:rPr>
              <a:t> </a:t>
            </a:r>
            <a:r>
              <a:rPr lang="de-DE" u="none" dirty="0" err="1">
                <a:sym typeface="Wingdings" panose="05000000000000000000" pitchFamily="2" charset="2"/>
              </a:rPr>
              <a:t>higher</a:t>
            </a:r>
            <a:r>
              <a:rPr lang="de-DE" u="none" dirty="0">
                <a:sym typeface="Wingdings" panose="05000000000000000000" pitchFamily="2" charset="2"/>
              </a:rPr>
              <a:t> </a:t>
            </a:r>
            <a:r>
              <a:rPr lang="de-DE" u="none" dirty="0" err="1">
                <a:sym typeface="Wingdings" panose="05000000000000000000" pitchFamily="2" charset="2"/>
              </a:rPr>
              <a:t>productivity</a:t>
            </a:r>
            <a:r>
              <a:rPr lang="de-DE" u="none" dirty="0">
                <a:sym typeface="Wingdings" panose="05000000000000000000" pitchFamily="2" charset="2"/>
              </a:rPr>
              <a:t> and </a:t>
            </a:r>
            <a:r>
              <a:rPr lang="de-DE" u="none" dirty="0" err="1">
                <a:sym typeface="Wingdings" panose="05000000000000000000" pitchFamily="2" charset="2"/>
              </a:rPr>
              <a:t>water</a:t>
            </a:r>
            <a:r>
              <a:rPr lang="de-DE" u="none" dirty="0">
                <a:sym typeface="Wingdings" panose="05000000000000000000" pitchFamily="2" charset="2"/>
              </a:rPr>
              <a:t> </a:t>
            </a:r>
            <a:r>
              <a:rPr lang="de-DE" u="none" dirty="0" err="1">
                <a:sym typeface="Wingdings" panose="05000000000000000000" pitchFamily="2" charset="2"/>
              </a:rPr>
              <a:t>efficiency</a:t>
            </a:r>
            <a:r>
              <a:rPr lang="de-DE" u="none" dirty="0">
                <a:sym typeface="Wingdings" panose="05000000000000000000" pitchFamily="2" charset="2"/>
              </a:rPr>
              <a:t> (e.g. </a:t>
            </a:r>
            <a:r>
              <a:rPr lang="de-DE" u="none" dirty="0" err="1">
                <a:sym typeface="Wingdings" panose="05000000000000000000" pitchFamily="2" charset="2"/>
              </a:rPr>
              <a:t>through</a:t>
            </a:r>
            <a:r>
              <a:rPr lang="de-DE" u="none" dirty="0">
                <a:sym typeface="Wingdings" panose="05000000000000000000" pitchFamily="2" charset="2"/>
              </a:rPr>
              <a:t> </a:t>
            </a:r>
            <a:r>
              <a:rPr lang="de-DE" u="none" dirty="0" err="1">
                <a:sym typeface="Wingdings" panose="05000000000000000000" pitchFamily="2" charset="2"/>
              </a:rPr>
              <a:t>drip</a:t>
            </a:r>
            <a:r>
              <a:rPr lang="de-DE" u="none" dirty="0">
                <a:sym typeface="Wingdings" panose="05000000000000000000" pitchFamily="2" charset="2"/>
              </a:rPr>
              <a:t> </a:t>
            </a:r>
            <a:r>
              <a:rPr lang="de-DE" u="none" dirty="0" err="1">
                <a:sym typeface="Wingdings" panose="05000000000000000000" pitchFamily="2" charset="2"/>
              </a:rPr>
              <a:t>irrigation</a:t>
            </a:r>
            <a:r>
              <a:rPr lang="de-DE" u="none" dirty="0">
                <a:sym typeface="Wingdings" panose="05000000000000000000" pitchFamily="2" charset="2"/>
              </a:rPr>
              <a:t>) but also </a:t>
            </a:r>
            <a:r>
              <a:rPr lang="de-DE" u="none" dirty="0" err="1">
                <a:sym typeface="Wingdings" panose="05000000000000000000" pitchFamily="2" charset="2"/>
              </a:rPr>
              <a:t>increased</a:t>
            </a:r>
            <a:r>
              <a:rPr lang="de-DE" u="none" dirty="0">
                <a:sym typeface="Wingdings" panose="05000000000000000000" pitchFamily="2" charset="2"/>
              </a:rPr>
              <a:t> </a:t>
            </a:r>
            <a:r>
              <a:rPr lang="de-DE" u="none" dirty="0" err="1">
                <a:sym typeface="Wingdings" panose="05000000000000000000" pitchFamily="2" charset="2"/>
              </a:rPr>
              <a:t>energy</a:t>
            </a:r>
            <a:r>
              <a:rPr lang="de-DE" u="none" dirty="0">
                <a:sym typeface="Wingdings" panose="05000000000000000000" pitchFamily="2" charset="2"/>
              </a:rPr>
              <a:t> </a:t>
            </a:r>
            <a:r>
              <a:rPr lang="de-DE" u="none" dirty="0" err="1">
                <a:sym typeface="Wingdings" panose="05000000000000000000" pitchFamily="2" charset="2"/>
              </a:rPr>
              <a:t>needs</a:t>
            </a:r>
            <a:r>
              <a:rPr lang="de-DE" u="none" dirty="0">
                <a:sym typeface="Wingdings" panose="05000000000000000000" pitchFamily="2" charset="2"/>
              </a:rPr>
              <a:t> (with </a:t>
            </a:r>
            <a:r>
              <a:rPr lang="de-DE" u="none" dirty="0" err="1">
                <a:sym typeface="Wingdings" panose="05000000000000000000" pitchFamily="2" charset="2"/>
              </a:rPr>
              <a:t>impacts</a:t>
            </a:r>
            <a:r>
              <a:rPr lang="de-DE" u="none" dirty="0">
                <a:sym typeface="Wingdings" panose="05000000000000000000" pitchFamily="2" charset="2"/>
              </a:rPr>
              <a:t> on GHG </a:t>
            </a:r>
            <a:r>
              <a:rPr lang="de-DE" u="none" dirty="0" err="1">
                <a:sym typeface="Wingdings" panose="05000000000000000000" pitchFamily="2" charset="2"/>
              </a:rPr>
              <a:t>emissions</a:t>
            </a:r>
            <a:r>
              <a:rPr lang="de-DE" u="none" dirty="0">
                <a:sym typeface="Wingdings" panose="05000000000000000000" pitchFamily="2" charset="2"/>
              </a:rPr>
              <a:t> and </a:t>
            </a:r>
            <a:r>
              <a:rPr lang="de-DE" u="none" dirty="0" err="1">
                <a:sym typeface="Wingdings" panose="05000000000000000000" pitchFamily="2" charset="2"/>
              </a:rPr>
              <a:t>water</a:t>
            </a:r>
            <a:r>
              <a:rPr lang="de-DE" u="none" dirty="0">
                <a:sym typeface="Wingdings" panose="05000000000000000000" pitchFamily="2" charset="2"/>
              </a:rPr>
              <a:t> </a:t>
            </a:r>
            <a:r>
              <a:rPr lang="de-DE" u="none" dirty="0" err="1">
                <a:sym typeface="Wingdings" panose="05000000000000000000" pitchFamily="2" charset="2"/>
              </a:rPr>
              <a:t>required</a:t>
            </a:r>
            <a:r>
              <a:rPr lang="de-DE" u="none" dirty="0">
                <a:sym typeface="Wingdings" panose="05000000000000000000" pitchFamily="2" charset="2"/>
              </a:rPr>
              <a:t> </a:t>
            </a:r>
            <a:r>
              <a:rPr lang="de-DE" u="none" dirty="0" err="1">
                <a:sym typeface="Wingdings" panose="05000000000000000000" pitchFamily="2" charset="2"/>
              </a:rPr>
              <a:t>for</a:t>
            </a:r>
            <a:r>
              <a:rPr lang="de-DE" u="none" dirty="0">
                <a:sym typeface="Wingdings" panose="05000000000000000000" pitchFamily="2" charset="2"/>
              </a:rPr>
              <a:t> </a:t>
            </a:r>
            <a:r>
              <a:rPr lang="de-DE" u="none" dirty="0" err="1">
                <a:sym typeface="Wingdings" panose="05000000000000000000" pitchFamily="2" charset="2"/>
              </a:rPr>
              <a:t>energy</a:t>
            </a:r>
            <a:r>
              <a:rPr lang="de-DE" u="none" dirty="0">
                <a:sym typeface="Wingdings" panose="05000000000000000000" pitchFamily="2" charset="2"/>
              </a:rPr>
              <a:t> </a:t>
            </a:r>
            <a:r>
              <a:rPr lang="de-DE" u="none" dirty="0" err="1">
                <a:sym typeface="Wingdings" panose="05000000000000000000" pitchFamily="2" charset="2"/>
              </a:rPr>
              <a:t>production</a:t>
            </a:r>
            <a:r>
              <a:rPr lang="de-DE" u="none" dirty="0">
                <a:sym typeface="Wingdings" panose="05000000000000000000" pitchFamily="2" charset="2"/>
              </a:rPr>
              <a:t>)</a:t>
            </a:r>
          </a:p>
          <a:p>
            <a:pPr marL="171450" indent="-171450">
              <a:buFontTx/>
              <a:buChar char="-"/>
            </a:pPr>
            <a:endParaRPr lang="de-DE" u="none" dirty="0"/>
          </a:p>
          <a:p>
            <a:pPr marL="0" indent="0">
              <a:buFontTx/>
              <a:buNone/>
            </a:pPr>
            <a:r>
              <a:rPr lang="de-DE" b="1" u="none" dirty="0"/>
              <a:t>Sources: </a:t>
            </a:r>
          </a:p>
          <a:p>
            <a:pPr marL="0" indent="0">
              <a:buFontTx/>
              <a:buNone/>
            </a:pPr>
            <a:endParaRPr lang="de-DE" b="1" u="none" dirty="0"/>
          </a:p>
          <a:p>
            <a:pPr marL="0" indent="0">
              <a:buFontTx/>
              <a:buNone/>
            </a:pPr>
            <a:r>
              <a:rPr lang="de-DE" b="0" u="none" dirty="0"/>
              <a:t>González, Alberto </a:t>
            </a:r>
            <a:r>
              <a:rPr lang="de-DE" b="0" u="none" dirty="0" err="1"/>
              <a:t>Belda</a:t>
            </a:r>
            <a:r>
              <a:rPr lang="de-DE" b="0" u="none" dirty="0"/>
              <a:t> (2018). The </a:t>
            </a:r>
            <a:r>
              <a:rPr lang="de-DE" b="0" u="none" dirty="0" err="1"/>
              <a:t>Water</a:t>
            </a:r>
            <a:r>
              <a:rPr lang="de-DE" b="0" u="none" dirty="0"/>
              <a:t>-Energy-</a:t>
            </a:r>
            <a:r>
              <a:rPr lang="de-DE" b="0" u="none" dirty="0" err="1"/>
              <a:t>Agriculture</a:t>
            </a:r>
            <a:r>
              <a:rPr lang="de-DE" b="0" u="none" dirty="0"/>
              <a:t> </a:t>
            </a:r>
            <a:r>
              <a:rPr lang="de-DE" b="0" u="none" dirty="0" err="1"/>
              <a:t>nexus</a:t>
            </a:r>
            <a:r>
              <a:rPr lang="de-DE" b="0" u="none" dirty="0"/>
              <a:t> in Jordan – A </a:t>
            </a:r>
            <a:r>
              <a:rPr lang="de-DE" b="0" u="none" dirty="0" err="1"/>
              <a:t>case</a:t>
            </a:r>
            <a:r>
              <a:rPr lang="de-DE" b="0" u="none" dirty="0"/>
              <a:t> </a:t>
            </a:r>
            <a:r>
              <a:rPr lang="de-DE" b="0" u="none" dirty="0" err="1"/>
              <a:t>study</a:t>
            </a:r>
            <a:r>
              <a:rPr lang="de-DE" b="0" u="none" dirty="0"/>
              <a:t> on As-Samra </a:t>
            </a:r>
            <a:r>
              <a:rPr lang="de-DE" b="0" u="none" dirty="0" err="1"/>
              <a:t>wastewater</a:t>
            </a:r>
            <a:r>
              <a:rPr lang="de-DE" b="0" u="none" dirty="0"/>
              <a:t> </a:t>
            </a:r>
            <a:r>
              <a:rPr lang="de-DE" b="0" u="none" dirty="0" err="1"/>
              <a:t>treatment</a:t>
            </a:r>
            <a:r>
              <a:rPr lang="de-DE" b="0" u="none" dirty="0"/>
              <a:t> plant in </a:t>
            </a:r>
            <a:r>
              <a:rPr lang="de-DE" b="0" u="none" dirty="0" err="1"/>
              <a:t>the</a:t>
            </a:r>
            <a:r>
              <a:rPr lang="de-DE" b="0" u="none" dirty="0"/>
              <a:t> Lower Jordan River </a:t>
            </a:r>
            <a:r>
              <a:rPr lang="de-DE" b="0" u="none" dirty="0" err="1"/>
              <a:t>Basin</a:t>
            </a:r>
            <a:r>
              <a:rPr lang="de-DE" b="0" u="none" dirty="0"/>
              <a:t>. Master Thesis. KTH Industrial Engineering and Management. </a:t>
            </a:r>
          </a:p>
          <a:p>
            <a:pPr marL="0" indent="0">
              <a:buFontTx/>
              <a:buNone/>
            </a:pPr>
            <a:endParaRPr lang="de-DE" u="sng" dirty="0"/>
          </a:p>
          <a:p>
            <a:pPr marL="0" indent="0">
              <a:buFontTx/>
              <a:buNone/>
            </a:pPr>
            <a:endParaRPr lang="de-DE" u="sng" dirty="0"/>
          </a:p>
          <a:p>
            <a:pPr marL="0" indent="0">
              <a:buFontTx/>
              <a:buNone/>
            </a:pPr>
            <a:endParaRPr lang="de-DE" u="sng"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403142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a:t>
            </a:r>
          </a:p>
          <a:p>
            <a:endParaRPr lang="de-DE" dirty="0"/>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mentioned interlinkages and trade-offs between the water, agriculture and energy sectors are expected to increase with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climate change putting increasing pressure on Jordan‘s natural resources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Especially water scarcity is expected to be exacerbated by climate change, which has already decreased rainfall levels and increased temperatures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map and graph on the left side show the annual average rainfall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in the country based on 58 stations between 1970-2013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It shows that there has already been a drop in rainfall amounts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It also shows that years depicting below average rainfall since 1995 have started to outnumber the years of above average rainfall (before 1995 the number was roughly equal)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Population growth is adding to this problem of increasing water scarcity (large influx of refugees from Palestinian territories, Iraq and Syria)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Food imports have grown as a result of climate change and population growth </a:t>
            </a: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increasing Jordan‘s vulnerability to global food price fluctuations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Considering this background of WEF interlinkages and climate change pressures, the SFP tries to provide solutions to these challenges by combining different established technical solutions – the map on the right indicates the location of the SFP just north of Aqaba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de-DE" dirty="0">
              <a:sym typeface="Wingdings" panose="05000000000000000000" pitchFamily="2" charset="2"/>
            </a:endParaRPr>
          </a:p>
          <a:p>
            <a:pPr marL="0" indent="0">
              <a:buFontTx/>
              <a:buNone/>
            </a:pPr>
            <a:r>
              <a:rPr lang="de-DE" b="1" dirty="0">
                <a:sym typeface="Wingdings" panose="05000000000000000000" pitchFamily="2" charset="2"/>
              </a:rPr>
              <a:t>Sources:</a:t>
            </a:r>
          </a:p>
          <a:p>
            <a:pPr marL="0" indent="0">
              <a:buFontTx/>
              <a:buNone/>
            </a:pPr>
            <a:endParaRPr lang="de-DE" b="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b="0" dirty="0" err="1">
                <a:sym typeface="Wingdings" panose="05000000000000000000" pitchFamily="2" charset="2"/>
              </a:rPr>
              <a:t>Map</a:t>
            </a:r>
            <a:r>
              <a:rPr lang="de-DE" b="0" dirty="0">
                <a:sym typeface="Wingdings" panose="05000000000000000000" pitchFamily="2" charset="2"/>
              </a:rPr>
              <a:t>/Data: </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lang="de-DE" b="0" i="0" dirty="0">
                <a:effectLst/>
                <a:latin typeface="Arial" panose="020B0604020202020204" pitchFamily="34" charset="0"/>
              </a:rPr>
              <a:t>Rahman, K., S. M. </a:t>
            </a:r>
            <a:r>
              <a:rPr lang="de-DE" b="0" i="0" dirty="0" err="1">
                <a:effectLst/>
                <a:latin typeface="Arial" panose="020B0604020202020204" pitchFamily="34" charset="0"/>
              </a:rPr>
              <a:t>Gorelick,P</a:t>
            </a:r>
            <a:r>
              <a:rPr lang="de-DE" b="0" i="0" dirty="0">
                <a:effectLst/>
                <a:latin typeface="Arial" panose="020B0604020202020204" pitchFamily="34" charset="0"/>
              </a:rPr>
              <a:t>. J. </a:t>
            </a:r>
            <a:r>
              <a:rPr lang="de-DE" b="0" i="0" dirty="0" err="1">
                <a:effectLst/>
                <a:latin typeface="Arial" panose="020B0604020202020204" pitchFamily="34" charset="0"/>
              </a:rPr>
              <a:t>Dennedy</a:t>
            </a:r>
            <a:r>
              <a:rPr lang="de-DE" b="0" i="0" dirty="0">
                <a:effectLst/>
                <a:latin typeface="Arial" panose="020B0604020202020204" pitchFamily="34" charset="0"/>
              </a:rPr>
              <a:t>-Frank, J. Yoon, </a:t>
            </a:r>
            <a:r>
              <a:rPr lang="de-DE" b="0" i="0" dirty="0" err="1">
                <a:effectLst/>
                <a:latin typeface="Arial" panose="020B0604020202020204" pitchFamily="34" charset="0"/>
              </a:rPr>
              <a:t>andB</a:t>
            </a:r>
            <a:r>
              <a:rPr lang="de-DE" b="0" i="0" dirty="0">
                <a:effectLst/>
                <a:latin typeface="Arial" panose="020B0604020202020204" pitchFamily="34" charset="0"/>
              </a:rPr>
              <a:t>. Rajaratnam (2015), </a:t>
            </a:r>
            <a:r>
              <a:rPr lang="de-DE" b="0" i="0" dirty="0" err="1">
                <a:effectLst/>
                <a:latin typeface="Arial" panose="020B0604020202020204" pitchFamily="34" charset="0"/>
              </a:rPr>
              <a:t>Declining</a:t>
            </a:r>
            <a:r>
              <a:rPr lang="de-DE" b="0" i="0" dirty="0">
                <a:effectLst/>
                <a:latin typeface="Arial" panose="020B0604020202020204" pitchFamily="34" charset="0"/>
              </a:rPr>
              <a:t> </a:t>
            </a:r>
            <a:r>
              <a:rPr lang="de-DE" b="0" i="0" dirty="0" err="1">
                <a:effectLst/>
                <a:latin typeface="Arial" panose="020B0604020202020204" pitchFamily="34" charset="0"/>
              </a:rPr>
              <a:t>rainfalland</a:t>
            </a:r>
            <a:r>
              <a:rPr lang="de-DE" b="0" i="0" dirty="0">
                <a:effectLst/>
                <a:latin typeface="Arial" panose="020B0604020202020204" pitchFamily="34" charset="0"/>
              </a:rPr>
              <a:t> regional </a:t>
            </a:r>
            <a:r>
              <a:rPr lang="de-DE" b="0" i="0" dirty="0" err="1">
                <a:effectLst/>
                <a:latin typeface="Arial" panose="020B0604020202020204" pitchFamily="34" charset="0"/>
              </a:rPr>
              <a:t>variability</a:t>
            </a:r>
            <a:r>
              <a:rPr lang="de-DE" b="0" i="0" dirty="0">
                <a:effectLst/>
                <a:latin typeface="Arial" panose="020B0604020202020204" pitchFamily="34" charset="0"/>
              </a:rPr>
              <a:t> </a:t>
            </a:r>
            <a:r>
              <a:rPr lang="de-DE" b="0" i="0" dirty="0" err="1">
                <a:effectLst/>
                <a:latin typeface="Arial" panose="020B0604020202020204" pitchFamily="34" charset="0"/>
              </a:rPr>
              <a:t>changes</a:t>
            </a:r>
            <a:r>
              <a:rPr lang="de-DE" b="0" i="0" dirty="0">
                <a:effectLst/>
                <a:latin typeface="Arial" panose="020B0604020202020204" pitchFamily="34" charset="0"/>
              </a:rPr>
              <a:t> </a:t>
            </a:r>
            <a:r>
              <a:rPr lang="de-DE" b="0" i="0" dirty="0" err="1">
                <a:effectLst/>
                <a:latin typeface="Arial" panose="020B0604020202020204" pitchFamily="34" charset="0"/>
              </a:rPr>
              <a:t>inJordan,Water</a:t>
            </a:r>
            <a:r>
              <a:rPr lang="de-DE" b="0" i="0" dirty="0">
                <a:effectLst/>
                <a:latin typeface="Arial" panose="020B0604020202020204" pitchFamily="34" charset="0"/>
              </a:rPr>
              <a:t> </a:t>
            </a:r>
            <a:r>
              <a:rPr lang="de-DE" b="0" i="0" dirty="0" err="1">
                <a:effectLst/>
                <a:latin typeface="Arial" panose="020B0604020202020204" pitchFamily="34" charset="0"/>
              </a:rPr>
              <a:t>Resour</a:t>
            </a:r>
            <a:r>
              <a:rPr lang="de-DE" b="0" i="0" dirty="0">
                <a:effectLst/>
                <a:latin typeface="Arial" panose="020B0604020202020204" pitchFamily="34" charset="0"/>
              </a:rPr>
              <a:t>. Res.,51, 3828–3835, </a:t>
            </a:r>
            <a:r>
              <a:rPr lang="de-DE" b="0" i="0" dirty="0" err="1">
                <a:effectLst/>
                <a:latin typeface="Arial" panose="020B0604020202020204" pitchFamily="34" charset="0"/>
              </a:rPr>
              <a:t>Available</a:t>
            </a:r>
            <a:r>
              <a:rPr lang="de-DE" b="0" i="0" dirty="0">
                <a:effectLst/>
                <a:latin typeface="Arial" panose="020B0604020202020204" pitchFamily="34" charset="0"/>
              </a:rPr>
              <a:t> at: </a:t>
            </a:r>
            <a:r>
              <a:rPr lang="de-DE" dirty="0"/>
              <a:t>https://agupubs.onlinelibrary.wiley.com/doi/full/10.1002/2015wr017153</a:t>
            </a: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lang="de-DE" b="0" i="0" dirty="0">
                <a:solidFill>
                  <a:srgbClr val="202122"/>
                </a:solidFill>
                <a:effectLst/>
                <a:latin typeface="Arial" panose="020B0604020202020204" pitchFamily="34" charset="0"/>
              </a:rPr>
              <a:t>Base </a:t>
            </a:r>
            <a:r>
              <a:rPr lang="de-DE" b="0" i="0" dirty="0" err="1">
                <a:solidFill>
                  <a:srgbClr val="202122"/>
                </a:solidFill>
                <a:effectLst/>
                <a:latin typeface="Arial" panose="020B0604020202020204" pitchFamily="34" charset="0"/>
              </a:rPr>
              <a:t>map</a:t>
            </a:r>
            <a:r>
              <a:rPr lang="de-DE" b="0" i="0" dirty="0">
                <a:solidFill>
                  <a:srgbClr val="202122"/>
                </a:solidFill>
                <a:effectLst/>
                <a:latin typeface="Arial" panose="020B0604020202020204" pitchFamily="34" charset="0"/>
              </a:rPr>
              <a:t> </a:t>
            </a:r>
            <a:r>
              <a:rPr lang="de-DE" b="0" i="0" dirty="0" err="1">
                <a:solidFill>
                  <a:srgbClr val="202122"/>
                </a:solidFill>
                <a:effectLst/>
                <a:latin typeface="Arial" panose="020B0604020202020204" pitchFamily="34" charset="0"/>
              </a:rPr>
              <a:t>of</a:t>
            </a:r>
            <a:r>
              <a:rPr lang="de-DE" b="0" i="0" dirty="0">
                <a:solidFill>
                  <a:srgbClr val="202122"/>
                </a:solidFill>
                <a:effectLst/>
                <a:latin typeface="Arial" panose="020B0604020202020204" pitchFamily="34" charset="0"/>
              </a:rPr>
              <a:t> Jordan. ECHO Jordan </a:t>
            </a:r>
            <a:r>
              <a:rPr lang="de-DE" b="0" i="0" dirty="0" err="1">
                <a:solidFill>
                  <a:srgbClr val="202122"/>
                </a:solidFill>
                <a:effectLst/>
                <a:latin typeface="Arial" panose="020B0604020202020204" pitchFamily="34" charset="0"/>
              </a:rPr>
              <a:t>Editable</a:t>
            </a:r>
            <a:r>
              <a:rPr lang="de-DE" b="0" i="0" dirty="0">
                <a:solidFill>
                  <a:srgbClr val="202122"/>
                </a:solidFill>
                <a:effectLst/>
                <a:latin typeface="Arial" panose="020B0604020202020204" pitchFamily="34" charset="0"/>
              </a:rPr>
              <a:t> A4 Landscape. (2013). </a:t>
            </a:r>
            <a:r>
              <a:rPr lang="de-DE" b="0" i="0" dirty="0" err="1">
                <a:solidFill>
                  <a:srgbClr val="202122"/>
                </a:solidFill>
                <a:effectLst/>
                <a:latin typeface="Arial" panose="020B0604020202020204" pitchFamily="34" charset="0"/>
              </a:rPr>
              <a:t>Available</a:t>
            </a:r>
            <a:r>
              <a:rPr lang="de-DE" b="0" i="0" dirty="0">
                <a:solidFill>
                  <a:srgbClr val="202122"/>
                </a:solidFill>
                <a:effectLst/>
                <a:latin typeface="Arial" panose="020B0604020202020204" pitchFamily="34" charset="0"/>
              </a:rPr>
              <a:t>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https://commons.wikimedia.org/wiki/File:Jordan_Base_Map.png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685800" rtl="0" eaLnBrk="1" fontAlgn="auto" latinLnBrk="0" hangingPunct="1">
              <a:lnSpc>
                <a:spcPct val="100000"/>
              </a:lnSpc>
              <a:spcBef>
                <a:spcPts val="0"/>
              </a:spcBef>
              <a:spcAft>
                <a:spcPts val="0"/>
              </a:spcAft>
              <a:buClrTx/>
              <a:buSzTx/>
              <a:buFontTx/>
              <a:buAutoNum type="arabicParenBoth"/>
              <a:tabLst/>
              <a:defRPr/>
            </a:pPr>
            <a:r>
              <a:rPr lang="de-DE"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dirty="0"/>
          </a:p>
          <a:p>
            <a:pPr marL="0" indent="0">
              <a:buFontTx/>
              <a:buNone/>
            </a:pPr>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11977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Notes: </a:t>
            </a:r>
          </a:p>
          <a:p>
            <a:pPr marL="171450" indent="-171450">
              <a:buFontTx/>
              <a:buChar char="-"/>
            </a:pPr>
            <a:r>
              <a:rPr lang="en-US" b="0" noProof="0" dirty="0"/>
              <a:t>In the context of this WEF Nexus and the different trade-off that exist, the idea of the SFP is to use seawater, desert land and sun to produce freshwater, food and clean energy – and by doing so lowering pressures on competing demands over primarily water and energy resources </a:t>
            </a:r>
          </a:p>
          <a:p>
            <a:pPr marL="171450" indent="-171450">
              <a:buFontTx/>
              <a:buChar char="-"/>
            </a:pPr>
            <a:r>
              <a:rPr lang="en-US" b="0" noProof="0" dirty="0"/>
              <a:t>The approach here is a primarily technological one</a:t>
            </a:r>
          </a:p>
          <a:p>
            <a:pPr marL="0" indent="0">
              <a:buFontTx/>
              <a:buNone/>
            </a:pPr>
            <a:endParaRPr lang="en-US" b="1" noProof="0" dirty="0"/>
          </a:p>
          <a:p>
            <a:pPr marL="171450" indent="-171450">
              <a:buFontTx/>
              <a:buChar char="-"/>
            </a:pPr>
            <a:r>
              <a:rPr lang="en-US" noProof="0" dirty="0"/>
              <a:t>The SFP integrated three sets of technologies</a:t>
            </a:r>
          </a:p>
          <a:p>
            <a:pPr marL="228600" indent="-228600">
              <a:buFont typeface="+mj-lt"/>
              <a:buAutoNum type="arabicParenR"/>
            </a:pPr>
            <a:r>
              <a:rPr lang="en-US" b="1" noProof="0" dirty="0"/>
              <a:t>Saltwater-cooled greenhouses technologies</a:t>
            </a:r>
          </a:p>
          <a:p>
            <a:pPr marL="171450" indent="-171450">
              <a:buFontTx/>
              <a:buChar char="-"/>
            </a:pPr>
            <a:r>
              <a:rPr lang="en-US" noProof="0" dirty="0"/>
              <a:t>saltwater-cooled greenhouses utilizing saltwater from to Red Sea to provide excellent conditions for production of high-quality vegetables</a:t>
            </a:r>
          </a:p>
          <a:p>
            <a:pPr marL="228600" indent="-228600">
              <a:buFont typeface="+mj-lt"/>
              <a:buAutoNum type="arabicParenR" startAt="2"/>
            </a:pPr>
            <a:r>
              <a:rPr lang="en-US" b="1" noProof="0" dirty="0" err="1"/>
              <a:t>Solarpower</a:t>
            </a:r>
            <a:r>
              <a:rPr lang="en-US" b="1" noProof="0" dirty="0"/>
              <a:t> technologies </a:t>
            </a:r>
          </a:p>
          <a:p>
            <a:pPr marL="171450" indent="-171450">
              <a:buFontTx/>
              <a:buChar char="-"/>
            </a:pPr>
            <a:r>
              <a:rPr lang="en-US" noProof="0" dirty="0"/>
              <a:t>Photovoltaic panels provide power for electrical installations like the irrigation systems in the greenhouse as well as for desalination</a:t>
            </a:r>
          </a:p>
          <a:p>
            <a:pPr marL="228600" indent="-228600">
              <a:buFont typeface="+mj-lt"/>
              <a:buAutoNum type="arabicParenR" startAt="3"/>
            </a:pPr>
            <a:r>
              <a:rPr lang="en-US" b="1" noProof="0" dirty="0"/>
              <a:t>Technologies for growing vegetation in arid environments</a:t>
            </a:r>
          </a:p>
          <a:p>
            <a:pPr marL="0" indent="0">
              <a:buFont typeface="+mj-lt"/>
              <a:buNone/>
            </a:pPr>
            <a:r>
              <a:rPr lang="en-US" b="1" noProof="0" dirty="0"/>
              <a:t>- </a:t>
            </a:r>
          </a:p>
          <a:p>
            <a:endParaRPr lang="en-US" noProof="0" dirty="0"/>
          </a:p>
          <a:p>
            <a:r>
              <a:rPr lang="en-US" b="1" noProof="0" dirty="0"/>
              <a:t>Sources: </a:t>
            </a:r>
          </a:p>
          <a:p>
            <a:endParaRPr lang="en-US" noProof="0" dirty="0"/>
          </a:p>
          <a:p>
            <a:r>
              <a:rPr lang="en-US" u="sng" noProof="0" dirty="0"/>
              <a:t>Image Reference: Sahara Forest Project</a:t>
            </a:r>
          </a:p>
          <a:p>
            <a:pPr marL="0" indent="0">
              <a:buNone/>
            </a:pPr>
            <a:r>
              <a:rPr lang="en-US" noProof="0" dirty="0"/>
              <a:t>Photo 1: https://www.saharaforestproject.com/photos/</a:t>
            </a:r>
          </a:p>
          <a:p>
            <a:pPr marL="0" indent="0">
              <a:buNone/>
            </a:pPr>
            <a:r>
              <a:rPr lang="en-US" noProof="0" dirty="0"/>
              <a:t>Photo 2, 3: Sahara Forest Project (2019). Enabling Restorative Growth. Available at: https://www.saharaforestproject.com/wp-content/uploads/2019/12/Folder_liggende-A5_2019_v2_TE.pdf  </a:t>
            </a:r>
          </a:p>
        </p:txBody>
      </p:sp>
      <p:sp>
        <p:nvSpPr>
          <p:cNvPr id="4" name="Slide Number Placehold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205364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a:p>
            <a:r>
              <a:rPr lang="en-US" b="1" dirty="0">
                <a:latin typeface="Arial"/>
                <a:cs typeface="Arial"/>
              </a:rPr>
              <a:t>Source: </a:t>
            </a:r>
          </a:p>
          <a:p>
            <a:r>
              <a:rPr lang="en-US" dirty="0">
                <a:cs typeface="Arial"/>
              </a:rPr>
              <a:t>Image Reference: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a:cs typeface="Arial"/>
              </a:rPr>
              <a:t>Photo: </a:t>
            </a:r>
            <a:r>
              <a:rPr lang="en-US" dirty="0"/>
              <a:t>https://www.saharaforestproject.com/jordan/</a:t>
            </a:r>
          </a:p>
          <a:p>
            <a:endParaRPr lang="en-US"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318865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gMCJXum7QU0"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dirty="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dirty="0"/>
              <a:t>Module III - Case Studies</a:t>
            </a:r>
            <a:endParaRPr lang="en-GB" dirty="0"/>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dirty="0"/>
              <a:t>For cross-policy making and related project design and planning</a:t>
            </a:r>
            <a:endParaRPr lang="en-GB" dirty="0"/>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571CDB57-4E36-42B0-AFF1-89B6E5CF716C}"/>
              </a:ext>
            </a:extLst>
          </p:cNvPr>
          <p:cNvSpPr>
            <a:spLocks noGrp="1"/>
          </p:cNvSpPr>
          <p:nvPr>
            <p:ph type="body" sz="quarter" idx="14"/>
          </p:nvPr>
        </p:nvSpPr>
        <p:spPr>
          <a:xfrm>
            <a:off x="449816" y="1171213"/>
            <a:ext cx="8567737" cy="270565"/>
          </a:xfrm>
        </p:spPr>
        <p:txBody>
          <a:bodyPr/>
          <a:lstStyle/>
          <a:p>
            <a:r>
              <a:rPr lang="en-US"/>
              <a:t>Core technologies: (1) Saltwater-cooled greenhouses &amp; desalination</a:t>
            </a:r>
          </a:p>
        </p:txBody>
      </p:sp>
      <p:sp>
        <p:nvSpPr>
          <p:cNvPr id="2" name="Textplatzhalter 1">
            <a:extLst>
              <a:ext uri="{FF2B5EF4-FFF2-40B4-BE49-F238E27FC236}">
                <a16:creationId xmlns:a16="http://schemas.microsoft.com/office/drawing/2014/main" id="{F270C957-AD7E-40EC-87DA-185C406C4C60}"/>
              </a:ext>
            </a:extLst>
          </p:cNvPr>
          <p:cNvSpPr>
            <a:spLocks noGrp="1"/>
          </p:cNvSpPr>
          <p:nvPr>
            <p:ph type="body" sz="quarter" idx="13"/>
          </p:nvPr>
        </p:nvSpPr>
        <p:spPr>
          <a:xfrm>
            <a:off x="449817" y="1548000"/>
            <a:ext cx="5629250" cy="3365733"/>
          </a:xfrm>
        </p:spPr>
        <p:txBody>
          <a:bodyPr/>
          <a:lstStyle/>
          <a:p>
            <a:pPr marL="342900" indent="-342900">
              <a:buClr>
                <a:srgbClr val="F4971A"/>
              </a:buClr>
              <a:buFont typeface="Wingdings" panose="05000000000000000000" pitchFamily="2" charset="2"/>
              <a:buChar char="§"/>
            </a:pPr>
            <a:r>
              <a:rPr lang="en-US" dirty="0"/>
              <a:t>Greenhouses </a:t>
            </a:r>
            <a:r>
              <a:rPr lang="en-US" dirty="0" err="1"/>
              <a:t>utilise</a:t>
            </a:r>
            <a:r>
              <a:rPr lang="en-US" dirty="0"/>
              <a:t> saltwater to provide suitable growing conditions for year-round cultivation of vegetables and crops</a:t>
            </a:r>
          </a:p>
          <a:p>
            <a:pPr marL="342900" indent="-342900">
              <a:buClr>
                <a:srgbClr val="F4971A"/>
              </a:buClr>
              <a:buFont typeface="Wingdings" panose="05000000000000000000" pitchFamily="2" charset="2"/>
              <a:buChar char="§"/>
            </a:pPr>
            <a:r>
              <a:rPr lang="en-US" dirty="0"/>
              <a:t>Water runs down evaporative hedges while solar-powered fans draw hot air through them </a:t>
            </a:r>
            <a:r>
              <a:rPr lang="en-US" dirty="0">
                <a:sym typeface="Wingdings" panose="05000000000000000000" pitchFamily="2" charset="2"/>
              </a:rPr>
              <a:t> saltwater evaporates / cooler and humid environment suited for cultivation</a:t>
            </a:r>
          </a:p>
          <a:p>
            <a:pPr marL="342900" indent="-342900">
              <a:buClr>
                <a:srgbClr val="F4971A"/>
              </a:buClr>
              <a:buFont typeface="Wingdings" panose="05000000000000000000" pitchFamily="2" charset="2"/>
              <a:buChar char="§"/>
            </a:pPr>
            <a:r>
              <a:rPr lang="en-US" dirty="0">
                <a:sym typeface="Wingdings" panose="05000000000000000000" pitchFamily="2" charset="2"/>
              </a:rPr>
              <a:t>A </a:t>
            </a:r>
            <a:r>
              <a:rPr lang="en-US" dirty="0"/>
              <a:t>reverse osmosis desalination unit provides the necessary freshwater water for the greenhouse and outside vegetation</a:t>
            </a:r>
          </a:p>
        </p:txBody>
      </p:sp>
      <p:sp>
        <p:nvSpPr>
          <p:cNvPr id="4" name="Titel 3">
            <a:extLst>
              <a:ext uri="{FF2B5EF4-FFF2-40B4-BE49-F238E27FC236}">
                <a16:creationId xmlns:a16="http://schemas.microsoft.com/office/drawing/2014/main" id="{E9880350-5BED-45D0-AE6A-617790270342}"/>
              </a:ext>
            </a:extLst>
          </p:cNvPr>
          <p:cNvSpPr>
            <a:spLocks noGrp="1"/>
          </p:cNvSpPr>
          <p:nvPr>
            <p:ph type="title"/>
          </p:nvPr>
        </p:nvSpPr>
        <p:spPr/>
        <p:txBody>
          <a:bodyPr>
            <a:normAutofit/>
          </a:bodyPr>
          <a:lstStyle/>
          <a:p>
            <a:r>
              <a:rPr lang="en-US" sz="2400" dirty="0"/>
              <a:t>The Sahara Forest Project, Jordan</a:t>
            </a:r>
            <a:endParaRPr lang="de-DE" sz="2400" dirty="0"/>
          </a:p>
        </p:txBody>
      </p:sp>
      <p:sp>
        <p:nvSpPr>
          <p:cNvPr id="5" name="Foliennummernplatzhalter 4">
            <a:extLst>
              <a:ext uri="{FF2B5EF4-FFF2-40B4-BE49-F238E27FC236}">
                <a16:creationId xmlns:a16="http://schemas.microsoft.com/office/drawing/2014/main" id="{F1C394B8-60D1-4BEB-BD6C-0EE96D5EA436}"/>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8" name="Grafik 7">
            <a:extLst>
              <a:ext uri="{FF2B5EF4-FFF2-40B4-BE49-F238E27FC236}">
                <a16:creationId xmlns:a16="http://schemas.microsoft.com/office/drawing/2014/main" id="{730BEEB5-8827-4022-BD8C-23A90EB7D20B}"/>
              </a:ext>
            </a:extLst>
          </p:cNvPr>
          <p:cNvPicPr>
            <a:picLocks noChangeAspect="1"/>
          </p:cNvPicPr>
          <p:nvPr/>
        </p:nvPicPr>
        <p:blipFill>
          <a:blip r:embed="rId3"/>
          <a:stretch>
            <a:fillRect/>
          </a:stretch>
        </p:blipFill>
        <p:spPr>
          <a:xfrm>
            <a:off x="6681773" y="1497198"/>
            <a:ext cx="2129495" cy="1533869"/>
          </a:xfrm>
          <a:prstGeom prst="rect">
            <a:avLst/>
          </a:prstGeom>
        </p:spPr>
      </p:pic>
      <p:sp>
        <p:nvSpPr>
          <p:cNvPr id="9" name="Textfeld 8">
            <a:extLst>
              <a:ext uri="{FF2B5EF4-FFF2-40B4-BE49-F238E27FC236}">
                <a16:creationId xmlns:a16="http://schemas.microsoft.com/office/drawing/2014/main" id="{6B95F4F3-BD2A-4A78-9533-5458A86B1472}"/>
              </a:ext>
            </a:extLst>
          </p:cNvPr>
          <p:cNvSpPr txBox="1"/>
          <p:nvPr/>
        </p:nvSpPr>
        <p:spPr>
          <a:xfrm>
            <a:off x="6596426" y="3031067"/>
            <a:ext cx="2327655" cy="400110"/>
          </a:xfrm>
          <a:prstGeom prst="rect">
            <a:avLst/>
          </a:prstGeom>
          <a:noFill/>
        </p:spPr>
        <p:txBody>
          <a:bodyPr wrap="square" rtlCol="0">
            <a:spAutoFit/>
          </a:bodyPr>
          <a:lstStyle/>
          <a:p>
            <a:pPr algn="l"/>
            <a:r>
              <a:rPr lang="en-US" sz="1000" dirty="0"/>
              <a:t>Evaporative hedge, Sahara Forest Project</a:t>
            </a:r>
          </a:p>
        </p:txBody>
      </p:sp>
    </p:spTree>
    <p:extLst>
      <p:ext uri="{BB962C8B-B14F-4D97-AF65-F5344CB8AC3E}">
        <p14:creationId xmlns:p14="http://schemas.microsoft.com/office/powerpoint/2010/main" val="20520819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70C957-AD7E-40EC-87DA-185C406C4C60}"/>
              </a:ext>
            </a:extLst>
          </p:cNvPr>
          <p:cNvSpPr>
            <a:spLocks noGrp="1"/>
          </p:cNvSpPr>
          <p:nvPr>
            <p:ph type="body" sz="quarter" idx="14"/>
          </p:nvPr>
        </p:nvSpPr>
        <p:spPr/>
        <p:txBody>
          <a:bodyPr/>
          <a:lstStyle/>
          <a:p>
            <a:r>
              <a:rPr lang="de-DE" dirty="0"/>
              <a:t>Core </a:t>
            </a:r>
            <a:r>
              <a:rPr lang="en-US" dirty="0"/>
              <a:t>technologies</a:t>
            </a:r>
            <a:r>
              <a:rPr lang="de-DE" dirty="0"/>
              <a:t>: (2) Solarpower</a:t>
            </a:r>
          </a:p>
        </p:txBody>
      </p:sp>
      <p:sp>
        <p:nvSpPr>
          <p:cNvPr id="3" name="Textplatzhalter 2">
            <a:extLst>
              <a:ext uri="{FF2B5EF4-FFF2-40B4-BE49-F238E27FC236}">
                <a16:creationId xmlns:a16="http://schemas.microsoft.com/office/drawing/2014/main" id="{B1695F4B-94F7-4933-AED3-73A9AB6DBEA5}"/>
              </a:ext>
            </a:extLst>
          </p:cNvPr>
          <p:cNvSpPr>
            <a:spLocks noGrp="1"/>
          </p:cNvSpPr>
          <p:nvPr>
            <p:ph type="body" sz="quarter" idx="13"/>
          </p:nvPr>
        </p:nvSpPr>
        <p:spPr>
          <a:xfrm>
            <a:off x="449817" y="1548001"/>
            <a:ext cx="5426049" cy="1375654"/>
          </a:xfrm>
        </p:spPr>
        <p:txBody>
          <a:bodyPr>
            <a:normAutofit/>
          </a:bodyPr>
          <a:lstStyle/>
          <a:p>
            <a:pPr marL="342900" indent="-342900">
              <a:buClr>
                <a:srgbClr val="F4971A"/>
              </a:buClr>
              <a:buFont typeface="Wingdings" panose="05000000000000000000" pitchFamily="2" charset="2"/>
              <a:buChar char="§"/>
            </a:pPr>
            <a:r>
              <a:rPr lang="en-US" dirty="0"/>
              <a:t>Project </a:t>
            </a:r>
            <a:r>
              <a:rPr lang="en-US" dirty="0" err="1"/>
              <a:t>utilises</a:t>
            </a:r>
            <a:r>
              <a:rPr lang="en-US" dirty="0"/>
              <a:t> solar-power technologies to produce electricity</a:t>
            </a:r>
          </a:p>
          <a:p>
            <a:pPr marL="342900" indent="-342900">
              <a:buClr>
                <a:srgbClr val="F4971A"/>
              </a:buClr>
              <a:buFont typeface="Wingdings" panose="05000000000000000000" pitchFamily="2" charset="2"/>
              <a:buChar char="§"/>
            </a:pPr>
            <a:r>
              <a:rPr lang="en-US" dirty="0"/>
              <a:t>Use of seawater for wet-cooling technology </a:t>
            </a:r>
          </a:p>
          <a:p>
            <a:pPr marL="342900" indent="-342900">
              <a:buClr>
                <a:srgbClr val="F4971A"/>
              </a:buClr>
              <a:buFont typeface="Wingdings" panose="05000000000000000000" pitchFamily="2" charset="2"/>
              <a:buChar char="§"/>
            </a:pPr>
            <a:endParaRPr lang="en-US" dirty="0"/>
          </a:p>
        </p:txBody>
      </p:sp>
      <p:sp>
        <p:nvSpPr>
          <p:cNvPr id="4" name="Titel 3">
            <a:extLst>
              <a:ext uri="{FF2B5EF4-FFF2-40B4-BE49-F238E27FC236}">
                <a16:creationId xmlns:a16="http://schemas.microsoft.com/office/drawing/2014/main" id="{E9880350-5BED-45D0-AE6A-617790270342}"/>
              </a:ext>
            </a:extLst>
          </p:cNvPr>
          <p:cNvSpPr>
            <a:spLocks noGrp="1"/>
          </p:cNvSpPr>
          <p:nvPr>
            <p:ph type="title"/>
          </p:nvPr>
        </p:nvSpPr>
        <p:spPr/>
        <p:txBody>
          <a:bodyPr>
            <a:normAutofit/>
          </a:bodyPr>
          <a:lstStyle/>
          <a:p>
            <a:r>
              <a:rPr lang="en-US" sz="2400"/>
              <a:t>The Sahara Forest Project, Jordan</a:t>
            </a:r>
            <a:endParaRPr lang="de-DE" sz="2400"/>
          </a:p>
        </p:txBody>
      </p:sp>
      <p:sp>
        <p:nvSpPr>
          <p:cNvPr id="5" name="Foliennummernplatzhalter 4">
            <a:extLst>
              <a:ext uri="{FF2B5EF4-FFF2-40B4-BE49-F238E27FC236}">
                <a16:creationId xmlns:a16="http://schemas.microsoft.com/office/drawing/2014/main" id="{F1C394B8-60D1-4BEB-BD6C-0EE96D5EA436}"/>
              </a:ext>
            </a:extLst>
          </p:cNvPr>
          <p:cNvSpPr>
            <a:spLocks noGrp="1"/>
          </p:cNvSpPr>
          <p:nvPr>
            <p:ph type="sldNum" sz="quarter" idx="16"/>
          </p:nvPr>
        </p:nvSpPr>
        <p:spPr/>
        <p:txBody>
          <a:bodyPr/>
          <a:lstStyle/>
          <a:p>
            <a:fld id="{CF23C0C3-F0EC-4AF0-84C8-08554CFEDD03}" type="slidenum">
              <a:rPr lang="en-GB" smtClean="0"/>
              <a:t>11</a:t>
            </a:fld>
            <a:endParaRPr lang="en-GB"/>
          </a:p>
        </p:txBody>
      </p:sp>
      <p:pic>
        <p:nvPicPr>
          <p:cNvPr id="2050" name="Picture 2" descr="91">
            <a:extLst>
              <a:ext uri="{FF2B5EF4-FFF2-40B4-BE49-F238E27FC236}">
                <a16:creationId xmlns:a16="http://schemas.microsoft.com/office/drawing/2014/main" id="{BFB7626F-D907-4C8F-A0EE-BD6ACD6ACA5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31707" y="1323282"/>
            <a:ext cx="2441360" cy="137565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7FA49E5E-71C8-4BE6-BB7F-B917162E1E62}"/>
              </a:ext>
            </a:extLst>
          </p:cNvPr>
          <p:cNvSpPr txBox="1"/>
          <p:nvPr/>
        </p:nvSpPr>
        <p:spPr>
          <a:xfrm>
            <a:off x="449263" y="2813019"/>
            <a:ext cx="8245558" cy="1985159"/>
          </a:xfrm>
          <a:prstGeom prst="rect">
            <a:avLst/>
          </a:prstGeom>
          <a:noFill/>
        </p:spPr>
        <p:txBody>
          <a:bodyPr wrap="square" rtlCol="0">
            <a:spAutoFit/>
          </a:bodyPr>
          <a:lstStyle/>
          <a:p>
            <a:pPr marL="342900" indent="-342900">
              <a:buClr>
                <a:srgbClr val="F4971A"/>
              </a:buClr>
              <a:buFont typeface="Wingdings" panose="05000000000000000000" pitchFamily="2" charset="2"/>
              <a:buChar char="§"/>
            </a:pPr>
            <a:r>
              <a:rPr lang="en-US" sz="2000" dirty="0"/>
              <a:t>Benefits:</a:t>
            </a:r>
          </a:p>
          <a:p>
            <a:pPr marL="615950" lvl="1" indent="-342900">
              <a:buClr>
                <a:srgbClr val="F4971A"/>
              </a:buClr>
              <a:buFont typeface="Symbol" panose="05050102010706020507" pitchFamily="18" charset="2"/>
              <a:buChar char="-"/>
            </a:pPr>
            <a:r>
              <a:rPr lang="en-US" sz="1600" dirty="0"/>
              <a:t>Power provided for installations in the greenhouses</a:t>
            </a:r>
          </a:p>
          <a:p>
            <a:pPr marL="615950" lvl="1" indent="-342900">
              <a:buClr>
                <a:srgbClr val="F4971A"/>
              </a:buClr>
              <a:buFont typeface="Symbol" panose="05050102010706020507" pitchFamily="18" charset="2"/>
              <a:buChar char="-"/>
            </a:pPr>
            <a:r>
              <a:rPr lang="en-US" sz="1600" dirty="0"/>
              <a:t>Power for desalination unit which turns seawater in freshwater (for plants, cleaning solar panels)</a:t>
            </a:r>
          </a:p>
          <a:p>
            <a:pPr marL="615950" lvl="1" indent="-342900">
              <a:buClr>
                <a:srgbClr val="F4971A"/>
              </a:buClr>
              <a:buFont typeface="Symbol" panose="05050102010706020507" pitchFamily="18" charset="2"/>
              <a:buChar char="-"/>
            </a:pPr>
            <a:r>
              <a:rPr lang="en-US" sz="1600" dirty="0"/>
              <a:t>Additional electricity can be exported </a:t>
            </a:r>
          </a:p>
          <a:p>
            <a:pPr marL="615950" lvl="1" indent="-342900">
              <a:buFont typeface="Symbol" panose="05050102010706020507" pitchFamily="18" charset="2"/>
              <a:buChar char="-"/>
            </a:pPr>
            <a:endParaRPr lang="en-US" dirty="0"/>
          </a:p>
          <a:p>
            <a:pPr marL="615950" lvl="1" indent="-342900">
              <a:buFont typeface="Symbol" panose="05050102010706020507" pitchFamily="18" charset="2"/>
              <a:buChar char="-"/>
            </a:pPr>
            <a:endParaRPr lang="de-DE" dirty="0"/>
          </a:p>
          <a:p>
            <a:pPr algn="l"/>
            <a:endParaRPr lang="de-DE" sz="1200" dirty="0"/>
          </a:p>
        </p:txBody>
      </p:sp>
    </p:spTree>
    <p:extLst>
      <p:ext uri="{BB962C8B-B14F-4D97-AF65-F5344CB8AC3E}">
        <p14:creationId xmlns:p14="http://schemas.microsoft.com/office/powerpoint/2010/main" val="2338412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70C957-AD7E-40EC-87DA-185C406C4C60}"/>
              </a:ext>
            </a:extLst>
          </p:cNvPr>
          <p:cNvSpPr>
            <a:spLocks noGrp="1"/>
          </p:cNvSpPr>
          <p:nvPr>
            <p:ph type="body" sz="quarter" idx="14"/>
          </p:nvPr>
        </p:nvSpPr>
        <p:spPr/>
        <p:txBody>
          <a:bodyPr/>
          <a:lstStyle/>
          <a:p>
            <a:r>
              <a:rPr lang="en-US"/>
              <a:t>Core technologies: (3) Technologies for growing vegetation </a:t>
            </a:r>
          </a:p>
        </p:txBody>
      </p:sp>
      <p:sp>
        <p:nvSpPr>
          <p:cNvPr id="3" name="Textplatzhalter 2">
            <a:extLst>
              <a:ext uri="{FF2B5EF4-FFF2-40B4-BE49-F238E27FC236}">
                <a16:creationId xmlns:a16="http://schemas.microsoft.com/office/drawing/2014/main" id="{B1695F4B-94F7-4933-AED3-73A9AB6DBEA5}"/>
              </a:ext>
            </a:extLst>
          </p:cNvPr>
          <p:cNvSpPr>
            <a:spLocks noGrp="1"/>
          </p:cNvSpPr>
          <p:nvPr>
            <p:ph type="body" sz="quarter" idx="13"/>
          </p:nvPr>
        </p:nvSpPr>
        <p:spPr>
          <a:xfrm>
            <a:off x="449818" y="1548000"/>
            <a:ext cx="5891716" cy="3365733"/>
          </a:xfrm>
        </p:spPr>
        <p:txBody>
          <a:bodyPr/>
          <a:lstStyle/>
          <a:p>
            <a:pPr marL="342900" indent="-342900">
              <a:buClr>
                <a:srgbClr val="F4971A"/>
              </a:buClr>
              <a:buFont typeface="Wingdings" panose="05000000000000000000" pitchFamily="2" charset="2"/>
              <a:buChar char="§"/>
            </a:pPr>
            <a:r>
              <a:rPr lang="en-US" dirty="0"/>
              <a:t>Outdoor areas are used for revegetation with native desert species and water efficient crops </a:t>
            </a:r>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en-US" dirty="0"/>
              <a:t>Benefits: </a:t>
            </a:r>
          </a:p>
          <a:p>
            <a:pPr marL="615950" lvl="1" indent="-342900">
              <a:buFont typeface="Symbol" panose="05050102010706020507" pitchFamily="18" charset="2"/>
              <a:buChar char="-"/>
            </a:pPr>
            <a:r>
              <a:rPr lang="en-US" dirty="0"/>
              <a:t>Improvement of soils</a:t>
            </a:r>
          </a:p>
          <a:p>
            <a:pPr marL="615950" lvl="1" indent="-342900">
              <a:buFont typeface="Symbol" panose="05050102010706020507" pitchFamily="18" charset="2"/>
              <a:buChar char="-"/>
            </a:pPr>
            <a:r>
              <a:rPr lang="en-US" dirty="0"/>
              <a:t>Food as well as fodder for livestock</a:t>
            </a:r>
          </a:p>
          <a:p>
            <a:pPr marL="615950" lvl="1" indent="-342900">
              <a:buFont typeface="Symbol" panose="05050102010706020507" pitchFamily="18" charset="2"/>
              <a:buChar char="-"/>
            </a:pPr>
            <a:r>
              <a:rPr lang="en-US" dirty="0"/>
              <a:t>Carbon sequestration as plants store CO2 from the atmosphere</a:t>
            </a:r>
          </a:p>
          <a:p>
            <a:pPr marL="342900" indent="-342900">
              <a:buClr>
                <a:srgbClr val="F4971A"/>
              </a:buClr>
              <a:buFont typeface="Wingdings" panose="05000000000000000000" pitchFamily="2" charset="2"/>
              <a:buChar char="§"/>
            </a:pPr>
            <a:endParaRPr lang="en-US" dirty="0"/>
          </a:p>
        </p:txBody>
      </p:sp>
      <p:sp>
        <p:nvSpPr>
          <p:cNvPr id="4" name="Titel 3">
            <a:extLst>
              <a:ext uri="{FF2B5EF4-FFF2-40B4-BE49-F238E27FC236}">
                <a16:creationId xmlns:a16="http://schemas.microsoft.com/office/drawing/2014/main" id="{E9880350-5BED-45D0-AE6A-617790270342}"/>
              </a:ext>
            </a:extLst>
          </p:cNvPr>
          <p:cNvSpPr>
            <a:spLocks noGrp="1"/>
          </p:cNvSpPr>
          <p:nvPr>
            <p:ph type="title"/>
          </p:nvPr>
        </p:nvSpPr>
        <p:spPr>
          <a:xfrm>
            <a:off x="449816" y="529701"/>
            <a:ext cx="8567183" cy="540544"/>
          </a:xfrm>
        </p:spPr>
        <p:txBody>
          <a:bodyPr>
            <a:normAutofit/>
          </a:bodyPr>
          <a:lstStyle/>
          <a:p>
            <a:r>
              <a:rPr lang="en-US" sz="2400" dirty="0"/>
              <a:t>The Sahara Forest Project, Jordan</a:t>
            </a:r>
            <a:endParaRPr lang="de-DE" sz="2400" dirty="0"/>
          </a:p>
        </p:txBody>
      </p:sp>
      <p:sp>
        <p:nvSpPr>
          <p:cNvPr id="5" name="Foliennummernplatzhalter 4">
            <a:extLst>
              <a:ext uri="{FF2B5EF4-FFF2-40B4-BE49-F238E27FC236}">
                <a16:creationId xmlns:a16="http://schemas.microsoft.com/office/drawing/2014/main" id="{F1C394B8-60D1-4BEB-BD6C-0EE96D5EA436}"/>
              </a:ext>
            </a:extLst>
          </p:cNvPr>
          <p:cNvSpPr>
            <a:spLocks noGrp="1"/>
          </p:cNvSpPr>
          <p:nvPr>
            <p:ph type="sldNum" sz="quarter" idx="16"/>
          </p:nvPr>
        </p:nvSpPr>
        <p:spPr/>
        <p:txBody>
          <a:bodyPr/>
          <a:lstStyle/>
          <a:p>
            <a:fld id="{CF23C0C3-F0EC-4AF0-84C8-08554CFEDD03}" type="slidenum">
              <a:rPr lang="en-GB" smtClean="0"/>
              <a:t>12</a:t>
            </a:fld>
            <a:endParaRPr lang="en-GB"/>
          </a:p>
        </p:txBody>
      </p:sp>
      <p:pic>
        <p:nvPicPr>
          <p:cNvPr id="1028" name="Picture 4" descr="P1041978">
            <a:extLst>
              <a:ext uri="{FF2B5EF4-FFF2-40B4-BE49-F238E27FC236}">
                <a16:creationId xmlns:a16="http://schemas.microsoft.com/office/drawing/2014/main" id="{C1D5D92A-802A-4AD2-BA8D-FDB024C6FB0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437790" y="1648181"/>
            <a:ext cx="2367015" cy="145856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4CA2275-5D98-413E-B028-7043DD336890}"/>
              </a:ext>
            </a:extLst>
          </p:cNvPr>
          <p:cNvSpPr txBox="1"/>
          <p:nvPr/>
        </p:nvSpPr>
        <p:spPr>
          <a:xfrm>
            <a:off x="6341534" y="3064410"/>
            <a:ext cx="2914153" cy="400110"/>
          </a:xfrm>
          <a:prstGeom prst="rect">
            <a:avLst/>
          </a:prstGeom>
          <a:noFill/>
        </p:spPr>
        <p:txBody>
          <a:bodyPr wrap="square" rtlCol="0">
            <a:spAutoFit/>
          </a:bodyPr>
          <a:lstStyle/>
          <a:p>
            <a:pPr algn="l"/>
            <a:r>
              <a:rPr lang="en-US" sz="1000"/>
              <a:t>Revegetation Aqaba, Jordan</a:t>
            </a:r>
          </a:p>
          <a:p>
            <a:pPr algn="l"/>
            <a:r>
              <a:rPr lang="en-US" sz="1000"/>
              <a:t> Sahara Forest Project</a:t>
            </a:r>
          </a:p>
        </p:txBody>
      </p:sp>
    </p:spTree>
    <p:extLst>
      <p:ext uri="{BB962C8B-B14F-4D97-AF65-F5344CB8AC3E}">
        <p14:creationId xmlns:p14="http://schemas.microsoft.com/office/powerpoint/2010/main" val="21593799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70C957-AD7E-40EC-87DA-185C406C4C60}"/>
              </a:ext>
            </a:extLst>
          </p:cNvPr>
          <p:cNvSpPr>
            <a:spLocks noGrp="1"/>
          </p:cNvSpPr>
          <p:nvPr>
            <p:ph type="body" sz="quarter" idx="14"/>
          </p:nvPr>
        </p:nvSpPr>
        <p:spPr/>
        <p:txBody>
          <a:bodyPr/>
          <a:lstStyle/>
          <a:p>
            <a:r>
              <a:rPr lang="en-US"/>
              <a:t>Extensions</a:t>
            </a:r>
          </a:p>
        </p:txBody>
      </p:sp>
      <p:sp>
        <p:nvSpPr>
          <p:cNvPr id="3" name="Textplatzhalter 2">
            <a:extLst>
              <a:ext uri="{FF2B5EF4-FFF2-40B4-BE49-F238E27FC236}">
                <a16:creationId xmlns:a16="http://schemas.microsoft.com/office/drawing/2014/main" id="{B1695F4B-94F7-4933-AED3-73A9AB6DBEA5}"/>
              </a:ext>
            </a:extLst>
          </p:cNvPr>
          <p:cNvSpPr>
            <a:spLocks noGrp="1"/>
          </p:cNvSpPr>
          <p:nvPr>
            <p:ph type="body" sz="quarter" idx="13"/>
          </p:nvPr>
        </p:nvSpPr>
        <p:spPr>
          <a:xfrm>
            <a:off x="449817" y="1548000"/>
            <a:ext cx="5238061" cy="3365733"/>
          </a:xfrm>
        </p:spPr>
        <p:txBody>
          <a:bodyPr/>
          <a:lstStyle/>
          <a:p>
            <a:pPr marL="69850"/>
            <a:r>
              <a:rPr lang="en-US"/>
              <a:t>The aim is to create additional business opportunities such as around: </a:t>
            </a:r>
          </a:p>
          <a:p>
            <a:pPr marL="685800" lvl="1" indent="-342900">
              <a:buFont typeface="Symbol" panose="05050102010706020507" pitchFamily="18" charset="2"/>
              <a:buChar char="-"/>
            </a:pPr>
            <a:r>
              <a:rPr lang="en-US"/>
              <a:t>Salt extraction from brine</a:t>
            </a:r>
          </a:p>
          <a:p>
            <a:pPr marL="685800" lvl="1" indent="-342900">
              <a:buFont typeface="Symbol" panose="05050102010706020507" pitchFamily="18" charset="2"/>
              <a:buChar char="-"/>
            </a:pPr>
            <a:r>
              <a:rPr lang="en-US"/>
              <a:t>Traditional desalination</a:t>
            </a:r>
          </a:p>
          <a:p>
            <a:pPr marL="685800" lvl="1" indent="-342900">
              <a:buFont typeface="Symbol" panose="05050102010706020507" pitchFamily="18" charset="2"/>
              <a:buChar char="-"/>
            </a:pPr>
            <a:r>
              <a:rPr lang="en-US"/>
              <a:t>Algae production</a:t>
            </a:r>
          </a:p>
          <a:p>
            <a:pPr marL="685800" lvl="1" indent="-342900">
              <a:buFont typeface="Symbol" panose="05050102010706020507" pitchFamily="18" charset="2"/>
              <a:buChar char="-"/>
            </a:pPr>
            <a:r>
              <a:rPr lang="en-US"/>
              <a:t>Halophyte cultivation </a:t>
            </a:r>
          </a:p>
          <a:p>
            <a:pPr marL="685800" lvl="1" indent="-342900">
              <a:buFont typeface="Symbol" panose="05050102010706020507" pitchFamily="18" charset="2"/>
              <a:buChar char="-"/>
            </a:pPr>
            <a:r>
              <a:rPr lang="en-US"/>
              <a:t>Bioenegy  </a:t>
            </a:r>
          </a:p>
          <a:p>
            <a:pPr marL="514350" lvl="1" indent="-171450">
              <a:buFontTx/>
              <a:buChar char="-"/>
            </a:pPr>
            <a:endParaRPr lang="en-US"/>
          </a:p>
          <a:p>
            <a:endParaRPr lang="en-US"/>
          </a:p>
        </p:txBody>
      </p:sp>
      <p:sp>
        <p:nvSpPr>
          <p:cNvPr id="4" name="Titel 3">
            <a:extLst>
              <a:ext uri="{FF2B5EF4-FFF2-40B4-BE49-F238E27FC236}">
                <a16:creationId xmlns:a16="http://schemas.microsoft.com/office/drawing/2014/main" id="{E9880350-5BED-45D0-AE6A-617790270342}"/>
              </a:ext>
            </a:extLst>
          </p:cNvPr>
          <p:cNvSpPr>
            <a:spLocks noGrp="1"/>
          </p:cNvSpPr>
          <p:nvPr>
            <p:ph type="title"/>
          </p:nvPr>
        </p:nvSpPr>
        <p:spPr>
          <a:xfrm>
            <a:off x="449816" y="529701"/>
            <a:ext cx="8567183" cy="540544"/>
          </a:xfrm>
        </p:spPr>
        <p:txBody>
          <a:bodyPr>
            <a:normAutofit/>
          </a:bodyPr>
          <a:lstStyle/>
          <a:p>
            <a:r>
              <a:rPr lang="en-US" sz="2400"/>
              <a:t>The Sahara Forest Project, Jordan</a:t>
            </a:r>
            <a:endParaRPr lang="de-DE" sz="2400"/>
          </a:p>
        </p:txBody>
      </p:sp>
      <p:sp>
        <p:nvSpPr>
          <p:cNvPr id="5" name="Foliennummernplatzhalter 4">
            <a:extLst>
              <a:ext uri="{FF2B5EF4-FFF2-40B4-BE49-F238E27FC236}">
                <a16:creationId xmlns:a16="http://schemas.microsoft.com/office/drawing/2014/main" id="{F1C394B8-60D1-4BEB-BD6C-0EE96D5EA436}"/>
              </a:ext>
            </a:extLst>
          </p:cNvPr>
          <p:cNvSpPr>
            <a:spLocks noGrp="1"/>
          </p:cNvSpPr>
          <p:nvPr>
            <p:ph type="sldNum" sz="quarter" idx="16"/>
          </p:nvPr>
        </p:nvSpPr>
        <p:spPr/>
        <p:txBody>
          <a:bodyPr/>
          <a:lstStyle/>
          <a:p>
            <a:fld id="{CF23C0C3-F0EC-4AF0-84C8-08554CFEDD03}" type="slidenum">
              <a:rPr lang="en-GB" smtClean="0"/>
              <a:t>13</a:t>
            </a:fld>
            <a:endParaRPr lang="en-GB"/>
          </a:p>
        </p:txBody>
      </p:sp>
      <p:pic>
        <p:nvPicPr>
          <p:cNvPr id="6" name="Grafik 5">
            <a:extLst>
              <a:ext uri="{FF2B5EF4-FFF2-40B4-BE49-F238E27FC236}">
                <a16:creationId xmlns:a16="http://schemas.microsoft.com/office/drawing/2014/main" id="{E8C5A39E-BC91-47B3-B834-E2082D699C00}"/>
              </a:ext>
            </a:extLst>
          </p:cNvPr>
          <p:cNvPicPr>
            <a:picLocks noChangeAspect="1"/>
          </p:cNvPicPr>
          <p:nvPr/>
        </p:nvPicPr>
        <p:blipFill>
          <a:blip r:embed="rId3"/>
          <a:stretch>
            <a:fillRect/>
          </a:stretch>
        </p:blipFill>
        <p:spPr>
          <a:xfrm>
            <a:off x="5458248" y="1687494"/>
            <a:ext cx="3121251" cy="2361654"/>
          </a:xfrm>
          <a:prstGeom prst="rect">
            <a:avLst/>
          </a:prstGeom>
        </p:spPr>
      </p:pic>
      <p:sp>
        <p:nvSpPr>
          <p:cNvPr id="8" name="Textfeld 7">
            <a:extLst>
              <a:ext uri="{FF2B5EF4-FFF2-40B4-BE49-F238E27FC236}">
                <a16:creationId xmlns:a16="http://schemas.microsoft.com/office/drawing/2014/main" id="{84C4B202-68FE-4ABC-8C2D-1822BCC4EA4D}"/>
              </a:ext>
            </a:extLst>
          </p:cNvPr>
          <p:cNvSpPr txBox="1"/>
          <p:nvPr/>
        </p:nvSpPr>
        <p:spPr>
          <a:xfrm>
            <a:off x="5445886" y="4040312"/>
            <a:ext cx="3248297" cy="400110"/>
          </a:xfrm>
          <a:prstGeom prst="rect">
            <a:avLst/>
          </a:prstGeom>
          <a:noFill/>
        </p:spPr>
        <p:txBody>
          <a:bodyPr wrap="square" rtlCol="0">
            <a:spAutoFit/>
          </a:bodyPr>
          <a:lstStyle/>
          <a:p>
            <a:pPr algn="l"/>
            <a:r>
              <a:rPr lang="en-US" sz="1000"/>
              <a:t>Algae and freshwater production, Sahara Forest Project</a:t>
            </a:r>
          </a:p>
        </p:txBody>
      </p:sp>
    </p:spTree>
    <p:extLst>
      <p:ext uri="{BB962C8B-B14F-4D97-AF65-F5344CB8AC3E}">
        <p14:creationId xmlns:p14="http://schemas.microsoft.com/office/powerpoint/2010/main" val="5906942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1490C4-8C34-465F-AF54-2248907F9368}"/>
              </a:ext>
            </a:extLst>
          </p:cNvPr>
          <p:cNvSpPr>
            <a:spLocks noGrp="1"/>
          </p:cNvSpPr>
          <p:nvPr>
            <p:ph type="body" sz="quarter" idx="14"/>
          </p:nvPr>
        </p:nvSpPr>
        <p:spPr/>
        <p:txBody>
          <a:bodyPr/>
          <a:lstStyle/>
          <a:p>
            <a:r>
              <a:rPr lang="en-US"/>
              <a:t>The Jordan facility in a nutshell: </a:t>
            </a:r>
          </a:p>
        </p:txBody>
      </p:sp>
      <p:sp>
        <p:nvSpPr>
          <p:cNvPr id="3" name="Textplatzhalter 2">
            <a:extLst>
              <a:ext uri="{FF2B5EF4-FFF2-40B4-BE49-F238E27FC236}">
                <a16:creationId xmlns:a16="http://schemas.microsoft.com/office/drawing/2014/main" id="{7F5F4B32-20C1-4248-8C6F-3579CA83EF19}"/>
              </a:ext>
            </a:extLst>
          </p:cNvPr>
          <p:cNvSpPr>
            <a:spLocks noGrp="1"/>
          </p:cNvSpPr>
          <p:nvPr>
            <p:ph type="body" sz="quarter" idx="13"/>
          </p:nvPr>
        </p:nvSpPr>
        <p:spPr>
          <a:xfrm>
            <a:off x="449818" y="1548000"/>
            <a:ext cx="5776812" cy="3365733"/>
          </a:xfrm>
        </p:spPr>
        <p:txBody>
          <a:bodyPr/>
          <a:lstStyle/>
          <a:p>
            <a:pPr marL="342900" indent="-342900">
              <a:buClr>
                <a:srgbClr val="F4971A"/>
              </a:buClr>
              <a:buFont typeface="Wingdings" panose="05000000000000000000" pitchFamily="2" charset="2"/>
              <a:buChar char="§"/>
            </a:pPr>
            <a:r>
              <a:rPr lang="en-US"/>
              <a:t>Up to 130,000 kg vegetables/per year </a:t>
            </a:r>
          </a:p>
          <a:p>
            <a:pPr marL="342900" indent="-342900">
              <a:buClr>
                <a:srgbClr val="F4971A"/>
              </a:buClr>
              <a:buFont typeface="Wingdings" panose="05000000000000000000" pitchFamily="2" charset="2"/>
              <a:buChar char="§"/>
            </a:pPr>
            <a:r>
              <a:rPr lang="en-US"/>
              <a:t>Up to 20. 000 litres of freshwater/per day </a:t>
            </a:r>
          </a:p>
          <a:p>
            <a:pPr marL="342900" indent="-342900">
              <a:buClr>
                <a:srgbClr val="F4971A"/>
              </a:buClr>
              <a:buFont typeface="Wingdings" panose="05000000000000000000" pitchFamily="2" charset="2"/>
              <a:buChar char="§"/>
            </a:pPr>
            <a:r>
              <a:rPr lang="en-US"/>
              <a:t>39 KW installed solar power production capacity </a:t>
            </a:r>
          </a:p>
          <a:p>
            <a:pPr marL="342900" indent="-342900">
              <a:buClr>
                <a:srgbClr val="F4971A"/>
              </a:buClr>
              <a:buFont typeface="Wingdings" panose="05000000000000000000" pitchFamily="2" charset="2"/>
              <a:buChar char="§"/>
            </a:pPr>
            <a:r>
              <a:rPr lang="en-US"/>
              <a:t>3 hectares (equal to the size of 4 football fields)</a:t>
            </a:r>
          </a:p>
          <a:p>
            <a:pPr marL="342900" indent="-342900">
              <a:buClr>
                <a:srgbClr val="F4971A"/>
              </a:buClr>
              <a:buFont typeface="Wingdings" panose="05000000000000000000" pitchFamily="2" charset="2"/>
              <a:buChar char="§"/>
            </a:pPr>
            <a:r>
              <a:rPr lang="en-US"/>
              <a:t>2 greenhouses – a total of 1350 m2 of growing area </a:t>
            </a:r>
          </a:p>
          <a:p>
            <a:pPr marL="342900" indent="-342900">
              <a:buClr>
                <a:srgbClr val="F4971A"/>
              </a:buClr>
              <a:buFont typeface="Wingdings" panose="05000000000000000000" pitchFamily="2" charset="2"/>
              <a:buChar char="§"/>
            </a:pPr>
            <a:r>
              <a:rPr lang="en-US"/>
              <a:t>3200 m² outdoor planting space </a:t>
            </a:r>
          </a:p>
          <a:p>
            <a:pPr marL="342900" indent="-342900">
              <a:buClr>
                <a:srgbClr val="F4971A"/>
              </a:buClr>
              <a:buFont typeface="Wingdings" panose="05000000000000000000" pitchFamily="2" charset="2"/>
              <a:buChar char="§"/>
            </a:pPr>
            <a:r>
              <a:rPr lang="en-US"/>
              <a:t>Salt ponds for salt production</a:t>
            </a:r>
          </a:p>
        </p:txBody>
      </p:sp>
      <p:sp>
        <p:nvSpPr>
          <p:cNvPr id="4" name="Titel 3">
            <a:extLst>
              <a:ext uri="{FF2B5EF4-FFF2-40B4-BE49-F238E27FC236}">
                <a16:creationId xmlns:a16="http://schemas.microsoft.com/office/drawing/2014/main" id="{9E2615D9-BA64-4BBC-9AEE-F97425ADBF1B}"/>
              </a:ext>
            </a:extLst>
          </p:cNvPr>
          <p:cNvSpPr>
            <a:spLocks noGrp="1"/>
          </p:cNvSpPr>
          <p:nvPr>
            <p:ph type="title"/>
          </p:nvPr>
        </p:nvSpPr>
        <p:spPr/>
        <p:txBody>
          <a:bodyPr/>
          <a:lstStyle/>
          <a:p>
            <a:r>
              <a:rPr lang="en-US" sz="2800"/>
              <a:t>The Sahara Forest Project, Jordan</a:t>
            </a:r>
            <a:endParaRPr lang="de-DE"/>
          </a:p>
        </p:txBody>
      </p:sp>
      <p:sp>
        <p:nvSpPr>
          <p:cNvPr id="5" name="Foliennummernplatzhalter 4">
            <a:extLst>
              <a:ext uri="{FF2B5EF4-FFF2-40B4-BE49-F238E27FC236}">
                <a16:creationId xmlns:a16="http://schemas.microsoft.com/office/drawing/2014/main" id="{BC7E2D2F-B654-4212-82C1-2E948C8A147E}"/>
              </a:ext>
            </a:extLst>
          </p:cNvPr>
          <p:cNvSpPr>
            <a:spLocks noGrp="1"/>
          </p:cNvSpPr>
          <p:nvPr>
            <p:ph type="sldNum" sz="quarter" idx="16"/>
          </p:nvPr>
        </p:nvSpPr>
        <p:spPr/>
        <p:txBody>
          <a:bodyPr/>
          <a:lstStyle/>
          <a:p>
            <a:fld id="{CF23C0C3-F0EC-4AF0-84C8-08554CFEDD03}" type="slidenum">
              <a:rPr lang="en-GB" smtClean="0"/>
              <a:t>14</a:t>
            </a:fld>
            <a:endParaRPr lang="en-GB"/>
          </a:p>
        </p:txBody>
      </p:sp>
    </p:spTree>
    <p:extLst>
      <p:ext uri="{BB962C8B-B14F-4D97-AF65-F5344CB8AC3E}">
        <p14:creationId xmlns:p14="http://schemas.microsoft.com/office/powerpoint/2010/main" val="10576446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91A091-CF39-4D0F-BE8E-6D106EA1898D}"/>
              </a:ext>
            </a:extLst>
          </p:cNvPr>
          <p:cNvSpPr>
            <a:spLocks noGrp="1"/>
          </p:cNvSpPr>
          <p:nvPr>
            <p:ph type="title"/>
          </p:nvPr>
        </p:nvSpPr>
        <p:spPr/>
        <p:txBody>
          <a:bodyPr/>
          <a:lstStyle/>
          <a:p>
            <a:r>
              <a:rPr lang="en-US" dirty="0"/>
              <a:t>Video of the project</a:t>
            </a:r>
          </a:p>
        </p:txBody>
      </p:sp>
      <p:sp>
        <p:nvSpPr>
          <p:cNvPr id="5" name="Foliennummernplatzhalter 4">
            <a:extLst>
              <a:ext uri="{FF2B5EF4-FFF2-40B4-BE49-F238E27FC236}">
                <a16:creationId xmlns:a16="http://schemas.microsoft.com/office/drawing/2014/main" id="{380D4740-F511-458E-8EE0-E92B7EC0B07A}"/>
              </a:ext>
            </a:extLst>
          </p:cNvPr>
          <p:cNvSpPr>
            <a:spLocks noGrp="1"/>
          </p:cNvSpPr>
          <p:nvPr>
            <p:ph type="sldNum" sz="quarter" idx="16"/>
          </p:nvPr>
        </p:nvSpPr>
        <p:spPr/>
        <p:txBody>
          <a:bodyPr/>
          <a:lstStyle/>
          <a:p>
            <a:fld id="{CF23C0C3-F0EC-4AF0-84C8-08554CFEDD03}" type="slidenum">
              <a:rPr lang="en-GB" smtClean="0"/>
              <a:t>15</a:t>
            </a:fld>
            <a:endParaRPr lang="en-GB"/>
          </a:p>
        </p:txBody>
      </p:sp>
      <p:pic>
        <p:nvPicPr>
          <p:cNvPr id="6" name="Grafik 5">
            <a:hlinkClick r:id="rId3"/>
            <a:extLst>
              <a:ext uri="{FF2B5EF4-FFF2-40B4-BE49-F238E27FC236}">
                <a16:creationId xmlns:a16="http://schemas.microsoft.com/office/drawing/2014/main" id="{BFFB33F7-0270-4755-AFEE-5496934BF957}"/>
              </a:ext>
            </a:extLst>
          </p:cNvPr>
          <p:cNvPicPr>
            <a:picLocks noChangeAspect="1"/>
          </p:cNvPicPr>
          <p:nvPr/>
        </p:nvPicPr>
        <p:blipFill>
          <a:blip r:embed="rId4"/>
          <a:stretch>
            <a:fillRect/>
          </a:stretch>
        </p:blipFill>
        <p:spPr>
          <a:xfrm>
            <a:off x="2438757" y="1835515"/>
            <a:ext cx="4056365" cy="2247918"/>
          </a:xfrm>
          <a:prstGeom prst="rect">
            <a:avLst/>
          </a:prstGeom>
        </p:spPr>
      </p:pic>
    </p:spTree>
    <p:extLst>
      <p:ext uri="{BB962C8B-B14F-4D97-AF65-F5344CB8AC3E}">
        <p14:creationId xmlns:p14="http://schemas.microsoft.com/office/powerpoint/2010/main" val="29014243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dirty="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Scale </a:t>
                      </a:r>
                      <a:br>
                        <a:rPr lang="en-GB" sz="1600" dirty="0">
                          <a:latin typeface="Calibri" panose="020F0502020204030204" pitchFamily="34" charset="0"/>
                          <a:cs typeface="Calibri" panose="020F0502020204030204" pitchFamily="34" charset="0"/>
                        </a:rPr>
                      </a:br>
                      <a:r>
                        <a:rPr lang="en-GB" sz="900" dirty="0">
                          <a:latin typeface="Calibri" panose="020F0502020204030204" pitchFamily="34" charset="0"/>
                          <a:cs typeface="Calibri" panose="020F0502020204030204" pitchFamily="34" charset="0"/>
                        </a:rPr>
                        <a:t>(local, regional, national, transboundary)</a:t>
                      </a:r>
                      <a:endParaRPr lang="en-GB" sz="16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Sectors</a:t>
                      </a:r>
                    </a:p>
                    <a:p>
                      <a:pPr algn="ctr"/>
                      <a:r>
                        <a:rPr lang="en-GB" sz="900" dirty="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Solutions</a:t>
                      </a:r>
                    </a:p>
                    <a:p>
                      <a:pPr algn="ctr"/>
                      <a:r>
                        <a:rPr lang="en-GB" sz="900" dirty="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dirty="0"/>
              <a:t>Overview of</a:t>
            </a:r>
            <a:br>
              <a:rPr lang="en-GB" dirty="0"/>
            </a:br>
            <a:r>
              <a:rPr lang="en-GB" dirty="0"/>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Policy framework for WEF coordination, Germany</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Hydropower in the Reventazón River, Costa Rica </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dirty="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The Lagdo Dam in the valley of the Benue, Cameroon</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Grafik 6">
            <a:extLst>
              <a:ext uri="{FF2B5EF4-FFF2-40B4-BE49-F238E27FC236}">
                <a16:creationId xmlns:a16="http://schemas.microsoft.com/office/drawing/2014/main" id="{1FE81E48-FA51-2866-5370-C26A456F17B5}"/>
              </a:ext>
            </a:extLst>
          </p:cNvPr>
          <p:cNvPicPr>
            <a:picLocks noChangeAspect="1"/>
          </p:cNvPicPr>
          <p:nvPr/>
        </p:nvPicPr>
        <p:blipFill>
          <a:blip r:embed="rId18"/>
          <a:stretch>
            <a:fillRect/>
          </a:stretch>
        </p:blipFill>
        <p:spPr>
          <a:xfrm>
            <a:off x="7121430" y="4157204"/>
            <a:ext cx="409575" cy="409575"/>
          </a:xfrm>
          <a:prstGeom prst="rect">
            <a:avLst/>
          </a:prstGeom>
        </p:spPr>
      </p:pic>
    </p:spTree>
    <p:extLst>
      <p:ext uri="{BB962C8B-B14F-4D97-AF65-F5344CB8AC3E}">
        <p14:creationId xmlns:p14="http://schemas.microsoft.com/office/powerpoint/2010/main" val="37994013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a:t>MENA Region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686354"/>
            <a:ext cx="6515961" cy="480131"/>
          </a:xfrm>
        </p:spPr>
        <p:txBody>
          <a:bodyPr/>
          <a:lstStyle/>
          <a:p>
            <a:r>
              <a:rPr lang="en-US" sz="2800"/>
              <a:t>The Sahara Forest Project, Jordan</a:t>
            </a:r>
            <a:endParaRPr lang="en-GB"/>
          </a:p>
        </p:txBody>
      </p:sp>
    </p:spTree>
    <p:extLst>
      <p:ext uri="{BB962C8B-B14F-4D97-AF65-F5344CB8AC3E}">
        <p14:creationId xmlns:p14="http://schemas.microsoft.com/office/powerpoint/2010/main" val="996263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5505DD-8FDD-40B8-9DD6-2A1CE99A9D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0633"/>
            <a:ext cx="9144000" cy="727245"/>
          </a:xfrm>
          <a:prstGeom prst="rect">
            <a:avLst/>
          </a:prstGeom>
        </p:spPr>
      </p:pic>
      <p:pic>
        <p:nvPicPr>
          <p:cNvPr id="7" name="Grafik 6">
            <a:extLst>
              <a:ext uri="{FF2B5EF4-FFF2-40B4-BE49-F238E27FC236}">
                <a16:creationId xmlns:a16="http://schemas.microsoft.com/office/drawing/2014/main" id="{35970554-AA66-4998-9FDD-5CACA2F3A4A5}"/>
              </a:ext>
            </a:extLst>
          </p:cNvPr>
          <p:cNvPicPr>
            <a:picLocks noChangeAspect="1"/>
          </p:cNvPicPr>
          <p:nvPr/>
        </p:nvPicPr>
        <p:blipFill>
          <a:blip r:embed="rId4"/>
          <a:stretch>
            <a:fillRect/>
          </a:stretch>
        </p:blipFill>
        <p:spPr>
          <a:xfrm>
            <a:off x="-11577" y="-10634"/>
            <a:ext cx="9434275" cy="3135799"/>
          </a:xfrm>
          <a:prstGeom prst="rect">
            <a:avLst/>
          </a:prstGeom>
        </p:spPr>
      </p:pic>
      <p:sp>
        <p:nvSpPr>
          <p:cNvPr id="3" name="Text Placeholder 2">
            <a:extLst>
              <a:ext uri="{FF2B5EF4-FFF2-40B4-BE49-F238E27FC236}">
                <a16:creationId xmlns:a16="http://schemas.microsoft.com/office/drawing/2014/main" id="{A4E114D1-124B-454D-A1AD-F82623CD49DE}"/>
              </a:ext>
            </a:extLst>
          </p:cNvPr>
          <p:cNvSpPr>
            <a:spLocks noGrp="1"/>
          </p:cNvSpPr>
          <p:nvPr>
            <p:ph type="body" sz="quarter" idx="13"/>
          </p:nvPr>
        </p:nvSpPr>
        <p:spPr>
          <a:xfrm>
            <a:off x="904461" y="2885487"/>
            <a:ext cx="4443716" cy="1708485"/>
          </a:xfrm>
          <a:solidFill>
            <a:srgbClr val="FBDDA7"/>
          </a:solidFill>
        </p:spPr>
        <p:txBody>
          <a:bodyPr>
            <a:normAutofit/>
          </a:bodyPr>
          <a:lstStyle/>
          <a:p>
            <a:r>
              <a:rPr lang="en-GB">
                <a:solidFill>
                  <a:schemeClr val="tx1"/>
                </a:solidFill>
              </a:rPr>
              <a:t>“The idea is to use what we have plentiful – seawater, desert land, CO2 and sun – to produce what we need more of – food, freshwater and clean energy.”</a:t>
            </a:r>
          </a:p>
          <a:p>
            <a:r>
              <a:rPr lang="en-GB" b="1">
                <a:solidFill>
                  <a:schemeClr val="tx1"/>
                </a:solidFill>
              </a:rPr>
              <a:t>Sahara Forest Project (SFP)</a:t>
            </a:r>
          </a:p>
        </p:txBody>
      </p:sp>
      <p:sp>
        <p:nvSpPr>
          <p:cNvPr id="8" name="Textfeld 7">
            <a:extLst>
              <a:ext uri="{FF2B5EF4-FFF2-40B4-BE49-F238E27FC236}">
                <a16:creationId xmlns:a16="http://schemas.microsoft.com/office/drawing/2014/main" id="{883E16D5-B1C1-4F75-98EA-04FF1F110BD8}"/>
              </a:ext>
            </a:extLst>
          </p:cNvPr>
          <p:cNvSpPr txBox="1"/>
          <p:nvPr/>
        </p:nvSpPr>
        <p:spPr>
          <a:xfrm>
            <a:off x="7418713" y="2848166"/>
            <a:ext cx="1945209" cy="246221"/>
          </a:xfrm>
          <a:prstGeom prst="rect">
            <a:avLst/>
          </a:prstGeom>
          <a:noFill/>
        </p:spPr>
        <p:txBody>
          <a:bodyPr wrap="square" rtlCol="0">
            <a:spAutoFit/>
          </a:bodyPr>
          <a:lstStyle/>
          <a:p>
            <a:pPr algn="l"/>
            <a:r>
              <a:rPr lang="de-DE" sz="1000">
                <a:solidFill>
                  <a:schemeClr val="bg1"/>
                </a:solidFill>
              </a:rPr>
              <a:t>Sahara Forest Project Vision</a:t>
            </a:r>
          </a:p>
        </p:txBody>
      </p:sp>
      <p:sp>
        <p:nvSpPr>
          <p:cNvPr id="10" name="Textfeld 9">
            <a:extLst>
              <a:ext uri="{FF2B5EF4-FFF2-40B4-BE49-F238E27FC236}">
                <a16:creationId xmlns:a16="http://schemas.microsoft.com/office/drawing/2014/main" id="{7D6C6885-5EE9-4852-BEA0-6B98F35333E4}"/>
              </a:ext>
            </a:extLst>
          </p:cNvPr>
          <p:cNvSpPr txBox="1"/>
          <p:nvPr/>
        </p:nvSpPr>
        <p:spPr>
          <a:xfrm>
            <a:off x="6726527" y="3762975"/>
            <a:ext cx="2417473" cy="830997"/>
          </a:xfrm>
          <a:prstGeom prst="rect">
            <a:avLst/>
          </a:prstGeom>
          <a:noFill/>
        </p:spPr>
        <p:txBody>
          <a:bodyPr wrap="square" rtlCol="0">
            <a:spAutoFit/>
          </a:bodyPr>
          <a:lstStyle/>
          <a:p>
            <a:pPr algn="l"/>
            <a:r>
              <a:rPr lang="en-US" sz="1200" b="1" dirty="0"/>
              <a:t>Pilot projects in:  </a:t>
            </a:r>
          </a:p>
          <a:p>
            <a:pPr marL="171450" indent="-171450" algn="l">
              <a:buClr>
                <a:srgbClr val="F4971A"/>
              </a:buClr>
              <a:buFont typeface="Wingdings" panose="05000000000000000000" pitchFamily="2" charset="2"/>
              <a:buChar char="§"/>
            </a:pPr>
            <a:r>
              <a:rPr lang="en-US" sz="1200" dirty="0"/>
              <a:t>Qatar (completed)</a:t>
            </a:r>
          </a:p>
          <a:p>
            <a:pPr marL="171450" indent="-171450" algn="l">
              <a:buClr>
                <a:srgbClr val="F4971A"/>
              </a:buClr>
              <a:buFont typeface="Wingdings" panose="05000000000000000000" pitchFamily="2" charset="2"/>
              <a:buChar char="§"/>
            </a:pPr>
            <a:r>
              <a:rPr lang="en-US" sz="1200" dirty="0"/>
              <a:t>Jordan (initiated)</a:t>
            </a:r>
          </a:p>
          <a:p>
            <a:pPr marL="171450" indent="-171450" algn="l">
              <a:buClr>
                <a:srgbClr val="F4971A"/>
              </a:buClr>
              <a:buFont typeface="Wingdings" panose="05000000000000000000" pitchFamily="2" charset="2"/>
              <a:buChar char="§"/>
            </a:pPr>
            <a:r>
              <a:rPr lang="en-US" sz="1200" dirty="0"/>
              <a:t>Tunisia (initiated)</a:t>
            </a:r>
          </a:p>
        </p:txBody>
      </p:sp>
    </p:spTree>
    <p:extLst>
      <p:ext uri="{BB962C8B-B14F-4D97-AF65-F5344CB8AC3E}">
        <p14:creationId xmlns:p14="http://schemas.microsoft.com/office/powerpoint/2010/main" val="13656172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BE37A5-D217-4526-8187-1516AF8FE810}"/>
              </a:ext>
            </a:extLst>
          </p:cNvPr>
          <p:cNvSpPr>
            <a:spLocks noGrp="1"/>
          </p:cNvSpPr>
          <p:nvPr>
            <p:ph type="body" sz="quarter" idx="14"/>
          </p:nvPr>
        </p:nvSpPr>
        <p:spPr/>
        <p:txBody>
          <a:bodyPr/>
          <a:lstStyle/>
          <a:p>
            <a:r>
              <a:rPr lang="en-US"/>
              <a:t>Sectors and scale </a:t>
            </a:r>
          </a:p>
        </p:txBody>
      </p:sp>
      <p:sp>
        <p:nvSpPr>
          <p:cNvPr id="4" name="Titel 3">
            <a:extLst>
              <a:ext uri="{FF2B5EF4-FFF2-40B4-BE49-F238E27FC236}">
                <a16:creationId xmlns:a16="http://schemas.microsoft.com/office/drawing/2014/main" id="{9F66AA0F-4CF4-4EF6-ACF5-3E4F3C2F0822}"/>
              </a:ext>
            </a:extLst>
          </p:cNvPr>
          <p:cNvSpPr>
            <a:spLocks noGrp="1"/>
          </p:cNvSpPr>
          <p:nvPr>
            <p:ph type="title"/>
          </p:nvPr>
        </p:nvSpPr>
        <p:spPr/>
        <p:txBody>
          <a:bodyPr>
            <a:normAutofit/>
          </a:bodyPr>
          <a:lstStyle/>
          <a:p>
            <a:r>
              <a:rPr lang="en-US" sz="2400"/>
              <a:t>The Sahara Forest Project, Jordan</a:t>
            </a:r>
            <a:endParaRPr lang="de-DE"/>
          </a:p>
        </p:txBody>
      </p:sp>
      <p:sp>
        <p:nvSpPr>
          <p:cNvPr id="5" name="Foliennummernplatzhalter 4">
            <a:extLst>
              <a:ext uri="{FF2B5EF4-FFF2-40B4-BE49-F238E27FC236}">
                <a16:creationId xmlns:a16="http://schemas.microsoft.com/office/drawing/2014/main" id="{28C346CC-B07A-4A2E-8713-ED720BAB7B51}"/>
              </a:ext>
            </a:extLst>
          </p:cNvPr>
          <p:cNvSpPr>
            <a:spLocks noGrp="1"/>
          </p:cNvSpPr>
          <p:nvPr>
            <p:ph type="sldNum" sz="quarter" idx="16"/>
          </p:nvPr>
        </p:nvSpPr>
        <p:spPr/>
        <p:txBody>
          <a:bodyPr/>
          <a:lstStyle/>
          <a:p>
            <a:fld id="{CF23C0C3-F0EC-4AF0-84C8-08554CFEDD03}" type="slidenum">
              <a:rPr lang="en-GB" smtClean="0"/>
              <a:t>5</a:t>
            </a:fld>
            <a:endParaRPr lang="en-GB"/>
          </a:p>
        </p:txBody>
      </p:sp>
      <p:graphicFrame>
        <p:nvGraphicFramePr>
          <p:cNvPr id="3" name="Tabelle 2">
            <a:extLst>
              <a:ext uri="{FF2B5EF4-FFF2-40B4-BE49-F238E27FC236}">
                <a16:creationId xmlns:a16="http://schemas.microsoft.com/office/drawing/2014/main" id="{FB1F17B8-CA5D-44B3-9524-19B89D7E2DA7}"/>
              </a:ext>
            </a:extLst>
          </p:cNvPr>
          <p:cNvGraphicFramePr>
            <a:graphicFrameLocks noGrp="1"/>
          </p:cNvGraphicFramePr>
          <p:nvPr>
            <p:extLst>
              <p:ext uri="{D42A27DB-BD31-4B8C-83A1-F6EECF244321}">
                <p14:modId xmlns:p14="http://schemas.microsoft.com/office/powerpoint/2010/main" val="442158131"/>
              </p:ext>
            </p:extLst>
          </p:nvPr>
        </p:nvGraphicFramePr>
        <p:xfrm>
          <a:off x="488904" y="1556429"/>
          <a:ext cx="8488454" cy="3035371"/>
        </p:xfrm>
        <a:graphic>
          <a:graphicData uri="http://schemas.openxmlformats.org/drawingml/2006/table">
            <a:tbl>
              <a:tblPr firstRow="1" bandRow="1">
                <a:tableStyleId>{F5AB1C69-6EDB-4FF4-983F-18BD219EF322}</a:tableStyleId>
              </a:tblPr>
              <a:tblGrid>
                <a:gridCol w="833888">
                  <a:extLst>
                    <a:ext uri="{9D8B030D-6E8A-4147-A177-3AD203B41FA5}">
                      <a16:colId xmlns:a16="http://schemas.microsoft.com/office/drawing/2014/main" val="409038766"/>
                    </a:ext>
                  </a:extLst>
                </a:gridCol>
                <a:gridCol w="623713">
                  <a:extLst>
                    <a:ext uri="{9D8B030D-6E8A-4147-A177-3AD203B41FA5}">
                      <a16:colId xmlns:a16="http://schemas.microsoft.com/office/drawing/2014/main" val="2705741967"/>
                    </a:ext>
                  </a:extLst>
                </a:gridCol>
                <a:gridCol w="7030853">
                  <a:extLst>
                    <a:ext uri="{9D8B030D-6E8A-4147-A177-3AD203B41FA5}">
                      <a16:colId xmlns:a16="http://schemas.microsoft.com/office/drawing/2014/main" val="527272857"/>
                    </a:ext>
                  </a:extLst>
                </a:gridCol>
              </a:tblGrid>
              <a:tr h="277418">
                <a:tc gridSpan="2">
                  <a:txBody>
                    <a:bodyPr/>
                    <a:lstStyle/>
                    <a:p>
                      <a:pPr algn="l"/>
                      <a:r>
                        <a:rPr lang="en-US" noProof="0" dirty="0"/>
                        <a:t>Parameters </a:t>
                      </a:r>
                    </a:p>
                  </a:txBody>
                  <a:tcPr/>
                </a:tc>
                <a:tc hMerge="1">
                  <a:txBody>
                    <a:bodyPr/>
                    <a:lstStyle/>
                    <a:p>
                      <a:endParaRPr lang="de-DE"/>
                    </a:p>
                  </a:txBody>
                  <a:tcPr/>
                </a:tc>
                <a:tc>
                  <a:txBody>
                    <a:bodyPr/>
                    <a:lstStyle/>
                    <a:p>
                      <a:r>
                        <a:rPr lang="en-US" noProof="0"/>
                        <a:t>Description</a:t>
                      </a:r>
                    </a:p>
                  </a:txBody>
                  <a:tcPr/>
                </a:tc>
                <a:extLst>
                  <a:ext uri="{0D108BD9-81ED-4DB2-BD59-A6C34878D82A}">
                    <a16:rowId xmlns:a16="http://schemas.microsoft.com/office/drawing/2014/main" val="3884423170"/>
                  </a:ext>
                </a:extLst>
              </a:tr>
              <a:tr h="49990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a:t>Sectors</a:t>
                      </a:r>
                    </a:p>
                    <a:p>
                      <a:endParaRPr lang="en-US" sz="1300" b="0" noProof="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00" b="0" noProof="0"/>
                    </a:p>
                  </a:txBody>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Freshwater is a scarce commodity in the country (amongst countries with lowest water availability/capita in the world)</a:t>
                      </a:r>
                    </a:p>
                  </a:txBody>
                  <a:tcPr/>
                </a:tc>
                <a:extLst>
                  <a:ext uri="{0D108BD9-81ED-4DB2-BD59-A6C34878D82A}">
                    <a16:rowId xmlns:a16="http://schemas.microsoft.com/office/drawing/2014/main" val="4204726695"/>
                  </a:ext>
                </a:extLst>
              </a:tr>
              <a:tr h="825140">
                <a:tc vMerge="1">
                  <a:txBody>
                    <a:bodyPr/>
                    <a:lstStyle/>
                    <a:p>
                      <a:endParaRPr lang="de-DE" sz="1200" b="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endParaRPr lang="en-US" sz="1300" b="0" noProof="0"/>
                    </a:p>
                  </a:txBody>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Land suitable for food production is very limited and declining (10%)</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Desert land (75%) is plentiful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Food insecurity is growing (high dependence on imports vulnerable to fluctuations in global market prices)</a:t>
                      </a:r>
                    </a:p>
                  </a:txBody>
                  <a:tcPr/>
                </a:tc>
                <a:extLst>
                  <a:ext uri="{0D108BD9-81ED-4DB2-BD59-A6C34878D82A}">
                    <a16:rowId xmlns:a16="http://schemas.microsoft.com/office/drawing/2014/main" val="481275489"/>
                  </a:ext>
                </a:extLst>
              </a:tr>
              <a:tr h="664062">
                <a:tc vMerge="1">
                  <a:txBody>
                    <a:bodyPr/>
                    <a:lstStyle/>
                    <a:p>
                      <a:endParaRPr lang="de-DE" sz="1300" b="0"/>
                    </a:p>
                  </a:txBody>
                  <a:tcPr anchor="ct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endParaRPr lang="en-US" sz="1300" b="0" noProof="0"/>
                    </a:p>
                  </a:txBody>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dirty="0"/>
                        <a:t>Large dependence on non-renewable energy sources with high GHG emissions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noProof="0" dirty="0"/>
                        <a:t>Sun for solar power production is plentiful but requires water (for cooling technologies and cleaning of solar panels), competing with other needs (drinking and food production)</a:t>
                      </a:r>
                    </a:p>
                  </a:txBody>
                  <a:tcPr/>
                </a:tc>
                <a:extLst>
                  <a:ext uri="{0D108BD9-81ED-4DB2-BD59-A6C34878D82A}">
                    <a16:rowId xmlns:a16="http://schemas.microsoft.com/office/drawing/2014/main" val="2686001667"/>
                  </a:ext>
                </a:extLst>
              </a:tr>
              <a:tr h="6685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b="1" noProof="0" dirty="0"/>
                        <a:t>Scale</a:t>
                      </a:r>
                    </a:p>
                    <a:p>
                      <a:endParaRPr lang="en-US" sz="1300" b="0" noProof="0" dirty="0"/>
                    </a:p>
                  </a:txBody>
                  <a:tcPr/>
                </a:tc>
                <a:tc>
                  <a:txBody>
                    <a:bodyPr/>
                    <a:lstStyle/>
                    <a:p>
                      <a:pPr marL="0" marR="0" lvl="0" indent="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None/>
                        <a:tabLst/>
                        <a:defRPr/>
                      </a:pPr>
                      <a:r>
                        <a:rPr lang="en-US" sz="1300" b="0" noProof="0" dirty="0"/>
                        <a:t>Local</a:t>
                      </a:r>
                    </a:p>
                  </a:txBody>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1350 m² area North of Aqaba</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n-US" sz="1300" i="0" kern="1200" noProof="0" dirty="0">
                          <a:solidFill>
                            <a:schemeClr val="dk1"/>
                          </a:solidFill>
                          <a:latin typeface="+mn-lt"/>
                          <a:ea typeface="+mn-ea"/>
                          <a:cs typeface="+mn-cs"/>
                        </a:rPr>
                        <a:t>Location is close to Read Sea and low altitude to minimize pumping energy</a:t>
                      </a:r>
                    </a:p>
                  </a:txBody>
                  <a:tcPr/>
                </a:tc>
                <a:extLst>
                  <a:ext uri="{0D108BD9-81ED-4DB2-BD59-A6C34878D82A}">
                    <a16:rowId xmlns:a16="http://schemas.microsoft.com/office/drawing/2014/main" val="1192540698"/>
                  </a:ext>
                </a:extLst>
              </a:tr>
            </a:tbl>
          </a:graphicData>
        </a:graphic>
      </p:graphicFrame>
      <p:pic>
        <p:nvPicPr>
          <p:cNvPr id="6" name="Picture 52" descr="Icon&#10;&#10;Description automatically generated">
            <a:extLst>
              <a:ext uri="{FF2B5EF4-FFF2-40B4-BE49-F238E27FC236}">
                <a16:creationId xmlns:a16="http://schemas.microsoft.com/office/drawing/2014/main" id="{D0882700-5BD6-46C9-AE66-EDC37776293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01825" y="1896054"/>
            <a:ext cx="314231" cy="314231"/>
          </a:xfrm>
          <a:prstGeom prst="rect">
            <a:avLst/>
          </a:prstGeom>
        </p:spPr>
      </p:pic>
      <p:pic>
        <p:nvPicPr>
          <p:cNvPr id="7" name="Picture 48" descr="Logo, icon&#10;&#10;Description automatically generated">
            <a:extLst>
              <a:ext uri="{FF2B5EF4-FFF2-40B4-BE49-F238E27FC236}">
                <a16:creationId xmlns:a16="http://schemas.microsoft.com/office/drawing/2014/main" id="{C134EFBD-A83A-431F-8334-8BD98F6528A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01825" y="2701148"/>
            <a:ext cx="314231" cy="314231"/>
          </a:xfrm>
          <a:prstGeom prst="rect">
            <a:avLst/>
          </a:prstGeom>
        </p:spPr>
      </p:pic>
      <p:pic>
        <p:nvPicPr>
          <p:cNvPr id="8" name="Picture 21" descr="Icon&#10;&#10;Description automatically generated">
            <a:extLst>
              <a:ext uri="{FF2B5EF4-FFF2-40B4-BE49-F238E27FC236}">
                <a16:creationId xmlns:a16="http://schemas.microsoft.com/office/drawing/2014/main" id="{1581FF57-58D4-48F3-AE9F-6D712AB0A075}"/>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401825" y="3379322"/>
            <a:ext cx="314231" cy="314239"/>
          </a:xfrm>
          <a:prstGeom prst="rect">
            <a:avLst/>
          </a:prstGeom>
          <a:noFill/>
          <a:ln>
            <a:noFill/>
          </a:ln>
        </p:spPr>
      </p:pic>
    </p:spTree>
    <p:extLst>
      <p:ext uri="{BB962C8B-B14F-4D97-AF65-F5344CB8AC3E}">
        <p14:creationId xmlns:p14="http://schemas.microsoft.com/office/powerpoint/2010/main" val="38378894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8DE191-21AE-43B1-97B2-1DE01EC62DFE}"/>
              </a:ext>
            </a:extLst>
          </p:cNvPr>
          <p:cNvSpPr>
            <a:spLocks noGrp="1"/>
          </p:cNvSpPr>
          <p:nvPr>
            <p:ph type="title"/>
          </p:nvPr>
        </p:nvSpPr>
        <p:spPr/>
        <p:txBody>
          <a:bodyPr/>
          <a:lstStyle/>
          <a:p>
            <a:r>
              <a:rPr lang="de-DE" dirty="0"/>
              <a:t>WEF Nexus Interactions in Jordan</a:t>
            </a:r>
          </a:p>
        </p:txBody>
      </p:sp>
      <p:sp>
        <p:nvSpPr>
          <p:cNvPr id="5" name="Foliennummernplatzhalter 4">
            <a:extLst>
              <a:ext uri="{FF2B5EF4-FFF2-40B4-BE49-F238E27FC236}">
                <a16:creationId xmlns:a16="http://schemas.microsoft.com/office/drawing/2014/main" id="{0A84BF2C-C7EF-49CD-8A1C-F234ED9EC56D}"/>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6" name="Gruppieren 5">
            <a:extLst>
              <a:ext uri="{FF2B5EF4-FFF2-40B4-BE49-F238E27FC236}">
                <a16:creationId xmlns:a16="http://schemas.microsoft.com/office/drawing/2014/main" id="{DB3AF586-BE68-45A7-8F8D-F288B70D336E}"/>
              </a:ext>
            </a:extLst>
          </p:cNvPr>
          <p:cNvGrpSpPr/>
          <p:nvPr/>
        </p:nvGrpSpPr>
        <p:grpSpPr>
          <a:xfrm>
            <a:off x="1706988" y="1049492"/>
            <a:ext cx="5738595" cy="3705433"/>
            <a:chOff x="1794034" y="908702"/>
            <a:chExt cx="5738595" cy="3841190"/>
          </a:xfrm>
        </p:grpSpPr>
        <p:grpSp>
          <p:nvGrpSpPr>
            <p:cNvPr id="7" name="Gruppieren 6">
              <a:extLst>
                <a:ext uri="{FF2B5EF4-FFF2-40B4-BE49-F238E27FC236}">
                  <a16:creationId xmlns:a16="http://schemas.microsoft.com/office/drawing/2014/main" id="{BF7732AB-A11D-481F-A5BF-CFAB73505B4D}"/>
                </a:ext>
              </a:extLst>
            </p:cNvPr>
            <p:cNvGrpSpPr/>
            <p:nvPr/>
          </p:nvGrpSpPr>
          <p:grpSpPr>
            <a:xfrm>
              <a:off x="1943485" y="1100771"/>
              <a:ext cx="5153066" cy="3649121"/>
              <a:chOff x="539552" y="856367"/>
              <a:chExt cx="7848872" cy="5601763"/>
            </a:xfrm>
          </p:grpSpPr>
          <p:sp>
            <p:nvSpPr>
              <p:cNvPr id="11" name="Inhaltsplatzhalter 2">
                <a:extLst>
                  <a:ext uri="{FF2B5EF4-FFF2-40B4-BE49-F238E27FC236}">
                    <a16:creationId xmlns:a16="http://schemas.microsoft.com/office/drawing/2014/main" id="{546B8886-C9D4-4ED7-AFC3-54AB5DC71082}"/>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12" name="CuadroTexto 71">
                <a:extLst>
                  <a:ext uri="{FF2B5EF4-FFF2-40B4-BE49-F238E27FC236}">
                    <a16:creationId xmlns:a16="http://schemas.microsoft.com/office/drawing/2014/main" id="{367EFCE0-E087-4207-96B2-6C28BFC975E3}"/>
                  </a:ext>
                </a:extLst>
              </p:cNvPr>
              <p:cNvSpPr txBox="1"/>
              <p:nvPr/>
            </p:nvSpPr>
            <p:spPr>
              <a:xfrm rot="19200000">
                <a:off x="5493824" y="856367"/>
                <a:ext cx="1887239"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3" name="CuadroTexto 72">
                <a:extLst>
                  <a:ext uri="{FF2B5EF4-FFF2-40B4-BE49-F238E27FC236}">
                    <a16:creationId xmlns:a16="http://schemas.microsoft.com/office/drawing/2014/main" id="{6941C4E5-ECAA-4D1D-A098-FCC13073F5A2}"/>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4" name="CuadroTexto 73">
                <a:extLst>
                  <a:ext uri="{FF2B5EF4-FFF2-40B4-BE49-F238E27FC236}">
                    <a16:creationId xmlns:a16="http://schemas.microsoft.com/office/drawing/2014/main" id="{676A030A-ABDE-4839-8DEF-BDF426EED00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5" name="Rectángulo 76">
                <a:extLst>
                  <a:ext uri="{FF2B5EF4-FFF2-40B4-BE49-F238E27FC236}">
                    <a16:creationId xmlns:a16="http://schemas.microsoft.com/office/drawing/2014/main" id="{FCE597E7-E4AB-4A73-AD64-059C090070BE}"/>
                  </a:ext>
                </a:extLst>
              </p:cNvPr>
              <p:cNvSpPr/>
              <p:nvPr/>
            </p:nvSpPr>
            <p:spPr>
              <a:xfrm rot="18587814">
                <a:off x="949092" y="2730700"/>
                <a:ext cx="3965452" cy="1687640"/>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Water is largest single energy consumer  (e.g. abstraction, desalination)</a:t>
                </a:r>
              </a:p>
              <a:p>
                <a:pPr marL="285750" lvl="0" indent="-285750">
                  <a:buClr>
                    <a:schemeClr val="tx2"/>
                  </a:buClr>
                  <a:buFont typeface="Arial" charset="0"/>
                  <a:buChar char="•"/>
                </a:pPr>
                <a:r>
                  <a:rPr lang="en-GB" sz="1100" b="1" dirty="0">
                    <a:solidFill>
                      <a:schemeClr val="tx1">
                        <a:lumMod val="65000"/>
                        <a:lumOff val="35000"/>
                      </a:schemeClr>
                    </a:solidFill>
                  </a:rPr>
                  <a:t>Water use for energy  (mostly for thermal cooling) competes with other sectors</a:t>
                </a:r>
              </a:p>
            </p:txBody>
          </p:sp>
          <p:sp>
            <p:nvSpPr>
              <p:cNvPr id="16" name="Rectángulo 77">
                <a:extLst>
                  <a:ext uri="{FF2B5EF4-FFF2-40B4-BE49-F238E27FC236}">
                    <a16:creationId xmlns:a16="http://schemas.microsoft.com/office/drawing/2014/main" id="{D99CCBD3-74E0-47AC-8672-3B99E8A67D99}"/>
                  </a:ext>
                </a:extLst>
              </p:cNvPr>
              <p:cNvSpPr/>
              <p:nvPr/>
            </p:nvSpPr>
            <p:spPr>
              <a:xfrm>
                <a:off x="2574311" y="5208289"/>
                <a:ext cx="4225880" cy="955066"/>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Increasing energy consumption in agriculture because of modernisation</a:t>
                </a:r>
              </a:p>
            </p:txBody>
          </p:sp>
          <p:sp>
            <p:nvSpPr>
              <p:cNvPr id="17" name="Rectángulo 79">
                <a:extLst>
                  <a:ext uri="{FF2B5EF4-FFF2-40B4-BE49-F238E27FC236}">
                    <a16:creationId xmlns:a16="http://schemas.microsoft.com/office/drawing/2014/main" id="{54FFD59D-CF4D-4616-8D0C-5BC7A530B108}"/>
                  </a:ext>
                </a:extLst>
              </p:cNvPr>
              <p:cNvSpPr/>
              <p:nvPr/>
            </p:nvSpPr>
            <p:spPr>
              <a:xfrm rot="3057121">
                <a:off x="4414043" y="2717667"/>
                <a:ext cx="3823949" cy="1687640"/>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Agriculture using largest amount of water resources</a:t>
                </a:r>
              </a:p>
              <a:p>
                <a:pPr marL="285750" lvl="0" indent="-285750">
                  <a:buClr>
                    <a:schemeClr val="tx2"/>
                  </a:buClr>
                  <a:buFont typeface="Arial" charset="0"/>
                  <a:buChar char="•"/>
                </a:pPr>
                <a:r>
                  <a:rPr lang="en-GB" sz="1100" b="1" dirty="0">
                    <a:solidFill>
                      <a:schemeClr val="tx1">
                        <a:lumMod val="65000"/>
                        <a:lumOff val="35000"/>
                      </a:schemeClr>
                    </a:solidFill>
                  </a:rPr>
                  <a:t>Overexploitation of water resources</a:t>
                </a:r>
              </a:p>
              <a:p>
                <a:pPr marL="285750" lvl="0" indent="-285750">
                  <a:buClr>
                    <a:schemeClr val="tx2"/>
                  </a:buClr>
                  <a:buFont typeface="Arial" charset="0"/>
                  <a:buChar char="•"/>
                </a:pPr>
                <a:r>
                  <a:rPr lang="en-GB" sz="1100" b="1" dirty="0">
                    <a:solidFill>
                      <a:schemeClr val="tx1">
                        <a:lumMod val="65000"/>
                        <a:lumOff val="35000"/>
                      </a:schemeClr>
                    </a:solidFill>
                  </a:rPr>
                  <a:t>Increase of water salinity and pollution levels </a:t>
                </a:r>
              </a:p>
            </p:txBody>
          </p:sp>
        </p:grpSp>
        <p:pic>
          <p:nvPicPr>
            <p:cNvPr id="8" name="Picture 23">
              <a:extLst>
                <a:ext uri="{FF2B5EF4-FFF2-40B4-BE49-F238E27FC236}">
                  <a16:creationId xmlns:a16="http://schemas.microsoft.com/office/drawing/2014/main" id="{03E142F9-9F32-4D40-9BBC-98E172086B6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9" name="Picture 21" descr="Icon&#10;&#10;Description automatically generated">
              <a:extLst>
                <a:ext uri="{FF2B5EF4-FFF2-40B4-BE49-F238E27FC236}">
                  <a16:creationId xmlns:a16="http://schemas.microsoft.com/office/drawing/2014/main" id="{A83915E8-F2B9-4C43-8A29-DC5A09FFDA8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0" name="Picture 19" descr="Icon&#10;&#10;Description automatically generated">
              <a:extLst>
                <a:ext uri="{FF2B5EF4-FFF2-40B4-BE49-F238E27FC236}">
                  <a16:creationId xmlns:a16="http://schemas.microsoft.com/office/drawing/2014/main" id="{274E88B2-4778-499C-9D8E-CFC96D4BDEE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spTree>
    <p:extLst>
      <p:ext uri="{BB962C8B-B14F-4D97-AF65-F5344CB8AC3E}">
        <p14:creationId xmlns:p14="http://schemas.microsoft.com/office/powerpoint/2010/main" val="23932772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14B923-869C-452E-A5FF-98088ECE234D}"/>
              </a:ext>
            </a:extLst>
          </p:cNvPr>
          <p:cNvSpPr>
            <a:spLocks noGrp="1"/>
          </p:cNvSpPr>
          <p:nvPr>
            <p:ph type="title"/>
          </p:nvPr>
        </p:nvSpPr>
        <p:spPr/>
        <p:txBody>
          <a:bodyPr/>
          <a:lstStyle/>
          <a:p>
            <a:r>
              <a:rPr lang="de-DE" dirty="0"/>
              <a:t>Impacts </a:t>
            </a:r>
            <a:r>
              <a:rPr lang="de-DE" dirty="0" err="1"/>
              <a:t>of</a:t>
            </a:r>
            <a:r>
              <a:rPr lang="de-DE" dirty="0"/>
              <a:t> </a:t>
            </a:r>
            <a:r>
              <a:rPr lang="de-DE" dirty="0" err="1"/>
              <a:t>climate</a:t>
            </a:r>
            <a:r>
              <a:rPr lang="de-DE" dirty="0"/>
              <a:t> </a:t>
            </a:r>
            <a:r>
              <a:rPr lang="de-DE" dirty="0" err="1"/>
              <a:t>change</a:t>
            </a:r>
            <a:r>
              <a:rPr lang="de-DE" dirty="0"/>
              <a:t> in Jordan</a:t>
            </a:r>
          </a:p>
        </p:txBody>
      </p:sp>
      <p:sp>
        <p:nvSpPr>
          <p:cNvPr id="5" name="Foliennummernplatzhalter 4">
            <a:extLst>
              <a:ext uri="{FF2B5EF4-FFF2-40B4-BE49-F238E27FC236}">
                <a16:creationId xmlns:a16="http://schemas.microsoft.com/office/drawing/2014/main" id="{9F21501F-59DA-4F8D-911E-7935C8125EA4}"/>
              </a:ext>
            </a:extLst>
          </p:cNvPr>
          <p:cNvSpPr>
            <a:spLocks noGrp="1"/>
          </p:cNvSpPr>
          <p:nvPr>
            <p:ph type="sldNum" sz="quarter" idx="16"/>
          </p:nvPr>
        </p:nvSpPr>
        <p:spPr/>
        <p:txBody>
          <a:bodyPr/>
          <a:lstStyle/>
          <a:p>
            <a:fld id="{CF23C0C3-F0EC-4AF0-84C8-08554CFEDD03}" type="slidenum">
              <a:rPr lang="en-GB" smtClean="0"/>
              <a:t>7</a:t>
            </a:fld>
            <a:endParaRPr lang="en-GB"/>
          </a:p>
        </p:txBody>
      </p:sp>
      <p:sp>
        <p:nvSpPr>
          <p:cNvPr id="6" name="Textfeld 5">
            <a:extLst>
              <a:ext uri="{FF2B5EF4-FFF2-40B4-BE49-F238E27FC236}">
                <a16:creationId xmlns:a16="http://schemas.microsoft.com/office/drawing/2014/main" id="{149BCAF4-6C80-4D0C-AB9E-CAC34DD5F810}"/>
              </a:ext>
            </a:extLst>
          </p:cNvPr>
          <p:cNvSpPr txBox="1"/>
          <p:nvPr/>
        </p:nvSpPr>
        <p:spPr>
          <a:xfrm>
            <a:off x="5744845" y="4776827"/>
            <a:ext cx="2566651" cy="230832"/>
          </a:xfrm>
          <a:prstGeom prst="rect">
            <a:avLst/>
          </a:prstGeom>
          <a:noFill/>
        </p:spPr>
        <p:txBody>
          <a:bodyPr wrap="square" rtlCol="0">
            <a:spAutoFit/>
          </a:bodyPr>
          <a:lstStyle/>
          <a:p>
            <a:pPr algn="l"/>
            <a:r>
              <a:rPr lang="de-DE" sz="900" dirty="0"/>
              <a:t>Source: Rahman et al. (2015)</a:t>
            </a:r>
          </a:p>
        </p:txBody>
      </p:sp>
      <p:pic>
        <p:nvPicPr>
          <p:cNvPr id="9" name="Grafik 8">
            <a:extLst>
              <a:ext uri="{FF2B5EF4-FFF2-40B4-BE49-F238E27FC236}">
                <a16:creationId xmlns:a16="http://schemas.microsoft.com/office/drawing/2014/main" id="{BFB420F8-9B22-4BC3-97A6-D035124C6660}"/>
              </a:ext>
            </a:extLst>
          </p:cNvPr>
          <p:cNvPicPr>
            <a:picLocks noChangeAspect="1"/>
          </p:cNvPicPr>
          <p:nvPr/>
        </p:nvPicPr>
        <p:blipFill rotWithShape="1">
          <a:blip r:embed="rId3"/>
          <a:srcRect b="3142"/>
          <a:stretch/>
        </p:blipFill>
        <p:spPr>
          <a:xfrm>
            <a:off x="5414136" y="1283925"/>
            <a:ext cx="2544960" cy="3528042"/>
          </a:xfrm>
          <a:prstGeom prst="rect">
            <a:avLst/>
          </a:prstGeom>
        </p:spPr>
      </p:pic>
      <p:sp>
        <p:nvSpPr>
          <p:cNvPr id="10" name="Textfeld 9">
            <a:extLst>
              <a:ext uri="{FF2B5EF4-FFF2-40B4-BE49-F238E27FC236}">
                <a16:creationId xmlns:a16="http://schemas.microsoft.com/office/drawing/2014/main" id="{FA5C7A9B-4E6B-42AC-BAB1-AF8AA95CD4ED}"/>
              </a:ext>
            </a:extLst>
          </p:cNvPr>
          <p:cNvSpPr txBox="1"/>
          <p:nvPr/>
        </p:nvSpPr>
        <p:spPr>
          <a:xfrm>
            <a:off x="5394411" y="995975"/>
            <a:ext cx="2843562" cy="276999"/>
          </a:xfrm>
          <a:prstGeom prst="rect">
            <a:avLst/>
          </a:prstGeom>
          <a:noFill/>
        </p:spPr>
        <p:txBody>
          <a:bodyPr wrap="square" rtlCol="0">
            <a:spAutoFit/>
          </a:bodyPr>
          <a:lstStyle/>
          <a:p>
            <a:pPr algn="l"/>
            <a:r>
              <a:rPr lang="de-DE" sz="1200" b="1" dirty="0">
                <a:solidFill>
                  <a:srgbClr val="004C82"/>
                </a:solidFill>
              </a:rPr>
              <a:t>Annual </a:t>
            </a:r>
            <a:r>
              <a:rPr lang="de-DE" sz="1200" b="1" dirty="0" err="1">
                <a:solidFill>
                  <a:srgbClr val="004C82"/>
                </a:solidFill>
              </a:rPr>
              <a:t>average</a:t>
            </a:r>
            <a:r>
              <a:rPr lang="de-DE" sz="1200" b="1" dirty="0">
                <a:solidFill>
                  <a:srgbClr val="004C82"/>
                </a:solidFill>
              </a:rPr>
              <a:t> </a:t>
            </a:r>
            <a:r>
              <a:rPr lang="de-DE" sz="1200" b="1" dirty="0" err="1">
                <a:solidFill>
                  <a:srgbClr val="004C82"/>
                </a:solidFill>
              </a:rPr>
              <a:t>rainfall</a:t>
            </a:r>
            <a:r>
              <a:rPr lang="de-DE" sz="1200" b="1" dirty="0">
                <a:solidFill>
                  <a:srgbClr val="004C82"/>
                </a:solidFill>
              </a:rPr>
              <a:t>, 1970-2013 </a:t>
            </a:r>
          </a:p>
        </p:txBody>
      </p:sp>
      <p:pic>
        <p:nvPicPr>
          <p:cNvPr id="12" name="Grafik 11">
            <a:extLst>
              <a:ext uri="{FF2B5EF4-FFF2-40B4-BE49-F238E27FC236}">
                <a16:creationId xmlns:a16="http://schemas.microsoft.com/office/drawing/2014/main" id="{CF6B54EE-0538-458A-9845-5AB891A18033}"/>
              </a:ext>
            </a:extLst>
          </p:cNvPr>
          <p:cNvPicPr>
            <a:picLocks noChangeAspect="1"/>
          </p:cNvPicPr>
          <p:nvPr/>
        </p:nvPicPr>
        <p:blipFill rotWithShape="1">
          <a:blip r:embed="rId4"/>
          <a:srcRect/>
          <a:stretch/>
        </p:blipFill>
        <p:spPr>
          <a:xfrm>
            <a:off x="589401" y="1397339"/>
            <a:ext cx="3652966" cy="2274299"/>
          </a:xfrm>
          <a:prstGeom prst="rect">
            <a:avLst/>
          </a:prstGeom>
        </p:spPr>
      </p:pic>
      <p:sp>
        <p:nvSpPr>
          <p:cNvPr id="13" name="Textfeld 12">
            <a:extLst>
              <a:ext uri="{FF2B5EF4-FFF2-40B4-BE49-F238E27FC236}">
                <a16:creationId xmlns:a16="http://schemas.microsoft.com/office/drawing/2014/main" id="{D08D05BC-6228-41D7-9030-86EB3CC7D72A}"/>
              </a:ext>
            </a:extLst>
          </p:cNvPr>
          <p:cNvSpPr txBox="1"/>
          <p:nvPr/>
        </p:nvSpPr>
        <p:spPr>
          <a:xfrm>
            <a:off x="503952" y="3668812"/>
            <a:ext cx="2751151" cy="369332"/>
          </a:xfrm>
          <a:prstGeom prst="rect">
            <a:avLst/>
          </a:prstGeom>
          <a:noFill/>
        </p:spPr>
        <p:txBody>
          <a:bodyPr wrap="square" rtlCol="0">
            <a:spAutoFit/>
          </a:bodyPr>
          <a:lstStyle/>
          <a:p>
            <a:pPr algn="l"/>
            <a:r>
              <a:rPr lang="de-DE" sz="900" dirty="0"/>
              <a:t>Source: Joint Research </a:t>
            </a:r>
            <a:r>
              <a:rPr lang="de-DE" sz="900" dirty="0" err="1"/>
              <a:t>Centre</a:t>
            </a:r>
            <a:r>
              <a:rPr lang="de-DE" sz="900" dirty="0"/>
              <a:t>, European </a:t>
            </a:r>
            <a:r>
              <a:rPr lang="de-DE" sz="900" dirty="0" err="1"/>
              <a:t>Commission</a:t>
            </a:r>
            <a:r>
              <a:rPr lang="de-DE" sz="900" dirty="0"/>
              <a:t> (2013)</a:t>
            </a:r>
          </a:p>
        </p:txBody>
      </p:sp>
      <p:cxnSp>
        <p:nvCxnSpPr>
          <p:cNvPr id="15" name="Gerade Verbindung mit Pfeil 14">
            <a:extLst>
              <a:ext uri="{FF2B5EF4-FFF2-40B4-BE49-F238E27FC236}">
                <a16:creationId xmlns:a16="http://schemas.microsoft.com/office/drawing/2014/main" id="{7511E113-B22E-4CB4-ABDF-2D571C6E513E}"/>
              </a:ext>
            </a:extLst>
          </p:cNvPr>
          <p:cNvCxnSpPr>
            <a:cxnSpLocks/>
          </p:cNvCxnSpPr>
          <p:nvPr/>
        </p:nvCxnSpPr>
        <p:spPr>
          <a:xfrm flipH="1">
            <a:off x="1185297" y="3271039"/>
            <a:ext cx="197384" cy="2348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9E20AD0C-4A6A-4FC4-9BAA-BBBEE46E28C3}"/>
              </a:ext>
            </a:extLst>
          </p:cNvPr>
          <p:cNvSpPr txBox="1"/>
          <p:nvPr/>
        </p:nvSpPr>
        <p:spPr>
          <a:xfrm>
            <a:off x="1195934" y="3086869"/>
            <a:ext cx="1679944" cy="230832"/>
          </a:xfrm>
          <a:prstGeom prst="rect">
            <a:avLst/>
          </a:prstGeom>
          <a:noFill/>
        </p:spPr>
        <p:txBody>
          <a:bodyPr wrap="square" rtlCol="0">
            <a:spAutoFit/>
          </a:bodyPr>
          <a:lstStyle/>
          <a:p>
            <a:pPr algn="l"/>
            <a:r>
              <a:rPr lang="de-DE" sz="900" dirty="0">
                <a:solidFill>
                  <a:srgbClr val="FF0000"/>
                </a:solidFill>
              </a:rPr>
              <a:t>Sahara Forest Project </a:t>
            </a:r>
          </a:p>
        </p:txBody>
      </p:sp>
    </p:spTree>
    <p:extLst>
      <p:ext uri="{BB962C8B-B14F-4D97-AF65-F5344CB8AC3E}">
        <p14:creationId xmlns:p14="http://schemas.microsoft.com/office/powerpoint/2010/main" val="15466121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ADB1B9CE-E360-417F-97F9-6D22557692BB}"/>
              </a:ext>
            </a:extLst>
          </p:cNvPr>
          <p:cNvSpPr>
            <a:spLocks noGrp="1"/>
          </p:cNvSpPr>
          <p:nvPr>
            <p:ph type="body" sz="quarter" idx="13"/>
          </p:nvPr>
        </p:nvSpPr>
        <p:spPr/>
        <p:txBody>
          <a:bodyPr/>
          <a:lstStyle/>
          <a:p>
            <a:r>
              <a:rPr lang="en-US"/>
              <a:t>Three core technologies</a:t>
            </a:r>
          </a:p>
        </p:txBody>
      </p:sp>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p:txBody>
          <a:bodyPr/>
          <a:lstStyle/>
          <a:p>
            <a:r>
              <a:rPr lang="en-US" sz="2400" dirty="0"/>
              <a:t>The Sahara Forest Project, Jordan</a:t>
            </a:r>
            <a:endParaRPr lang="en-GB" dirty="0"/>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9"/>
          </p:nvPr>
        </p:nvSpPr>
        <p:spPr/>
        <p:txBody>
          <a:bodyPr/>
          <a:lstStyle/>
          <a:p>
            <a:fld id="{CF23C0C3-F0EC-4AF0-84C8-08554CFEDD03}" type="slidenum">
              <a:rPr lang="en-GB" smtClean="0"/>
              <a:pPr/>
              <a:t>8</a:t>
            </a:fld>
            <a:endParaRPr lang="en-GB"/>
          </a:p>
        </p:txBody>
      </p:sp>
      <p:grpSp>
        <p:nvGrpSpPr>
          <p:cNvPr id="11" name="Group 10">
            <a:extLst>
              <a:ext uri="{FF2B5EF4-FFF2-40B4-BE49-F238E27FC236}">
                <a16:creationId xmlns:a16="http://schemas.microsoft.com/office/drawing/2014/main" id="{77B988AE-885A-4BE2-A4A9-E709AB6C7CF7}"/>
              </a:ext>
            </a:extLst>
          </p:cNvPr>
          <p:cNvGrpSpPr/>
          <p:nvPr/>
        </p:nvGrpSpPr>
        <p:grpSpPr>
          <a:xfrm>
            <a:off x="127354" y="1608970"/>
            <a:ext cx="2846386" cy="1063040"/>
            <a:chOff x="0" y="0"/>
            <a:chExt cx="3301266" cy="1232977"/>
          </a:xfrm>
        </p:grpSpPr>
        <p:sp>
          <p:nvSpPr>
            <p:cNvPr id="23" name="Rectangle 22">
              <a:extLst>
                <a:ext uri="{FF2B5EF4-FFF2-40B4-BE49-F238E27FC236}">
                  <a16:creationId xmlns:a16="http://schemas.microsoft.com/office/drawing/2014/main" id="{B176F0E5-FAFF-4841-95AF-05D83D047FB4}"/>
                </a:ext>
              </a:extLst>
            </p:cNvPr>
            <p:cNvSpPr/>
            <p:nvPr/>
          </p:nvSpPr>
          <p:spPr>
            <a:xfrm>
              <a:off x="403761" y="291590"/>
              <a:ext cx="2897505" cy="941387"/>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kern="1200">
                  <a:solidFill>
                    <a:srgbClr val="000000"/>
                  </a:solidFill>
                  <a:effectLst/>
                  <a:ea typeface="Calibri" panose="020F0502020204030204" pitchFamily="34" charset="0"/>
                  <a:cs typeface="Calibri" panose="020F0502020204030204" pitchFamily="34" charset="0"/>
                </a:rPr>
                <a:t>Saltwater-cooled greenhouse technologies</a:t>
              </a:r>
              <a:endParaRPr lang="en-GB" sz="1100">
                <a:effectLst/>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561B2A52-C586-435B-B3F3-30F4398AE64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grpSp>
        <p:nvGrpSpPr>
          <p:cNvPr id="14" name="Group 13">
            <a:extLst>
              <a:ext uri="{FF2B5EF4-FFF2-40B4-BE49-F238E27FC236}">
                <a16:creationId xmlns:a16="http://schemas.microsoft.com/office/drawing/2014/main" id="{8729CE24-850C-42B7-985E-A31B225C980D}"/>
              </a:ext>
            </a:extLst>
          </p:cNvPr>
          <p:cNvGrpSpPr/>
          <p:nvPr/>
        </p:nvGrpSpPr>
        <p:grpSpPr>
          <a:xfrm>
            <a:off x="3163067" y="1546694"/>
            <a:ext cx="2817866" cy="1125317"/>
            <a:chOff x="0" y="0"/>
            <a:chExt cx="3288921" cy="1313398"/>
          </a:xfrm>
        </p:grpSpPr>
        <p:sp>
          <p:nvSpPr>
            <p:cNvPr id="21" name="Rectangle 20">
              <a:extLst>
                <a:ext uri="{FF2B5EF4-FFF2-40B4-BE49-F238E27FC236}">
                  <a16:creationId xmlns:a16="http://schemas.microsoft.com/office/drawing/2014/main" id="{5C0E2B67-6003-45AE-98A7-BE13173B9799}"/>
                </a:ext>
              </a:extLst>
            </p:cNvPr>
            <p:cNvSpPr/>
            <p:nvPr/>
          </p:nvSpPr>
          <p:spPr>
            <a:xfrm>
              <a:off x="391886" y="366104"/>
              <a:ext cx="2897035" cy="947294"/>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a:solidFill>
                    <a:srgbClr val="000000"/>
                  </a:solidFill>
                  <a:ea typeface="Calibri" panose="020F0502020204030204" pitchFamily="34" charset="0"/>
                  <a:cs typeface="Calibri" panose="020F0502020204030204" pitchFamily="34" charset="0"/>
                </a:rPr>
                <a:t>Solarpower technologies</a:t>
              </a:r>
              <a:endParaRPr lang="en-US" sz="1100">
                <a:effectLst/>
                <a:ea typeface="Calibri" panose="020F0502020204030204" pitchFamily="34" charset="0"/>
                <a:cs typeface="Times New Roman" panose="02020603050405020304" pitchFamily="18" charset="0"/>
              </a:endParaRPr>
            </a:p>
          </p:txBody>
        </p:sp>
        <p:pic>
          <p:nvPicPr>
            <p:cNvPr id="22" name="Picture 21" descr="Icon&#10;&#10;Description automatically generated">
              <a:extLst>
                <a:ext uri="{FF2B5EF4-FFF2-40B4-BE49-F238E27FC236}">
                  <a16:creationId xmlns:a16="http://schemas.microsoft.com/office/drawing/2014/main" id="{FB87F888-E5D3-4906-9AF5-2D0E502C500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5" name="Group 14">
            <a:extLst>
              <a:ext uri="{FF2B5EF4-FFF2-40B4-BE49-F238E27FC236}">
                <a16:creationId xmlns:a16="http://schemas.microsoft.com/office/drawing/2014/main" id="{1EBB79A5-F135-4338-8047-138605C790C8}"/>
              </a:ext>
            </a:extLst>
          </p:cNvPr>
          <p:cNvGrpSpPr/>
          <p:nvPr/>
        </p:nvGrpSpPr>
        <p:grpSpPr>
          <a:xfrm>
            <a:off x="6179255" y="1544002"/>
            <a:ext cx="2817866" cy="1128008"/>
            <a:chOff x="0" y="0"/>
            <a:chExt cx="3277045" cy="1311854"/>
          </a:xfrm>
        </p:grpSpPr>
        <p:sp>
          <p:nvSpPr>
            <p:cNvPr id="17" name="Rectangle 16">
              <a:extLst>
                <a:ext uri="{FF2B5EF4-FFF2-40B4-BE49-F238E27FC236}">
                  <a16:creationId xmlns:a16="http://schemas.microsoft.com/office/drawing/2014/main" id="{D8B0F4B6-5D1A-4CA2-BDCD-E20A62C8B339}"/>
                </a:ext>
              </a:extLst>
            </p:cNvPr>
            <p:cNvSpPr/>
            <p:nvPr/>
          </p:nvSpPr>
          <p:spPr>
            <a:xfrm>
              <a:off x="380010" y="367932"/>
              <a:ext cx="2897035" cy="943922"/>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a:solidFill>
                    <a:srgbClr val="000000"/>
                  </a:solidFill>
                  <a:ea typeface="Calibri" panose="020F0502020204030204" pitchFamily="34" charset="0"/>
                  <a:cs typeface="Calibri" panose="020F0502020204030204" pitchFamily="34" charset="0"/>
                </a:rPr>
                <a:t>Technologies for growing vegetation in arid-environmnets </a:t>
              </a:r>
              <a:endParaRPr lang="en-US" sz="1100">
                <a:effectLst/>
                <a:ea typeface="Calibri" panose="020F0502020204030204" pitchFamily="34" charset="0"/>
                <a:cs typeface="Times New Roman" panose="02020603050405020304" pitchFamily="18" charset="0"/>
              </a:endParaRPr>
            </a:p>
          </p:txBody>
        </p:sp>
        <p:pic>
          <p:nvPicPr>
            <p:cNvPr id="20" name="Picture 19" descr="Icon&#10;&#10;Description automatically generated">
              <a:extLst>
                <a:ext uri="{FF2B5EF4-FFF2-40B4-BE49-F238E27FC236}">
                  <a16:creationId xmlns:a16="http://schemas.microsoft.com/office/drawing/2014/main" id="{C8FD95C9-ABD0-41E5-AE3A-4C4113D205BE}"/>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pic>
        <p:nvPicPr>
          <p:cNvPr id="38" name="Grafik 37">
            <a:extLst>
              <a:ext uri="{FF2B5EF4-FFF2-40B4-BE49-F238E27FC236}">
                <a16:creationId xmlns:a16="http://schemas.microsoft.com/office/drawing/2014/main" id="{9EA75C4D-8217-4CF5-9C67-A326A8071BDE}"/>
              </a:ext>
            </a:extLst>
          </p:cNvPr>
          <p:cNvPicPr>
            <a:picLocks noChangeAspect="1"/>
          </p:cNvPicPr>
          <p:nvPr/>
        </p:nvPicPr>
        <p:blipFill>
          <a:blip r:embed="rId6"/>
          <a:stretch>
            <a:fillRect/>
          </a:stretch>
        </p:blipFill>
        <p:spPr>
          <a:xfrm>
            <a:off x="6729705" y="2715061"/>
            <a:ext cx="2043728" cy="2039864"/>
          </a:xfrm>
          <a:prstGeom prst="rect">
            <a:avLst/>
          </a:prstGeom>
        </p:spPr>
      </p:pic>
      <p:pic>
        <p:nvPicPr>
          <p:cNvPr id="40" name="Grafik 39">
            <a:extLst>
              <a:ext uri="{FF2B5EF4-FFF2-40B4-BE49-F238E27FC236}">
                <a16:creationId xmlns:a16="http://schemas.microsoft.com/office/drawing/2014/main" id="{EA853F5C-1E74-4712-982E-923448429447}"/>
              </a:ext>
            </a:extLst>
          </p:cNvPr>
          <p:cNvPicPr>
            <a:picLocks noChangeAspect="1"/>
          </p:cNvPicPr>
          <p:nvPr/>
        </p:nvPicPr>
        <p:blipFill>
          <a:blip r:embed="rId7"/>
          <a:stretch>
            <a:fillRect/>
          </a:stretch>
        </p:blipFill>
        <p:spPr>
          <a:xfrm>
            <a:off x="3857187" y="2715061"/>
            <a:ext cx="1765383" cy="2050536"/>
          </a:xfrm>
          <a:prstGeom prst="rect">
            <a:avLst/>
          </a:prstGeom>
        </p:spPr>
      </p:pic>
      <p:pic>
        <p:nvPicPr>
          <p:cNvPr id="1026" name="Picture 2" descr="SFP_SaltPond_GreenHouse_Sunset_©AndersNyboe:SFP">
            <a:extLst>
              <a:ext uri="{FF2B5EF4-FFF2-40B4-BE49-F238E27FC236}">
                <a16:creationId xmlns:a16="http://schemas.microsoft.com/office/drawing/2014/main" id="{DF1C09FB-6989-4197-A24F-F2184465CEC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97725" y="2878094"/>
            <a:ext cx="2476015" cy="165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731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CE133DA-F0D7-42CD-8072-0060F2E4E690}"/>
              </a:ext>
            </a:extLst>
          </p:cNvPr>
          <p:cNvSpPr>
            <a:spLocks noGrp="1"/>
          </p:cNvSpPr>
          <p:nvPr>
            <p:ph type="body" sz="quarter" idx="14"/>
          </p:nvPr>
        </p:nvSpPr>
        <p:spPr/>
        <p:txBody>
          <a:bodyPr/>
          <a:lstStyle/>
          <a:p>
            <a:r>
              <a:rPr lang="de-DE" dirty="0"/>
              <a:t>Set-</a:t>
            </a:r>
            <a:r>
              <a:rPr lang="de-DE" dirty="0" err="1"/>
              <a:t>up</a:t>
            </a:r>
            <a:r>
              <a:rPr lang="de-DE" dirty="0"/>
              <a:t> </a:t>
            </a:r>
            <a:r>
              <a:rPr lang="de-DE" dirty="0" err="1"/>
              <a:t>of</a:t>
            </a:r>
            <a:r>
              <a:rPr lang="de-DE" dirty="0"/>
              <a:t> </a:t>
            </a:r>
            <a:r>
              <a:rPr lang="de-DE" dirty="0" err="1"/>
              <a:t>the</a:t>
            </a:r>
            <a:r>
              <a:rPr lang="de-DE" dirty="0"/>
              <a:t> </a:t>
            </a:r>
            <a:r>
              <a:rPr lang="de-DE" dirty="0" err="1"/>
              <a:t>project</a:t>
            </a:r>
            <a:r>
              <a:rPr lang="de-DE" dirty="0"/>
              <a:t> </a:t>
            </a:r>
            <a:r>
              <a:rPr lang="de-DE" dirty="0" err="1"/>
              <a:t>site</a:t>
            </a:r>
            <a:endParaRPr lang="de-DE" dirty="0"/>
          </a:p>
        </p:txBody>
      </p:sp>
      <p:sp>
        <p:nvSpPr>
          <p:cNvPr id="2" name="Textplatzhalter 1">
            <a:extLst>
              <a:ext uri="{FF2B5EF4-FFF2-40B4-BE49-F238E27FC236}">
                <a16:creationId xmlns:a16="http://schemas.microsoft.com/office/drawing/2014/main" id="{126C1BE0-1341-4545-92B1-42B0DC6DAF2E}"/>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503F2041-5FEB-4F93-A040-3A4BA40CDCBC}"/>
              </a:ext>
            </a:extLst>
          </p:cNvPr>
          <p:cNvSpPr>
            <a:spLocks noGrp="1"/>
          </p:cNvSpPr>
          <p:nvPr>
            <p:ph type="title"/>
          </p:nvPr>
        </p:nvSpPr>
        <p:spPr/>
        <p:txBody>
          <a:bodyPr>
            <a:normAutofit/>
          </a:bodyPr>
          <a:lstStyle/>
          <a:p>
            <a:r>
              <a:rPr lang="en-US" sz="2400" dirty="0"/>
              <a:t>The Sahara Forest Project, Jordan</a:t>
            </a:r>
          </a:p>
        </p:txBody>
      </p:sp>
      <p:sp>
        <p:nvSpPr>
          <p:cNvPr id="4" name="Foliennummernplatzhalter 3">
            <a:extLst>
              <a:ext uri="{FF2B5EF4-FFF2-40B4-BE49-F238E27FC236}">
                <a16:creationId xmlns:a16="http://schemas.microsoft.com/office/drawing/2014/main" id="{98F711E4-3EE5-4286-B90C-E401B008CC3C}"/>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6" name="Grafik 5">
            <a:extLst>
              <a:ext uri="{FF2B5EF4-FFF2-40B4-BE49-F238E27FC236}">
                <a16:creationId xmlns:a16="http://schemas.microsoft.com/office/drawing/2014/main" id="{B927A76E-B912-4951-BBF2-309A2B247585}"/>
              </a:ext>
            </a:extLst>
          </p:cNvPr>
          <p:cNvPicPr>
            <a:picLocks noChangeAspect="1"/>
          </p:cNvPicPr>
          <p:nvPr/>
        </p:nvPicPr>
        <p:blipFill rotWithShape="1">
          <a:blip r:embed="rId3"/>
          <a:srcRect t="4401"/>
          <a:stretch/>
        </p:blipFill>
        <p:spPr>
          <a:xfrm>
            <a:off x="449263" y="1562737"/>
            <a:ext cx="6555772" cy="3526456"/>
          </a:xfrm>
          <a:prstGeom prst="rect">
            <a:avLst/>
          </a:prstGeom>
        </p:spPr>
      </p:pic>
    </p:spTree>
    <p:extLst>
      <p:ext uri="{BB962C8B-B14F-4D97-AF65-F5344CB8AC3E}">
        <p14:creationId xmlns:p14="http://schemas.microsoft.com/office/powerpoint/2010/main" val="1316458422"/>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SRFTFS2Y63PY-545973155-19153</_dlc_DocId>
    <_dlc_DocIdUrl xmlns="c223a77a-1bdc-44bd-8349-8f51de15cd10">
      <Url>https://gizonline.sharepoint.com/sites/WaterPolicy-InnovationforResilienceWaPo-RE/_layouts/15/DocIdRedir.aspx?ID=SRFTFS2Y63PY-545973155-19153</Url>
      <Description>SRFTFS2Y63PY-545973155-19153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3EC7E49B-846E-44A0-9987-B181665961CF}">
  <ds:schemaRefs>
    <ds:schemaRef ds:uri="http://schemas.microsoft.com/sharepoint/events"/>
  </ds:schemaRefs>
</ds:datastoreItem>
</file>

<file path=customXml/itemProps3.xml><?xml version="1.0" encoding="utf-8"?>
<ds:datastoreItem xmlns:ds="http://schemas.openxmlformats.org/officeDocument/2006/customXml" ds:itemID="{3C03BE2C-DBC9-4CFF-8F6C-0333178E2AAE}">
  <ds:schemaRefs>
    <ds:schemaRef ds:uri="http://schemas.openxmlformats.org/package/2006/metadata/core-properties"/>
    <ds:schemaRef ds:uri="http://schemas.microsoft.com/office/2006/documentManagement/types"/>
    <ds:schemaRef ds:uri="484c8c59-755d-4516-b8d2-1621b38262b4"/>
    <ds:schemaRef ds:uri="http://purl.org/dc/elements/1.1/"/>
    <ds:schemaRef ds:uri="http://schemas.microsoft.com/office/2006/metadata/properties"/>
    <ds:schemaRef ds:uri="c223a77a-1bdc-44bd-8349-8f51de15cd10"/>
    <ds:schemaRef ds:uri="cf63e47e-96be-43a7-9c4e-0a5012f8609c"/>
    <ds:schemaRef ds:uri="http://purl.org/dc/term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BE964AA-F7A8-4B87-A361-C9373AEAC1CF}"/>
</file>

<file path=docProps/app.xml><?xml version="1.0" encoding="utf-8"?>
<Properties xmlns="http://schemas.openxmlformats.org/officeDocument/2006/extended-properties" xmlns:vt="http://schemas.openxmlformats.org/officeDocument/2006/docPropsVTypes">
  <Template/>
  <TotalTime>0</TotalTime>
  <Words>3136</Words>
  <Application>Microsoft Office PowerPoint</Application>
  <PresentationFormat>Bildschirmpräsentation (16:9)</PresentationFormat>
  <Paragraphs>327</Paragraphs>
  <Slides>16</Slides>
  <Notes>16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Akzidenz-Grotesk BQ</vt:lpstr>
      <vt:lpstr>Arial</vt:lpstr>
      <vt:lpstr>Calibri</vt:lpstr>
      <vt:lpstr>LabGrotesque</vt:lpstr>
      <vt:lpstr>Source Sans Pro</vt:lpstr>
      <vt:lpstr>Symbol</vt:lpstr>
      <vt:lpstr>Times New Roman</vt:lpstr>
      <vt:lpstr>Wingdings</vt:lpstr>
      <vt:lpstr>Master English</vt:lpstr>
      <vt:lpstr>PowerPoint-Präsentation</vt:lpstr>
      <vt:lpstr>Overview of case studies</vt:lpstr>
      <vt:lpstr>The Sahara Forest Project, Jordan</vt:lpstr>
      <vt:lpstr>PowerPoint-Präsentation</vt:lpstr>
      <vt:lpstr>The Sahara Forest Project, Jordan</vt:lpstr>
      <vt:lpstr>WEF Nexus Interactions in Jordan</vt:lpstr>
      <vt:lpstr>Impacts of climate change in Jordan</vt:lpstr>
      <vt:lpstr>The Sahara Forest Project, Jordan</vt:lpstr>
      <vt:lpstr>The Sahara Forest Project, Jordan</vt:lpstr>
      <vt:lpstr>The Sahara Forest Project, Jordan</vt:lpstr>
      <vt:lpstr>The Sahara Forest Project, Jordan</vt:lpstr>
      <vt:lpstr>The Sahara Forest Project, Jordan</vt:lpstr>
      <vt:lpstr>The Sahara Forest Project, Jordan</vt:lpstr>
      <vt:lpstr>The Sahara Forest Project, Jordan</vt:lpstr>
      <vt:lpstr>Video of the project</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25</cp:revision>
  <dcterms:created xsi:type="dcterms:W3CDTF">2017-09-14T11:33:37Z</dcterms:created>
  <dcterms:modified xsi:type="dcterms:W3CDTF">2022-09-14T06:51:22Z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5cdbd477-ac25-44ad-a4b4-0def1cd3609e</vt:lpwstr>
  </property>
  <property fmtid="{D5CDD505-2E9C-101B-9397-08002B2CF9AE}" pid="4" name="MediaServiceImageTags">
    <vt:lpwstr/>
  </property>
</Properties>
</file>