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handoutMasterIdLst>
    <p:handoutMasterId r:id="rId25"/>
  </p:handoutMasterIdLst>
  <p:sldIdLst>
    <p:sldId id="982" r:id="rId6"/>
    <p:sldId id="816" r:id="rId7"/>
    <p:sldId id="700" r:id="rId8"/>
    <p:sldId id="756" r:id="rId9"/>
    <p:sldId id="757" r:id="rId10"/>
    <p:sldId id="758" r:id="rId11"/>
    <p:sldId id="759" r:id="rId12"/>
    <p:sldId id="760" r:id="rId13"/>
    <p:sldId id="761" r:id="rId14"/>
    <p:sldId id="762" r:id="rId15"/>
    <p:sldId id="764" r:id="rId16"/>
    <p:sldId id="786" r:id="rId17"/>
    <p:sldId id="767" r:id="rId18"/>
    <p:sldId id="769" r:id="rId19"/>
    <p:sldId id="770" r:id="rId20"/>
    <p:sldId id="771" r:id="rId21"/>
    <p:sldId id="772" r:id="rId22"/>
    <p:sldId id="983" r:id="rId23"/>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lly Aufdembrinke - adelphi" initials="LA-a [2]" lastIdx="1" clrIdx="6">
    <p:extLst>
      <p:ext uri="{19B8F6BF-5375-455C-9EA6-DF929625EA0E}">
        <p15:presenceInfo xmlns:p15="http://schemas.microsoft.com/office/powerpoint/2012/main" userId="Lilly Aufdembrinke - adelphi" providerId="Non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7" clrIdx="4">
    <p:extLst>
      <p:ext uri="{19B8F6BF-5375-455C-9EA6-DF929625EA0E}">
        <p15:presenceInfo xmlns:p15="http://schemas.microsoft.com/office/powerpoint/2012/main" userId="S-1-5-21-1761227572-3249661292-4128413540-5431" providerId="AD"/>
      </p:ext>
    </p:extLst>
  </p:cmAuthor>
  <p:cmAuthor id="6" name="Sabine Blumstein" initials="SB" lastIdx="7"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1A"/>
    <a:srgbClr val="004C82"/>
    <a:srgbClr val="79A12C"/>
    <a:srgbClr val="97A12C"/>
    <a:srgbClr val="F6B33C"/>
    <a:srgbClr val="575756"/>
    <a:srgbClr val="7E7E7E"/>
    <a:srgbClr val="ECD65E"/>
    <a:srgbClr val="FFD960"/>
    <a:srgbClr val="E2E2E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685E0B-6D48-43C2-BEB0-49B6E2674B7B}" v="6" dt="2022-09-14T06:54:15.3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92021" autoAdjust="0"/>
  </p:normalViewPr>
  <p:slideViewPr>
    <p:cSldViewPr snapToGrid="0">
      <p:cViewPr varScale="1">
        <p:scale>
          <a:sx n="104" d="100"/>
          <a:sy n="104" d="100"/>
        </p:scale>
        <p:origin x="1248" y="82"/>
      </p:cViewPr>
      <p:guideLst>
        <p:guide pos="2880"/>
        <p:guide orient="horz" pos="1620"/>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Eleonora GIZ" userId="17fcc923-fc16-4ae3-be90-1ba8220b4999" providerId="ADAL" clId="{B8685E0B-6D48-43C2-BEB0-49B6E2674B7B}"/>
    <pc:docChg chg="undo custSel addSld delSld modSld">
      <pc:chgData name="Hoffmann, Eleonora GIZ" userId="17fcc923-fc16-4ae3-be90-1ba8220b4999" providerId="ADAL" clId="{B8685E0B-6D48-43C2-BEB0-49B6E2674B7B}" dt="2022-09-14T06:54:17.863" v="13" actId="47"/>
      <pc:docMkLst>
        <pc:docMk/>
      </pc:docMkLst>
      <pc:sldChg chg="addSp delSp del mod">
        <pc:chgData name="Hoffmann, Eleonora GIZ" userId="17fcc923-fc16-4ae3-be90-1ba8220b4999" providerId="ADAL" clId="{B8685E0B-6D48-43C2-BEB0-49B6E2674B7B}" dt="2022-09-14T06:43:11.509" v="3" actId="47"/>
        <pc:sldMkLst>
          <pc:docMk/>
          <pc:sldMk cId="561675503" sldId="692"/>
        </pc:sldMkLst>
        <pc:spChg chg="add del">
          <ac:chgData name="Hoffmann, Eleonora GIZ" userId="17fcc923-fc16-4ae3-be90-1ba8220b4999" providerId="ADAL" clId="{B8685E0B-6D48-43C2-BEB0-49B6E2674B7B}" dt="2022-09-14T06:42:58.260" v="1" actId="22"/>
          <ac:spMkLst>
            <pc:docMk/>
            <pc:sldMk cId="561675503" sldId="692"/>
            <ac:spMk id="14" creationId="{51427359-0C95-49F7-8412-E75C1B8DE39F}"/>
          </ac:spMkLst>
        </pc:spChg>
      </pc:sldChg>
      <pc:sldChg chg="del">
        <pc:chgData name="Hoffmann, Eleonora GIZ" userId="17fcc923-fc16-4ae3-be90-1ba8220b4999" providerId="ADAL" clId="{B8685E0B-6D48-43C2-BEB0-49B6E2674B7B}" dt="2022-09-14T06:54:17.863" v="13" actId="47"/>
        <pc:sldMkLst>
          <pc:docMk/>
          <pc:sldMk cId="1603386933" sldId="755"/>
        </pc:sldMkLst>
      </pc:sldChg>
      <pc:sldChg chg="modSp mod">
        <pc:chgData name="Hoffmann, Eleonora GIZ" userId="17fcc923-fc16-4ae3-be90-1ba8220b4999" providerId="ADAL" clId="{B8685E0B-6D48-43C2-BEB0-49B6E2674B7B}" dt="2022-09-14T06:43:54.351" v="8" actId="27636"/>
        <pc:sldMkLst>
          <pc:docMk/>
          <pc:sldMk cId="3300390589" sldId="757"/>
        </pc:sldMkLst>
        <pc:spChg chg="mod">
          <ac:chgData name="Hoffmann, Eleonora GIZ" userId="17fcc923-fc16-4ae3-be90-1ba8220b4999" providerId="ADAL" clId="{B8685E0B-6D48-43C2-BEB0-49B6E2674B7B}" dt="2022-09-14T06:43:54.351" v="8" actId="27636"/>
          <ac:spMkLst>
            <pc:docMk/>
            <pc:sldMk cId="3300390589" sldId="757"/>
            <ac:spMk id="2" creationId="{862E7C59-DD41-4EE5-B4D2-BD232FF10E80}"/>
          </ac:spMkLst>
        </pc:spChg>
      </pc:sldChg>
      <pc:sldChg chg="modSp mod">
        <pc:chgData name="Hoffmann, Eleonora GIZ" userId="17fcc923-fc16-4ae3-be90-1ba8220b4999" providerId="ADAL" clId="{B8685E0B-6D48-43C2-BEB0-49B6E2674B7B}" dt="2022-09-14T06:44:17.551" v="9" actId="20577"/>
        <pc:sldMkLst>
          <pc:docMk/>
          <pc:sldMk cId="2295179563" sldId="758"/>
        </pc:sldMkLst>
        <pc:spChg chg="mod">
          <ac:chgData name="Hoffmann, Eleonora GIZ" userId="17fcc923-fc16-4ae3-be90-1ba8220b4999" providerId="ADAL" clId="{B8685E0B-6D48-43C2-BEB0-49B6E2674B7B}" dt="2022-09-14T06:44:17.551" v="9" actId="20577"/>
          <ac:spMkLst>
            <pc:docMk/>
            <pc:sldMk cId="2295179563" sldId="758"/>
            <ac:spMk id="15" creationId="{7B6BF21D-939F-4298-ADA3-C93AEAAE86E7}"/>
          </ac:spMkLst>
        </pc:spChg>
      </pc:sldChg>
      <pc:sldChg chg="modSp mod">
        <pc:chgData name="Hoffmann, Eleonora GIZ" userId="17fcc923-fc16-4ae3-be90-1ba8220b4999" providerId="ADAL" clId="{B8685E0B-6D48-43C2-BEB0-49B6E2674B7B}" dt="2022-09-14T06:45:04.141" v="10" actId="14100"/>
        <pc:sldMkLst>
          <pc:docMk/>
          <pc:sldMk cId="1110800698" sldId="761"/>
        </pc:sldMkLst>
        <pc:spChg chg="mod">
          <ac:chgData name="Hoffmann, Eleonora GIZ" userId="17fcc923-fc16-4ae3-be90-1ba8220b4999" providerId="ADAL" clId="{B8685E0B-6D48-43C2-BEB0-49B6E2674B7B}" dt="2022-09-14T06:45:04.141" v="10" actId="14100"/>
          <ac:spMkLst>
            <pc:docMk/>
            <pc:sldMk cId="1110800698" sldId="761"/>
            <ac:spMk id="10" creationId="{C13C7D51-18DC-4FD9-AB69-92F0F1D306D7}"/>
          </ac:spMkLst>
        </pc:spChg>
      </pc:sldChg>
      <pc:sldChg chg="modSp mod">
        <pc:chgData name="Hoffmann, Eleonora GIZ" userId="17fcc923-fc16-4ae3-be90-1ba8220b4999" providerId="ADAL" clId="{B8685E0B-6D48-43C2-BEB0-49B6E2674B7B}" dt="2022-09-14T06:45:28.841" v="11" actId="20577"/>
        <pc:sldMkLst>
          <pc:docMk/>
          <pc:sldMk cId="3694739989" sldId="786"/>
        </pc:sldMkLst>
        <pc:spChg chg="mod">
          <ac:chgData name="Hoffmann, Eleonora GIZ" userId="17fcc923-fc16-4ae3-be90-1ba8220b4999" providerId="ADAL" clId="{B8685E0B-6D48-43C2-BEB0-49B6E2674B7B}" dt="2022-09-14T06:45:28.841" v="11" actId="20577"/>
          <ac:spMkLst>
            <pc:docMk/>
            <pc:sldMk cId="3694739989" sldId="786"/>
            <ac:spMk id="20" creationId="{91CB1901-0BE5-417F-B167-29E2960DD8BC}"/>
          </ac:spMkLst>
        </pc:spChg>
      </pc:sldChg>
      <pc:sldChg chg="delCm">
        <pc:chgData name="Hoffmann, Eleonora GIZ" userId="17fcc923-fc16-4ae3-be90-1ba8220b4999" providerId="ADAL" clId="{B8685E0B-6D48-43C2-BEB0-49B6E2674B7B}" dt="2022-09-14T06:43:33.232" v="4" actId="1592"/>
        <pc:sldMkLst>
          <pc:docMk/>
          <pc:sldMk cId="1844333682" sldId="816"/>
        </pc:sldMkLst>
      </pc:sldChg>
      <pc:sldChg chg="add">
        <pc:chgData name="Hoffmann, Eleonora GIZ" userId="17fcc923-fc16-4ae3-be90-1ba8220b4999" providerId="ADAL" clId="{B8685E0B-6D48-43C2-BEB0-49B6E2674B7B}" dt="2022-09-14T06:43:08.261" v="2"/>
        <pc:sldMkLst>
          <pc:docMk/>
          <pc:sldMk cId="768379456" sldId="982"/>
        </pc:sldMkLst>
      </pc:sldChg>
      <pc:sldChg chg="add">
        <pc:chgData name="Hoffmann, Eleonora GIZ" userId="17fcc923-fc16-4ae3-be90-1ba8220b4999" providerId="ADAL" clId="{B8685E0B-6D48-43C2-BEB0-49B6E2674B7B}" dt="2022-09-14T06:54:15.340" v="12"/>
        <pc:sldMkLst>
          <pc:docMk/>
          <pc:sldMk cId="473480351" sldId="983"/>
        </pc:sldMkLst>
      </pc:sldChg>
    </pc:docChg>
  </pc:docChgLst>
  <pc:docChgLst>
    <pc:chgData name="Lilly Aufdembrinke" userId="fee545d9-4af7-4ecf-b0b0-707eb0358dd5" providerId="ADAL" clId="{5EFAB697-6837-4E56-9B92-6C02D3A0AEE6}"/>
    <pc:docChg chg="undo custSel addSld delSld modSld">
      <pc:chgData name="Lilly Aufdembrinke" userId="fee545d9-4af7-4ecf-b0b0-707eb0358dd5" providerId="ADAL" clId="{5EFAB697-6837-4E56-9B92-6C02D3A0AEE6}" dt="2022-03-30T10:24:55.417" v="126" actId="20577"/>
      <pc:docMkLst>
        <pc:docMk/>
      </pc:docMkLst>
      <pc:sldChg chg="del">
        <pc:chgData name="Lilly Aufdembrinke" userId="fee545d9-4af7-4ecf-b0b0-707eb0358dd5" providerId="ADAL" clId="{5EFAB697-6837-4E56-9B92-6C02D3A0AEE6}" dt="2022-03-30T10:23:26.561" v="90" actId="2696"/>
        <pc:sldMkLst>
          <pc:docMk/>
          <pc:sldMk cId="1073200970" sldId="293"/>
        </pc:sldMkLst>
      </pc:sldChg>
      <pc:sldChg chg="del">
        <pc:chgData name="Lilly Aufdembrinke" userId="fee545d9-4af7-4ecf-b0b0-707eb0358dd5" providerId="ADAL" clId="{5EFAB697-6837-4E56-9B92-6C02D3A0AEE6}" dt="2022-03-30T10:19:20.785" v="13" actId="2696"/>
        <pc:sldMkLst>
          <pc:docMk/>
          <pc:sldMk cId="3044296129" sldId="691"/>
        </pc:sldMkLst>
      </pc:sldChg>
      <pc:sldChg chg="modSp">
        <pc:chgData name="Lilly Aufdembrinke" userId="fee545d9-4af7-4ecf-b0b0-707eb0358dd5" providerId="ADAL" clId="{5EFAB697-6837-4E56-9B92-6C02D3A0AEE6}" dt="2022-03-30T10:19:17.523" v="12" actId="20577"/>
        <pc:sldMkLst>
          <pc:docMk/>
          <pc:sldMk cId="561675503" sldId="692"/>
        </pc:sldMkLst>
        <pc:spChg chg="mod">
          <ac:chgData name="Lilly Aufdembrinke" userId="fee545d9-4af7-4ecf-b0b0-707eb0358dd5" providerId="ADAL" clId="{5EFAB697-6837-4E56-9B92-6C02D3A0AEE6}" dt="2022-03-30T10:19:17.523" v="12" actId="20577"/>
          <ac:spMkLst>
            <pc:docMk/>
            <pc:sldMk cId="561675503" sldId="692"/>
            <ac:spMk id="2" creationId="{A2D891FC-FB68-4B33-8531-AE8AAF6CE7E2}"/>
          </ac:spMkLst>
        </pc:spChg>
      </pc:sldChg>
      <pc:sldChg chg="modSp">
        <pc:chgData name="Lilly Aufdembrinke" userId="fee545d9-4af7-4ecf-b0b0-707eb0358dd5" providerId="ADAL" clId="{5EFAB697-6837-4E56-9B92-6C02D3A0AEE6}" dt="2022-03-30T10:24:55.417" v="126" actId="20577"/>
        <pc:sldMkLst>
          <pc:docMk/>
          <pc:sldMk cId="996263605" sldId="700"/>
        </pc:sldMkLst>
        <pc:spChg chg="mod">
          <ac:chgData name="Lilly Aufdembrinke" userId="fee545d9-4af7-4ecf-b0b0-707eb0358dd5" providerId="ADAL" clId="{5EFAB697-6837-4E56-9B92-6C02D3A0AEE6}" dt="2022-03-30T10:24:51.337" v="120" actId="20577"/>
          <ac:spMkLst>
            <pc:docMk/>
            <pc:sldMk cId="996263605" sldId="700"/>
            <ac:spMk id="3" creationId="{BBD7D9A1-A5EE-443B-9337-2379369E59E9}"/>
          </ac:spMkLst>
        </pc:spChg>
        <pc:spChg chg="mod">
          <ac:chgData name="Lilly Aufdembrinke" userId="fee545d9-4af7-4ecf-b0b0-707eb0358dd5" providerId="ADAL" clId="{5EFAB697-6837-4E56-9B92-6C02D3A0AEE6}" dt="2022-03-30T10:24:55.417" v="126" actId="20577"/>
          <ac:spMkLst>
            <pc:docMk/>
            <pc:sldMk cId="996263605" sldId="700"/>
            <ac:spMk id="5" creationId="{335ADD1C-6E51-4CDD-862D-4F0239596E11}"/>
          </ac:spMkLst>
        </pc:spChg>
      </pc:sldChg>
      <pc:sldChg chg="modSp del">
        <pc:chgData name="Lilly Aufdembrinke" userId="fee545d9-4af7-4ecf-b0b0-707eb0358dd5" providerId="ADAL" clId="{5EFAB697-6837-4E56-9B92-6C02D3A0AEE6}" dt="2022-03-30T10:22:37.874" v="86" actId="2696"/>
        <pc:sldMkLst>
          <pc:docMk/>
          <pc:sldMk cId="3000234328" sldId="729"/>
        </pc:sldMkLst>
        <pc:grpChg chg="mod">
          <ac:chgData name="Lilly Aufdembrinke" userId="fee545d9-4af7-4ecf-b0b0-707eb0358dd5" providerId="ADAL" clId="{5EFAB697-6837-4E56-9B92-6C02D3A0AEE6}" dt="2022-03-30T10:21:58.054" v="79" actId="1076"/>
          <ac:grpSpMkLst>
            <pc:docMk/>
            <pc:sldMk cId="3000234328" sldId="729"/>
            <ac:grpSpMk id="5" creationId="{5F64B3E8-28C4-46CD-8BCB-1266F6BEB976}"/>
          </ac:grpSpMkLst>
        </pc:grpChg>
        <pc:graphicFrameChg chg="modGraphic">
          <ac:chgData name="Lilly Aufdembrinke" userId="fee545d9-4af7-4ecf-b0b0-707eb0358dd5" providerId="ADAL" clId="{5EFAB697-6837-4E56-9B92-6C02D3A0AEE6}" dt="2022-03-30T10:20:07.698" v="20" actId="20577"/>
          <ac:graphicFrameMkLst>
            <pc:docMk/>
            <pc:sldMk cId="3000234328" sldId="729"/>
            <ac:graphicFrameMk id="4" creationId="{A9803DD8-3FA0-4936-A293-510574E27D87}"/>
          </ac:graphicFrameMkLst>
        </pc:graphicFrameChg>
        <pc:graphicFrameChg chg="modGraphic">
          <ac:chgData name="Lilly Aufdembrinke" userId="fee545d9-4af7-4ecf-b0b0-707eb0358dd5" providerId="ADAL" clId="{5EFAB697-6837-4E56-9B92-6C02D3A0AEE6}" dt="2022-03-30T10:20:57.515" v="55" actId="20577"/>
          <ac:graphicFrameMkLst>
            <pc:docMk/>
            <pc:sldMk cId="3000234328" sldId="729"/>
            <ac:graphicFrameMk id="23" creationId="{ECDD2681-5186-4210-A132-E057BE1DD598}"/>
          </ac:graphicFrameMkLst>
        </pc:graphicFrameChg>
      </pc:sldChg>
      <pc:sldChg chg="del">
        <pc:chgData name="Lilly Aufdembrinke" userId="fee545d9-4af7-4ecf-b0b0-707eb0358dd5" providerId="ADAL" clId="{5EFAB697-6837-4E56-9B92-6C02D3A0AEE6}" dt="2022-03-30T10:23:26.653" v="110" actId="2696"/>
        <pc:sldMkLst>
          <pc:docMk/>
          <pc:sldMk cId="490463016" sldId="773"/>
        </pc:sldMkLst>
      </pc:sldChg>
      <pc:sldChg chg="del">
        <pc:chgData name="Lilly Aufdembrinke" userId="fee545d9-4af7-4ecf-b0b0-707eb0358dd5" providerId="ADAL" clId="{5EFAB697-6837-4E56-9B92-6C02D3A0AEE6}" dt="2022-03-30T10:23:26.626" v="103" actId="2696"/>
        <pc:sldMkLst>
          <pc:docMk/>
          <pc:sldMk cId="1922731340" sldId="774"/>
        </pc:sldMkLst>
      </pc:sldChg>
      <pc:sldChg chg="del">
        <pc:chgData name="Lilly Aufdembrinke" userId="fee545d9-4af7-4ecf-b0b0-707eb0358dd5" providerId="ADAL" clId="{5EFAB697-6837-4E56-9B92-6C02D3A0AEE6}" dt="2022-03-30T10:23:26.561" v="89" actId="2696"/>
        <pc:sldMkLst>
          <pc:docMk/>
          <pc:sldMk cId="998281964" sldId="780"/>
        </pc:sldMkLst>
      </pc:sldChg>
      <pc:sldChg chg="del">
        <pc:chgData name="Lilly Aufdembrinke" userId="fee545d9-4af7-4ecf-b0b0-707eb0358dd5" providerId="ADAL" clId="{5EFAB697-6837-4E56-9B92-6C02D3A0AEE6}" dt="2022-03-30T10:23:26.561" v="88" actId="2696"/>
        <pc:sldMkLst>
          <pc:docMk/>
          <pc:sldMk cId="323474195" sldId="781"/>
        </pc:sldMkLst>
      </pc:sldChg>
      <pc:sldChg chg="del">
        <pc:chgData name="Lilly Aufdembrinke" userId="fee545d9-4af7-4ecf-b0b0-707eb0358dd5" providerId="ADAL" clId="{5EFAB697-6837-4E56-9B92-6C02D3A0AEE6}" dt="2022-03-30T10:23:26.561" v="87" actId="2696"/>
        <pc:sldMkLst>
          <pc:docMk/>
          <pc:sldMk cId="1075084788" sldId="782"/>
        </pc:sldMkLst>
      </pc:sldChg>
      <pc:sldChg chg="del">
        <pc:chgData name="Lilly Aufdembrinke" userId="fee545d9-4af7-4ecf-b0b0-707eb0358dd5" providerId="ADAL" clId="{5EFAB697-6837-4E56-9B92-6C02D3A0AEE6}" dt="2022-03-30T10:23:26.626" v="102" actId="2696"/>
        <pc:sldMkLst>
          <pc:docMk/>
          <pc:sldMk cId="4005159082" sldId="783"/>
        </pc:sldMkLst>
      </pc:sldChg>
      <pc:sldChg chg="del">
        <pc:chgData name="Lilly Aufdembrinke" userId="fee545d9-4af7-4ecf-b0b0-707eb0358dd5" providerId="ADAL" clId="{5EFAB697-6837-4E56-9B92-6C02D3A0AEE6}" dt="2022-03-30T10:23:26.653" v="109" actId="2696"/>
        <pc:sldMkLst>
          <pc:docMk/>
          <pc:sldMk cId="980376482" sldId="788"/>
        </pc:sldMkLst>
      </pc:sldChg>
      <pc:sldChg chg="del">
        <pc:chgData name="Lilly Aufdembrinke" userId="fee545d9-4af7-4ecf-b0b0-707eb0358dd5" providerId="ADAL" clId="{5EFAB697-6837-4E56-9B92-6C02D3A0AEE6}" dt="2022-03-30T10:23:26.608" v="101" actId="2696"/>
        <pc:sldMkLst>
          <pc:docMk/>
          <pc:sldMk cId="4287130944" sldId="799"/>
        </pc:sldMkLst>
      </pc:sldChg>
      <pc:sldChg chg="del">
        <pc:chgData name="Lilly Aufdembrinke" userId="fee545d9-4af7-4ecf-b0b0-707eb0358dd5" providerId="ADAL" clId="{5EFAB697-6837-4E56-9B92-6C02D3A0AEE6}" dt="2022-03-30T10:23:26.608" v="100" actId="2696"/>
        <pc:sldMkLst>
          <pc:docMk/>
          <pc:sldMk cId="2255448010" sldId="800"/>
        </pc:sldMkLst>
      </pc:sldChg>
      <pc:sldChg chg="del">
        <pc:chgData name="Lilly Aufdembrinke" userId="fee545d9-4af7-4ecf-b0b0-707eb0358dd5" providerId="ADAL" clId="{5EFAB697-6837-4E56-9B92-6C02D3A0AEE6}" dt="2022-03-30T10:23:26.608" v="99" actId="2696"/>
        <pc:sldMkLst>
          <pc:docMk/>
          <pc:sldMk cId="3771499311" sldId="801"/>
        </pc:sldMkLst>
      </pc:sldChg>
      <pc:sldChg chg="del">
        <pc:chgData name="Lilly Aufdembrinke" userId="fee545d9-4af7-4ecf-b0b0-707eb0358dd5" providerId="ADAL" clId="{5EFAB697-6837-4E56-9B92-6C02D3A0AEE6}" dt="2022-03-30T10:23:26.592" v="98" actId="2696"/>
        <pc:sldMkLst>
          <pc:docMk/>
          <pc:sldMk cId="1361415406" sldId="802"/>
        </pc:sldMkLst>
      </pc:sldChg>
      <pc:sldChg chg="del">
        <pc:chgData name="Lilly Aufdembrinke" userId="fee545d9-4af7-4ecf-b0b0-707eb0358dd5" providerId="ADAL" clId="{5EFAB697-6837-4E56-9B92-6C02D3A0AEE6}" dt="2022-03-30T10:23:26.592" v="96" actId="2696"/>
        <pc:sldMkLst>
          <pc:docMk/>
          <pc:sldMk cId="2027353802" sldId="804"/>
        </pc:sldMkLst>
      </pc:sldChg>
      <pc:sldChg chg="del">
        <pc:chgData name="Lilly Aufdembrinke" userId="fee545d9-4af7-4ecf-b0b0-707eb0358dd5" providerId="ADAL" clId="{5EFAB697-6837-4E56-9B92-6C02D3A0AEE6}" dt="2022-03-30T10:23:26.592" v="97" actId="2696"/>
        <pc:sldMkLst>
          <pc:docMk/>
          <pc:sldMk cId="3942805394" sldId="805"/>
        </pc:sldMkLst>
      </pc:sldChg>
      <pc:sldChg chg="del">
        <pc:chgData name="Lilly Aufdembrinke" userId="fee545d9-4af7-4ecf-b0b0-707eb0358dd5" providerId="ADAL" clId="{5EFAB697-6837-4E56-9B92-6C02D3A0AEE6}" dt="2022-03-30T10:23:26.577" v="94" actId="2696"/>
        <pc:sldMkLst>
          <pc:docMk/>
          <pc:sldMk cId="619210881" sldId="806"/>
        </pc:sldMkLst>
      </pc:sldChg>
      <pc:sldChg chg="del">
        <pc:chgData name="Lilly Aufdembrinke" userId="fee545d9-4af7-4ecf-b0b0-707eb0358dd5" providerId="ADAL" clId="{5EFAB697-6837-4E56-9B92-6C02D3A0AEE6}" dt="2022-03-30T10:23:26.637" v="105" actId="2696"/>
        <pc:sldMkLst>
          <pc:docMk/>
          <pc:sldMk cId="833360476" sldId="807"/>
        </pc:sldMkLst>
      </pc:sldChg>
      <pc:sldChg chg="del">
        <pc:chgData name="Lilly Aufdembrinke" userId="fee545d9-4af7-4ecf-b0b0-707eb0358dd5" providerId="ADAL" clId="{5EFAB697-6837-4E56-9B92-6C02D3A0AEE6}" dt="2022-03-30T10:23:26.653" v="108" actId="2696"/>
        <pc:sldMkLst>
          <pc:docMk/>
          <pc:sldMk cId="805079395" sldId="808"/>
        </pc:sldMkLst>
      </pc:sldChg>
      <pc:sldChg chg="del">
        <pc:chgData name="Lilly Aufdembrinke" userId="fee545d9-4af7-4ecf-b0b0-707eb0358dd5" providerId="ADAL" clId="{5EFAB697-6837-4E56-9B92-6C02D3A0AEE6}" dt="2022-03-30T10:23:26.637" v="104" actId="2696"/>
        <pc:sldMkLst>
          <pc:docMk/>
          <pc:sldMk cId="761899182" sldId="809"/>
        </pc:sldMkLst>
      </pc:sldChg>
      <pc:sldChg chg="del">
        <pc:chgData name="Lilly Aufdembrinke" userId="fee545d9-4af7-4ecf-b0b0-707eb0358dd5" providerId="ADAL" clId="{5EFAB697-6837-4E56-9B92-6C02D3A0AEE6}" dt="2022-03-30T10:23:26.577" v="93" actId="2696"/>
        <pc:sldMkLst>
          <pc:docMk/>
          <pc:sldMk cId="3348897170" sldId="810"/>
        </pc:sldMkLst>
      </pc:sldChg>
      <pc:sldChg chg="del">
        <pc:chgData name="Lilly Aufdembrinke" userId="fee545d9-4af7-4ecf-b0b0-707eb0358dd5" providerId="ADAL" clId="{5EFAB697-6837-4E56-9B92-6C02D3A0AEE6}" dt="2022-03-30T10:23:26.577" v="95" actId="2696"/>
        <pc:sldMkLst>
          <pc:docMk/>
          <pc:sldMk cId="3640795646" sldId="811"/>
        </pc:sldMkLst>
      </pc:sldChg>
      <pc:sldChg chg="del">
        <pc:chgData name="Lilly Aufdembrinke" userId="fee545d9-4af7-4ecf-b0b0-707eb0358dd5" providerId="ADAL" clId="{5EFAB697-6837-4E56-9B92-6C02D3A0AEE6}" dt="2022-03-30T10:23:26.653" v="107" actId="2696"/>
        <pc:sldMkLst>
          <pc:docMk/>
          <pc:sldMk cId="1119574356" sldId="812"/>
        </pc:sldMkLst>
      </pc:sldChg>
      <pc:sldChg chg="del">
        <pc:chgData name="Lilly Aufdembrinke" userId="fee545d9-4af7-4ecf-b0b0-707eb0358dd5" providerId="ADAL" clId="{5EFAB697-6837-4E56-9B92-6C02D3A0AEE6}" dt="2022-03-30T10:23:26.653" v="106" actId="2696"/>
        <pc:sldMkLst>
          <pc:docMk/>
          <pc:sldMk cId="2541306875" sldId="813"/>
        </pc:sldMkLst>
      </pc:sldChg>
      <pc:sldChg chg="del">
        <pc:chgData name="Lilly Aufdembrinke" userId="fee545d9-4af7-4ecf-b0b0-707eb0358dd5" providerId="ADAL" clId="{5EFAB697-6837-4E56-9B92-6C02D3A0AEE6}" dt="2022-03-30T10:23:26.577" v="92" actId="2696"/>
        <pc:sldMkLst>
          <pc:docMk/>
          <pc:sldMk cId="785597768" sldId="814"/>
        </pc:sldMkLst>
      </pc:sldChg>
      <pc:sldChg chg="del">
        <pc:chgData name="Lilly Aufdembrinke" userId="fee545d9-4af7-4ecf-b0b0-707eb0358dd5" providerId="ADAL" clId="{5EFAB697-6837-4E56-9B92-6C02D3A0AEE6}" dt="2022-03-30T10:23:26.577" v="91" actId="2696"/>
        <pc:sldMkLst>
          <pc:docMk/>
          <pc:sldMk cId="983497545" sldId="815"/>
        </pc:sldMkLst>
      </pc:sldChg>
      <pc:sldChg chg="addSp delSp modSp add">
        <pc:chgData name="Lilly Aufdembrinke" userId="fee545d9-4af7-4ecf-b0b0-707eb0358dd5" providerId="ADAL" clId="{5EFAB697-6837-4E56-9B92-6C02D3A0AEE6}" dt="2022-03-30T10:22:30.351" v="85" actId="1076"/>
        <pc:sldMkLst>
          <pc:docMk/>
          <pc:sldMk cId="1844333682" sldId="816"/>
        </pc:sldMkLst>
        <pc:grpChg chg="del mod">
          <ac:chgData name="Lilly Aufdembrinke" userId="fee545d9-4af7-4ecf-b0b0-707eb0358dd5" providerId="ADAL" clId="{5EFAB697-6837-4E56-9B92-6C02D3A0AEE6}" dt="2022-03-30T10:21:47.901" v="67" actId="478"/>
          <ac:grpSpMkLst>
            <pc:docMk/>
            <pc:sldMk cId="1844333682" sldId="816"/>
            <ac:grpSpMk id="5" creationId="{5F64B3E8-28C4-46CD-8BCB-1266F6BEB976}"/>
          </ac:grpSpMkLst>
        </pc:grpChg>
        <pc:grpChg chg="del mod">
          <ac:chgData name="Lilly Aufdembrinke" userId="fee545d9-4af7-4ecf-b0b0-707eb0358dd5" providerId="ADAL" clId="{5EFAB697-6837-4E56-9B92-6C02D3A0AEE6}" dt="2022-03-30T10:21:45.651" v="64" actId="478"/>
          <ac:grpSpMkLst>
            <pc:docMk/>
            <pc:sldMk cId="1844333682" sldId="816"/>
            <ac:grpSpMk id="6" creationId="{B12FF16E-9727-42BE-9D59-C86F3BB8FFCF}"/>
          </ac:grpSpMkLst>
        </pc:grpChg>
        <pc:grpChg chg="del">
          <ac:chgData name="Lilly Aufdembrinke" userId="fee545d9-4af7-4ecf-b0b0-707eb0358dd5" providerId="ADAL" clId="{5EFAB697-6837-4E56-9B92-6C02D3A0AEE6}" dt="2022-03-30T10:21:51.909" v="74" actId="478"/>
          <ac:grpSpMkLst>
            <pc:docMk/>
            <pc:sldMk cId="1844333682" sldId="816"/>
            <ac:grpSpMk id="7" creationId="{E2054FE3-09B7-4F97-831A-6130BFD864AD}"/>
          </ac:grpSpMkLst>
        </pc:grpChg>
        <pc:grpChg chg="del">
          <ac:chgData name="Lilly Aufdembrinke" userId="fee545d9-4af7-4ecf-b0b0-707eb0358dd5" providerId="ADAL" clId="{5EFAB697-6837-4E56-9B92-6C02D3A0AEE6}" dt="2022-03-30T10:21:52.827" v="75" actId="478"/>
          <ac:grpSpMkLst>
            <pc:docMk/>
            <pc:sldMk cId="1844333682" sldId="816"/>
            <ac:grpSpMk id="8" creationId="{FCF89D3A-9D9B-4A6D-89EF-A7545242B534}"/>
          </ac:grpSpMkLst>
        </pc:grpChg>
        <pc:grpChg chg="add mod">
          <ac:chgData name="Lilly Aufdembrinke" userId="fee545d9-4af7-4ecf-b0b0-707eb0358dd5" providerId="ADAL" clId="{5EFAB697-6837-4E56-9B92-6C02D3A0AEE6}" dt="2022-03-30T10:22:11.111" v="81" actId="1076"/>
          <ac:grpSpMkLst>
            <pc:docMk/>
            <pc:sldMk cId="1844333682" sldId="816"/>
            <ac:grpSpMk id="36" creationId="{7F6BDFDA-F0AA-4111-BECC-C85FAA4A9EE1}"/>
          </ac:grpSpMkLst>
        </pc:grpChg>
        <pc:graphicFrameChg chg="mod modGraphic">
          <ac:chgData name="Lilly Aufdembrinke" userId="fee545d9-4af7-4ecf-b0b0-707eb0358dd5" providerId="ADAL" clId="{5EFAB697-6837-4E56-9B92-6C02D3A0AEE6}" dt="2022-03-30T10:22:30.351" v="85" actId="1076"/>
          <ac:graphicFrameMkLst>
            <pc:docMk/>
            <pc:sldMk cId="1844333682" sldId="816"/>
            <ac:graphicFrameMk id="4" creationId="{A9803DD8-3FA0-4936-A293-510574E27D87}"/>
          </ac:graphicFrameMkLst>
        </pc:graphicFrameChg>
        <pc:graphicFrameChg chg="modGraphic">
          <ac:chgData name="Lilly Aufdembrinke" userId="fee545d9-4af7-4ecf-b0b0-707eb0358dd5" providerId="ADAL" clId="{5EFAB697-6837-4E56-9B92-6C02D3A0AEE6}" dt="2022-03-30T10:21:43.227" v="62" actId="2164"/>
          <ac:graphicFrameMkLst>
            <pc:docMk/>
            <pc:sldMk cId="1844333682" sldId="816"/>
            <ac:graphicFrameMk id="23" creationId="{ECDD2681-5186-4210-A132-E057BE1DD598}"/>
          </ac:graphicFrameMkLst>
        </pc:graphicFrameChg>
        <pc:picChg chg="del">
          <ac:chgData name="Lilly Aufdembrinke" userId="fee545d9-4af7-4ecf-b0b0-707eb0358dd5" providerId="ADAL" clId="{5EFAB697-6837-4E56-9B92-6C02D3A0AEE6}" dt="2022-03-30T10:21:36.066" v="59" actId="478"/>
          <ac:picMkLst>
            <pc:docMk/>
            <pc:sldMk cId="1844333682" sldId="816"/>
            <ac:picMk id="25" creationId="{CB314353-6200-462E-A2E5-0C918BD06567}"/>
          </ac:picMkLst>
        </pc:picChg>
        <pc:picChg chg="del">
          <ac:chgData name="Lilly Aufdembrinke" userId="fee545d9-4af7-4ecf-b0b0-707eb0358dd5" providerId="ADAL" clId="{5EFAB697-6837-4E56-9B92-6C02D3A0AEE6}" dt="2022-03-30T10:21:34.674" v="57" actId="478"/>
          <ac:picMkLst>
            <pc:docMk/>
            <pc:sldMk cId="1844333682" sldId="816"/>
            <ac:picMk id="27" creationId="{135F8653-FFB4-4E49-B6A4-1FDEDA0038F3}"/>
          </ac:picMkLst>
        </pc:picChg>
        <pc:picChg chg="del">
          <ac:chgData name="Lilly Aufdembrinke" userId="fee545d9-4af7-4ecf-b0b0-707eb0358dd5" providerId="ADAL" clId="{5EFAB697-6837-4E56-9B92-6C02D3A0AEE6}" dt="2022-03-30T10:21:34.010" v="56" actId="478"/>
          <ac:picMkLst>
            <pc:docMk/>
            <pc:sldMk cId="1844333682" sldId="816"/>
            <ac:picMk id="28" creationId="{B7D6897D-5449-4CAC-B933-50C1828DFD2C}"/>
          </ac:picMkLst>
        </pc:picChg>
        <pc:picChg chg="del mod">
          <ac:chgData name="Lilly Aufdembrinke" userId="fee545d9-4af7-4ecf-b0b0-707eb0358dd5" providerId="ADAL" clId="{5EFAB697-6837-4E56-9B92-6C02D3A0AEE6}" dt="2022-03-30T10:21:49.506" v="70" actId="478"/>
          <ac:picMkLst>
            <pc:docMk/>
            <pc:sldMk cId="1844333682" sldId="816"/>
            <ac:picMk id="31" creationId="{75AD310B-ECDE-4B02-BB37-F4E01BAA6258}"/>
          </ac:picMkLst>
        </pc:picChg>
        <pc:picChg chg="del">
          <ac:chgData name="Lilly Aufdembrinke" userId="fee545d9-4af7-4ecf-b0b0-707eb0358dd5" providerId="ADAL" clId="{5EFAB697-6837-4E56-9B92-6C02D3A0AEE6}" dt="2022-03-30T10:21:53.458" v="76" actId="478"/>
          <ac:picMkLst>
            <pc:docMk/>
            <pc:sldMk cId="1844333682" sldId="816"/>
            <ac:picMk id="32" creationId="{2C82432F-2798-4B18-979C-80A551F417B2}"/>
          </ac:picMkLst>
        </pc:picChg>
        <pc:picChg chg="add mod">
          <ac:chgData name="Lilly Aufdembrinke" userId="fee545d9-4af7-4ecf-b0b0-707eb0358dd5" providerId="ADAL" clId="{5EFAB697-6837-4E56-9B92-6C02D3A0AEE6}" dt="2022-03-30T10:22:14.800" v="82" actId="1076"/>
          <ac:picMkLst>
            <pc:docMk/>
            <pc:sldMk cId="1844333682" sldId="816"/>
            <ac:picMk id="33" creationId="{80AC44BC-B751-4538-ABE8-8BBCD3782C13}"/>
          </ac:picMkLst>
        </pc:picChg>
        <pc:picChg chg="del">
          <ac:chgData name="Lilly Aufdembrinke" userId="fee545d9-4af7-4ecf-b0b0-707eb0358dd5" providerId="ADAL" clId="{5EFAB697-6837-4E56-9B92-6C02D3A0AEE6}" dt="2022-03-30T10:21:50.140" v="71" actId="478"/>
          <ac:picMkLst>
            <pc:docMk/>
            <pc:sldMk cId="1844333682" sldId="816"/>
            <ac:picMk id="34" creationId="{ABD18790-2217-4EC0-B0B1-36A2D8F6E729}"/>
          </ac:picMkLst>
        </pc:picChg>
        <pc:picChg chg="del">
          <ac:chgData name="Lilly Aufdembrinke" userId="fee545d9-4af7-4ecf-b0b0-707eb0358dd5" providerId="ADAL" clId="{5EFAB697-6837-4E56-9B92-6C02D3A0AEE6}" dt="2022-03-30T10:21:48.674" v="68" actId="478"/>
          <ac:picMkLst>
            <pc:docMk/>
            <pc:sldMk cId="1844333682" sldId="816"/>
            <ac:picMk id="35" creationId="{64793B04-334A-4E3D-9643-8452AD64FB8D}"/>
          </ac:picMkLst>
        </pc:picChg>
        <pc:picChg chg="del">
          <ac:chgData name="Lilly Aufdembrinke" userId="fee545d9-4af7-4ecf-b0b0-707eb0358dd5" providerId="ADAL" clId="{5EFAB697-6837-4E56-9B92-6C02D3A0AEE6}" dt="2022-03-30T10:21:35.386" v="58" actId="478"/>
          <ac:picMkLst>
            <pc:docMk/>
            <pc:sldMk cId="1844333682" sldId="816"/>
            <ac:picMk id="37" creationId="{DFF2BCA0-AAC2-4C32-B3ED-0D46AAC67B87}"/>
          </ac:picMkLst>
        </pc:picChg>
        <pc:picChg chg="del">
          <ac:chgData name="Lilly Aufdembrinke" userId="fee545d9-4af7-4ecf-b0b0-707eb0358dd5" providerId="ADAL" clId="{5EFAB697-6837-4E56-9B92-6C02D3A0AEE6}" dt="2022-03-30T10:21:50.746" v="72" actId="478"/>
          <ac:picMkLst>
            <pc:docMk/>
            <pc:sldMk cId="1844333682" sldId="816"/>
            <ac:picMk id="38" creationId="{9670D061-40B6-44F2-A917-C99725280DD6}"/>
          </ac:picMkLst>
        </pc:picChg>
        <pc:picChg chg="del">
          <ac:chgData name="Lilly Aufdembrinke" userId="fee545d9-4af7-4ecf-b0b0-707eb0358dd5" providerId="ADAL" clId="{5EFAB697-6837-4E56-9B92-6C02D3A0AEE6}" dt="2022-03-30T10:21:46.594" v="65" actId="478"/>
          <ac:picMkLst>
            <pc:docMk/>
            <pc:sldMk cId="1844333682" sldId="816"/>
            <ac:picMk id="39" creationId="{2D11C3E1-5C4D-4DB4-B7BD-1CB2D37DABFE}"/>
          </ac:picMkLst>
        </pc:picChg>
        <pc:picChg chg="add mod">
          <ac:chgData name="Lilly Aufdembrinke" userId="fee545d9-4af7-4ecf-b0b0-707eb0358dd5" providerId="ADAL" clId="{5EFAB697-6837-4E56-9B92-6C02D3A0AEE6}" dt="2022-03-30T10:22:20.584" v="83" actId="1076"/>
          <ac:picMkLst>
            <pc:docMk/>
            <pc:sldMk cId="1844333682" sldId="816"/>
            <ac:picMk id="42" creationId="{04F30AFC-C705-4C7F-80C5-66D355784AF4}"/>
          </ac:picMkLst>
        </pc:picChg>
        <pc:picChg chg="add mod">
          <ac:chgData name="Lilly Aufdembrinke" userId="fee545d9-4af7-4ecf-b0b0-707eb0358dd5" providerId="ADAL" clId="{5EFAB697-6837-4E56-9B92-6C02D3A0AEE6}" dt="2022-03-30T10:22:20.584" v="83" actId="1076"/>
          <ac:picMkLst>
            <pc:docMk/>
            <pc:sldMk cId="1844333682" sldId="816"/>
            <ac:picMk id="43" creationId="{E2A50C1D-E74D-4472-A17D-43A744EB0D83}"/>
          </ac:picMkLst>
        </pc:picChg>
        <pc:picChg chg="add mod">
          <ac:chgData name="Lilly Aufdembrinke" userId="fee545d9-4af7-4ecf-b0b0-707eb0358dd5" providerId="ADAL" clId="{5EFAB697-6837-4E56-9B92-6C02D3A0AEE6}" dt="2022-03-30T10:22:20.584" v="83" actId="1076"/>
          <ac:picMkLst>
            <pc:docMk/>
            <pc:sldMk cId="1844333682" sldId="816"/>
            <ac:picMk id="44" creationId="{BCA5FED6-BDA4-4759-9CF9-4C02BC04E615}"/>
          </ac:picMkLst>
        </pc:picChg>
        <pc:picChg chg="del">
          <ac:chgData name="Lilly Aufdembrinke" userId="fee545d9-4af7-4ecf-b0b0-707eb0358dd5" providerId="ADAL" clId="{5EFAB697-6837-4E56-9B92-6C02D3A0AEE6}" dt="2022-03-30T10:21:54.002" v="77" actId="478"/>
          <ac:picMkLst>
            <pc:docMk/>
            <pc:sldMk cId="1844333682" sldId="816"/>
            <ac:picMk id="45" creationId="{A118DD23-4490-40F9-A8FA-F0642DF65D75}"/>
          </ac:picMkLst>
        </pc:picChg>
        <pc:picChg chg="del">
          <ac:chgData name="Lilly Aufdembrinke" userId="fee545d9-4af7-4ecf-b0b0-707eb0358dd5" providerId="ADAL" clId="{5EFAB697-6837-4E56-9B92-6C02D3A0AEE6}" dt="2022-03-30T10:21:51.339" v="73" actId="478"/>
          <ac:picMkLst>
            <pc:docMk/>
            <pc:sldMk cId="1844333682" sldId="816"/>
            <ac:picMk id="46" creationId="{FCED6030-8D57-4CF0-ADDD-76B76F4FE29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14/09/2022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14/09/2022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presseservice.pressrelations.de/pressemitteilung/landwirte-im-hessischen-ried-sind-sehr-interessiert-an-gewaesserschutzberatung-561488.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664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r>
              <a:rPr lang="en-US" sz="900" noProof="0" dirty="0"/>
              <a:t>These measurements show the effectiveness of the corrective measures employed to stop excessive groundwater extractions in the Hessian </a:t>
            </a:r>
            <a:r>
              <a:rPr lang="en-US" sz="900" noProof="0" dirty="0" err="1"/>
              <a:t>Ried</a:t>
            </a:r>
            <a:r>
              <a:rPr lang="en-US" sz="900" noProof="0" dirty="0"/>
              <a:t>. It highlights the importance of setting a lower limit state and to introduce rules based on the recorded groundwater levels.</a:t>
            </a:r>
            <a:br>
              <a:rPr lang="en-US" sz="900" noProof="0" dirty="0"/>
            </a:br>
            <a:endParaRPr lang="en-US" sz="900" noProof="0" dirty="0"/>
          </a:p>
          <a:p>
            <a:endParaRPr lang="en-US" sz="900" noProof="0" dirty="0"/>
          </a:p>
          <a:p>
            <a:r>
              <a:rPr lang="en-US" sz="900" b="1" noProof="0" dirty="0"/>
              <a:t>Sources:</a:t>
            </a:r>
          </a:p>
          <a:p>
            <a:br>
              <a:rPr lang="en-US" sz="900" noProof="0" dirty="0"/>
            </a:br>
            <a:r>
              <a:rPr lang="en-US" sz="900" noProof="0" dirty="0" err="1"/>
              <a:t>Heiland</a:t>
            </a:r>
            <a:r>
              <a:rPr lang="en-US" sz="900" noProof="0" dirty="0"/>
              <a:t>, P., Weiner, S. &amp; </a:t>
            </a:r>
            <a:r>
              <a:rPr lang="en-US" sz="900" noProof="0" dirty="0" err="1"/>
              <a:t>Nemüller</a:t>
            </a:r>
            <a:r>
              <a:rPr lang="en-US" sz="900" noProof="0" dirty="0"/>
              <a:t>, J. (2017), ‘Practical planning approaches in the WEF-Nexus-context: Identification of Nexus-relevant processes with practical examples’, </a:t>
            </a:r>
            <a:r>
              <a:rPr lang="en-US" sz="900" i="1" noProof="0" dirty="0" err="1"/>
              <a:t>Powerpoint</a:t>
            </a:r>
            <a:r>
              <a:rPr lang="en-US" sz="900" i="1" noProof="0" dirty="0"/>
              <a:t> Presentation</a:t>
            </a:r>
            <a:r>
              <a:rPr lang="en-US" sz="900" i="0" noProof="0" dirty="0"/>
              <a:t>, Bonn, 30 March 2017.</a:t>
            </a:r>
            <a:endParaRPr lang="en-US" sz="900" noProof="0" dirty="0"/>
          </a:p>
          <a:p>
            <a:endParaRPr lang="en-US" sz="900" noProof="0" dirty="0"/>
          </a:p>
          <a:p>
            <a:pPr defTabSz="495239">
              <a:defRPr/>
            </a:pPr>
            <a:r>
              <a:rPr lang="en-US" noProof="0" dirty="0" err="1"/>
              <a:t>Rueppel</a:t>
            </a:r>
            <a:r>
              <a:rPr lang="en-US" noProof="0" dirty="0"/>
              <a:t>, U. &amp; </a:t>
            </a:r>
            <a:r>
              <a:rPr lang="en-US" noProof="0" dirty="0" err="1"/>
              <a:t>Gutzke</a:t>
            </a:r>
            <a:r>
              <a:rPr lang="en-US" noProof="0" dirty="0"/>
              <a:t>, T. (2004) ‘Groundwater-Monitoring based on dynamic co-operative eGovernment-Processes’, University of Technology Darmstadt</a:t>
            </a:r>
          </a:p>
          <a:p>
            <a:endParaRPr lang="en-US" sz="900" noProof="0" dirty="0"/>
          </a:p>
          <a:p>
            <a:br>
              <a:rPr lang="en-US" sz="900" b="0" i="0" noProof="0" dirty="0"/>
            </a:b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420407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noProof="0" dirty="0"/>
              <a:t>Notes:</a:t>
            </a:r>
          </a:p>
          <a:p>
            <a:endParaRPr lang="en-US" sz="900" noProof="0" dirty="0"/>
          </a:p>
          <a:p>
            <a:r>
              <a:rPr lang="en-US" sz="900" noProof="0" dirty="0"/>
              <a:t>Increasing forest damages were a catalyst for this decision. The lowering water table was suspected to have caused these damages, though this point was heavily disputed between the forestry and water sectors. The primary objective of the round table discussion was to achieve a sustainable improvement of forest conditions in Hessian </a:t>
            </a:r>
            <a:r>
              <a:rPr lang="en-US" sz="900" noProof="0" dirty="0" err="1"/>
              <a:t>Ried</a:t>
            </a:r>
            <a:r>
              <a:rPr lang="en-US" sz="900" noProof="0" dirty="0"/>
              <a:t>.</a:t>
            </a:r>
          </a:p>
          <a:p>
            <a:endParaRPr lang="en-US" sz="900" noProof="0" dirty="0"/>
          </a:p>
          <a:p>
            <a:r>
              <a:rPr lang="en-US" sz="900" noProof="0" dirty="0"/>
              <a:t>The round table is made up of:</a:t>
            </a:r>
          </a:p>
          <a:p>
            <a:pPr marL="185715" indent="-185715">
              <a:buFont typeface="Arial" panose="020B0604020202020204" pitchFamily="34" charset="0"/>
              <a:buChar char="•"/>
            </a:pPr>
            <a:r>
              <a:rPr lang="en-US" sz="900" noProof="0" dirty="0"/>
              <a:t>Regional government authorities</a:t>
            </a:r>
          </a:p>
          <a:p>
            <a:pPr marL="185715" indent="-185715">
              <a:buFont typeface="Arial" panose="020B0604020202020204" pitchFamily="34" charset="0"/>
              <a:buChar char="•"/>
            </a:pPr>
            <a:r>
              <a:rPr lang="en-US" sz="900" noProof="0" dirty="0"/>
              <a:t>Representatives of different interests (forestry, water suppliers, environmental associations, nature conservation associations, farmer associations, action groups against waterlogging in houses)</a:t>
            </a:r>
          </a:p>
          <a:p>
            <a:pPr marL="185715" indent="-185715">
              <a:buFont typeface="Arial" panose="020B0604020202020204" pitchFamily="34" charset="0"/>
              <a:buChar char="•"/>
            </a:pPr>
            <a:r>
              <a:rPr lang="en-US" sz="900" noProof="0" dirty="0"/>
              <a:t>Districts, cities and municipalities</a:t>
            </a:r>
          </a:p>
          <a:p>
            <a:pPr marL="185715" indent="-185715">
              <a:buFont typeface="Arial" panose="020B0604020202020204" pitchFamily="34" charset="0"/>
              <a:buChar char="•"/>
            </a:pPr>
            <a:endParaRPr lang="en-US" sz="900" noProof="0" dirty="0"/>
          </a:p>
          <a:p>
            <a:r>
              <a:rPr lang="en-US" sz="900" noProof="0" dirty="0"/>
              <a:t>The round table submitted its final report which contains comprehensive measures and actions for matters in which a consensus could be reached between all involved parties. The restricted implementation possibilities due to limited cooperation. On the one hand, a time limit has positive implications for some groups who engage themselves primarily in the conceptual phase, as they are not assigned a continuous task which could be blocked due to capacity reasons. In their time-constrained work, the round table could not conclusively answer the question of financing the implementation of the measures.</a:t>
            </a:r>
            <a:br>
              <a:rPr lang="en-US" sz="900" noProof="0" dirty="0"/>
            </a:br>
            <a:endParaRPr lang="en-US" sz="900" noProof="0" dirty="0"/>
          </a:p>
          <a:p>
            <a:r>
              <a:rPr lang="en-US" sz="900" b="1" noProof="0" dirty="0"/>
              <a:t>Sources:</a:t>
            </a:r>
          </a:p>
          <a:p>
            <a:endParaRPr lang="en-US" sz="900" noProof="0" dirty="0"/>
          </a:p>
          <a:p>
            <a:r>
              <a:rPr lang="en-US" sz="800" noProof="0" dirty="0"/>
              <a:t>Photo source: </a:t>
            </a:r>
            <a:r>
              <a:rPr lang="en-US" sz="800" noProof="0" dirty="0" err="1"/>
              <a:t>Kummer</a:t>
            </a:r>
            <a:r>
              <a:rPr lang="en-US" sz="800" noProof="0" dirty="0"/>
              <a:t>, B. Ewen, C., Meyer, L., Alt, S. &amp;  Gerdes, H. (2015), ‘</a:t>
            </a:r>
            <a:r>
              <a:rPr lang="en-US" sz="800" noProof="0" dirty="0" err="1"/>
              <a:t>Abschlussbericht</a:t>
            </a:r>
            <a:r>
              <a:rPr lang="en-US" sz="800" noProof="0" dirty="0"/>
              <a:t> April 2015: </a:t>
            </a:r>
            <a:r>
              <a:rPr lang="en-US" sz="800" noProof="0" dirty="0" err="1"/>
              <a:t>Runder</a:t>
            </a:r>
            <a:r>
              <a:rPr lang="en-US" sz="800" noProof="0" dirty="0"/>
              <a:t> Tisch, </a:t>
            </a:r>
            <a:r>
              <a:rPr lang="en-US" sz="800" noProof="0" dirty="0" err="1"/>
              <a:t>Verbesserung</a:t>
            </a:r>
            <a:r>
              <a:rPr lang="en-US" sz="800" noProof="0" dirty="0"/>
              <a:t> der </a:t>
            </a:r>
            <a:r>
              <a:rPr lang="en-US" sz="800" noProof="0" dirty="0" err="1"/>
              <a:t>Grundwassersituation</a:t>
            </a:r>
            <a:r>
              <a:rPr lang="en-US" sz="800" noProof="0" dirty="0"/>
              <a:t> </a:t>
            </a:r>
            <a:r>
              <a:rPr lang="en-US" sz="800" noProof="0" dirty="0" err="1"/>
              <a:t>im</a:t>
            </a:r>
            <a:r>
              <a:rPr lang="en-US" sz="800" noProof="0" dirty="0"/>
              <a:t> </a:t>
            </a:r>
            <a:r>
              <a:rPr lang="en-US" sz="800" noProof="0" dirty="0" err="1"/>
              <a:t>Hessischen</a:t>
            </a:r>
            <a:r>
              <a:rPr lang="en-US" sz="800" noProof="0" dirty="0"/>
              <a:t> </a:t>
            </a:r>
            <a:r>
              <a:rPr lang="en-US" sz="800" noProof="0" dirty="0" err="1"/>
              <a:t>Ried</a:t>
            </a:r>
            <a:r>
              <a:rPr lang="en-US" sz="800" noProof="0" dirty="0"/>
              <a:t>“, Available from: https://umwelt.hessen.de/sites/default/files/media/hmuelv/abschlussbericht_vom_april_2015.pdf</a:t>
            </a:r>
            <a:endParaRPr lang="en-US" sz="900"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2518051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Sources:</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err="1"/>
              <a:t>Heiland</a:t>
            </a:r>
            <a:r>
              <a:rPr lang="en-US" noProof="0" dirty="0"/>
              <a:t>, P., Weiner, S. &amp; </a:t>
            </a:r>
            <a:r>
              <a:rPr lang="en-US" noProof="0" dirty="0" err="1"/>
              <a:t>Nemüller</a:t>
            </a:r>
            <a:r>
              <a:rPr lang="en-US" noProof="0" dirty="0"/>
              <a:t>, J. (2017), ‘Practical planning approaches in the WEF-Nexus-context: Identification of Nexus-relevant processes with practical examples’, </a:t>
            </a:r>
            <a:r>
              <a:rPr lang="en-US" i="1" noProof="0" dirty="0" err="1"/>
              <a:t>Powerpoint</a:t>
            </a:r>
            <a:r>
              <a:rPr lang="en-US" i="1" noProof="0" dirty="0"/>
              <a:t> Presentation</a:t>
            </a:r>
            <a:r>
              <a:rPr lang="en-US" i="0" noProof="0" dirty="0"/>
              <a:t>, Bonn, 30 March 2017.</a:t>
            </a:r>
            <a:br>
              <a:rPr lang="en-US" noProof="0" dirty="0"/>
            </a:br>
            <a:endParaRPr lang="en-US"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414587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lnSpc>
                <a:spcPct val="115000"/>
              </a:lnSpc>
              <a:spcAft>
                <a:spcPts val="0"/>
              </a:spcAft>
            </a:pPr>
            <a:r>
              <a:rPr lang="en-US" sz="1200" b="1" u="none" kern="1200" noProof="0" dirty="0">
                <a:solidFill>
                  <a:schemeClr val="tx1"/>
                </a:solidFill>
                <a:effectLst/>
                <a:latin typeface="Arial" panose="020B0604020202020204" pitchFamily="34" charset="0"/>
                <a:ea typeface="Calibri"/>
                <a:cs typeface="Times New Roman"/>
              </a:rPr>
              <a:t>Notes:</a:t>
            </a:r>
          </a:p>
          <a:p>
            <a:pPr lvl="0">
              <a:lnSpc>
                <a:spcPct val="115000"/>
              </a:lnSpc>
              <a:spcAft>
                <a:spcPts val="0"/>
              </a:spcAft>
            </a:pPr>
            <a:endParaRPr lang="en-US" sz="1200" b="0" u="sng" kern="1200" noProof="0" dirty="0">
              <a:solidFill>
                <a:schemeClr val="tx1"/>
              </a:solidFill>
              <a:effectLst/>
              <a:latin typeface="Arial" panose="020B0604020202020204" pitchFamily="34" charset="0"/>
              <a:ea typeface="Calibri"/>
              <a:cs typeface="Times New Roman"/>
            </a:endParaRPr>
          </a:p>
          <a:p>
            <a:pPr lvl="0">
              <a:lnSpc>
                <a:spcPct val="115000"/>
              </a:lnSpc>
              <a:spcAft>
                <a:spcPts val="0"/>
              </a:spcAft>
            </a:pPr>
            <a:r>
              <a:rPr lang="en-US" sz="1200" b="0" u="sng" kern="1200" noProof="0" dirty="0">
                <a:solidFill>
                  <a:schemeClr val="tx1"/>
                </a:solidFill>
                <a:effectLst/>
                <a:latin typeface="Arial" panose="020B0604020202020204" pitchFamily="34" charset="0"/>
                <a:ea typeface="Calibri"/>
                <a:cs typeface="Times New Roman"/>
              </a:rPr>
              <a:t>The major challenges of the case study which were identified by the participants of the </a:t>
            </a:r>
            <a:r>
              <a:rPr lang="en-US" sz="1200" b="0" u="sng" kern="1200" noProof="0" dirty="0">
                <a:solidFill>
                  <a:schemeClr val="tx1"/>
                </a:solidFill>
                <a:effectLst/>
                <a:latin typeface="Arial" panose="020B0604020202020204" pitchFamily="34" charset="0"/>
                <a:ea typeface="Calibri"/>
                <a:cs typeface="Arial"/>
              </a:rPr>
              <a:t>Hessian </a:t>
            </a:r>
            <a:r>
              <a:rPr lang="en-US" sz="1200" b="0" u="sng" kern="1200" noProof="0" dirty="0" err="1">
                <a:solidFill>
                  <a:schemeClr val="tx1"/>
                </a:solidFill>
                <a:effectLst/>
                <a:latin typeface="Arial" panose="020B0604020202020204" pitchFamily="34" charset="0"/>
                <a:ea typeface="Calibri"/>
                <a:cs typeface="Arial"/>
              </a:rPr>
              <a:t>Ried</a:t>
            </a:r>
            <a:r>
              <a:rPr lang="en-US" sz="1200" b="0" u="sng" kern="1200" noProof="0" dirty="0">
                <a:solidFill>
                  <a:schemeClr val="tx1"/>
                </a:solidFill>
                <a:effectLst/>
                <a:latin typeface="Arial" panose="020B0604020202020204" pitchFamily="34" charset="0"/>
                <a:ea typeface="Calibri"/>
                <a:cs typeface="Arial"/>
              </a:rPr>
              <a:t> Round Table:</a:t>
            </a:r>
          </a:p>
          <a:p>
            <a:pPr lvl="0">
              <a:lnSpc>
                <a:spcPct val="115000"/>
              </a:lnSpc>
              <a:spcAft>
                <a:spcPts val="0"/>
              </a:spcAft>
            </a:pPr>
            <a:endParaRPr lang="en-US" sz="1200" b="0" u="sng" kern="1200" noProof="0" dirty="0">
              <a:solidFill>
                <a:schemeClr val="tx1"/>
              </a:solidFill>
              <a:effectLst/>
              <a:latin typeface="Arial" panose="020B0604020202020204" pitchFamily="34" charset="0"/>
              <a:ea typeface="Calibri"/>
              <a:cs typeface="Times New Roman"/>
            </a:endParaRPr>
          </a:p>
          <a:p>
            <a:pPr marL="0" lvl="0" indent="0">
              <a:lnSpc>
                <a:spcPct val="115000"/>
              </a:lnSpc>
              <a:spcAft>
                <a:spcPts val="0"/>
              </a:spcAft>
              <a:buSzPts val="1100"/>
              <a:buFont typeface="+mj-lt"/>
              <a:buNone/>
            </a:pPr>
            <a:r>
              <a:rPr lang="en-US" sz="1200" b="0" kern="1200" noProof="0" dirty="0">
                <a:solidFill>
                  <a:schemeClr val="tx1"/>
                </a:solidFill>
                <a:effectLst/>
                <a:latin typeface="Arial" panose="020B0604020202020204" pitchFamily="34" charset="0"/>
                <a:ea typeface="Calibri"/>
                <a:cs typeface="Arial"/>
              </a:rPr>
              <a:t>1. The interdisciplinary and cross-sectoral complexity of the subject, caused by the following factors: </a:t>
            </a:r>
          </a:p>
          <a:p>
            <a:pPr marL="742950" lvl="1" indent="-285750">
              <a:lnSpc>
                <a:spcPct val="115000"/>
              </a:lnSpc>
              <a:spcAft>
                <a:spcPts val="0"/>
              </a:spcAft>
              <a:buFont typeface="Courier New"/>
              <a:buChar char="o"/>
            </a:pPr>
            <a:r>
              <a:rPr lang="en-US" sz="1200" kern="1200" noProof="0" dirty="0">
                <a:solidFill>
                  <a:schemeClr val="tx1"/>
                </a:solidFill>
                <a:effectLst/>
                <a:latin typeface="Arial" panose="020B0604020202020204" pitchFamily="34" charset="0"/>
                <a:ea typeface="Calibri"/>
                <a:cs typeface="Times New Roman"/>
              </a:rPr>
              <a:t>The diversity of the involved sectors</a:t>
            </a:r>
          </a:p>
          <a:p>
            <a:pPr marL="742950" lvl="1" indent="-285750">
              <a:lnSpc>
                <a:spcPct val="115000"/>
              </a:lnSpc>
              <a:spcAft>
                <a:spcPts val="0"/>
              </a:spcAft>
              <a:buFont typeface="Courier New"/>
              <a:buChar char="o"/>
            </a:pPr>
            <a:r>
              <a:rPr lang="en-US" sz="1200" kern="1200" noProof="0" dirty="0">
                <a:solidFill>
                  <a:schemeClr val="tx1"/>
                </a:solidFill>
                <a:effectLst/>
                <a:latin typeface="Arial" panose="020B0604020202020204" pitchFamily="34" charset="0"/>
                <a:ea typeface="Calibri"/>
                <a:cs typeface="Times New Roman"/>
              </a:rPr>
              <a:t>Different interests of the involved stakeholders </a:t>
            </a:r>
          </a:p>
          <a:p>
            <a:pPr marL="742950" lvl="1" indent="-285750">
              <a:lnSpc>
                <a:spcPct val="115000"/>
              </a:lnSpc>
              <a:spcAft>
                <a:spcPts val="0"/>
              </a:spcAft>
              <a:buFont typeface="Courier New"/>
              <a:buChar char="o"/>
            </a:pPr>
            <a:r>
              <a:rPr lang="en-US" sz="1200" kern="1200" noProof="0" dirty="0">
                <a:solidFill>
                  <a:schemeClr val="tx1"/>
                </a:solidFill>
                <a:effectLst/>
                <a:latin typeface="Arial" panose="020B0604020202020204" pitchFamily="34" charset="0"/>
                <a:ea typeface="Calibri"/>
                <a:cs typeface="Times New Roman"/>
              </a:rPr>
              <a:t>The need to ensure that recommendations have to meet the requirements of the different disciplines. For example, each recommendation has to be developed following the existing law requirements, hence each recommendation elaborated by the technical experts was verified by legal professionals  </a:t>
            </a:r>
          </a:p>
          <a:p>
            <a:pPr marL="914400">
              <a:lnSpc>
                <a:spcPct val="115000"/>
              </a:lnSpc>
              <a:spcAft>
                <a:spcPts val="0"/>
              </a:spcAft>
            </a:pPr>
            <a:r>
              <a:rPr lang="en-US" sz="1200" kern="1200" noProof="0" dirty="0">
                <a:solidFill>
                  <a:schemeClr val="tx1"/>
                </a:solidFill>
                <a:effectLst/>
                <a:latin typeface="Arial" panose="020B0604020202020204" pitchFamily="34" charset="0"/>
                <a:ea typeface="Calibri"/>
                <a:cs typeface="Times New Roman"/>
              </a:rPr>
              <a:t> </a:t>
            </a:r>
          </a:p>
          <a:p>
            <a:pPr marL="0" lvl="0" indent="0">
              <a:lnSpc>
                <a:spcPct val="115000"/>
              </a:lnSpc>
              <a:spcAft>
                <a:spcPts val="0"/>
              </a:spcAft>
              <a:buSzPts val="1100"/>
              <a:buFont typeface="+mj-lt"/>
              <a:buNone/>
            </a:pPr>
            <a:r>
              <a:rPr lang="en-US" sz="1200" b="0" kern="1200" noProof="0" dirty="0">
                <a:solidFill>
                  <a:schemeClr val="tx1"/>
                </a:solidFill>
                <a:effectLst/>
                <a:latin typeface="Arial" panose="020B0604020202020204" pitchFamily="34" charset="0"/>
                <a:ea typeface="Calibri"/>
                <a:cs typeface="Arial"/>
              </a:rPr>
              <a:t>2. A major obstacle was the </a:t>
            </a:r>
            <a:r>
              <a:rPr lang="en-US" sz="1200" kern="1200" noProof="0" dirty="0">
                <a:solidFill>
                  <a:schemeClr val="tx1"/>
                </a:solidFill>
                <a:effectLst/>
                <a:latin typeface="Arial" panose="020B0604020202020204" pitchFamily="34" charset="0"/>
                <a:ea typeface="+mn-ea"/>
                <a:cs typeface="+mn-cs"/>
              </a:rPr>
              <a:t>lack of political will to implement the recommendations elaborated by the Round Table.</a:t>
            </a:r>
          </a:p>
          <a:p>
            <a:pPr marL="0" lvl="0" indent="0">
              <a:lnSpc>
                <a:spcPct val="115000"/>
              </a:lnSpc>
              <a:spcAft>
                <a:spcPts val="0"/>
              </a:spcAft>
              <a:buSzPts val="1100"/>
              <a:buFont typeface="+mj-lt"/>
              <a:buNone/>
            </a:pPr>
            <a:endParaRPr lang="en-US" sz="1200" kern="1200" noProof="0" dirty="0">
              <a:solidFill>
                <a:schemeClr val="tx1"/>
              </a:solidFill>
              <a:effectLst/>
              <a:latin typeface="Arial" panose="020B0604020202020204" pitchFamily="34" charset="0"/>
              <a:ea typeface="Calibri"/>
              <a:cs typeface="Arial"/>
            </a:endParaRPr>
          </a:p>
          <a:p>
            <a:pPr marL="0" lvl="0" indent="0">
              <a:lnSpc>
                <a:spcPct val="115000"/>
              </a:lnSpc>
              <a:spcAft>
                <a:spcPts val="0"/>
              </a:spcAft>
              <a:buSzPts val="1100"/>
              <a:buFont typeface="+mj-lt"/>
              <a:buNone/>
            </a:pPr>
            <a:r>
              <a:rPr lang="en-US" sz="1200" b="1" kern="1200" noProof="0" dirty="0">
                <a:solidFill>
                  <a:schemeClr val="tx1"/>
                </a:solidFill>
                <a:effectLst/>
                <a:latin typeface="Arial" panose="020B0604020202020204" pitchFamily="34" charset="0"/>
                <a:ea typeface="Calibri"/>
                <a:cs typeface="Arial"/>
              </a:rPr>
              <a:t>Sources:</a:t>
            </a:r>
            <a:r>
              <a:rPr lang="en-US" sz="1200" b="1" kern="1200" baseline="0" noProof="0" dirty="0">
                <a:solidFill>
                  <a:schemeClr val="tx1"/>
                </a:solidFill>
                <a:effectLst/>
                <a:latin typeface="Arial" panose="020B0604020202020204" pitchFamily="34" charset="0"/>
                <a:ea typeface="Calibri"/>
                <a:cs typeface="Arial"/>
              </a:rPr>
              <a:t> </a:t>
            </a:r>
          </a:p>
          <a:p>
            <a:pPr marL="0" lvl="0" indent="0">
              <a:lnSpc>
                <a:spcPct val="115000"/>
              </a:lnSpc>
              <a:spcAft>
                <a:spcPts val="0"/>
              </a:spcAft>
              <a:buSzPts val="1100"/>
              <a:buFont typeface="+mj-lt"/>
              <a:buNone/>
            </a:pPr>
            <a:endParaRPr lang="en-US" sz="1200" b="0" kern="1200" baseline="0" noProof="0" dirty="0">
              <a:solidFill>
                <a:schemeClr val="tx1"/>
              </a:solidFill>
              <a:effectLst/>
              <a:latin typeface="Arial" panose="020B0604020202020204" pitchFamily="34" charset="0"/>
              <a:ea typeface="Calibri"/>
              <a:cs typeface="Arial"/>
            </a:endParaRPr>
          </a:p>
          <a:p>
            <a:pPr marL="0" lvl="0" indent="0">
              <a:lnSpc>
                <a:spcPct val="115000"/>
              </a:lnSpc>
              <a:spcAft>
                <a:spcPts val="0"/>
              </a:spcAft>
              <a:buSzPts val="1100"/>
              <a:buFont typeface="+mj-lt"/>
              <a:buNone/>
            </a:pPr>
            <a:r>
              <a:rPr lang="en-US" sz="1200" b="0" kern="1200" baseline="0" noProof="0" dirty="0">
                <a:solidFill>
                  <a:schemeClr val="tx1"/>
                </a:solidFill>
                <a:effectLst/>
                <a:latin typeface="Arial" panose="020B0604020202020204" pitchFamily="34" charset="0"/>
                <a:ea typeface="Calibri"/>
                <a:cs typeface="Arial"/>
              </a:rPr>
              <a:t>Christoph Ewen, Interview conducted on 28.11.2017</a:t>
            </a:r>
            <a:endParaRPr lang="en-US" sz="1200" kern="1200" noProof="0" dirty="0">
              <a:solidFill>
                <a:schemeClr val="tx1"/>
              </a:solidFill>
              <a:effectLst/>
              <a:latin typeface="Arial" panose="020B0604020202020204" pitchFamily="34" charset="0"/>
              <a:ea typeface="Calibri"/>
              <a:cs typeface="Times New Roman"/>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360797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a:lnSpc>
                <a:spcPct val="115000"/>
              </a:lnSpc>
              <a:spcAft>
                <a:spcPts val="0"/>
              </a:spcAft>
            </a:pPr>
            <a:r>
              <a:rPr lang="en-US" sz="900" b="1" kern="1200" noProof="0" dirty="0">
                <a:solidFill>
                  <a:schemeClr val="tx1"/>
                </a:solidFill>
                <a:effectLst/>
                <a:latin typeface="Arial" panose="020B0604020202020204" pitchFamily="34" charset="0"/>
                <a:ea typeface="Calibri"/>
                <a:cs typeface="Times New Roman"/>
              </a:rPr>
              <a:t>Notes:</a:t>
            </a:r>
          </a:p>
          <a:p>
            <a:pPr marL="457200">
              <a:lnSpc>
                <a:spcPct val="115000"/>
              </a:lnSpc>
              <a:spcAft>
                <a:spcPts val="0"/>
              </a:spcAft>
            </a:pPr>
            <a:endParaRPr lang="en-US" sz="900" kern="1200" noProof="0" dirty="0">
              <a:solidFill>
                <a:schemeClr val="tx1"/>
              </a:solidFill>
              <a:effectLst/>
              <a:latin typeface="Arial" panose="020B0604020202020204" pitchFamily="34" charset="0"/>
              <a:ea typeface="Calibri"/>
              <a:cs typeface="Times New Roman"/>
            </a:endParaRPr>
          </a:p>
          <a:p>
            <a:pPr marL="457200">
              <a:lnSpc>
                <a:spcPct val="115000"/>
              </a:lnSpc>
              <a:spcAft>
                <a:spcPts val="0"/>
              </a:spcAft>
            </a:pPr>
            <a:r>
              <a:rPr lang="en-US" sz="900" kern="1200" noProof="0" dirty="0">
                <a:solidFill>
                  <a:schemeClr val="tx1"/>
                </a:solidFill>
                <a:effectLst/>
                <a:latin typeface="Arial" panose="020B0604020202020204" pitchFamily="34" charset="0"/>
                <a:ea typeface="Calibri"/>
                <a:cs typeface="Times New Roman"/>
              </a:rPr>
              <a:t>Examples of conflicts of interests and mechanisms to reach compromises and overcome challenges: </a:t>
            </a:r>
          </a:p>
          <a:p>
            <a:pPr lvl="0">
              <a:lnSpc>
                <a:spcPct val="115000"/>
              </a:lnSpc>
              <a:spcAft>
                <a:spcPts val="0"/>
              </a:spcAft>
            </a:pPr>
            <a:endParaRPr lang="en-US" sz="900" kern="1200" noProof="0" dirty="0">
              <a:solidFill>
                <a:schemeClr val="tx1"/>
              </a:solidFill>
              <a:effectLst/>
              <a:latin typeface="Arial" panose="020B0604020202020204" pitchFamily="34" charset="0"/>
              <a:ea typeface="Calibri"/>
              <a:cs typeface="Times New Roman"/>
            </a:endParaRPr>
          </a:p>
          <a:p>
            <a:pPr marL="342900" lvl="0" indent="-342900">
              <a:lnSpc>
                <a:spcPct val="115000"/>
              </a:lnSpc>
              <a:spcAft>
                <a:spcPts val="0"/>
              </a:spcAft>
              <a:buSzPts val="1100"/>
              <a:buFont typeface="+mj-lt"/>
              <a:buAutoNum type="romanUcPeriod"/>
            </a:pPr>
            <a:r>
              <a:rPr lang="en-US" sz="900" b="1" kern="1200" noProof="0" dirty="0">
                <a:solidFill>
                  <a:schemeClr val="tx1"/>
                </a:solidFill>
                <a:effectLst/>
                <a:latin typeface="Arial" panose="020B0604020202020204" pitchFamily="34" charset="0"/>
                <a:ea typeface="Calibri"/>
                <a:cs typeface="Arial"/>
              </a:rPr>
              <a:t>Conflict</a:t>
            </a:r>
            <a:r>
              <a:rPr lang="en-US" sz="900" kern="1200" noProof="0" dirty="0">
                <a:solidFill>
                  <a:schemeClr val="tx1"/>
                </a:solidFill>
                <a:effectLst/>
                <a:latin typeface="Arial" panose="020B0604020202020204" pitchFamily="34" charset="0"/>
                <a:ea typeface="Calibri"/>
                <a:cs typeface="Arial"/>
              </a:rPr>
              <a:t>: </a:t>
            </a:r>
            <a:r>
              <a:rPr lang="en-US" sz="900" b="1" kern="1200" noProof="0" dirty="0">
                <a:solidFill>
                  <a:schemeClr val="tx1"/>
                </a:solidFill>
                <a:effectLst/>
                <a:latin typeface="Arial" panose="020B0604020202020204" pitchFamily="34" charset="0"/>
                <a:ea typeface="Calibri"/>
                <a:cs typeface="Arial"/>
              </a:rPr>
              <a:t>Differing interest of the forestry sector, communities and agriculture:</a:t>
            </a:r>
            <a:endParaRPr lang="en-US" sz="900" kern="1200" noProof="0" dirty="0">
              <a:solidFill>
                <a:schemeClr val="tx1"/>
              </a:solidFill>
              <a:effectLst/>
              <a:latin typeface="Arial" panose="020B0604020202020204" pitchFamily="34" charset="0"/>
              <a:ea typeface="Calibri"/>
              <a:cs typeface="Arial"/>
            </a:endParaRPr>
          </a:p>
          <a:p>
            <a:pPr marL="457200">
              <a:lnSpc>
                <a:spcPct val="115000"/>
              </a:lnSpc>
              <a:spcAft>
                <a:spcPts val="0"/>
              </a:spcAft>
            </a:pPr>
            <a:r>
              <a:rPr lang="en-US" sz="900" kern="1200" noProof="0" dirty="0">
                <a:solidFill>
                  <a:schemeClr val="tx1"/>
                </a:solidFill>
                <a:effectLst/>
                <a:latin typeface="Arial" panose="020B0604020202020204" pitchFamily="34" charset="0"/>
                <a:ea typeface="Calibri"/>
                <a:cs typeface="Times New Roman"/>
              </a:rPr>
              <a:t>The forestry sector is interested in raising of the groundwater level and voted for the implementation of the water infiltration system to increase the ground water level in the forest areas. However, the raising of the groundwater level causes the risk of waterlogging for the agricultural and settlement areas.  </a:t>
            </a:r>
          </a:p>
          <a:p>
            <a:pPr marL="457200">
              <a:lnSpc>
                <a:spcPct val="115000"/>
              </a:lnSpc>
              <a:spcAft>
                <a:spcPts val="0"/>
              </a:spcAft>
            </a:pPr>
            <a:r>
              <a:rPr lang="en-US" sz="900" kern="1200" noProof="0" dirty="0">
                <a:solidFill>
                  <a:schemeClr val="tx1"/>
                </a:solidFill>
                <a:effectLst/>
                <a:latin typeface="Arial" panose="020B0604020202020204" pitchFamily="34" charset="0"/>
                <a:ea typeface="Calibri"/>
                <a:cs typeface="Times New Roman"/>
              </a:rPr>
              <a:t>Hence, the recommendations for this problem have to include measures which provide sufficient water for forestry as well avoiding the negative effects for communities and the agricultural sector.  </a:t>
            </a:r>
          </a:p>
          <a:p>
            <a:pPr marL="457200">
              <a:lnSpc>
                <a:spcPct val="115000"/>
              </a:lnSpc>
              <a:spcAft>
                <a:spcPts val="0"/>
              </a:spcAft>
            </a:pPr>
            <a:r>
              <a:rPr lang="en-US" sz="900" b="1" kern="1200" noProof="0" dirty="0">
                <a:solidFill>
                  <a:schemeClr val="tx1"/>
                </a:solidFill>
                <a:effectLst/>
                <a:latin typeface="Arial" panose="020B0604020202020204" pitchFamily="34" charset="0"/>
                <a:ea typeface="Calibri"/>
                <a:cs typeface="Times New Roman"/>
              </a:rPr>
              <a:t>Solution:</a:t>
            </a:r>
            <a:r>
              <a:rPr lang="en-US" sz="900" kern="1200" noProof="0" dirty="0">
                <a:solidFill>
                  <a:schemeClr val="tx1"/>
                </a:solidFill>
                <a:effectLst/>
                <a:latin typeface="Arial" panose="020B0604020202020204" pitchFamily="34" charset="0"/>
                <a:ea typeface="Calibri"/>
                <a:cs typeface="Times New Roman"/>
              </a:rPr>
              <a:t> </a:t>
            </a:r>
          </a:p>
          <a:p>
            <a:pPr marL="457200">
              <a:lnSpc>
                <a:spcPct val="115000"/>
              </a:lnSpc>
              <a:spcAft>
                <a:spcPts val="0"/>
              </a:spcAft>
            </a:pPr>
            <a:r>
              <a:rPr lang="en-US" sz="900" u="sng" kern="1200" noProof="0" dirty="0">
                <a:solidFill>
                  <a:schemeClr val="tx1"/>
                </a:solidFill>
                <a:effectLst/>
                <a:latin typeface="Arial" panose="020B0604020202020204" pitchFamily="34" charset="0"/>
                <a:ea typeface="Calibri"/>
                <a:cs typeface="Times New Roman"/>
              </a:rPr>
              <a:t>For the forestry sector:</a:t>
            </a:r>
            <a:r>
              <a:rPr lang="en-US" sz="900" kern="1200" noProof="0" dirty="0">
                <a:solidFill>
                  <a:schemeClr val="tx1"/>
                </a:solidFill>
                <a:effectLst/>
                <a:latin typeface="Arial" panose="020B0604020202020204" pitchFamily="34" charset="0"/>
                <a:ea typeface="Calibri"/>
                <a:cs typeface="Times New Roman"/>
              </a:rPr>
              <a:t>  The water infiltration system should be implemented in order to avoid the damages caused by low groundwater levels.</a:t>
            </a:r>
          </a:p>
          <a:p>
            <a:pPr marL="457200">
              <a:lnSpc>
                <a:spcPct val="115000"/>
              </a:lnSpc>
              <a:spcAft>
                <a:spcPts val="0"/>
              </a:spcAft>
            </a:pPr>
            <a:r>
              <a:rPr lang="en-US" sz="900" u="sng" kern="1200" noProof="0" dirty="0">
                <a:solidFill>
                  <a:schemeClr val="tx1"/>
                </a:solidFill>
                <a:effectLst/>
                <a:latin typeface="Arial" panose="020B0604020202020204" pitchFamily="34" charset="0"/>
                <a:ea typeface="Calibri"/>
                <a:cs typeface="Times New Roman"/>
              </a:rPr>
              <a:t>Measures to avoid negative effects on settlements</a:t>
            </a:r>
            <a:r>
              <a:rPr lang="en-US" sz="900" kern="1200" noProof="0" dirty="0">
                <a:solidFill>
                  <a:schemeClr val="tx1"/>
                </a:solidFill>
                <a:effectLst/>
                <a:latin typeface="Arial" panose="020B0604020202020204" pitchFamily="34" charset="0"/>
                <a:ea typeface="Calibri"/>
                <a:cs typeface="Times New Roman"/>
              </a:rPr>
              <a:t>: construction of water wells and extractions when the water table is too high, thus preventing excessively high groundwater levels. </a:t>
            </a:r>
          </a:p>
          <a:p>
            <a:pPr marL="450215">
              <a:lnSpc>
                <a:spcPct val="115000"/>
              </a:lnSpc>
              <a:spcAft>
                <a:spcPts val="0"/>
              </a:spcAft>
            </a:pPr>
            <a:r>
              <a:rPr lang="en-US" sz="900" u="sng" kern="1200" noProof="0" dirty="0">
                <a:solidFill>
                  <a:schemeClr val="tx1"/>
                </a:solidFill>
                <a:effectLst/>
                <a:latin typeface="Arial" panose="020B0604020202020204" pitchFamily="34" charset="0"/>
                <a:ea typeface="Calibri"/>
                <a:cs typeface="Times New Roman"/>
              </a:rPr>
              <a:t>Measures to avoid negative effects on agriculture</a:t>
            </a:r>
            <a:r>
              <a:rPr lang="en-US" sz="900" kern="1200" noProof="0" dirty="0">
                <a:solidFill>
                  <a:schemeClr val="tx1"/>
                </a:solidFill>
                <a:effectLst/>
                <a:latin typeface="Arial" panose="020B0604020202020204" pitchFamily="34" charset="0"/>
                <a:ea typeface="Calibri"/>
                <a:cs typeface="Times New Roman"/>
              </a:rPr>
              <a:t>: redesign the existing system of streams and ditches in order to limit the increasing of the ground level to the forest area.</a:t>
            </a:r>
          </a:p>
          <a:p>
            <a:pPr marL="450215">
              <a:lnSpc>
                <a:spcPct val="115000"/>
              </a:lnSpc>
              <a:spcAft>
                <a:spcPts val="0"/>
              </a:spcAft>
            </a:pPr>
            <a:r>
              <a:rPr lang="en-US" sz="900" kern="1200" noProof="0" dirty="0">
                <a:solidFill>
                  <a:schemeClr val="tx1"/>
                </a:solidFill>
                <a:effectLst/>
                <a:latin typeface="Arial" panose="020B0604020202020204" pitchFamily="34" charset="0"/>
                <a:ea typeface="Calibri"/>
                <a:cs typeface="Times New Roman"/>
              </a:rPr>
              <a:t> </a:t>
            </a:r>
          </a:p>
          <a:p>
            <a:pPr marL="342900" lvl="0" indent="-342900">
              <a:lnSpc>
                <a:spcPct val="115000"/>
              </a:lnSpc>
              <a:spcAft>
                <a:spcPts val="0"/>
              </a:spcAft>
              <a:buSzPts val="1100"/>
              <a:buFont typeface="+mj-lt"/>
              <a:buAutoNum type="romanUcPeriod"/>
            </a:pPr>
            <a:r>
              <a:rPr lang="en-US" sz="900" b="1" kern="1200" noProof="0" dirty="0">
                <a:solidFill>
                  <a:schemeClr val="tx1"/>
                </a:solidFill>
                <a:effectLst/>
                <a:latin typeface="Arial" panose="020B0604020202020204" pitchFamily="34" charset="0"/>
                <a:ea typeface="Calibri"/>
                <a:cs typeface="Arial"/>
              </a:rPr>
              <a:t>Conflict: Differing interests of the forestry and nature conservation associations</a:t>
            </a:r>
            <a:endParaRPr lang="en-US" sz="900" kern="1200" noProof="0" dirty="0">
              <a:solidFill>
                <a:schemeClr val="tx1"/>
              </a:solidFill>
              <a:effectLst/>
              <a:latin typeface="Arial" panose="020B0604020202020204" pitchFamily="34" charset="0"/>
              <a:ea typeface="Calibri"/>
              <a:cs typeface="Arial"/>
            </a:endParaRPr>
          </a:p>
          <a:p>
            <a:pPr marL="457200">
              <a:lnSpc>
                <a:spcPct val="115000"/>
              </a:lnSpc>
              <a:spcAft>
                <a:spcPts val="0"/>
              </a:spcAft>
            </a:pPr>
            <a:r>
              <a:rPr lang="en-US" sz="900" kern="1200" noProof="0" dirty="0">
                <a:solidFill>
                  <a:schemeClr val="tx1"/>
                </a:solidFill>
                <a:effectLst/>
                <a:latin typeface="Arial" panose="020B0604020202020204" pitchFamily="34" charset="0"/>
                <a:ea typeface="Calibri"/>
                <a:cs typeface="Times New Roman"/>
              </a:rPr>
              <a:t>Interests of the forestry sector: stable forest and economic interests (sale of timber)</a:t>
            </a:r>
          </a:p>
          <a:p>
            <a:pPr marL="457200">
              <a:lnSpc>
                <a:spcPct val="115000"/>
              </a:lnSpc>
              <a:spcAft>
                <a:spcPts val="0"/>
              </a:spcAft>
            </a:pPr>
            <a:r>
              <a:rPr lang="en-US" sz="900" kern="1200" noProof="0" dirty="0">
                <a:solidFill>
                  <a:schemeClr val="tx1"/>
                </a:solidFill>
                <a:effectLst/>
                <a:latin typeface="Arial" panose="020B0604020202020204" pitchFamily="34" charset="0"/>
                <a:ea typeface="Calibri"/>
                <a:cs typeface="Times New Roman"/>
              </a:rPr>
              <a:t>Interests of the nature conservation associations: protection of biodiversity</a:t>
            </a:r>
          </a:p>
          <a:p>
            <a:pPr marL="457200">
              <a:lnSpc>
                <a:spcPct val="115000"/>
              </a:lnSpc>
              <a:spcAft>
                <a:spcPts val="0"/>
              </a:spcAft>
            </a:pPr>
            <a:r>
              <a:rPr lang="en-US" sz="900" b="1" kern="1200" noProof="0" dirty="0">
                <a:solidFill>
                  <a:schemeClr val="tx1"/>
                </a:solidFill>
                <a:effectLst/>
                <a:latin typeface="Arial" panose="020B0604020202020204" pitchFamily="34" charset="0"/>
                <a:ea typeface="Calibri"/>
                <a:cs typeface="Times New Roman"/>
              </a:rPr>
              <a:t>Solution: </a:t>
            </a:r>
          </a:p>
          <a:p>
            <a:pPr marL="457200">
              <a:lnSpc>
                <a:spcPct val="115000"/>
              </a:lnSpc>
              <a:spcAft>
                <a:spcPts val="1000"/>
              </a:spcAft>
            </a:pPr>
            <a:r>
              <a:rPr lang="en-US" sz="900" kern="1200" noProof="0" dirty="0">
                <a:solidFill>
                  <a:schemeClr val="tx1"/>
                </a:solidFill>
                <a:effectLst/>
                <a:latin typeface="Arial" panose="020B0604020202020204" pitchFamily="34" charset="0"/>
                <a:ea typeface="Calibri"/>
                <a:cs typeface="Times New Roman"/>
              </a:rPr>
              <a:t>The rehabilitation and restoration of the degraded forest should start. However, all the measures and actions should be in accordance with the legal aspects of the nature conservation (especially in bird protection areas and in the </a:t>
            </a:r>
            <a:r>
              <a:rPr lang="en-US" sz="800" noProof="0" dirty="0">
                <a:solidFill>
                  <a:srgbClr val="222222"/>
                </a:solidFill>
                <a:effectLst/>
                <a:latin typeface="Arial"/>
                <a:ea typeface="Calibri"/>
                <a:cs typeface="Times New Roman"/>
              </a:rPr>
              <a:t>protection areas of natural habitats and of wild fauna and flora). Hence, each action should be verified by legal professionals in order to ensure the accordance with the requirements of the environmental law. </a:t>
            </a:r>
          </a:p>
          <a:p>
            <a:pPr marL="457200">
              <a:lnSpc>
                <a:spcPct val="115000"/>
              </a:lnSpc>
              <a:spcAft>
                <a:spcPts val="1000"/>
              </a:spcAft>
            </a:pPr>
            <a:endParaRPr lang="en-US" sz="900" kern="1200" noProof="0" dirty="0">
              <a:solidFill>
                <a:schemeClr val="tx1"/>
              </a:solidFill>
              <a:effectLst/>
              <a:latin typeface="Arial" panose="020B0604020202020204" pitchFamily="34" charset="0"/>
              <a:ea typeface="Calibri"/>
              <a:cs typeface="Times New Roman"/>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lang="en-US" sz="900" u="sng" kern="1200" noProof="0" dirty="0">
                <a:solidFill>
                  <a:schemeClr val="tx1"/>
                </a:solidFill>
                <a:effectLst/>
                <a:latin typeface="Arial" panose="020B0604020202020204" pitchFamily="34" charset="0"/>
                <a:ea typeface="Calibri"/>
                <a:cs typeface="Times New Roman"/>
              </a:rPr>
              <a:t>Instrument to overcome conflicts:</a:t>
            </a:r>
            <a:r>
              <a:rPr lang="en-US" sz="900" kern="1200" noProof="0" dirty="0">
                <a:solidFill>
                  <a:schemeClr val="tx1"/>
                </a:solidFill>
                <a:effectLst/>
                <a:latin typeface="Arial" panose="020B0604020202020204" pitchFamily="34" charset="0"/>
                <a:ea typeface="Calibri"/>
                <a:cs typeface="Times New Roman"/>
              </a:rPr>
              <a:t> If consensus couldn’t be achieved, external, independent technical experts were asked to elaborate and submit additional technical reports. </a:t>
            </a:r>
            <a:r>
              <a:rPr lang="en-US" sz="900" kern="1200" noProof="0" dirty="0">
                <a:solidFill>
                  <a:schemeClr val="tx1"/>
                </a:solidFill>
                <a:effectLst/>
                <a:latin typeface="Arial" panose="020B0604020202020204" pitchFamily="34" charset="0"/>
                <a:ea typeface="+mn-ea"/>
                <a:cs typeface="+mn-cs"/>
              </a:rPr>
              <a:t>The reports were presented to the stakeholders and taken into consideration.</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14</a:t>
            </a:fld>
            <a:endParaRPr lang="en-GB"/>
          </a:p>
        </p:txBody>
      </p:sp>
    </p:spTree>
    <p:extLst>
      <p:ext uri="{BB962C8B-B14F-4D97-AF65-F5344CB8AC3E}">
        <p14:creationId xmlns:p14="http://schemas.microsoft.com/office/powerpoint/2010/main" val="407719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r>
              <a:rPr lang="en-US" sz="900" kern="1200" noProof="0" dirty="0">
                <a:solidFill>
                  <a:schemeClr val="tx1"/>
                </a:solidFill>
                <a:effectLst/>
                <a:latin typeface="Arial" panose="020B0604020202020204" pitchFamily="34" charset="0"/>
                <a:ea typeface="+mn-ea"/>
                <a:cs typeface="+mn-cs"/>
              </a:rPr>
              <a:t>The motivating factors for cooperation are defined based on the information provided by professionals who were responsible for communication throughout the entire process: </a:t>
            </a:r>
          </a:p>
          <a:p>
            <a:endParaRPr lang="en-US" sz="900" kern="1200" noProof="0" dirty="0">
              <a:solidFill>
                <a:schemeClr val="tx1"/>
              </a:solidFill>
              <a:effectLst/>
              <a:latin typeface="Arial" panose="020B0604020202020204" pitchFamily="34" charset="0"/>
              <a:ea typeface="+mn-ea"/>
              <a:cs typeface="+mn-cs"/>
            </a:endParaRPr>
          </a:p>
          <a:p>
            <a:pPr marL="171450" indent="-171450">
              <a:buFontTx/>
              <a:buChar char="-"/>
            </a:pPr>
            <a:r>
              <a:rPr lang="en-US" sz="900" kern="1200" noProof="0" dirty="0">
                <a:solidFill>
                  <a:schemeClr val="tx1"/>
                </a:solidFill>
                <a:effectLst/>
                <a:latin typeface="Arial" panose="020B0604020202020204" pitchFamily="34" charset="0"/>
                <a:ea typeface="+mn-ea"/>
                <a:cs typeface="+mn-cs"/>
              </a:rPr>
              <a:t>All sectors: land, water, human settlements, forest and biodiversity are strongly interconnected in the Hessian </a:t>
            </a:r>
            <a:r>
              <a:rPr lang="en-US" sz="900" kern="1200" noProof="0" dirty="0" err="1">
                <a:solidFill>
                  <a:schemeClr val="tx1"/>
                </a:solidFill>
                <a:effectLst/>
                <a:latin typeface="Arial" panose="020B0604020202020204" pitchFamily="34" charset="0"/>
                <a:ea typeface="+mn-ea"/>
                <a:cs typeface="+mn-cs"/>
              </a:rPr>
              <a:t>Ried</a:t>
            </a:r>
            <a:r>
              <a:rPr lang="en-US" sz="900" kern="1200" noProof="0" dirty="0">
                <a:solidFill>
                  <a:schemeClr val="tx1"/>
                </a:solidFill>
                <a:effectLst/>
                <a:latin typeface="Arial" panose="020B0604020202020204" pitchFamily="34" charset="0"/>
                <a:ea typeface="+mn-ea"/>
                <a:cs typeface="+mn-cs"/>
              </a:rPr>
              <a:t>. Each action and decision in one sector affects the others. Hence, the stakeholders in the region must cooperate with the other sectors, otherwise they can´t participate in the consensus building and any decision will cause negative effects for their sector</a:t>
            </a:r>
          </a:p>
          <a:p>
            <a:pPr marL="171450" indent="-171450">
              <a:buFontTx/>
              <a:buChar char="-"/>
            </a:pPr>
            <a:r>
              <a:rPr lang="en-US" sz="900" kern="1200" noProof="0" dirty="0">
                <a:solidFill>
                  <a:schemeClr val="tx1"/>
                </a:solidFill>
                <a:effectLst/>
                <a:latin typeface="Arial" panose="020B0604020202020204" pitchFamily="34" charset="0"/>
                <a:ea typeface="+mn-ea"/>
                <a:cs typeface="+mn-cs"/>
              </a:rPr>
              <a:t>Because of the complexity of the natural conditions in the region, each change causes uncertainty in the affected sectors. Based on previous experience, the involved actors are aware that each change has the potential to cause problems. To avoid disadvantages for their sectors, the stakeholders prefer to cooperate</a:t>
            </a:r>
          </a:p>
          <a:p>
            <a:pPr marL="171450" indent="-171450">
              <a:buFontTx/>
              <a:buChar char="-"/>
            </a:pPr>
            <a:r>
              <a:rPr lang="en-US" noProof="0" dirty="0"/>
              <a:t>S</a:t>
            </a:r>
            <a:r>
              <a:rPr lang="en-US" sz="900" kern="1200" noProof="0" dirty="0">
                <a:solidFill>
                  <a:schemeClr val="tx1"/>
                </a:solidFill>
                <a:effectLst/>
                <a:latin typeface="Arial" panose="020B0604020202020204" pitchFamily="34" charset="0"/>
                <a:ea typeface="+mn-ea"/>
                <a:cs typeface="+mn-cs"/>
              </a:rPr>
              <a:t>ome solutions are only possible through dialogue. For example, the water sector can only address the challenge of increasing nitrate pollution in cooperation and dialogue with the agricultural sector</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15</a:t>
            </a:fld>
            <a:endParaRPr lang="en-GB"/>
          </a:p>
        </p:txBody>
      </p:sp>
    </p:spTree>
    <p:extLst>
      <p:ext uri="{BB962C8B-B14F-4D97-AF65-F5344CB8AC3E}">
        <p14:creationId xmlns:p14="http://schemas.microsoft.com/office/powerpoint/2010/main" val="3821589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solidFill>
                  <a:schemeClr val="tx1"/>
                </a:solidFill>
              </a:rPr>
              <a:t>Notes:</a:t>
            </a:r>
          </a:p>
          <a:p>
            <a:endParaRPr lang="en-US" noProof="0" dirty="0">
              <a:solidFill>
                <a:schemeClr val="tx1"/>
              </a:solidFill>
            </a:endParaRPr>
          </a:p>
          <a:p>
            <a:r>
              <a:rPr lang="en-US" sz="900" kern="1200" noProof="0" dirty="0">
                <a:solidFill>
                  <a:schemeClr val="tx1"/>
                </a:solidFill>
                <a:effectLst/>
                <a:latin typeface="Arial" panose="020B0604020202020204" pitchFamily="34" charset="0"/>
                <a:ea typeface="+mn-ea"/>
                <a:cs typeface="+mn-cs"/>
              </a:rPr>
              <a:t>In Germany, the best practices of agricultural </a:t>
            </a:r>
            <a:r>
              <a:rPr lang="en-US" sz="900" kern="1200" noProof="0" dirty="0" err="1">
                <a:solidFill>
                  <a:schemeClr val="tx1"/>
                </a:solidFill>
                <a:effectLst/>
                <a:latin typeface="Arial" panose="020B0604020202020204" pitchFamily="34" charset="0"/>
                <a:ea typeface="+mn-ea"/>
                <a:cs typeface="+mn-cs"/>
              </a:rPr>
              <a:t>fertilisation</a:t>
            </a:r>
            <a:r>
              <a:rPr lang="en-US" sz="900" kern="1200" noProof="0" dirty="0">
                <a:solidFill>
                  <a:schemeClr val="tx1"/>
                </a:solidFill>
                <a:effectLst/>
                <a:latin typeface="Arial" panose="020B0604020202020204" pitchFamily="34" charset="0"/>
                <a:ea typeface="+mn-ea"/>
                <a:cs typeface="+mn-cs"/>
              </a:rPr>
              <a:t> are thoroughly regulated in the </a:t>
            </a:r>
            <a:r>
              <a:rPr lang="en-US" sz="900" kern="1200" noProof="0" dirty="0" err="1">
                <a:solidFill>
                  <a:schemeClr val="tx1"/>
                </a:solidFill>
                <a:effectLst/>
                <a:latin typeface="Arial" panose="020B0604020202020204" pitchFamily="34" charset="0"/>
                <a:ea typeface="+mn-ea"/>
                <a:cs typeface="+mn-cs"/>
              </a:rPr>
              <a:t>Fertiliser</a:t>
            </a:r>
            <a:r>
              <a:rPr lang="en-US" sz="900" kern="1200" noProof="0" dirty="0">
                <a:solidFill>
                  <a:schemeClr val="tx1"/>
                </a:solidFill>
                <a:effectLst/>
                <a:latin typeface="Arial" panose="020B0604020202020204" pitchFamily="34" charset="0"/>
                <a:ea typeface="+mn-ea"/>
                <a:cs typeface="+mn-cs"/>
              </a:rPr>
              <a:t> Ordinance. In water protection areas, the Water Law enables the possibility to make additional rulings that go beyond the existing regulations. However, in numerous instances the protected area regulations were outdated or lacking in specificity, hence the need for voluntary cooperation.</a:t>
            </a:r>
          </a:p>
          <a:p>
            <a:endParaRPr lang="en-US" sz="900" kern="1200" noProof="0" dirty="0">
              <a:solidFill>
                <a:schemeClr val="tx1"/>
              </a:solidFill>
              <a:effectLst/>
              <a:latin typeface="Arial" panose="020B0604020202020204" pitchFamily="34" charset="0"/>
              <a:ea typeface="+mn-ea"/>
              <a:cs typeface="+mn-cs"/>
            </a:endParaRPr>
          </a:p>
          <a:p>
            <a:r>
              <a:rPr lang="en-US" sz="900" b="1" u="sng" kern="1200" noProof="0" dirty="0">
                <a:solidFill>
                  <a:schemeClr val="tx1"/>
                </a:solidFill>
                <a:effectLst/>
                <a:latin typeface="Arial" panose="020B0604020202020204" pitchFamily="34" charset="0"/>
                <a:ea typeface="+mn-ea"/>
                <a:cs typeface="+mn-cs"/>
              </a:rPr>
              <a:t>One of the examples of voluntary cooperation</a:t>
            </a:r>
            <a:r>
              <a:rPr lang="en-US" sz="900" kern="1200" noProof="0" dirty="0">
                <a:solidFill>
                  <a:schemeClr val="tx1"/>
                </a:solidFill>
                <a:effectLst/>
                <a:latin typeface="Arial" panose="020B0604020202020204" pitchFamily="34" charset="0"/>
                <a:ea typeface="+mn-ea"/>
                <a:cs typeface="+mn-cs"/>
              </a:rPr>
              <a:t> is the strong cooperation between water suppliers and the agricultural sector (agricultural cooperation) that aims at reducing nutrient pollution.</a:t>
            </a:r>
          </a:p>
          <a:p>
            <a:endParaRPr lang="en-US" sz="900" kern="1200" noProof="0" dirty="0">
              <a:solidFill>
                <a:schemeClr val="tx1"/>
              </a:solidFill>
              <a:effectLst/>
              <a:latin typeface="Arial" panose="020B0604020202020204" pitchFamily="34" charset="0"/>
              <a:ea typeface="+mn-ea"/>
              <a:cs typeface="+mn-cs"/>
            </a:endParaRPr>
          </a:p>
          <a:p>
            <a:r>
              <a:rPr lang="en-US" sz="900" u="sng" kern="1200" noProof="0" dirty="0">
                <a:solidFill>
                  <a:schemeClr val="tx1"/>
                </a:solidFill>
                <a:effectLst/>
                <a:latin typeface="Arial" panose="020B0604020202020204" pitchFamily="34" charset="0"/>
                <a:ea typeface="+mn-ea"/>
                <a:cs typeface="+mn-cs"/>
              </a:rPr>
              <a:t>Motivation factors for the cooperation: </a:t>
            </a:r>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panose="020B0604020202020204" pitchFamily="34" charset="0"/>
                <a:ea typeface="+mn-ea"/>
                <a:cs typeface="+mn-cs"/>
              </a:rPr>
              <a:t>Generally, the various actors are willing to cooperate if they see a usefulness in working together. In the case study of Hessian </a:t>
            </a:r>
            <a:r>
              <a:rPr lang="en-US" sz="900" kern="1200" noProof="0" dirty="0" err="1">
                <a:solidFill>
                  <a:schemeClr val="tx1"/>
                </a:solidFill>
                <a:effectLst/>
                <a:latin typeface="Arial" panose="020B0604020202020204" pitchFamily="34" charset="0"/>
                <a:ea typeface="+mn-ea"/>
                <a:cs typeface="+mn-cs"/>
              </a:rPr>
              <a:t>Ried</a:t>
            </a:r>
            <a:r>
              <a:rPr lang="en-US" sz="900" kern="1200" noProof="0" dirty="0">
                <a:solidFill>
                  <a:schemeClr val="tx1"/>
                </a:solidFill>
                <a:effectLst/>
                <a:latin typeface="Arial" panose="020B0604020202020204" pitchFamily="34" charset="0"/>
                <a:ea typeface="+mn-ea"/>
                <a:cs typeface="+mn-cs"/>
              </a:rPr>
              <a:t>, the following motivation factors could be identified:</a:t>
            </a:r>
          </a:p>
          <a:p>
            <a:pPr lvl="0"/>
            <a:r>
              <a:rPr lang="en-US" sz="900" b="1" kern="1200" noProof="0" dirty="0">
                <a:solidFill>
                  <a:schemeClr val="tx1"/>
                </a:solidFill>
                <a:effectLst/>
                <a:latin typeface="Arial" panose="020B0604020202020204" pitchFamily="34" charset="0"/>
                <a:ea typeface="+mn-ea"/>
                <a:cs typeface="+mn-cs"/>
              </a:rPr>
              <a:t>Water sector:</a:t>
            </a:r>
            <a:r>
              <a:rPr lang="en-US" sz="900" kern="1200" noProof="0" dirty="0">
                <a:solidFill>
                  <a:schemeClr val="tx1"/>
                </a:solidFill>
                <a:effectLst/>
                <a:latin typeface="Arial" panose="020B0604020202020204" pitchFamily="34" charset="0"/>
                <a:ea typeface="+mn-ea"/>
                <a:cs typeface="+mn-cs"/>
              </a:rPr>
              <a:t> Water supply actors have a deep interest in a safe groundwater supply. Therefore, water supply actors see common interests in cooperation with the agricultural sector in water protection areas. </a:t>
            </a:r>
          </a:p>
          <a:p>
            <a:pPr lvl="0"/>
            <a:r>
              <a:rPr lang="en-US" sz="900" b="1" kern="1200" noProof="0" dirty="0">
                <a:solidFill>
                  <a:schemeClr val="tx1"/>
                </a:solidFill>
                <a:effectLst/>
                <a:latin typeface="Arial" panose="020B0604020202020204" pitchFamily="34" charset="0"/>
                <a:ea typeface="+mn-ea"/>
                <a:cs typeface="+mn-cs"/>
              </a:rPr>
              <a:t>Agricultural sector</a:t>
            </a:r>
            <a:r>
              <a:rPr lang="en-US" sz="900" kern="1200" noProof="0" dirty="0">
                <a:solidFill>
                  <a:schemeClr val="tx1"/>
                </a:solidFill>
                <a:effectLst/>
                <a:latin typeface="Arial" panose="020B0604020202020204" pitchFamily="34" charset="0"/>
                <a:ea typeface="+mn-ea"/>
                <a:cs typeface="+mn-cs"/>
              </a:rPr>
              <a:t>: Consultation services offered for the farmers could be identified as motivation factor for cooperation. </a:t>
            </a:r>
          </a:p>
          <a:p>
            <a:r>
              <a:rPr lang="en-US" sz="900" kern="1200" noProof="0" dirty="0">
                <a:solidFill>
                  <a:schemeClr val="tx1"/>
                </a:solidFill>
                <a:effectLst/>
                <a:latin typeface="Arial" panose="020B0604020202020204" pitchFamily="34" charset="0"/>
                <a:ea typeface="+mn-ea"/>
                <a:cs typeface="+mn-cs"/>
              </a:rPr>
              <a:t>The State of Hesse provided financial support to offer consultation services for the farmers. Technical experts help the farmers to develop a targeted, nutritional </a:t>
            </a:r>
            <a:r>
              <a:rPr lang="en-US" sz="900" kern="1200" noProof="0" dirty="0" err="1">
                <a:solidFill>
                  <a:schemeClr val="tx1"/>
                </a:solidFill>
                <a:effectLst/>
                <a:latin typeface="Arial" panose="020B0604020202020204" pitchFamily="34" charset="0"/>
                <a:ea typeface="+mn-ea"/>
                <a:cs typeface="+mn-cs"/>
              </a:rPr>
              <a:t>fertiliser</a:t>
            </a:r>
            <a:r>
              <a:rPr lang="en-US" sz="900" kern="1200" noProof="0" dirty="0">
                <a:solidFill>
                  <a:schemeClr val="tx1"/>
                </a:solidFill>
                <a:effectLst/>
                <a:latin typeface="Arial" panose="020B0604020202020204" pitchFamily="34" charset="0"/>
                <a:ea typeface="+mn-ea"/>
                <a:cs typeface="+mn-cs"/>
              </a:rPr>
              <a:t> plan that is based on information gathered from their fields and considering the nutritional needs of the cultivated crops and the specific soil conditions of each cultivation area. This should </a:t>
            </a:r>
            <a:r>
              <a:rPr lang="en-US" sz="900" kern="1200" noProof="0" dirty="0" err="1">
                <a:solidFill>
                  <a:schemeClr val="tx1"/>
                </a:solidFill>
                <a:effectLst/>
                <a:latin typeface="Arial" panose="020B0604020202020204" pitchFamily="34" charset="0"/>
                <a:ea typeface="+mn-ea"/>
                <a:cs typeface="+mn-cs"/>
              </a:rPr>
              <a:t>optimise</a:t>
            </a:r>
            <a:r>
              <a:rPr lang="en-US" sz="900" kern="1200" noProof="0" dirty="0">
                <a:solidFill>
                  <a:schemeClr val="tx1"/>
                </a:solidFill>
                <a:effectLst/>
                <a:latin typeface="Arial" panose="020B0604020202020204" pitchFamily="34" charset="0"/>
                <a:ea typeface="+mn-ea"/>
                <a:cs typeface="+mn-cs"/>
              </a:rPr>
              <a:t> the use of </a:t>
            </a:r>
            <a:r>
              <a:rPr lang="en-US" sz="900" kern="1200" noProof="0" dirty="0" err="1">
                <a:solidFill>
                  <a:schemeClr val="tx1"/>
                </a:solidFill>
                <a:effectLst/>
                <a:latin typeface="Arial" panose="020B0604020202020204" pitchFamily="34" charset="0"/>
                <a:ea typeface="+mn-ea"/>
                <a:cs typeface="+mn-cs"/>
              </a:rPr>
              <a:t>fertilisers</a:t>
            </a:r>
            <a:r>
              <a:rPr lang="en-US" sz="900" kern="1200" noProof="0" dirty="0">
                <a:solidFill>
                  <a:schemeClr val="tx1"/>
                </a:solidFill>
                <a:effectLst/>
                <a:latin typeface="Arial" panose="020B0604020202020204" pitchFamily="34" charset="0"/>
                <a:ea typeface="+mn-ea"/>
                <a:cs typeface="+mn-cs"/>
              </a:rPr>
              <a:t> and thus reduce the risk of nitrogen leaching.</a:t>
            </a:r>
          </a:p>
          <a:p>
            <a:r>
              <a:rPr lang="en-US" sz="900" b="1" kern="1200" noProof="0" dirty="0">
                <a:solidFill>
                  <a:schemeClr val="tx1"/>
                </a:solidFill>
                <a:effectLst/>
                <a:latin typeface="Arial" panose="020B0604020202020204" pitchFamily="34" charset="0"/>
                <a:ea typeface="+mn-ea"/>
                <a:cs typeface="+mn-cs"/>
              </a:rPr>
              <a:t>Benefit for the farmers: </a:t>
            </a:r>
            <a:r>
              <a:rPr lang="en-US" sz="900" kern="1200" noProof="0" dirty="0">
                <a:solidFill>
                  <a:schemeClr val="tx1"/>
                </a:solidFill>
                <a:effectLst/>
                <a:latin typeface="Arial" panose="020B0604020202020204" pitchFamily="34" charset="0"/>
                <a:ea typeface="+mn-ea"/>
                <a:cs typeface="+mn-cs"/>
              </a:rPr>
              <a:t>Through the recommendations of the technical experts, the farmers can implement new farming technology, reduce the use of chemical </a:t>
            </a:r>
            <a:r>
              <a:rPr lang="en-US" sz="900" kern="1200" noProof="0" dirty="0" err="1">
                <a:solidFill>
                  <a:schemeClr val="tx1"/>
                </a:solidFill>
                <a:effectLst/>
                <a:latin typeface="Arial" panose="020B0604020202020204" pitchFamily="34" charset="0"/>
                <a:ea typeface="+mn-ea"/>
                <a:cs typeface="+mn-cs"/>
              </a:rPr>
              <a:t>fertiliser</a:t>
            </a:r>
            <a:r>
              <a:rPr lang="en-US" sz="900" kern="1200" noProof="0" dirty="0">
                <a:solidFill>
                  <a:schemeClr val="tx1"/>
                </a:solidFill>
                <a:effectLst/>
                <a:latin typeface="Arial" panose="020B0604020202020204" pitchFamily="34" charset="0"/>
                <a:ea typeface="+mn-ea"/>
                <a:cs typeface="+mn-cs"/>
              </a:rPr>
              <a:t> and improve the quality of the crops offering ecological products.  </a:t>
            </a:r>
          </a:p>
          <a:p>
            <a:r>
              <a:rPr lang="en-US" sz="900" kern="1200" noProof="0" dirty="0">
                <a:solidFill>
                  <a:schemeClr val="tx1"/>
                </a:solidFill>
                <a:effectLst/>
                <a:latin typeface="Arial" panose="020B0604020202020204" pitchFamily="34" charset="0"/>
                <a:ea typeface="+mn-ea"/>
                <a:cs typeface="+mn-cs"/>
              </a:rPr>
              <a:t>Consultation of the farmers is guaranteed with start-up funding in the framework (3 years up to 60% funding, and a further 3 years up to 20-30% funding). Afterwards, the water supplier must bear all costs alone.</a:t>
            </a:r>
          </a:p>
          <a:p>
            <a:endParaRPr lang="en-US" sz="900" kern="1200" noProof="0" dirty="0">
              <a:solidFill>
                <a:schemeClr val="tx1"/>
              </a:solidFill>
              <a:effectLst/>
              <a:latin typeface="Arial" panose="020B0604020202020204" pitchFamily="34" charset="0"/>
              <a:ea typeface="+mn-ea"/>
              <a:cs typeface="+mn-cs"/>
            </a:endParaRPr>
          </a:p>
          <a:p>
            <a:r>
              <a:rPr lang="en-US" sz="900" b="1" kern="1200" noProof="0" dirty="0">
                <a:solidFill>
                  <a:schemeClr val="tx1"/>
                </a:solidFill>
                <a:effectLst/>
                <a:latin typeface="Arial" panose="020B0604020202020204" pitchFamily="34" charset="0"/>
                <a:ea typeface="+mn-ea"/>
                <a:cs typeface="+mn-cs"/>
              </a:rPr>
              <a:t>Positive results coming from this cooperation: </a:t>
            </a:r>
            <a:r>
              <a:rPr lang="en-US" sz="900" kern="1200" noProof="0" dirty="0">
                <a:solidFill>
                  <a:schemeClr val="tx1"/>
                </a:solidFill>
                <a:effectLst/>
                <a:latin typeface="Arial" panose="020B0604020202020204" pitchFamily="34" charset="0"/>
                <a:ea typeface="+mn-ea"/>
                <a:cs typeface="+mn-cs"/>
              </a:rPr>
              <a:t>Success of the agricultural cooperation was seen in the form of a declining nitrate concentration in the water. This became apparent after several years due to long residence times of the nitrogen in the soil. </a:t>
            </a:r>
          </a:p>
          <a:p>
            <a:r>
              <a:rPr lang="en-US" sz="900" kern="1200" noProof="0" dirty="0">
                <a:solidFill>
                  <a:schemeClr val="tx1"/>
                </a:solidFill>
                <a:effectLst/>
                <a:latin typeface="Arial" panose="020B0604020202020204" pitchFamily="34" charset="0"/>
                <a:ea typeface="+mn-ea"/>
                <a:cs typeface="+mn-cs"/>
              </a:rPr>
              <a:t> </a:t>
            </a:r>
            <a:endParaRPr lang="en-US" sz="1000" noProof="0" dirty="0">
              <a:solidFill>
                <a:schemeClr val="tx1"/>
              </a:solidFill>
            </a:endParaRPr>
          </a:p>
          <a:p>
            <a:r>
              <a:rPr lang="en-US" sz="1000" noProof="0" dirty="0">
                <a:solidFill>
                  <a:schemeClr val="tx1"/>
                </a:solidFill>
              </a:rPr>
              <a:t>Since the EU Water Framework Directive (2012), the State of Hesse has implemented and financed guidance measures that are based on defined areas of action. The balance of management restrictions was no longer undertaken at the level of individual farmers, but rather regulated by a state-wide agricultural environmental </a:t>
            </a:r>
            <a:r>
              <a:rPr lang="en-US" sz="1000" noProof="0" dirty="0" err="1">
                <a:solidFill>
                  <a:schemeClr val="tx1"/>
                </a:solidFill>
              </a:rPr>
              <a:t>programme</a:t>
            </a:r>
            <a:r>
              <a:rPr lang="en-US" sz="1000" noProof="0" dirty="0">
                <a:solidFill>
                  <a:schemeClr val="tx1"/>
                </a:solidFill>
              </a:rPr>
              <a:t>. The guidance measures should be integrated in the official agricultural services, which is viewed as critical from the side of the water suppliers.</a:t>
            </a:r>
          </a:p>
          <a:p>
            <a:endParaRPr lang="en-US" sz="1000" noProof="0" dirty="0">
              <a:solidFill>
                <a:schemeClr val="tx1"/>
              </a:solidFill>
            </a:endParaRPr>
          </a:p>
          <a:p>
            <a:endParaRPr lang="en-US" sz="1000" noProof="0" dirty="0">
              <a:solidFill>
                <a:schemeClr val="tx1"/>
              </a:solidFill>
            </a:endParaRPr>
          </a:p>
          <a:p>
            <a:r>
              <a:rPr lang="en-US" sz="1000" b="1" noProof="0" dirty="0">
                <a:solidFill>
                  <a:schemeClr val="tx1"/>
                </a:solidFill>
              </a:rPr>
              <a:t>Sources:</a:t>
            </a:r>
          </a:p>
          <a:p>
            <a:endParaRPr lang="en-US" sz="1000" noProof="0" dirty="0">
              <a:solidFill>
                <a:schemeClr val="tx1"/>
              </a:solidFill>
            </a:endParaRPr>
          </a:p>
          <a:p>
            <a:r>
              <a:rPr lang="en-US" sz="1000" kern="1200" noProof="0" dirty="0" err="1">
                <a:solidFill>
                  <a:schemeClr val="tx1"/>
                </a:solidFill>
                <a:effectLst/>
                <a:latin typeface="Arial" panose="020B0604020202020204" pitchFamily="34" charset="0"/>
                <a:ea typeface="+mn-ea"/>
                <a:cs typeface="+mn-cs"/>
              </a:rPr>
              <a:t>Wasserverband</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Hessisches</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Ried</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Pressemitteilung</a:t>
            </a:r>
            <a:r>
              <a:rPr lang="en-US" sz="1000" kern="1200" noProof="0" dirty="0">
                <a:solidFill>
                  <a:schemeClr val="tx1"/>
                </a:solidFill>
                <a:effectLst/>
                <a:latin typeface="Arial" panose="020B0604020202020204" pitchFamily="34" charset="0"/>
                <a:ea typeface="+mn-ea"/>
                <a:cs typeface="+mn-cs"/>
              </a:rPr>
              <a:t>, 04.04.2014, ‘</a:t>
            </a:r>
            <a:r>
              <a:rPr lang="en-US" sz="1000" kern="1200" noProof="0" dirty="0" err="1">
                <a:solidFill>
                  <a:schemeClr val="tx1"/>
                </a:solidFill>
                <a:effectLst/>
                <a:latin typeface="Arial" panose="020B0604020202020204" pitchFamily="34" charset="0"/>
                <a:ea typeface="+mn-ea"/>
                <a:cs typeface="+mn-cs"/>
              </a:rPr>
              <a:t>Landwirte</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im</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Hessischen</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Ried</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sind</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sehr</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interessiert</a:t>
            </a:r>
            <a:r>
              <a:rPr lang="en-US" sz="1000" kern="1200" noProof="0" dirty="0">
                <a:solidFill>
                  <a:schemeClr val="tx1"/>
                </a:solidFill>
                <a:effectLst/>
                <a:latin typeface="Arial" panose="020B0604020202020204" pitchFamily="34" charset="0"/>
                <a:ea typeface="+mn-ea"/>
                <a:cs typeface="+mn-cs"/>
              </a:rPr>
              <a:t> an </a:t>
            </a:r>
            <a:r>
              <a:rPr lang="en-US" sz="1000" kern="1200" noProof="0" dirty="0" err="1">
                <a:solidFill>
                  <a:schemeClr val="tx1"/>
                </a:solidFill>
                <a:effectLst/>
                <a:latin typeface="Arial" panose="020B0604020202020204" pitchFamily="34" charset="0"/>
                <a:ea typeface="+mn-ea"/>
                <a:cs typeface="+mn-cs"/>
              </a:rPr>
              <a:t>Gewässerschutzberatung</a:t>
            </a:r>
            <a:r>
              <a:rPr lang="en-US" sz="1000" kern="1200" noProof="0" dirty="0">
                <a:solidFill>
                  <a:schemeClr val="tx1"/>
                </a:solidFill>
                <a:effectLst/>
                <a:latin typeface="Arial" panose="020B0604020202020204" pitchFamily="34" charset="0"/>
                <a:ea typeface="+mn-ea"/>
                <a:cs typeface="+mn-cs"/>
              </a:rPr>
              <a:t>‘ Available at: </a:t>
            </a:r>
            <a:r>
              <a:rPr lang="en-US" sz="1000" u="none" strike="noStrike" kern="1200" noProof="0" dirty="0">
                <a:solidFill>
                  <a:schemeClr val="tx1"/>
                </a:solidFill>
                <a:effectLst/>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http://presseservice.pressrelations.de/pressemitteilung/landwirte-im-hessischen-ried-sind-sehr-interessiert-an-gewaesserschutzberatung-561488.html</a:t>
            </a:r>
            <a:endParaRPr lang="en-US" sz="1000" kern="1200" noProof="0" dirty="0">
              <a:solidFill>
                <a:schemeClr val="tx1"/>
              </a:solidFill>
              <a:effectLst/>
              <a:latin typeface="Arial" panose="020B0604020202020204" pitchFamily="34" charset="0"/>
              <a:ea typeface="+mn-ea"/>
              <a:cs typeface="+mn-cs"/>
            </a:endParaRPr>
          </a:p>
          <a:p>
            <a:endParaRPr lang="en-US" sz="1000" kern="1200" noProof="0" dirty="0">
              <a:solidFill>
                <a:schemeClr val="tx1"/>
              </a:solidFill>
              <a:effectLst/>
              <a:latin typeface="Arial" panose="020B0604020202020204" pitchFamily="34" charset="0"/>
              <a:ea typeface="+mn-ea"/>
              <a:cs typeface="+mn-cs"/>
            </a:endParaRPr>
          </a:p>
          <a:p>
            <a:r>
              <a:rPr lang="en-US" sz="1000" kern="1200" noProof="0" dirty="0" err="1">
                <a:solidFill>
                  <a:schemeClr val="tx1"/>
                </a:solidFill>
                <a:effectLst/>
                <a:latin typeface="Arial" panose="020B0604020202020204" pitchFamily="34" charset="0"/>
                <a:ea typeface="+mn-ea"/>
                <a:cs typeface="+mn-cs"/>
              </a:rPr>
              <a:t>Wasserverband</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Hessisches</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Ried</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Pressemitteilung</a:t>
            </a:r>
            <a:r>
              <a:rPr lang="en-US" sz="1000" kern="1200" noProof="0" dirty="0">
                <a:solidFill>
                  <a:schemeClr val="tx1"/>
                </a:solidFill>
                <a:effectLst/>
                <a:latin typeface="Arial" panose="020B0604020202020204" pitchFamily="34" charset="0"/>
                <a:ea typeface="+mn-ea"/>
                <a:cs typeface="+mn-cs"/>
              </a:rPr>
              <a:t>, 30.03.2012 ‘</a:t>
            </a:r>
            <a:r>
              <a:rPr lang="en-US" sz="1000" kern="1200" noProof="0" dirty="0" err="1">
                <a:solidFill>
                  <a:schemeClr val="tx1"/>
                </a:solidFill>
                <a:effectLst/>
                <a:latin typeface="Arial" panose="020B0604020202020204" pitchFamily="34" charset="0"/>
                <a:ea typeface="+mn-ea"/>
                <a:cs typeface="+mn-cs"/>
              </a:rPr>
              <a:t>Beginn</a:t>
            </a:r>
            <a:r>
              <a:rPr lang="en-US" sz="1000" kern="1200" noProof="0" dirty="0">
                <a:solidFill>
                  <a:schemeClr val="tx1"/>
                </a:solidFill>
                <a:effectLst/>
                <a:latin typeface="Arial" panose="020B0604020202020204" pitchFamily="34" charset="0"/>
                <a:ea typeface="+mn-ea"/>
                <a:cs typeface="+mn-cs"/>
              </a:rPr>
              <a:t> der </a:t>
            </a:r>
            <a:r>
              <a:rPr lang="en-US" sz="1000" kern="1200" noProof="0" dirty="0" err="1">
                <a:solidFill>
                  <a:schemeClr val="tx1"/>
                </a:solidFill>
                <a:effectLst/>
                <a:latin typeface="Arial" panose="020B0604020202020204" pitchFamily="34" charset="0"/>
                <a:ea typeface="+mn-ea"/>
                <a:cs typeface="+mn-cs"/>
              </a:rPr>
              <a:t>Gewässerschutzberatung</a:t>
            </a:r>
            <a:r>
              <a:rPr lang="en-US" sz="1000" kern="1200" noProof="0" dirty="0">
                <a:solidFill>
                  <a:schemeClr val="tx1"/>
                </a:solidFill>
                <a:effectLst/>
                <a:latin typeface="Arial" panose="020B0604020202020204" pitchFamily="34" charset="0"/>
                <a:ea typeface="+mn-ea"/>
                <a:cs typeface="+mn-cs"/>
              </a:rPr>
              <a:t> in den </a:t>
            </a:r>
            <a:r>
              <a:rPr lang="en-US" sz="1000" kern="1200" noProof="0" dirty="0" err="1">
                <a:solidFill>
                  <a:schemeClr val="tx1"/>
                </a:solidFill>
                <a:effectLst/>
                <a:latin typeface="Arial" panose="020B0604020202020204" pitchFamily="34" charset="0"/>
                <a:ea typeface="+mn-ea"/>
                <a:cs typeface="+mn-cs"/>
              </a:rPr>
              <a:t>Kooperationsräumen</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Südliches</a:t>
            </a:r>
            <a:r>
              <a:rPr lang="en-US" sz="1000" kern="1200" noProof="0" dirty="0">
                <a:solidFill>
                  <a:schemeClr val="tx1"/>
                </a:solidFill>
                <a:effectLst/>
                <a:latin typeface="Arial" panose="020B0604020202020204" pitchFamily="34" charset="0"/>
                <a:ea typeface="+mn-ea"/>
                <a:cs typeface="+mn-cs"/>
              </a:rPr>
              <a:t> </a:t>
            </a:r>
            <a:r>
              <a:rPr lang="en-US" sz="1000" kern="1200" noProof="0" dirty="0" err="1">
                <a:solidFill>
                  <a:schemeClr val="tx1"/>
                </a:solidFill>
                <a:effectLst/>
                <a:latin typeface="Arial" panose="020B0604020202020204" pitchFamily="34" charset="0"/>
                <a:ea typeface="+mn-ea"/>
                <a:cs typeface="+mn-cs"/>
              </a:rPr>
              <a:t>Ried</a:t>
            </a:r>
            <a:r>
              <a:rPr lang="en-US" sz="1000" kern="1200" noProof="0" dirty="0">
                <a:solidFill>
                  <a:schemeClr val="tx1"/>
                </a:solidFill>
                <a:effectLst/>
                <a:latin typeface="Arial" panose="020B0604020202020204" pitchFamily="34" charset="0"/>
                <a:ea typeface="+mn-ea"/>
                <a:cs typeface="+mn-cs"/>
              </a:rPr>
              <a:t>" und "</a:t>
            </a:r>
            <a:r>
              <a:rPr lang="en-US" sz="1000" kern="1200" noProof="0" dirty="0" err="1">
                <a:solidFill>
                  <a:schemeClr val="tx1"/>
                </a:solidFill>
                <a:effectLst/>
                <a:latin typeface="Arial" panose="020B0604020202020204" pitchFamily="34" charset="0"/>
                <a:ea typeface="+mn-ea"/>
                <a:cs typeface="+mn-cs"/>
              </a:rPr>
              <a:t>Riedsande</a:t>
            </a:r>
            <a:r>
              <a:rPr lang="en-US" sz="1000" kern="1200" noProof="0" dirty="0">
                <a:solidFill>
                  <a:schemeClr val="tx1"/>
                </a:solidFill>
                <a:effectLst/>
                <a:latin typeface="Arial" panose="020B0604020202020204" pitchFamily="34" charset="0"/>
                <a:ea typeface="+mn-ea"/>
                <a:cs typeface="+mn-cs"/>
              </a:rPr>
              <a:t>"‘, Available at: http://www.wasserverband-hessisches-ried.de/html/berichte.html</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4196371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noProof="0" dirty="0"/>
              <a:t>Notes:</a:t>
            </a:r>
          </a:p>
          <a:p>
            <a:endParaRPr lang="en-US" sz="900" noProof="0" dirty="0"/>
          </a:p>
          <a:p>
            <a:r>
              <a:rPr lang="en-US" sz="900" noProof="0" dirty="0"/>
              <a:t>From the Nexus perspective, groundwater should be </a:t>
            </a:r>
            <a:r>
              <a:rPr lang="en-US" sz="900" noProof="0" dirty="0" err="1"/>
              <a:t>recognised</a:t>
            </a:r>
            <a:r>
              <a:rPr lang="en-US" sz="900" noProof="0" dirty="0"/>
              <a:t> as protected property, independent from its use. Actors involved in water supply generally have a deep interest in a safe groundwater supply. It is therefore clear that in water protection areas, a proactive approach for cooperation with the agricultural sector originates from these water supply actors.</a:t>
            </a:r>
            <a:endParaRPr lang="en-US" noProof="0" dirty="0"/>
          </a:p>
          <a:p>
            <a:endParaRPr lang="en-US" noProof="0" dirty="0"/>
          </a:p>
          <a:p>
            <a:r>
              <a:rPr lang="en-US" noProof="0" dirty="0"/>
              <a:t>Binding groundwater management plans </a:t>
            </a:r>
            <a:r>
              <a:rPr lang="en-US" sz="900" noProof="0" dirty="0"/>
              <a:t>represent an important regulatory instrument that guarantees the minimum requirements for all concerns and interests. They also allow continual </a:t>
            </a:r>
            <a:r>
              <a:rPr lang="en-US" sz="900" noProof="0" dirty="0" err="1"/>
              <a:t>optimisation</a:t>
            </a:r>
            <a:r>
              <a:rPr lang="en-US" sz="900" noProof="0" dirty="0"/>
              <a:t> processes.</a:t>
            </a:r>
          </a:p>
          <a:p>
            <a:endParaRPr lang="en-US" sz="900" noProof="0" dirty="0"/>
          </a:p>
          <a:p>
            <a:r>
              <a:rPr lang="en-US" noProof="0" dirty="0"/>
              <a:t>The monitoring of groundwater levels:</a:t>
            </a:r>
          </a:p>
          <a:p>
            <a:pPr marL="185715" indent="-185715">
              <a:buFont typeface="Arial" panose="020B0604020202020204" pitchFamily="34" charset="0"/>
              <a:buChar char="•"/>
            </a:pPr>
            <a:r>
              <a:rPr lang="en-US" sz="900" noProof="0" dirty="0"/>
              <a:t>Enables preservation of evidence and transparency</a:t>
            </a:r>
          </a:p>
          <a:p>
            <a:pPr marL="185715" indent="-185715">
              <a:buFont typeface="Arial" panose="020B0604020202020204" pitchFamily="34" charset="0"/>
              <a:buChar char="•"/>
            </a:pPr>
            <a:r>
              <a:rPr lang="en-US" sz="900" noProof="0" dirty="0"/>
              <a:t>Allows the active control of groundwater abstractions and infiltration</a:t>
            </a:r>
          </a:p>
          <a:p>
            <a:pPr marL="185715" indent="-185715">
              <a:buFont typeface="Arial" panose="020B0604020202020204" pitchFamily="34" charset="0"/>
              <a:buChar char="•"/>
            </a:pPr>
            <a:r>
              <a:rPr lang="en-US" sz="900" noProof="0" dirty="0"/>
              <a:t>Is the basis for further impact assessments and risk assessments</a:t>
            </a:r>
          </a:p>
          <a:p>
            <a:pPr marL="185715" indent="-185715">
              <a:buFont typeface="Arial" panose="020B0604020202020204" pitchFamily="34" charset="0"/>
              <a:buChar char="•"/>
            </a:pPr>
            <a:r>
              <a:rPr lang="en-US" sz="900" noProof="0" dirty="0"/>
              <a:t>Provides actual results which form the basis for negotiations and cooperation as well as improving transparency towards the public</a:t>
            </a:r>
          </a:p>
          <a:p>
            <a:pPr marL="185715" indent="-185715">
              <a:buFont typeface="Arial" panose="020B0604020202020204" pitchFamily="34" charset="0"/>
              <a:buChar char="•"/>
            </a:pPr>
            <a:endParaRPr lang="en-US" sz="900" noProof="0" dirty="0"/>
          </a:p>
          <a:p>
            <a:r>
              <a:rPr lang="en-US" sz="900" noProof="0" dirty="0"/>
              <a:t>Voluntary </a:t>
            </a:r>
            <a:r>
              <a:rPr lang="en-US" sz="900" noProof="0" dirty="0" err="1"/>
              <a:t>cooperations</a:t>
            </a:r>
            <a:r>
              <a:rPr lang="en-US" sz="900" noProof="0" dirty="0"/>
              <a:t> are successful when the various actors see a usefulness in working together beyond their own area of responsibility. The cooperation should be equitably designed.</a:t>
            </a:r>
          </a:p>
          <a:p>
            <a:endParaRPr lang="en-US" sz="900" noProof="0" dirty="0"/>
          </a:p>
          <a:p>
            <a:r>
              <a:rPr lang="en-US" sz="900" noProof="0" dirty="0"/>
              <a:t>Dependable political decisions are particularly important for the financing and building of sustainable structures.</a:t>
            </a:r>
          </a:p>
          <a:p>
            <a:endParaRPr lang="en-US" sz="900" noProof="0" dirty="0"/>
          </a:p>
          <a:p>
            <a:r>
              <a:rPr lang="en-US" sz="900" b="1" noProof="0" dirty="0"/>
              <a:t>At this point, reference can be made to the slide “Nexus Cooperation in Germany” that was presented earlier. The processes implemented in the management of groundwater in the Hessian </a:t>
            </a:r>
            <a:r>
              <a:rPr lang="en-US" sz="900" b="1" noProof="0" dirty="0" err="1"/>
              <a:t>Ried</a:t>
            </a:r>
            <a:r>
              <a:rPr lang="en-US" sz="900" b="1" noProof="0" dirty="0"/>
              <a:t> can be considered within the policy framework for Nexus coordination in Germany.</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2218769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09685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330643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000" b="1" noProof="0" dirty="0"/>
              <a:t>Notes: </a:t>
            </a:r>
          </a:p>
          <a:p>
            <a:endParaRPr lang="en-US" sz="1000" b="0" noProof="0" dirty="0"/>
          </a:p>
          <a:p>
            <a:r>
              <a:rPr lang="en-US" sz="1000" b="0" noProof="0" dirty="0"/>
              <a:t>Background of the case study area:</a:t>
            </a:r>
          </a:p>
          <a:p>
            <a:pPr marL="185715" indent="-185715">
              <a:buFont typeface="Arial" panose="020B0604020202020204" pitchFamily="34" charset="0"/>
              <a:buChar char="•"/>
            </a:pPr>
            <a:r>
              <a:rPr lang="en-US" sz="1000" noProof="0" dirty="0"/>
              <a:t>The Hessian </a:t>
            </a:r>
            <a:r>
              <a:rPr lang="en-US" sz="1000" noProof="0" dirty="0" err="1"/>
              <a:t>Ried</a:t>
            </a:r>
            <a:r>
              <a:rPr lang="en-US" sz="1000" noProof="0" dirty="0"/>
              <a:t>, located south of Frankfurt, extends over an area of approximately 1,250 km</a:t>
            </a:r>
            <a:r>
              <a:rPr lang="en-US" sz="1000" baseline="30000" noProof="0" dirty="0"/>
              <a:t>2</a:t>
            </a:r>
          </a:p>
          <a:p>
            <a:pPr marL="185715" indent="-185715">
              <a:buFont typeface="Arial" panose="020B0604020202020204" pitchFamily="34" charset="0"/>
              <a:buChar char="•"/>
            </a:pPr>
            <a:r>
              <a:rPr lang="en-US" noProof="0" dirty="0"/>
              <a:t>The landscape is a part of the Upper Rhine Plain, and prior to human intervention was a swamp area and part of the natural inundation zone of the Rhine River</a:t>
            </a:r>
          </a:p>
          <a:p>
            <a:pPr marL="185715" indent="-185715">
              <a:buFont typeface="Arial" panose="020B0604020202020204" pitchFamily="34" charset="0"/>
              <a:buChar char="•"/>
            </a:pPr>
            <a:r>
              <a:rPr lang="en-US" noProof="0" dirty="0"/>
              <a:t>Through widespread drainage and agricultural </a:t>
            </a:r>
            <a:r>
              <a:rPr lang="en-US" noProof="0" dirty="0" err="1"/>
              <a:t>utilisation</a:t>
            </a:r>
            <a:r>
              <a:rPr lang="en-US" noProof="0" dirty="0"/>
              <a:t>, the landscape was starkly changed</a:t>
            </a:r>
          </a:p>
          <a:p>
            <a:endParaRPr lang="en-US" noProof="0" dirty="0"/>
          </a:p>
          <a:p>
            <a:r>
              <a:rPr lang="en-US" noProof="0" dirty="0"/>
              <a:t>The following user interests are dominant in the area:</a:t>
            </a:r>
          </a:p>
          <a:p>
            <a:pPr marL="185715" indent="-185715">
              <a:buFont typeface="Arial" panose="020B0604020202020204" pitchFamily="34" charset="0"/>
              <a:buChar char="•"/>
            </a:pPr>
            <a:r>
              <a:rPr lang="en-US" noProof="0" dirty="0"/>
              <a:t>Agriculture</a:t>
            </a:r>
          </a:p>
          <a:p>
            <a:pPr marL="185715" indent="-185715">
              <a:buFont typeface="Arial" panose="020B0604020202020204" pitchFamily="34" charset="0"/>
              <a:buChar char="•"/>
            </a:pPr>
            <a:r>
              <a:rPr lang="en-US" noProof="0" dirty="0"/>
              <a:t>Industry / infrastructure</a:t>
            </a:r>
          </a:p>
          <a:p>
            <a:pPr marL="185715" indent="-185715">
              <a:buFont typeface="Arial" panose="020B0604020202020204" pitchFamily="34" charset="0"/>
              <a:buChar char="•"/>
            </a:pPr>
            <a:r>
              <a:rPr lang="en-US" noProof="0" dirty="0"/>
              <a:t>Drinking water use</a:t>
            </a:r>
          </a:p>
          <a:p>
            <a:pPr marL="185715" indent="-185715">
              <a:buFont typeface="Arial" panose="020B0604020202020204" pitchFamily="34" charset="0"/>
              <a:buChar char="•"/>
            </a:pPr>
            <a:r>
              <a:rPr lang="en-US" noProof="0" dirty="0"/>
              <a:t>Nature conservation</a:t>
            </a:r>
          </a:p>
          <a:p>
            <a:pPr marL="0" indent="0">
              <a:buFont typeface="Arial" panose="020B0604020202020204" pitchFamily="34" charset="0"/>
              <a:buNone/>
            </a:pPr>
            <a:endParaRPr lang="en-US" noProof="0" dirty="0"/>
          </a:p>
          <a:p>
            <a:r>
              <a:rPr lang="en-US" b="1" noProof="0" dirty="0"/>
              <a:t>Sources:</a:t>
            </a:r>
          </a:p>
          <a:p>
            <a:endParaRPr lang="en-US" noProof="0" dirty="0"/>
          </a:p>
          <a:p>
            <a:r>
              <a:rPr lang="en-US" noProof="0" dirty="0" err="1"/>
              <a:t>Rueppel</a:t>
            </a:r>
            <a:r>
              <a:rPr lang="en-US" noProof="0" dirty="0"/>
              <a:t>, U. &amp; </a:t>
            </a:r>
            <a:r>
              <a:rPr lang="en-US" noProof="0" dirty="0" err="1"/>
              <a:t>Gutzke</a:t>
            </a:r>
            <a:r>
              <a:rPr lang="en-US" noProof="0" dirty="0"/>
              <a:t>, T. (2004) ‘Groundwater-Monitoring based on dynamic co-operative eGovernment-Processes’, University of Technology Darmstadt</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118280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r>
              <a:rPr lang="en-US" noProof="0" dirty="0"/>
              <a:t>The intensive exploitation refers to the fact that due to the spatial locations of population </a:t>
            </a:r>
            <a:r>
              <a:rPr lang="en-US" noProof="0" dirty="0" err="1"/>
              <a:t>centres</a:t>
            </a:r>
            <a:r>
              <a:rPr lang="en-US" noProof="0" dirty="0"/>
              <a:t> and other geographically-</a:t>
            </a:r>
            <a:r>
              <a:rPr lang="en-US" noProof="0" dirty="0" err="1"/>
              <a:t>centred</a:t>
            </a:r>
            <a:r>
              <a:rPr lang="en-US" noProof="0" dirty="0"/>
              <a:t> points of extraction, the groundwater extraction rates do not match recharge rates over the spatial plain.</a:t>
            </a:r>
          </a:p>
          <a:p>
            <a:endParaRPr lang="en-US" noProof="0" dirty="0"/>
          </a:p>
          <a:p>
            <a:r>
              <a:rPr lang="en-US" noProof="0" dirty="0"/>
              <a:t>In dry years, considerable damages to infrastructure have been caused by low groundwater levels.</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404899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dirty="0">
                <a:solidFill>
                  <a:schemeClr val="tx1"/>
                </a:solidFill>
                <a:effectLst/>
                <a:latin typeface="Arial" panose="020B0604020202020204" pitchFamily="34" charset="0"/>
                <a:ea typeface="+mn-ea"/>
                <a:cs typeface="+mn-cs"/>
              </a:rPr>
              <a:t>Notes:</a:t>
            </a:r>
          </a:p>
          <a:p>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panose="020B0604020202020204" pitchFamily="34" charset="0"/>
                <a:ea typeface="+mn-ea"/>
                <a:cs typeface="+mn-cs"/>
              </a:rPr>
              <a:t>The following instruments are applied to address WEF-Nexus challenges in Hessian </a:t>
            </a:r>
            <a:r>
              <a:rPr lang="en-US" sz="900" kern="1200" noProof="0" dirty="0" err="1">
                <a:solidFill>
                  <a:schemeClr val="tx1"/>
                </a:solidFill>
                <a:effectLst/>
                <a:latin typeface="Arial" panose="020B0604020202020204" pitchFamily="34" charset="0"/>
                <a:ea typeface="+mn-ea"/>
                <a:cs typeface="+mn-cs"/>
              </a:rPr>
              <a:t>Ried</a:t>
            </a:r>
            <a:r>
              <a:rPr lang="en-US" sz="900" kern="1200" noProof="0" dirty="0">
                <a:solidFill>
                  <a:schemeClr val="tx1"/>
                </a:solidFill>
                <a:effectLst/>
                <a:latin typeface="Arial" panose="020B0604020202020204" pitchFamily="34" charset="0"/>
                <a:ea typeface="+mn-ea"/>
                <a:cs typeface="+mn-cs"/>
              </a:rPr>
              <a:t>:</a:t>
            </a:r>
          </a:p>
          <a:p>
            <a:endParaRPr lang="en-US" sz="900" kern="1200" noProof="0" dirty="0">
              <a:solidFill>
                <a:schemeClr val="tx1"/>
              </a:solidFill>
              <a:effectLst/>
              <a:latin typeface="Arial" panose="020B0604020202020204" pitchFamily="34" charset="0"/>
              <a:ea typeface="+mn-ea"/>
              <a:cs typeface="+mn-cs"/>
            </a:endParaRPr>
          </a:p>
          <a:p>
            <a:r>
              <a:rPr lang="en-US" sz="900" b="1" u="sng" kern="1200" noProof="0" dirty="0">
                <a:solidFill>
                  <a:schemeClr val="tx1"/>
                </a:solidFill>
                <a:effectLst/>
                <a:latin typeface="Arial" panose="020B0604020202020204" pitchFamily="34" charset="0"/>
                <a:ea typeface="+mn-ea"/>
                <a:cs typeface="+mn-cs"/>
              </a:rPr>
              <a:t>The Hessian </a:t>
            </a:r>
            <a:r>
              <a:rPr lang="en-US" sz="900" b="1" u="sng" kern="1200" noProof="0" dirty="0" err="1">
                <a:solidFill>
                  <a:schemeClr val="tx1"/>
                </a:solidFill>
                <a:effectLst/>
                <a:latin typeface="Arial" panose="020B0604020202020204" pitchFamily="34" charset="0"/>
                <a:ea typeface="+mn-ea"/>
                <a:cs typeface="+mn-cs"/>
              </a:rPr>
              <a:t>Ried</a:t>
            </a:r>
            <a:r>
              <a:rPr lang="en-US" sz="900" b="1" u="sng" kern="1200" noProof="0" dirty="0">
                <a:solidFill>
                  <a:schemeClr val="tx1"/>
                </a:solidFill>
                <a:effectLst/>
                <a:latin typeface="Arial" panose="020B0604020202020204" pitchFamily="34" charset="0"/>
                <a:ea typeface="+mn-ea"/>
                <a:cs typeface="+mn-cs"/>
              </a:rPr>
              <a:t> Groundwater Management Plan as legally binding regulatory instrument</a:t>
            </a:r>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panose="020B0604020202020204" pitchFamily="34" charset="0"/>
                <a:ea typeface="+mn-ea"/>
                <a:cs typeface="+mn-cs"/>
              </a:rPr>
              <a:t>The Hessian </a:t>
            </a:r>
            <a:r>
              <a:rPr lang="en-US" sz="900" kern="1200" noProof="0" dirty="0" err="1">
                <a:solidFill>
                  <a:schemeClr val="tx1"/>
                </a:solidFill>
                <a:effectLst/>
                <a:latin typeface="Arial" panose="020B0604020202020204" pitchFamily="34" charset="0"/>
                <a:ea typeface="+mn-ea"/>
                <a:cs typeface="+mn-cs"/>
              </a:rPr>
              <a:t>Ried</a:t>
            </a:r>
            <a:r>
              <a:rPr lang="en-US" sz="900" kern="1200" noProof="0" dirty="0">
                <a:solidFill>
                  <a:schemeClr val="tx1"/>
                </a:solidFill>
                <a:effectLst/>
                <a:latin typeface="Arial" panose="020B0604020202020204" pitchFamily="34" charset="0"/>
                <a:ea typeface="+mn-ea"/>
                <a:cs typeface="+mn-cs"/>
              </a:rPr>
              <a:t> Groundwater Management Plan was adopted 1999 by the Hessian Government with the aim to avoid damages caused by low groundwater levels.</a:t>
            </a:r>
          </a:p>
          <a:p>
            <a:r>
              <a:rPr lang="en-US" sz="900" kern="1200" noProof="0" dirty="0">
                <a:solidFill>
                  <a:schemeClr val="tx1"/>
                </a:solidFill>
                <a:effectLst/>
                <a:latin typeface="Arial" panose="020B0604020202020204" pitchFamily="34" charset="0"/>
                <a:ea typeface="+mn-ea"/>
                <a:cs typeface="+mn-cs"/>
              </a:rPr>
              <a:t>The Hessian </a:t>
            </a:r>
            <a:r>
              <a:rPr lang="en-US" sz="900" kern="1200" noProof="0" dirty="0" err="1">
                <a:solidFill>
                  <a:schemeClr val="tx1"/>
                </a:solidFill>
                <a:effectLst/>
                <a:latin typeface="Arial" panose="020B0604020202020204" pitchFamily="34" charset="0"/>
                <a:ea typeface="+mn-ea"/>
                <a:cs typeface="+mn-cs"/>
              </a:rPr>
              <a:t>Ried</a:t>
            </a:r>
            <a:r>
              <a:rPr lang="en-US" sz="900" kern="1200" noProof="0" dirty="0">
                <a:solidFill>
                  <a:schemeClr val="tx1"/>
                </a:solidFill>
                <a:effectLst/>
                <a:latin typeface="Arial" panose="020B0604020202020204" pitchFamily="34" charset="0"/>
                <a:ea typeface="+mn-ea"/>
                <a:cs typeface="+mn-cs"/>
              </a:rPr>
              <a:t> is the only region in the European Union that uses a legally binding groundwater management plan in which the amount of withdrawal water over a spatial area is regulated (through measuring and adhering to a minimum and maximum groundwater levels).</a:t>
            </a:r>
          </a:p>
          <a:p>
            <a:endParaRPr lang="en-US" sz="900" b="1" u="sng" kern="1200" noProof="0" dirty="0">
              <a:solidFill>
                <a:schemeClr val="tx1"/>
              </a:solidFill>
              <a:effectLst/>
              <a:latin typeface="Arial" panose="020B0604020202020204" pitchFamily="34" charset="0"/>
              <a:ea typeface="+mn-ea"/>
              <a:cs typeface="+mn-cs"/>
            </a:endParaRPr>
          </a:p>
          <a:p>
            <a:r>
              <a:rPr lang="en-US" sz="900" b="1" u="sng" kern="1200" noProof="0" dirty="0">
                <a:solidFill>
                  <a:schemeClr val="tx1"/>
                </a:solidFill>
                <a:effectLst/>
                <a:latin typeface="Arial" panose="020B0604020202020204" pitchFamily="34" charset="0"/>
                <a:ea typeface="+mn-ea"/>
                <a:cs typeface="+mn-cs"/>
              </a:rPr>
              <a:t>Voluntary cooperation forms:</a:t>
            </a:r>
          </a:p>
          <a:p>
            <a:r>
              <a:rPr lang="en-US" sz="900" kern="1200" noProof="0" dirty="0">
                <a:solidFill>
                  <a:schemeClr val="tx1"/>
                </a:solidFill>
                <a:effectLst/>
                <a:latin typeface="Arial" panose="020B0604020202020204" pitchFamily="34" charset="0"/>
                <a:ea typeface="+mn-ea"/>
                <a:cs typeface="+mn-cs"/>
              </a:rPr>
              <a:t>Through the Hessian Groundwater Management Plan, the Hessian Government has provided a </a:t>
            </a:r>
            <a:r>
              <a:rPr lang="en-US" sz="900" b="1" u="sng" kern="1200" noProof="0" dirty="0">
                <a:solidFill>
                  <a:schemeClr val="tx1"/>
                </a:solidFill>
                <a:effectLst/>
                <a:latin typeface="Arial" panose="020B0604020202020204" pitchFamily="34" charset="0"/>
                <a:ea typeface="+mn-ea"/>
                <a:cs typeface="+mn-cs"/>
              </a:rPr>
              <a:t>legal regulative instrument with binding standards</a:t>
            </a:r>
            <a:r>
              <a:rPr lang="en-US" sz="900" kern="1200" noProof="0" dirty="0">
                <a:solidFill>
                  <a:schemeClr val="tx1"/>
                </a:solidFill>
                <a:effectLst/>
                <a:latin typeface="Arial" panose="020B0604020202020204" pitchFamily="34" charset="0"/>
                <a:ea typeface="+mn-ea"/>
                <a:cs typeface="+mn-cs"/>
              </a:rPr>
              <a:t>. As a regulatory law instrument, the Groundwater Management Plan is complemented by voluntary regional cooperation forms </a:t>
            </a:r>
            <a:r>
              <a:rPr lang="en-US" sz="900" kern="1200" noProof="0" dirty="0">
                <a:solidFill>
                  <a:schemeClr val="accent3"/>
                </a:solidFill>
                <a:effectLst/>
                <a:latin typeface="Arial" panose="020B0604020202020204" pitchFamily="34" charset="0"/>
                <a:ea typeface="+mn-ea"/>
                <a:cs typeface="+mn-cs"/>
              </a:rPr>
              <a:t>(further information can be found on the following slides)</a:t>
            </a:r>
            <a:r>
              <a:rPr lang="en-US" sz="900" kern="1200" noProof="0" dirty="0">
                <a:solidFill>
                  <a:schemeClr val="tx1"/>
                </a:solidFill>
                <a:effectLst/>
                <a:latin typeface="Arial" panose="020B0604020202020204" pitchFamily="34" charset="0"/>
                <a:ea typeface="+mn-ea"/>
                <a:cs typeface="+mn-cs"/>
              </a:rPr>
              <a:t>:</a:t>
            </a:r>
          </a:p>
          <a:p>
            <a:r>
              <a:rPr lang="en-US" sz="900" kern="1200" noProof="0" dirty="0">
                <a:solidFill>
                  <a:schemeClr val="accent3"/>
                </a:solidFill>
                <a:effectLst/>
                <a:latin typeface="Arial" panose="020B0604020202020204" pitchFamily="34" charset="0"/>
                <a:ea typeface="+mn-ea"/>
                <a:cs typeface="+mn-cs"/>
              </a:rPr>
              <a:t>- Hessian </a:t>
            </a:r>
            <a:r>
              <a:rPr lang="en-US" sz="900" kern="1200" noProof="0" dirty="0" err="1">
                <a:solidFill>
                  <a:schemeClr val="accent3"/>
                </a:solidFill>
                <a:effectLst/>
                <a:latin typeface="Arial" panose="020B0604020202020204" pitchFamily="34" charset="0"/>
                <a:ea typeface="+mn-ea"/>
                <a:cs typeface="+mn-cs"/>
              </a:rPr>
              <a:t>Ried</a:t>
            </a:r>
            <a:r>
              <a:rPr lang="en-US" sz="900" kern="1200" noProof="0" dirty="0">
                <a:solidFill>
                  <a:schemeClr val="accent3"/>
                </a:solidFill>
                <a:effectLst/>
                <a:latin typeface="Arial" panose="020B0604020202020204" pitchFamily="34" charset="0"/>
                <a:ea typeface="+mn-ea"/>
                <a:cs typeface="+mn-cs"/>
              </a:rPr>
              <a:t> Round Table</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noProof="0" dirty="0">
                <a:solidFill>
                  <a:schemeClr val="tx1"/>
                </a:solidFill>
                <a:effectLst/>
                <a:latin typeface="Arial" panose="020B0604020202020204" pitchFamily="34" charset="0"/>
                <a:ea typeface="+mn-ea"/>
                <a:cs typeface="+mn-cs"/>
              </a:rPr>
              <a:t>- Cooperation between water supply and agriculture in the protection of groundwater quality </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noProof="0" dirty="0">
                <a:solidFill>
                  <a:schemeClr val="tx1"/>
                </a:solidFill>
                <a:effectLst/>
                <a:latin typeface="Arial" panose="020B0604020202020204" pitchFamily="34" charset="0"/>
                <a:ea typeface="+mn-ea"/>
                <a:cs typeface="+mn-cs"/>
              </a:rPr>
              <a:t> </a:t>
            </a:r>
          </a:p>
          <a:p>
            <a:r>
              <a:rPr lang="en-US" sz="900" b="1" kern="1200" noProof="0" dirty="0">
                <a:solidFill>
                  <a:schemeClr val="tx1"/>
                </a:solidFill>
                <a:effectLst/>
                <a:latin typeface="Arial" panose="020B0604020202020204" pitchFamily="34" charset="0"/>
                <a:ea typeface="+mn-ea"/>
                <a:cs typeface="+mn-cs"/>
              </a:rPr>
              <a:t>Voluntary and informal cooperation cannot replace regulatory law (water protection area regulations, water rights), but it can complement it.</a:t>
            </a:r>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panose="020B0604020202020204" pitchFamily="34" charset="0"/>
                <a:ea typeface="+mn-ea"/>
                <a:cs typeface="+mn-cs"/>
              </a:rPr>
              <a:t>Generally, the various actors are willing to cooperate if they see a usefulness in working together. </a:t>
            </a:r>
            <a:r>
              <a:rPr lang="en-US" sz="900" b="0" kern="1200" noProof="0" dirty="0">
                <a:solidFill>
                  <a:schemeClr val="tx1"/>
                </a:solidFill>
                <a:effectLst/>
                <a:latin typeface="Arial" panose="020B0604020202020204" pitchFamily="34" charset="0"/>
                <a:ea typeface="+mn-ea"/>
                <a:cs typeface="+mn-cs"/>
              </a:rPr>
              <a:t>The factors which motivate the different actors to</a:t>
            </a:r>
            <a:r>
              <a:rPr lang="en-US" sz="900" b="0" kern="1200" baseline="0" noProof="0" dirty="0">
                <a:solidFill>
                  <a:schemeClr val="tx1"/>
                </a:solidFill>
                <a:effectLst/>
                <a:latin typeface="Arial" panose="020B0604020202020204" pitchFamily="34" charset="0"/>
                <a:ea typeface="+mn-ea"/>
                <a:cs typeface="+mn-cs"/>
              </a:rPr>
              <a:t> cooperate and work together in the case study “Hessian </a:t>
            </a:r>
            <a:r>
              <a:rPr lang="en-US" sz="900" b="0" kern="1200" baseline="0" noProof="0" dirty="0" err="1">
                <a:solidFill>
                  <a:schemeClr val="tx1"/>
                </a:solidFill>
                <a:effectLst/>
                <a:latin typeface="Arial" panose="020B0604020202020204" pitchFamily="34" charset="0"/>
                <a:ea typeface="+mn-ea"/>
                <a:cs typeface="+mn-cs"/>
              </a:rPr>
              <a:t>Ried</a:t>
            </a:r>
            <a:r>
              <a:rPr lang="en-US" sz="900" b="0" kern="1200" baseline="0" noProof="0" dirty="0">
                <a:solidFill>
                  <a:schemeClr val="tx1"/>
                </a:solidFill>
                <a:effectLst/>
                <a:latin typeface="Arial" panose="020B0604020202020204" pitchFamily="34" charset="0"/>
                <a:ea typeface="+mn-ea"/>
                <a:cs typeface="+mn-cs"/>
              </a:rPr>
              <a:t>” can be found on slides with the titles: “Solutions: Round Table” and “Solutions Water Supply and Agriculture”</a:t>
            </a:r>
            <a:endParaRPr lang="en-US" sz="900" b="0" kern="1200" noProof="0" dirty="0">
              <a:solidFill>
                <a:schemeClr val="tx1"/>
              </a:solidFill>
              <a:effectLst/>
              <a:latin typeface="Arial" panose="020B0604020202020204" pitchFamily="34" charset="0"/>
              <a:ea typeface="+mn-ea"/>
              <a:cs typeface="+mn-cs"/>
            </a:endParaRPr>
          </a:p>
          <a:p>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panose="020B0604020202020204" pitchFamily="34" charset="0"/>
                <a:ea typeface="+mn-ea"/>
                <a:cs typeface="+mn-cs"/>
              </a:rPr>
              <a:t>These voluntary informal cooperation practices establish transparency through comprehensive exchange of information, different stakeholders can voice their opinions equally and in detail, and a consensus can be found.</a:t>
            </a:r>
          </a:p>
          <a:p>
            <a:pPr marL="171450" indent="-171450">
              <a:buFontTx/>
              <a:buChar char="-"/>
            </a:pPr>
            <a:endParaRPr lang="en-US" sz="900" kern="1200" noProof="0" dirty="0">
              <a:solidFill>
                <a:schemeClr val="tx1"/>
              </a:solidFill>
              <a:effectLst/>
              <a:latin typeface="Arial" panose="020B0604020202020204" pitchFamily="34" charset="0"/>
              <a:ea typeface="+mn-ea"/>
              <a:cs typeface="+mn-cs"/>
            </a:endParaRPr>
          </a:p>
          <a:p>
            <a:pPr marL="0" indent="0">
              <a:buFontTx/>
              <a:buNone/>
            </a:pPr>
            <a:r>
              <a:rPr lang="en-US" sz="900" b="1" kern="1200" noProof="0" dirty="0">
                <a:solidFill>
                  <a:schemeClr val="tx1"/>
                </a:solidFill>
                <a:effectLst/>
                <a:latin typeface="Arial" panose="020B0604020202020204" pitchFamily="34" charset="0"/>
                <a:ea typeface="+mn-ea"/>
                <a:cs typeface="+mn-cs"/>
              </a:rPr>
              <a:t>Sources:</a:t>
            </a:r>
          </a:p>
          <a:p>
            <a:pPr marL="0" indent="0">
              <a:buFontTx/>
              <a:buNone/>
            </a:pPr>
            <a:endParaRPr lang="en-US" sz="900" kern="1200" noProof="0" dirty="0">
              <a:solidFill>
                <a:schemeClr val="tx1"/>
              </a:solidFill>
              <a:effectLst/>
              <a:latin typeface="Arial" panose="020B0604020202020204" pitchFamily="34" charset="0"/>
              <a:ea typeface="+mn-ea"/>
              <a:cs typeface="+mn-cs"/>
            </a:endParaRPr>
          </a:p>
          <a:p>
            <a:pPr marL="0" indent="0">
              <a:buFontTx/>
              <a:buNone/>
            </a:pPr>
            <a:r>
              <a:rPr lang="en-US" sz="900" kern="1200" noProof="0" dirty="0">
                <a:solidFill>
                  <a:schemeClr val="tx1"/>
                </a:solidFill>
                <a:effectLst/>
                <a:latin typeface="Arial" panose="020B0604020202020204" pitchFamily="34" charset="0"/>
                <a:ea typeface="+mn-ea"/>
                <a:cs typeface="+mn-cs"/>
              </a:rPr>
              <a:t>Kluge, 2017 ‘</a:t>
            </a:r>
            <a:r>
              <a:rPr lang="en-US" sz="900" kern="1200" noProof="0" dirty="0" err="1">
                <a:solidFill>
                  <a:schemeClr val="tx1"/>
                </a:solidFill>
                <a:effectLst/>
                <a:latin typeface="Arial" panose="020B0604020202020204" pitchFamily="34" charset="0"/>
                <a:ea typeface="+mn-ea"/>
                <a:cs typeface="+mn-cs"/>
              </a:rPr>
              <a:t>Grundwasser</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als</a:t>
            </a:r>
            <a:r>
              <a:rPr lang="en-US" sz="900" kern="1200" noProof="0" dirty="0">
                <a:solidFill>
                  <a:schemeClr val="tx1"/>
                </a:solidFill>
                <a:effectLst/>
                <a:latin typeface="Arial" panose="020B0604020202020204" pitchFamily="34" charset="0"/>
                <a:ea typeface="+mn-ea"/>
                <a:cs typeface="+mn-cs"/>
              </a:rPr>
              <a:t> Quelle der </a:t>
            </a:r>
            <a:r>
              <a:rPr lang="en-US" sz="900" kern="1200" noProof="0" dirty="0" err="1">
                <a:solidFill>
                  <a:schemeClr val="tx1"/>
                </a:solidFill>
                <a:effectLst/>
                <a:latin typeface="Arial" panose="020B0604020202020204" pitchFamily="34" charset="0"/>
                <a:ea typeface="+mn-ea"/>
                <a:cs typeface="+mn-cs"/>
              </a:rPr>
              <a:t>Welternährung</a:t>
            </a:r>
            <a:r>
              <a:rPr lang="en-US" sz="900" kern="1200" noProof="0" dirty="0">
                <a:solidFill>
                  <a:schemeClr val="tx1"/>
                </a:solidFill>
                <a:effectLst/>
                <a:latin typeface="Arial" panose="020B0604020202020204" pitchFamily="34" charset="0"/>
                <a:ea typeface="+mn-ea"/>
                <a:cs typeface="+mn-cs"/>
              </a:rPr>
              <a:t> in </a:t>
            </a:r>
            <a:r>
              <a:rPr lang="en-US" sz="900" kern="1200" noProof="0" dirty="0" err="1">
                <a:solidFill>
                  <a:schemeClr val="tx1"/>
                </a:solidFill>
                <a:effectLst/>
                <a:latin typeface="Arial" panose="020B0604020202020204" pitchFamily="34" charset="0"/>
                <a:ea typeface="+mn-ea"/>
                <a:cs typeface="+mn-cs"/>
              </a:rPr>
              <a:t>Gefahr</a:t>
            </a:r>
            <a:r>
              <a:rPr lang="en-US" sz="900" kern="1200" noProof="0" dirty="0">
                <a:solidFill>
                  <a:schemeClr val="tx1"/>
                </a:solidFill>
                <a:effectLst/>
                <a:latin typeface="Arial" panose="020B0604020202020204" pitchFamily="34" charset="0"/>
                <a:ea typeface="+mn-ea"/>
                <a:cs typeface="+mn-cs"/>
              </a:rPr>
              <a:t>‘, Available at: http://www.isoe.de/uploads/media/isoe-kluge-grundwasser-2017.pdf</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330927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p>
          <a:p>
            <a:r>
              <a:rPr lang="en-US" noProof="0" dirty="0"/>
              <a:t>This process of water infiltration involves </a:t>
            </a:r>
            <a:r>
              <a:rPr lang="en-US" sz="900" noProof="0" dirty="0"/>
              <a:t>extracting water from the Rhine River, purifying it to drinking water quality over a multistage procedure and then percolating it through infiltration systems as well as using it for agricultural irrigation.</a:t>
            </a:r>
          </a:p>
          <a:p>
            <a:endParaRPr lang="en-US" sz="900" noProof="0" dirty="0"/>
          </a:p>
          <a:p>
            <a:r>
              <a:rPr lang="en-US" sz="900" noProof="0" dirty="0"/>
              <a:t>Through t</a:t>
            </a:r>
            <a:r>
              <a:rPr lang="en-US" noProof="0" dirty="0"/>
              <a:t>he Hessian </a:t>
            </a:r>
            <a:r>
              <a:rPr lang="en-US" noProof="0" dirty="0" err="1"/>
              <a:t>Ried</a:t>
            </a:r>
            <a:r>
              <a:rPr lang="en-US" noProof="0" dirty="0"/>
              <a:t> Groundwater Management Plan</a:t>
            </a:r>
            <a:r>
              <a:rPr lang="en-US" sz="900" noProof="0" dirty="0"/>
              <a:t>, the Hessian government has made an instrument available that contains binding standards for water management planning and for all approval processes. Groundwater extractions and infiltration are managed by the water associations, using benchmarks for mean ground water levels and lower water levels. This adherence is controlled by the responsible water authorities. Objectives of the plan are:</a:t>
            </a:r>
          </a:p>
          <a:p>
            <a:pPr marL="185715" indent="-185715">
              <a:buFont typeface="Arial" panose="020B0604020202020204" pitchFamily="34" charset="0"/>
              <a:buChar char="•"/>
            </a:pPr>
            <a:r>
              <a:rPr lang="en-US" sz="900" noProof="0" dirty="0"/>
              <a:t>The long-term guarantee of local and regional water supply for the population and for economic activities</a:t>
            </a:r>
          </a:p>
          <a:p>
            <a:pPr marL="185715" indent="-185715">
              <a:buFont typeface="Arial" panose="020B0604020202020204" pitchFamily="34" charset="0"/>
              <a:buChar char="•"/>
            </a:pPr>
            <a:r>
              <a:rPr lang="en-US" sz="900" noProof="0" dirty="0"/>
              <a:t>Avoiding building damages from groundwater-related settlement of buildings in inhabited areas</a:t>
            </a:r>
          </a:p>
          <a:p>
            <a:pPr marL="185715" indent="-185715">
              <a:buFont typeface="Arial" panose="020B0604020202020204" pitchFamily="34" charset="0"/>
              <a:buChar char="•"/>
            </a:pPr>
            <a:r>
              <a:rPr lang="en-US" sz="900" noProof="0" dirty="0"/>
              <a:t>Protection of vegetation areas dependent on groundwater levels and rehabilitation of forest and swamp areas already damaged through the sinking of the water table</a:t>
            </a:r>
          </a:p>
          <a:p>
            <a:pPr marL="185715" indent="-185715">
              <a:buFont typeface="Arial" panose="020B0604020202020204" pitchFamily="34" charset="0"/>
              <a:buChar char="•"/>
            </a:pPr>
            <a:endParaRPr lang="en-US" sz="900" noProof="0" dirty="0"/>
          </a:p>
          <a:p>
            <a:r>
              <a:rPr lang="en-US" sz="900" noProof="0" dirty="0"/>
              <a:t>The groundwater levels are kept within prescribed limits.</a:t>
            </a:r>
          </a:p>
          <a:p>
            <a:endParaRPr lang="en-US" sz="900" noProof="0" dirty="0"/>
          </a:p>
          <a:p>
            <a:r>
              <a:rPr lang="en-US" sz="900" noProof="0" dirty="0"/>
              <a:t>The Groundwater Management Plan is a sectoral instrument which attempts to integrate other interests and concerns. In this case study, water management within the management plan is the dominant component, even though other important concerns were also successfully integrated.</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319539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noProof="0" dirty="0"/>
              <a:t>Notes:</a:t>
            </a:r>
          </a:p>
          <a:p>
            <a:endParaRPr lang="en-US" sz="900" noProof="0" dirty="0"/>
          </a:p>
          <a:p>
            <a:r>
              <a:rPr lang="en-US" sz="900" noProof="0" dirty="0"/>
              <a:t>In general,</a:t>
            </a:r>
            <a:r>
              <a:rPr lang="en-US" sz="900" baseline="0" noProof="0" dirty="0"/>
              <a:t> </a:t>
            </a:r>
            <a:r>
              <a:rPr lang="en-US" sz="900" b="1" baseline="0" noProof="0" dirty="0"/>
              <a:t>g</a:t>
            </a:r>
            <a:r>
              <a:rPr lang="en-US" sz="900" b="1" noProof="0" dirty="0"/>
              <a:t>roundwater</a:t>
            </a:r>
            <a:r>
              <a:rPr lang="en-US" sz="900" b="1" baseline="0" noProof="0" dirty="0"/>
              <a:t> monitoring and regulation in Germany </a:t>
            </a:r>
            <a:r>
              <a:rPr lang="en-US" sz="900" b="0" baseline="0" noProof="0" dirty="0"/>
              <a:t>are carried out as follows</a:t>
            </a:r>
            <a:r>
              <a:rPr lang="en-US" sz="900" b="1" baseline="0" noProof="0" dirty="0"/>
              <a:t>:</a:t>
            </a:r>
          </a:p>
          <a:p>
            <a:endParaRPr lang="en-US" sz="900" b="1" baseline="0" noProof="0" dirty="0"/>
          </a:p>
          <a:p>
            <a:pPr marL="285750" indent="-285750">
              <a:buFontTx/>
              <a:buChar char="-"/>
            </a:pPr>
            <a:r>
              <a:rPr lang="en-US" sz="900" b="0" baseline="0" noProof="0" dirty="0"/>
              <a:t>Monitoring of groundwater through a network of monitoring stations. This network is ordered by European law and sends data to the European Environmental Agency in Copenhagen, Denmark. Criteria are stated by the EU</a:t>
            </a:r>
          </a:p>
          <a:p>
            <a:pPr marL="285750" indent="-285750">
              <a:buFontTx/>
              <a:buChar char="-"/>
            </a:pPr>
            <a:r>
              <a:rPr lang="en-US" sz="900" b="0" baseline="0" noProof="0" dirty="0"/>
              <a:t>Germany has a federal water law and several state water laws. Under the federal water law, extraction from and discharge of pollution into any water body require a permit. The state laws can add abstraction charges to the permit</a:t>
            </a:r>
          </a:p>
          <a:p>
            <a:pPr marL="285750" indent="-285750">
              <a:buFontTx/>
              <a:buChar char="-"/>
            </a:pPr>
            <a:r>
              <a:rPr lang="en-US" sz="900" b="0" baseline="0" noProof="0" dirty="0"/>
              <a:t>Permits are used to regulate groundwater level and are thus discussed and regulated in state governments and discussed in state parliaments</a:t>
            </a:r>
          </a:p>
          <a:p>
            <a:pPr marL="285750" indent="-285750">
              <a:buFontTx/>
              <a:buChar char="-"/>
            </a:pPr>
            <a:r>
              <a:rPr lang="en-US" sz="900" b="0" baseline="0" noProof="0" dirty="0"/>
              <a:t>Any failure to obtain the permit or misuse of the permit lead to legal actions and very high penalties under the criminal law, up to 50.000 Euro for </a:t>
            </a:r>
            <a:r>
              <a:rPr lang="en-US" sz="800" b="0" i="0" kern="1200" noProof="0" dirty="0">
                <a:solidFill>
                  <a:schemeClr val="tx1"/>
                </a:solidFill>
                <a:effectLst/>
                <a:latin typeface="Arial" panose="020B0604020202020204" pitchFamily="34" charset="0"/>
                <a:ea typeface="+mn-ea"/>
                <a:cs typeface="+mn-cs"/>
              </a:rPr>
              <a:t>infringements against the licensing condition</a:t>
            </a:r>
            <a:endParaRPr lang="en-US" sz="900" b="0" baseline="0" noProof="0" dirty="0"/>
          </a:p>
          <a:p>
            <a:pPr marL="0" indent="0">
              <a:buFontTx/>
              <a:buNone/>
            </a:pPr>
            <a:endParaRPr lang="en-US" sz="900" b="0" i="0" baseline="0" noProof="0" dirty="0">
              <a:solidFill>
                <a:schemeClr val="tx1"/>
              </a:solidFill>
            </a:endParaRPr>
          </a:p>
          <a:p>
            <a:pPr marL="0" indent="0">
              <a:buFontTx/>
              <a:buNone/>
            </a:pPr>
            <a:r>
              <a:rPr lang="en-US" sz="900" b="1" i="0" baseline="0" noProof="0" dirty="0">
                <a:solidFill>
                  <a:schemeClr val="tx1"/>
                </a:solidFill>
              </a:rPr>
              <a:t>Sources:</a:t>
            </a:r>
          </a:p>
          <a:p>
            <a:pPr marL="0" indent="0">
              <a:buFontTx/>
              <a:buNone/>
            </a:pPr>
            <a:endParaRPr lang="en-US" sz="900" b="0" i="0" baseline="0" noProof="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kern="1200" baseline="0" noProof="0" dirty="0">
                <a:solidFill>
                  <a:schemeClr val="tx1"/>
                </a:solidFill>
                <a:effectLst/>
                <a:latin typeface="Arial" panose="020B0604020202020204" pitchFamily="34" charset="0"/>
                <a:ea typeface="+mn-ea"/>
                <a:cs typeface="+mn-cs"/>
              </a:rPr>
              <a:t>David </a:t>
            </a:r>
            <a:r>
              <a:rPr lang="en-US" sz="800" b="0" i="0" u="none" strike="noStrike" kern="1200" baseline="0" noProof="0" dirty="0" err="1">
                <a:solidFill>
                  <a:schemeClr val="tx1"/>
                </a:solidFill>
                <a:effectLst/>
                <a:latin typeface="Arial" panose="020B0604020202020204" pitchFamily="34" charset="0"/>
                <a:ea typeface="+mn-ea"/>
                <a:cs typeface="+mn-cs"/>
              </a:rPr>
              <a:t>Elshorst</a:t>
            </a:r>
            <a:r>
              <a:rPr lang="en-US" sz="800" b="0" i="0" u="none" strike="noStrike" kern="1200" baseline="0" noProof="0" dirty="0">
                <a:solidFill>
                  <a:schemeClr val="tx1"/>
                </a:solidFill>
                <a:effectLst/>
                <a:latin typeface="Arial" panose="020B0604020202020204" pitchFamily="34" charset="0"/>
                <a:ea typeface="+mn-ea"/>
                <a:cs typeface="+mn-cs"/>
              </a:rPr>
              <a:t>, and </a:t>
            </a:r>
            <a:r>
              <a:rPr lang="en-US" sz="800" b="0" i="0" u="none" strike="noStrike" kern="1200" baseline="0" noProof="0" dirty="0" err="1">
                <a:solidFill>
                  <a:schemeClr val="tx1"/>
                </a:solidFill>
                <a:effectLst/>
                <a:latin typeface="Arial" panose="020B0604020202020204" pitchFamily="34" charset="0"/>
                <a:ea typeface="+mn-ea"/>
                <a:cs typeface="+mn-cs"/>
              </a:rPr>
              <a:t>Amrei</a:t>
            </a:r>
            <a:r>
              <a:rPr lang="en-US" sz="800" b="0" i="0" u="none" strike="noStrike" kern="1200" baseline="0" noProof="0" dirty="0">
                <a:solidFill>
                  <a:schemeClr val="tx1"/>
                </a:solidFill>
                <a:effectLst/>
                <a:latin typeface="Arial" panose="020B0604020202020204" pitchFamily="34" charset="0"/>
                <a:ea typeface="+mn-ea"/>
                <a:cs typeface="+mn-cs"/>
              </a:rPr>
              <a:t> </a:t>
            </a:r>
            <a:r>
              <a:rPr lang="en-US" sz="800" b="0" i="0" u="none" strike="noStrike" kern="1200" baseline="0" noProof="0" dirty="0" err="1">
                <a:solidFill>
                  <a:schemeClr val="tx1"/>
                </a:solidFill>
                <a:effectLst/>
                <a:latin typeface="Arial" panose="020B0604020202020204" pitchFamily="34" charset="0"/>
                <a:ea typeface="+mn-ea"/>
                <a:cs typeface="+mn-cs"/>
              </a:rPr>
              <a:t>Fuder</a:t>
            </a:r>
            <a:r>
              <a:rPr lang="en-US" sz="800" b="0" i="0" u="none" strike="noStrike" kern="1200" baseline="0" noProof="0" dirty="0">
                <a:solidFill>
                  <a:schemeClr val="tx1"/>
                </a:solidFill>
                <a:effectLst/>
                <a:latin typeface="Arial" panose="020B0604020202020204" pitchFamily="34" charset="0"/>
                <a:ea typeface="+mn-ea"/>
                <a:cs typeface="+mn-cs"/>
              </a:rPr>
              <a:t>, Clifford Chance, </a:t>
            </a:r>
            <a:r>
              <a:rPr lang="en-US" sz="800" b="0" i="0" kern="1200" baseline="0" noProof="0" dirty="0">
                <a:solidFill>
                  <a:schemeClr val="tx1"/>
                </a:solidFill>
                <a:effectLst/>
                <a:latin typeface="Arial" panose="020B0604020202020204" pitchFamily="34" charset="0"/>
                <a:ea typeface="+mn-ea"/>
                <a:cs typeface="+mn-cs"/>
              </a:rPr>
              <a:t>Environmental law and practice in Germany: overview, </a:t>
            </a:r>
            <a:r>
              <a:rPr lang="en-US" sz="900" b="0" i="0" baseline="0" noProof="0" dirty="0">
                <a:solidFill>
                  <a:schemeClr val="tx1"/>
                </a:solidFill>
              </a:rPr>
              <a:t>https://uk.practicallaw.thomsonreuters.com/4-503-0486?transitionType=Default&amp;contextData=(sc.Default)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kern="1200" noProof="0" dirty="0" err="1">
                <a:solidFill>
                  <a:schemeClr val="tx1"/>
                </a:solidFill>
                <a:effectLst/>
                <a:latin typeface="Arial" panose="020B0604020202020204" pitchFamily="34" charset="0"/>
                <a:ea typeface="+mn-ea"/>
                <a:cs typeface="+mn-cs"/>
              </a:rPr>
              <a:t>Regierungspräsidium</a:t>
            </a:r>
            <a:r>
              <a:rPr lang="en-US" sz="800" b="0" i="0" kern="1200" noProof="0" dirty="0">
                <a:solidFill>
                  <a:schemeClr val="tx1"/>
                </a:solidFill>
                <a:effectLst/>
                <a:latin typeface="Arial" panose="020B0604020202020204" pitchFamily="34" charset="0"/>
                <a:ea typeface="+mn-ea"/>
                <a:cs typeface="+mn-cs"/>
              </a:rPr>
              <a:t> Darmstadt, (</a:t>
            </a:r>
            <a:r>
              <a:rPr lang="en-US" sz="800" b="0" i="0" kern="1200" noProof="0" dirty="0" err="1">
                <a:solidFill>
                  <a:schemeClr val="tx1"/>
                </a:solidFill>
                <a:effectLst/>
                <a:latin typeface="Arial" panose="020B0604020202020204" pitchFamily="34" charset="0"/>
                <a:ea typeface="+mn-ea"/>
                <a:cs typeface="+mn-cs"/>
              </a:rPr>
              <a:t>nd</a:t>
            </a:r>
            <a:r>
              <a:rPr lang="en-US" sz="800" b="0" i="0" kern="1200" noProof="0" dirty="0">
                <a:solidFill>
                  <a:schemeClr val="tx1"/>
                </a:solidFill>
                <a:effectLst/>
                <a:latin typeface="Arial" panose="020B0604020202020204" pitchFamily="34" charset="0"/>
                <a:ea typeface="+mn-ea"/>
                <a:cs typeface="+mn-cs"/>
              </a:rPr>
              <a:t>), ‘</a:t>
            </a:r>
            <a:r>
              <a:rPr lang="en-US" sz="800" b="0" i="0" kern="1200" noProof="0" dirty="0" err="1">
                <a:solidFill>
                  <a:schemeClr val="tx1"/>
                </a:solidFill>
                <a:effectLst/>
                <a:latin typeface="Arial" panose="020B0604020202020204" pitchFamily="34" charset="0"/>
                <a:ea typeface="+mn-ea"/>
                <a:cs typeface="+mn-cs"/>
              </a:rPr>
              <a:t>Grundwasserentnahmen</a:t>
            </a:r>
            <a:r>
              <a:rPr lang="en-US" sz="800" b="0" i="0" kern="1200" noProof="0" dirty="0">
                <a:solidFill>
                  <a:schemeClr val="tx1"/>
                </a:solidFill>
                <a:effectLst/>
                <a:latin typeface="Arial" panose="020B0604020202020204" pitchFamily="34" charset="0"/>
                <a:ea typeface="+mn-ea"/>
                <a:cs typeface="+mn-cs"/>
              </a:rPr>
              <a:t>’, Available from:</a:t>
            </a:r>
            <a:r>
              <a:rPr lang="en-US" sz="900" noProof="0" dirty="0"/>
              <a:t> https://rp-darmstadt.hessen.de/umwelt/gew%C3%A4sser-und-bodenschutz/grundwasserwassershyversorgung/grundwasserentnahmen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i="0" baseline="0" noProof="0" dirty="0">
              <a:solidFill>
                <a:schemeClr val="tx1"/>
              </a:solidFill>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44915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r>
              <a:rPr lang="en-US" sz="900" b="0" i="0" noProof="0" dirty="0"/>
              <a:t>This figure </a:t>
            </a:r>
            <a:r>
              <a:rPr lang="en-US" sz="900" b="0" i="0" noProof="0" dirty="0" err="1"/>
              <a:t>visualises</a:t>
            </a:r>
            <a:r>
              <a:rPr lang="en-US" sz="900" b="0" i="0" noProof="0" dirty="0"/>
              <a:t> the processes of groundwater abstraction and infiltration, and the effects that they have on the groundwater levels.</a:t>
            </a:r>
            <a:br>
              <a:rPr lang="en-US" sz="900" b="0" i="0" noProof="0" dirty="0"/>
            </a:b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1740053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dirty="0"/>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dirty="0"/>
              <a:t>Quote slide heading</a:t>
            </a:r>
            <a:endParaRPr lang="en-GB" dirty="0"/>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dirty="0"/>
              <a:t>Main body text</a:t>
            </a:r>
          </a:p>
          <a:p>
            <a:pPr lvl="1"/>
            <a:r>
              <a:rPr lang="en-GB" noProof="0" dirty="0"/>
              <a:t>Second level</a:t>
            </a:r>
          </a:p>
          <a:p>
            <a:pPr lvl="2"/>
            <a:r>
              <a:rPr lang="en-GB" noProof="0" dirty="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dirty="0"/>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dirty="0"/>
              <a:t>MM/YYYY – MM/YYYY</a:t>
            </a:r>
            <a:br>
              <a:rPr lang="en-GB" dirty="0"/>
            </a:br>
            <a:r>
              <a:rPr lang="en-GB" dirty="0"/>
              <a:t>Volume: EUR 00 million</a:t>
            </a:r>
            <a:br>
              <a:rPr lang="en-GB" dirty="0"/>
            </a:br>
            <a:r>
              <a:rPr lang="en-GB" dirty="0"/>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dirty="0"/>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dirty="0"/>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dirty="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dirty="0">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dirty="0"/>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dirty="0"/>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dirty="0"/>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dirty="0"/>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de-DE" dirty="0"/>
              <a:t>CLICK TO EDIT MASTER TITLE STYLE</a:t>
            </a:r>
            <a:endParaRPr lang="en-US" dirty="0"/>
          </a:p>
        </p:txBody>
      </p:sp>
      <p:sp>
        <p:nvSpPr>
          <p:cNvPr id="3" name="Content Placeholder 2"/>
          <p:cNvSpPr>
            <a:spLocks noGrp="1"/>
          </p:cNvSpPr>
          <p:nvPr>
            <p:ph idx="1"/>
          </p:nvPr>
        </p:nvSpPr>
        <p:spPr/>
        <p:txBody>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Date Placeholder 3"/>
          <p:cNvSpPr>
            <a:spLocks noGrp="1"/>
          </p:cNvSpPr>
          <p:nvPr>
            <p:ph type="dt" sz="half" idx="10"/>
          </p:nvPr>
        </p:nvSpPr>
        <p:spPr/>
        <p:txBody>
          <a:bodyPr/>
          <a:lstStyle/>
          <a:p>
            <a:fld id="{E157BF87-24CE-1F48-88E7-AB09F176801F}" type="datetime1">
              <a:rPr lang="de-DE" smtClean="0"/>
              <a:t>14.09.2022</a:t>
            </a:fld>
            <a:endParaRPr lang="en-US" dirty="0"/>
          </a:p>
        </p:txBody>
      </p:sp>
      <p:sp>
        <p:nvSpPr>
          <p:cNvPr id="5" name="Footer Placeholder 4"/>
          <p:cNvSpPr>
            <a:spLocks noGrp="1"/>
          </p:cNvSpPr>
          <p:nvPr>
            <p:ph type="ftr" sz="quarter" idx="11"/>
          </p:nvPr>
        </p:nvSpPr>
        <p:spPr/>
        <p:txBody>
          <a:bodyPr/>
          <a:lstStyle/>
          <a:p>
            <a:r>
              <a:rPr lang="en-US" dirty="0"/>
              <a:t>Introduction to the WEF Nexus</a:t>
            </a:r>
          </a:p>
        </p:txBody>
      </p:sp>
      <p:sp>
        <p:nvSpPr>
          <p:cNvPr id="6" name="Slide Number Placeholder 5"/>
          <p:cNvSpPr>
            <a:spLocks noGrp="1"/>
          </p:cNvSpPr>
          <p:nvPr>
            <p:ph type="sldNum" sz="quarter" idx="12"/>
          </p:nvPr>
        </p:nvSpPr>
        <p:spPr/>
        <p:txBody>
          <a:bodyPr/>
          <a:lstStyle/>
          <a:p>
            <a:fld id="{667D8924-ED41-2D41-ADBC-AA00085F47EA}" type="slidenum">
              <a:rPr lang="en-US" smtClean="0"/>
              <a:t>‹Nr.›</a:t>
            </a:fld>
            <a:endParaRPr lang="en-US" dirty="0"/>
          </a:p>
        </p:txBody>
      </p:sp>
    </p:spTree>
    <p:extLst>
      <p:ext uri="{BB962C8B-B14F-4D97-AF65-F5344CB8AC3E}">
        <p14:creationId xmlns:p14="http://schemas.microsoft.com/office/powerpoint/2010/main" val="359667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dirty="0"/>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dirty="0"/>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 id="2147483877" r:id="rId38"/>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49.png"/><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339365" y="4124658"/>
            <a:ext cx="1963125"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14 September 2022</a:t>
            </a:fld>
            <a:endParaRPr kumimoji="0" lang="en-GB" sz="1400" b="0" i="0" u="none" strike="noStrike" kern="1200" cap="none" spc="0" normalizeH="0" baseline="0" noProof="0" dirty="0">
              <a:ln>
                <a:noFill/>
              </a:ln>
              <a:solidFill>
                <a:srgbClr val="6F6F6F"/>
              </a:solidFill>
              <a:effectLst/>
              <a:uLnTx/>
              <a:uFillTx/>
              <a:latin typeface="Arial"/>
              <a:ea typeface="+mn-ea"/>
              <a:cs typeface="Calibri" panose="020F0502020204030204" pitchFamily="34" charset="0"/>
            </a:endParaRP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3" name="Gruppieren 2">
            <a:extLst>
              <a:ext uri="{FF2B5EF4-FFF2-40B4-BE49-F238E27FC236}">
                <a16:creationId xmlns:a16="http://schemas.microsoft.com/office/drawing/2014/main" id="{B23C5F83-05A9-4EA5-AF77-AF904044BDBC}"/>
              </a:ext>
            </a:extLst>
          </p:cNvPr>
          <p:cNvGrpSpPr/>
          <p:nvPr/>
        </p:nvGrpSpPr>
        <p:grpSpPr>
          <a:xfrm>
            <a:off x="5879834" y="4137661"/>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
        <p:nvSpPr>
          <p:cNvPr id="18" name="Title 1">
            <a:extLst>
              <a:ext uri="{FF2B5EF4-FFF2-40B4-BE49-F238E27FC236}">
                <a16:creationId xmlns:a16="http://schemas.microsoft.com/office/drawing/2014/main" id="{3A437BCD-8731-4835-A223-D374D02EE226}"/>
              </a:ext>
            </a:extLst>
          </p:cNvPr>
          <p:cNvSpPr txBox="1">
            <a:spLocks/>
          </p:cNvSpPr>
          <p:nvPr/>
        </p:nvSpPr>
        <p:spPr bwMode="gray">
          <a:xfrm>
            <a:off x="684000" y="2265506"/>
            <a:ext cx="7971711" cy="452432"/>
          </a:xfrm>
          <a:prstGeom prst="rect">
            <a:avLst/>
          </a:prstGeom>
        </p:spPr>
        <p:txBody>
          <a:bodyPr vert="horz" wrap="square" lIns="91440" tIns="45720" rIns="91440" bIns="45720" rtlCol="0" anchor="ctr">
            <a:spAutoFit/>
          </a:bodyPr>
          <a:lstStyle>
            <a:lvl1pPr algn="l" defTabSz="685800" rtl="0" eaLnBrk="1" latinLnBrk="0" hangingPunct="1">
              <a:lnSpc>
                <a:spcPct val="90000"/>
              </a:lnSpc>
              <a:spcBef>
                <a:spcPct val="0"/>
              </a:spcBef>
              <a:buNone/>
              <a:defRPr sz="2600" b="1" kern="1200" cap="none" baseline="0">
                <a:solidFill>
                  <a:schemeClr val="bg1"/>
                </a:solidFill>
                <a:latin typeface="+mj-lt"/>
                <a:ea typeface="+mj-ea"/>
                <a:cs typeface="+mj-cs"/>
              </a:defRPr>
            </a:lvl1pPr>
          </a:lstStyle>
          <a:p>
            <a:r>
              <a:rPr lang="en-US" dirty="0"/>
              <a:t>Module III - Case Studies</a:t>
            </a:r>
            <a:endParaRPr lang="en-GB" dirty="0"/>
          </a:p>
        </p:txBody>
      </p:sp>
      <p:sp>
        <p:nvSpPr>
          <p:cNvPr id="20" name="Text Placeholder 11">
            <a:extLst>
              <a:ext uri="{FF2B5EF4-FFF2-40B4-BE49-F238E27FC236}">
                <a16:creationId xmlns:a16="http://schemas.microsoft.com/office/drawing/2014/main" id="{BAB7D024-6A29-452E-8254-093AA90A7D08}"/>
              </a:ext>
            </a:extLst>
          </p:cNvPr>
          <p:cNvSpPr>
            <a:spLocks noGrp="1"/>
          </p:cNvSpPr>
          <p:nvPr>
            <p:ph type="body" sz="quarter" idx="10"/>
          </p:nvPr>
        </p:nvSpPr>
        <p:spPr>
          <a:xfrm>
            <a:off x="684000" y="2831017"/>
            <a:ext cx="7970837" cy="384721"/>
          </a:xfrm>
        </p:spPr>
        <p:txBody>
          <a:bodyPr/>
          <a:lstStyle/>
          <a:p>
            <a:r>
              <a:rPr lang="en-US" dirty="0"/>
              <a:t>For cross-policy making and related project design and planning</a:t>
            </a:r>
            <a:endParaRPr lang="en-GB" dirty="0"/>
          </a:p>
        </p:txBody>
      </p:sp>
    </p:spTree>
    <p:extLst>
      <p:ext uri="{BB962C8B-B14F-4D97-AF65-F5344CB8AC3E}">
        <p14:creationId xmlns:p14="http://schemas.microsoft.com/office/powerpoint/2010/main" val="7683794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3273BAD-48B3-4A83-A41E-1B70D9D45CDF}"/>
              </a:ext>
            </a:extLst>
          </p:cNvPr>
          <p:cNvSpPr>
            <a:spLocks noGrp="1"/>
          </p:cNvSpPr>
          <p:nvPr>
            <p:ph type="title"/>
          </p:nvPr>
        </p:nvSpPr>
        <p:spPr/>
        <p:txBody>
          <a:bodyPr>
            <a:normAutofit/>
          </a:bodyPr>
          <a:lstStyle/>
          <a:p>
            <a:r>
              <a:rPr lang="en-US" dirty="0">
                <a:solidFill>
                  <a:srgbClr val="002060"/>
                </a:solidFill>
              </a:rPr>
              <a:t>Solutions: Groundwater Management</a:t>
            </a:r>
            <a:endParaRPr lang="de-DE" dirty="0"/>
          </a:p>
        </p:txBody>
      </p:sp>
      <p:sp>
        <p:nvSpPr>
          <p:cNvPr id="4" name="Foliennummernplatzhalter 3">
            <a:extLst>
              <a:ext uri="{FF2B5EF4-FFF2-40B4-BE49-F238E27FC236}">
                <a16:creationId xmlns:a16="http://schemas.microsoft.com/office/drawing/2014/main" id="{D4F35D19-EFA1-433F-AF60-C1221CB4519B}"/>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10</a:t>
            </a:fld>
            <a:endParaRPr lang="en-GB" dirty="0"/>
          </a:p>
        </p:txBody>
      </p:sp>
      <p:sp>
        <p:nvSpPr>
          <p:cNvPr id="14" name="Content Placeholder 2">
            <a:extLst>
              <a:ext uri="{FF2B5EF4-FFF2-40B4-BE49-F238E27FC236}">
                <a16:creationId xmlns:a16="http://schemas.microsoft.com/office/drawing/2014/main" id="{8271023D-5488-4C66-B801-C657FEC21F81}"/>
              </a:ext>
            </a:extLst>
          </p:cNvPr>
          <p:cNvSpPr txBox="1">
            <a:spLocks/>
          </p:cNvSpPr>
          <p:nvPr/>
        </p:nvSpPr>
        <p:spPr>
          <a:xfrm>
            <a:off x="5825067" y="4741170"/>
            <a:ext cx="3079002" cy="3950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GB" sz="1400" dirty="0"/>
              <a:t>Source: </a:t>
            </a:r>
            <a:r>
              <a:rPr lang="en-AU" sz="1400" dirty="0" err="1"/>
              <a:t>Rueppel</a:t>
            </a:r>
            <a:r>
              <a:rPr lang="en-AU" sz="1400" dirty="0"/>
              <a:t> &amp; </a:t>
            </a:r>
            <a:r>
              <a:rPr lang="en-AU" sz="1400" dirty="0" err="1"/>
              <a:t>Gutzke</a:t>
            </a:r>
            <a:r>
              <a:rPr lang="en-AU" sz="1400" dirty="0"/>
              <a:t>, 2004</a:t>
            </a:r>
            <a:endParaRPr lang="en-GB" sz="1400" dirty="0"/>
          </a:p>
        </p:txBody>
      </p:sp>
      <p:pic>
        <p:nvPicPr>
          <p:cNvPr id="15" name="Grafik 14">
            <a:extLst>
              <a:ext uri="{FF2B5EF4-FFF2-40B4-BE49-F238E27FC236}">
                <a16:creationId xmlns:a16="http://schemas.microsoft.com/office/drawing/2014/main" id="{9E416F80-114B-4D0B-BDDA-7E66480E1A49}"/>
              </a:ext>
            </a:extLst>
          </p:cNvPr>
          <p:cNvPicPr>
            <a:picLocks noChangeAspect="1"/>
          </p:cNvPicPr>
          <p:nvPr/>
        </p:nvPicPr>
        <p:blipFill>
          <a:blip r:embed="rId3"/>
          <a:stretch>
            <a:fillRect/>
          </a:stretch>
        </p:blipFill>
        <p:spPr>
          <a:xfrm>
            <a:off x="449816" y="1487754"/>
            <a:ext cx="5773781" cy="3079746"/>
          </a:xfrm>
          <a:prstGeom prst="rect">
            <a:avLst/>
          </a:prstGeom>
        </p:spPr>
      </p:pic>
      <p:sp>
        <p:nvSpPr>
          <p:cNvPr id="16" name="Content Placeholder 2">
            <a:extLst>
              <a:ext uri="{FF2B5EF4-FFF2-40B4-BE49-F238E27FC236}">
                <a16:creationId xmlns:a16="http://schemas.microsoft.com/office/drawing/2014/main" id="{5A8F5C6C-CDB6-48CC-BA90-4489998E72BA}"/>
              </a:ext>
            </a:extLst>
          </p:cNvPr>
          <p:cNvSpPr txBox="1">
            <a:spLocks/>
          </p:cNvSpPr>
          <p:nvPr/>
        </p:nvSpPr>
        <p:spPr>
          <a:xfrm>
            <a:off x="449816" y="1116544"/>
            <a:ext cx="7159582" cy="54163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GB" sz="2000" dirty="0">
                <a:solidFill>
                  <a:srgbClr val="004C82"/>
                </a:solidFill>
              </a:rPr>
              <a:t>Measured groundwater levels at a station in the Hessian Ried</a:t>
            </a:r>
          </a:p>
        </p:txBody>
      </p:sp>
    </p:spTree>
    <p:extLst>
      <p:ext uri="{BB962C8B-B14F-4D97-AF65-F5344CB8AC3E}">
        <p14:creationId xmlns:p14="http://schemas.microsoft.com/office/powerpoint/2010/main" val="38619027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48D62DA1-8F20-4B2A-8958-5F7C58CCEC7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a:fillRect/>
          </a:stretch>
        </p:blipFill>
        <p:spPr>
          <a:xfrm>
            <a:off x="5436155" y="1575021"/>
            <a:ext cx="3490261" cy="2056988"/>
          </a:xfrm>
        </p:spPr>
      </p:pic>
      <p:sp>
        <p:nvSpPr>
          <p:cNvPr id="3" name="Textplatzhalter 2">
            <a:extLst>
              <a:ext uri="{FF2B5EF4-FFF2-40B4-BE49-F238E27FC236}">
                <a16:creationId xmlns:a16="http://schemas.microsoft.com/office/drawing/2014/main" id="{8C4F6E7D-4FEB-471A-8ABD-366FB8EEAA10}"/>
              </a:ext>
            </a:extLst>
          </p:cNvPr>
          <p:cNvSpPr>
            <a:spLocks noGrp="1"/>
          </p:cNvSpPr>
          <p:nvPr>
            <p:ph type="body" sz="quarter" idx="13"/>
          </p:nvPr>
        </p:nvSpPr>
        <p:spPr/>
        <p:txBody>
          <a:bodyPr>
            <a:normAutofit lnSpcReduction="10000"/>
          </a:bodyPr>
          <a:lstStyle/>
          <a:p>
            <a:pPr marL="342900" indent="-342900">
              <a:buClr>
                <a:srgbClr val="F4971A"/>
              </a:buClr>
              <a:buFont typeface="Wingdings" panose="05000000000000000000" pitchFamily="2" charset="2"/>
              <a:buChar char="§"/>
            </a:pPr>
            <a:r>
              <a:rPr lang="en-AU" sz="2400" dirty="0"/>
              <a:t>A round table works on improving the groundwater situation</a:t>
            </a:r>
          </a:p>
          <a:p>
            <a:pPr lvl="2"/>
            <a:r>
              <a:rPr lang="en-AU" dirty="0"/>
              <a:t>The primary objective of the round table discussion was to achieve a sustainable improvement of forest conditions in Hessian </a:t>
            </a:r>
            <a:r>
              <a:rPr lang="en-AU" dirty="0" err="1"/>
              <a:t>Ried</a:t>
            </a:r>
            <a:endParaRPr lang="en-AU" dirty="0"/>
          </a:p>
          <a:p>
            <a:pPr marL="342900" indent="-342900">
              <a:buClr>
                <a:srgbClr val="F4971A"/>
              </a:buClr>
              <a:buFont typeface="Wingdings" panose="05000000000000000000" pitchFamily="2" charset="2"/>
              <a:buChar char="§"/>
            </a:pPr>
            <a:r>
              <a:rPr lang="en-AU" sz="2400" dirty="0"/>
              <a:t>The round table operates under a neutral moderation process</a:t>
            </a:r>
          </a:p>
          <a:p>
            <a:pPr marL="342900" indent="-342900">
              <a:buClr>
                <a:srgbClr val="F4971A"/>
              </a:buClr>
              <a:buFont typeface="Wingdings" panose="05000000000000000000" pitchFamily="2" charset="2"/>
              <a:buChar char="§"/>
            </a:pPr>
            <a:r>
              <a:rPr lang="en-AU" sz="2400" dirty="0"/>
              <a:t>A carefully arranged round table under recognised and neutral management creates trust and enables viable compromises</a:t>
            </a:r>
            <a:endParaRPr lang="en-AU" dirty="0"/>
          </a:p>
          <a:p>
            <a:endParaRPr lang="de-DE" dirty="0"/>
          </a:p>
        </p:txBody>
      </p:sp>
      <p:sp>
        <p:nvSpPr>
          <p:cNvPr id="5" name="Titel 4">
            <a:extLst>
              <a:ext uri="{FF2B5EF4-FFF2-40B4-BE49-F238E27FC236}">
                <a16:creationId xmlns:a16="http://schemas.microsoft.com/office/drawing/2014/main" id="{DF2281F9-B53D-4DC1-B4EE-3E6051A47BC9}"/>
              </a:ext>
            </a:extLst>
          </p:cNvPr>
          <p:cNvSpPr>
            <a:spLocks noGrp="1"/>
          </p:cNvSpPr>
          <p:nvPr>
            <p:ph type="title"/>
          </p:nvPr>
        </p:nvSpPr>
        <p:spPr/>
        <p:txBody>
          <a:bodyPr/>
          <a:lstStyle/>
          <a:p>
            <a:r>
              <a:rPr lang="en-US" dirty="0">
                <a:solidFill>
                  <a:srgbClr val="002060"/>
                </a:solidFill>
              </a:rPr>
              <a:t>Solutions: Round Table</a:t>
            </a:r>
            <a:endParaRPr lang="de-DE" dirty="0"/>
          </a:p>
        </p:txBody>
      </p:sp>
      <p:sp>
        <p:nvSpPr>
          <p:cNvPr id="6" name="Foliennummernplatzhalter 5">
            <a:extLst>
              <a:ext uri="{FF2B5EF4-FFF2-40B4-BE49-F238E27FC236}">
                <a16:creationId xmlns:a16="http://schemas.microsoft.com/office/drawing/2014/main" id="{DE72DCF1-1C7F-48BA-AC1C-821730D69CB5}"/>
              </a:ext>
            </a:extLst>
          </p:cNvPr>
          <p:cNvSpPr>
            <a:spLocks noGrp="1"/>
          </p:cNvSpPr>
          <p:nvPr>
            <p:ph type="sldNum" sz="quarter" idx="17"/>
          </p:nvPr>
        </p:nvSpPr>
        <p:spPr/>
        <p:txBody>
          <a:bodyPr/>
          <a:lstStyle/>
          <a:p>
            <a:fld id="{CF23C0C3-F0EC-4AF0-84C8-08554CFEDD03}" type="slidenum">
              <a:rPr lang="en-GB" smtClean="0"/>
              <a:t>11</a:t>
            </a:fld>
            <a:endParaRPr lang="en-GB"/>
          </a:p>
        </p:txBody>
      </p:sp>
      <p:sp>
        <p:nvSpPr>
          <p:cNvPr id="9" name="Textfeld 8">
            <a:extLst>
              <a:ext uri="{FF2B5EF4-FFF2-40B4-BE49-F238E27FC236}">
                <a16:creationId xmlns:a16="http://schemas.microsoft.com/office/drawing/2014/main" id="{2801F8A8-025B-4DDC-A658-DF3CA12B466C}"/>
              </a:ext>
            </a:extLst>
          </p:cNvPr>
          <p:cNvSpPr txBox="1"/>
          <p:nvPr/>
        </p:nvSpPr>
        <p:spPr>
          <a:xfrm>
            <a:off x="5436155" y="3757196"/>
            <a:ext cx="3563007" cy="600164"/>
          </a:xfrm>
          <a:prstGeom prst="rect">
            <a:avLst/>
          </a:prstGeom>
          <a:noFill/>
        </p:spPr>
        <p:txBody>
          <a:bodyPr wrap="square" rtlCol="0">
            <a:spAutoFit/>
          </a:bodyPr>
          <a:lstStyle/>
          <a:p>
            <a:r>
              <a:rPr lang="de-DE" sz="1100" dirty="0"/>
              <a:t>Source: https://umwelt.hessen.de/sites/default/files/media/hmuelv/abschlussbericht_vom_april_2015.pdf</a:t>
            </a:r>
          </a:p>
        </p:txBody>
      </p:sp>
      <p:sp>
        <p:nvSpPr>
          <p:cNvPr id="10" name="Textfeld 9">
            <a:extLst>
              <a:ext uri="{FF2B5EF4-FFF2-40B4-BE49-F238E27FC236}">
                <a16:creationId xmlns:a16="http://schemas.microsoft.com/office/drawing/2014/main" id="{3D9282AE-26BB-4FCE-8AB4-1B76B6FB98B5}"/>
              </a:ext>
            </a:extLst>
          </p:cNvPr>
          <p:cNvSpPr txBox="1"/>
          <p:nvPr/>
        </p:nvSpPr>
        <p:spPr>
          <a:xfrm>
            <a:off x="5399781" y="1214303"/>
            <a:ext cx="3563007" cy="369332"/>
          </a:xfrm>
          <a:prstGeom prst="rect">
            <a:avLst/>
          </a:prstGeom>
          <a:noFill/>
        </p:spPr>
        <p:txBody>
          <a:bodyPr wrap="square" rtlCol="0">
            <a:spAutoFit/>
          </a:bodyPr>
          <a:lstStyle/>
          <a:p>
            <a:r>
              <a:rPr lang="de-DE" sz="1800" dirty="0">
                <a:solidFill>
                  <a:srgbClr val="004C82"/>
                </a:solidFill>
              </a:rPr>
              <a:t>Round Table Workshop</a:t>
            </a:r>
          </a:p>
        </p:txBody>
      </p:sp>
    </p:spTree>
    <p:extLst>
      <p:ext uri="{BB962C8B-B14F-4D97-AF65-F5344CB8AC3E}">
        <p14:creationId xmlns:p14="http://schemas.microsoft.com/office/powerpoint/2010/main" val="36359670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7EC9FB5-F6AA-4EFB-ACE9-02E58DC37FDB}"/>
              </a:ext>
            </a:extLst>
          </p:cNvPr>
          <p:cNvSpPr>
            <a:spLocks noGrp="1"/>
          </p:cNvSpPr>
          <p:nvPr>
            <p:ph type="title"/>
          </p:nvPr>
        </p:nvSpPr>
        <p:spPr/>
        <p:txBody>
          <a:bodyPr>
            <a:normAutofit fontScale="90000"/>
          </a:bodyPr>
          <a:lstStyle/>
          <a:p>
            <a:r>
              <a:rPr lang="en-GB" dirty="0"/>
              <a:t>Participation in the Round Table</a:t>
            </a:r>
            <a:endParaRPr lang="de-DE" dirty="0"/>
          </a:p>
        </p:txBody>
      </p:sp>
      <p:sp>
        <p:nvSpPr>
          <p:cNvPr id="6" name="Foliennummernplatzhalter 5">
            <a:extLst>
              <a:ext uri="{FF2B5EF4-FFF2-40B4-BE49-F238E27FC236}">
                <a16:creationId xmlns:a16="http://schemas.microsoft.com/office/drawing/2014/main" id="{AA7A0B99-A314-4F0C-A6F6-2C591F800524}"/>
              </a:ext>
            </a:extLst>
          </p:cNvPr>
          <p:cNvSpPr>
            <a:spLocks noGrp="1"/>
          </p:cNvSpPr>
          <p:nvPr>
            <p:ph type="sldNum" sz="quarter" idx="17"/>
          </p:nvPr>
        </p:nvSpPr>
        <p:spPr/>
        <p:txBody>
          <a:bodyPr/>
          <a:lstStyle/>
          <a:p>
            <a:fld id="{CF23C0C3-F0EC-4AF0-84C8-08554CFEDD03}" type="slidenum">
              <a:rPr lang="en-GB" smtClean="0"/>
              <a:t>12</a:t>
            </a:fld>
            <a:endParaRPr lang="en-GB"/>
          </a:p>
        </p:txBody>
      </p:sp>
      <p:pic>
        <p:nvPicPr>
          <p:cNvPr id="15" name="Bildplatzhalter 14">
            <a:extLst>
              <a:ext uri="{FF2B5EF4-FFF2-40B4-BE49-F238E27FC236}">
                <a16:creationId xmlns:a16="http://schemas.microsoft.com/office/drawing/2014/main" id="{65319A46-105F-43B3-A352-BACD69820380}"/>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val="0"/>
              </a:ext>
            </a:extLst>
          </a:blip>
          <a:srcRect/>
          <a:stretch>
            <a:fillRect/>
          </a:stretch>
        </p:blipFill>
        <p:spPr>
          <a:xfrm>
            <a:off x="6163341" y="2143207"/>
            <a:ext cx="2248659" cy="1325250"/>
          </a:xfrm>
        </p:spPr>
      </p:pic>
      <p:pic>
        <p:nvPicPr>
          <p:cNvPr id="13" name="Bildplatzhalter 12">
            <a:extLst>
              <a:ext uri="{FF2B5EF4-FFF2-40B4-BE49-F238E27FC236}">
                <a16:creationId xmlns:a16="http://schemas.microsoft.com/office/drawing/2014/main" id="{B3529DA5-E354-42F0-9E09-194311C5C14B}"/>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val="0"/>
              </a:ext>
            </a:extLst>
          </a:blip>
          <a:srcRect/>
          <a:stretch>
            <a:fillRect/>
          </a:stretch>
        </p:blipFill>
        <p:spPr>
          <a:xfrm>
            <a:off x="6163342" y="691904"/>
            <a:ext cx="2248658" cy="1325248"/>
          </a:xfrm>
        </p:spPr>
      </p:pic>
      <p:sp>
        <p:nvSpPr>
          <p:cNvPr id="20" name="Rechteck 19">
            <a:extLst>
              <a:ext uri="{FF2B5EF4-FFF2-40B4-BE49-F238E27FC236}">
                <a16:creationId xmlns:a16="http://schemas.microsoft.com/office/drawing/2014/main" id="{91CB1901-0BE5-417F-B167-29E2960DD8BC}"/>
              </a:ext>
            </a:extLst>
          </p:cNvPr>
          <p:cNvSpPr/>
          <p:nvPr/>
        </p:nvSpPr>
        <p:spPr>
          <a:xfrm>
            <a:off x="449818" y="1254828"/>
            <a:ext cx="4572000" cy="738664"/>
          </a:xfrm>
          <a:prstGeom prst="rect">
            <a:avLst/>
          </a:prstGeom>
        </p:spPr>
        <p:txBody>
          <a:bodyPr>
            <a:spAutoFit/>
          </a:bodyPr>
          <a:lstStyle/>
          <a:p>
            <a:r>
              <a:rPr lang="en-GB" sz="1400" dirty="0"/>
              <a:t>Round Table Hessian </a:t>
            </a:r>
            <a:r>
              <a:rPr lang="en-GB" sz="1400" dirty="0" err="1"/>
              <a:t>Ried</a:t>
            </a:r>
            <a:r>
              <a:rPr lang="en-GB" sz="1400" dirty="0"/>
              <a:t>: </a:t>
            </a:r>
          </a:p>
          <a:p>
            <a:r>
              <a:rPr lang="en-GB" sz="1400" dirty="0"/>
              <a:t>Participating stakeholders, </a:t>
            </a:r>
            <a:br>
              <a:rPr lang="de-DE" sz="1400" dirty="0"/>
            </a:br>
            <a:r>
              <a:rPr lang="de-DE" sz="1400" dirty="0"/>
              <a:t>Moderation: Dr. </a:t>
            </a:r>
            <a:r>
              <a:rPr lang="de-DE" sz="1400"/>
              <a:t>Bernd Kummer</a:t>
            </a:r>
            <a:endParaRPr lang="de-DE" sz="1400" dirty="0"/>
          </a:p>
        </p:txBody>
      </p:sp>
      <p:grpSp>
        <p:nvGrpSpPr>
          <p:cNvPr id="21" name="Gruppieren 20">
            <a:extLst>
              <a:ext uri="{FF2B5EF4-FFF2-40B4-BE49-F238E27FC236}">
                <a16:creationId xmlns:a16="http://schemas.microsoft.com/office/drawing/2014/main" id="{AEACDD7E-8E0A-4EE4-A702-D4DEE646D821}"/>
              </a:ext>
            </a:extLst>
          </p:cNvPr>
          <p:cNvGrpSpPr/>
          <p:nvPr/>
        </p:nvGrpSpPr>
        <p:grpSpPr>
          <a:xfrm>
            <a:off x="449818" y="2009564"/>
            <a:ext cx="5223080" cy="2917786"/>
            <a:chOff x="463675" y="4226066"/>
            <a:chExt cx="4151973" cy="2323043"/>
          </a:xfrm>
        </p:grpSpPr>
        <p:pic>
          <p:nvPicPr>
            <p:cNvPr id="22" name="Bild 4">
              <a:extLst>
                <a:ext uri="{FF2B5EF4-FFF2-40B4-BE49-F238E27FC236}">
                  <a16:creationId xmlns:a16="http://schemas.microsoft.com/office/drawing/2014/main" id="{0C544AE7-2CC8-4377-AE8C-E81DF88E48A5}"/>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63675" y="4256743"/>
              <a:ext cx="3588837" cy="2167114"/>
            </a:xfrm>
            <a:prstGeom prst="rect">
              <a:avLst/>
            </a:prstGeom>
          </p:spPr>
        </p:pic>
        <p:sp>
          <p:nvSpPr>
            <p:cNvPr id="23" name="Textfeld 22">
              <a:extLst>
                <a:ext uri="{FF2B5EF4-FFF2-40B4-BE49-F238E27FC236}">
                  <a16:creationId xmlns:a16="http://schemas.microsoft.com/office/drawing/2014/main" id="{63344987-DF0D-4108-9E52-08BE98391EFC}"/>
                </a:ext>
              </a:extLst>
            </p:cNvPr>
            <p:cNvSpPr txBox="1"/>
            <p:nvPr/>
          </p:nvSpPr>
          <p:spPr>
            <a:xfrm>
              <a:off x="512775" y="4226066"/>
              <a:ext cx="4102873" cy="2323043"/>
            </a:xfrm>
            <a:prstGeom prst="rect">
              <a:avLst/>
            </a:prstGeom>
            <a:noFill/>
          </p:spPr>
          <p:txBody>
            <a:bodyPr wrap="square" rtlCol="0">
              <a:spAutoFit/>
            </a:bodyPr>
            <a:lstStyle/>
            <a:p>
              <a:pPr>
                <a:lnSpc>
                  <a:spcPct val="110000"/>
                </a:lnSpc>
              </a:pPr>
              <a:r>
                <a:rPr lang="en-GB" b="1" dirty="0">
                  <a:solidFill>
                    <a:schemeClr val="tx1">
                      <a:lumMod val="50000"/>
                      <a:lumOff val="50000"/>
                    </a:schemeClr>
                  </a:solidFill>
                </a:rPr>
                <a:t>Regional public administration</a:t>
              </a:r>
            </a:p>
            <a:p>
              <a:pPr>
                <a:lnSpc>
                  <a:spcPct val="110000"/>
                </a:lnSpc>
              </a:pPr>
              <a:r>
                <a:rPr lang="en-GB" dirty="0">
                  <a:solidFill>
                    <a:schemeClr val="tx1">
                      <a:lumMod val="50000"/>
                      <a:lumOff val="50000"/>
                    </a:schemeClr>
                  </a:solidFill>
                </a:rPr>
                <a:t>Ministry of environment </a:t>
              </a:r>
            </a:p>
            <a:p>
              <a:pPr>
                <a:lnSpc>
                  <a:spcPct val="110000"/>
                </a:lnSpc>
              </a:pPr>
              <a:r>
                <a:rPr lang="en-GB" dirty="0">
                  <a:solidFill>
                    <a:schemeClr val="tx1">
                      <a:lumMod val="50000"/>
                      <a:lumOff val="50000"/>
                    </a:schemeClr>
                  </a:solidFill>
                </a:rPr>
                <a:t>Ministry for economy </a:t>
              </a:r>
            </a:p>
            <a:p>
              <a:pPr>
                <a:lnSpc>
                  <a:spcPct val="110000"/>
                </a:lnSpc>
              </a:pPr>
              <a:r>
                <a:rPr lang="en-GB" b="1" dirty="0">
                  <a:solidFill>
                    <a:schemeClr val="tx1">
                      <a:lumMod val="50000"/>
                      <a:lumOff val="50000"/>
                    </a:schemeClr>
                  </a:solidFill>
                </a:rPr>
                <a:t>Interest groups</a:t>
              </a:r>
            </a:p>
            <a:p>
              <a:pPr>
                <a:lnSpc>
                  <a:spcPct val="110000"/>
                </a:lnSpc>
              </a:pPr>
              <a:r>
                <a:rPr lang="en-GB" dirty="0">
                  <a:solidFill>
                    <a:schemeClr val="tx1">
                      <a:lumMod val="50000"/>
                      <a:lumOff val="50000"/>
                    </a:schemeClr>
                  </a:solidFill>
                </a:rPr>
                <a:t>Forestry</a:t>
              </a:r>
            </a:p>
            <a:p>
              <a:pPr>
                <a:lnSpc>
                  <a:spcPct val="110000"/>
                </a:lnSpc>
              </a:pPr>
              <a:r>
                <a:rPr lang="en-GB" dirty="0">
                  <a:solidFill>
                    <a:schemeClr val="tx1">
                      <a:lumMod val="50000"/>
                      <a:lumOff val="50000"/>
                    </a:schemeClr>
                  </a:solidFill>
                </a:rPr>
                <a:t>Water suppliers </a:t>
              </a:r>
            </a:p>
            <a:p>
              <a:pPr>
                <a:lnSpc>
                  <a:spcPct val="110000"/>
                </a:lnSpc>
              </a:pPr>
              <a:r>
                <a:rPr lang="en-GB" dirty="0">
                  <a:solidFill>
                    <a:schemeClr val="tx1">
                      <a:lumMod val="50000"/>
                      <a:lumOff val="50000"/>
                    </a:schemeClr>
                  </a:solidFill>
                </a:rPr>
                <a:t>Environmental groups </a:t>
              </a:r>
            </a:p>
            <a:p>
              <a:pPr>
                <a:lnSpc>
                  <a:spcPct val="110000"/>
                </a:lnSpc>
              </a:pPr>
              <a:r>
                <a:rPr lang="en-GB" dirty="0">
                  <a:solidFill>
                    <a:schemeClr val="tx1">
                      <a:lumMod val="50000"/>
                      <a:lumOff val="50000"/>
                    </a:schemeClr>
                  </a:solidFill>
                </a:rPr>
                <a:t>Agricultural associations</a:t>
              </a:r>
            </a:p>
            <a:p>
              <a:pPr>
                <a:lnSpc>
                  <a:spcPct val="110000"/>
                </a:lnSpc>
              </a:pPr>
              <a:r>
                <a:rPr lang="en-GB" dirty="0">
                  <a:solidFill>
                    <a:schemeClr val="tx1">
                      <a:lumMod val="50000"/>
                      <a:lumOff val="50000"/>
                    </a:schemeClr>
                  </a:solidFill>
                </a:rPr>
                <a:t>Action groups against structural damages</a:t>
              </a:r>
            </a:p>
            <a:p>
              <a:pPr>
                <a:lnSpc>
                  <a:spcPct val="110000"/>
                </a:lnSpc>
              </a:pPr>
              <a:r>
                <a:rPr lang="en-GB" dirty="0">
                  <a:solidFill>
                    <a:schemeClr val="tx1">
                      <a:lumMod val="50000"/>
                      <a:lumOff val="50000"/>
                    </a:schemeClr>
                  </a:solidFill>
                </a:rPr>
                <a:t>Municipalities </a:t>
              </a:r>
            </a:p>
            <a:p>
              <a:pPr>
                <a:lnSpc>
                  <a:spcPct val="110000"/>
                </a:lnSpc>
              </a:pPr>
              <a:r>
                <a:rPr lang="en-GB" dirty="0">
                  <a:solidFill>
                    <a:schemeClr val="tx1">
                      <a:lumMod val="50000"/>
                      <a:lumOff val="50000"/>
                    </a:schemeClr>
                  </a:solidFill>
                </a:rPr>
                <a:t>Regional councils</a:t>
              </a:r>
            </a:p>
            <a:p>
              <a:pPr>
                <a:lnSpc>
                  <a:spcPct val="110000"/>
                </a:lnSpc>
              </a:pPr>
              <a:r>
                <a:rPr lang="en-GB" dirty="0">
                  <a:solidFill>
                    <a:schemeClr val="tx1">
                      <a:lumMod val="50000"/>
                      <a:lumOff val="50000"/>
                    </a:schemeClr>
                  </a:solidFill>
                </a:rPr>
                <a:t>Cities and communities  </a:t>
              </a:r>
            </a:p>
          </p:txBody>
        </p:sp>
      </p:grpSp>
      <p:pic>
        <p:nvPicPr>
          <p:cNvPr id="24" name="Bildplatzhalter 6">
            <a:extLst>
              <a:ext uri="{FF2B5EF4-FFF2-40B4-BE49-F238E27FC236}">
                <a16:creationId xmlns:a16="http://schemas.microsoft.com/office/drawing/2014/main" id="{A400D182-147D-4ABF-BD77-BEC1447462DD}"/>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gray">
          <a:xfrm>
            <a:off x="6163343" y="3590670"/>
            <a:ext cx="2248657" cy="1325248"/>
          </a:xfrm>
          <a:prstGeom prst="rect">
            <a:avLst/>
          </a:prstGeom>
          <a:solidFill>
            <a:schemeClr val="bg2"/>
          </a:solidFill>
        </p:spPr>
      </p:pic>
      <p:sp>
        <p:nvSpPr>
          <p:cNvPr id="25" name="Rechteck 24">
            <a:extLst>
              <a:ext uri="{FF2B5EF4-FFF2-40B4-BE49-F238E27FC236}">
                <a16:creationId xmlns:a16="http://schemas.microsoft.com/office/drawing/2014/main" id="{4540636A-B45C-40B7-9258-C6C58E7ADEE7}"/>
              </a:ext>
            </a:extLst>
          </p:cNvPr>
          <p:cNvSpPr/>
          <p:nvPr/>
        </p:nvSpPr>
        <p:spPr>
          <a:xfrm rot="16200000">
            <a:off x="-800430" y="3717419"/>
            <a:ext cx="2130951" cy="307777"/>
          </a:xfrm>
          <a:prstGeom prst="rect">
            <a:avLst/>
          </a:prstGeom>
        </p:spPr>
        <p:txBody>
          <a:bodyPr wrap="square">
            <a:spAutoFit/>
          </a:bodyPr>
          <a:lstStyle/>
          <a:p>
            <a:pPr algn="r"/>
            <a:r>
              <a:rPr lang="de-DE" sz="1400" dirty="0"/>
              <a:t>Source: Kummer, 2015 </a:t>
            </a:r>
            <a:endParaRPr lang="en-GB" sz="1400" dirty="0"/>
          </a:p>
        </p:txBody>
      </p:sp>
    </p:spTree>
    <p:extLst>
      <p:ext uri="{BB962C8B-B14F-4D97-AF65-F5344CB8AC3E}">
        <p14:creationId xmlns:p14="http://schemas.microsoft.com/office/powerpoint/2010/main" val="36947399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FBD317A-0F8A-40E7-95A6-2D3CC0EE15C4}"/>
              </a:ext>
            </a:extLst>
          </p:cNvPr>
          <p:cNvSpPr>
            <a:spLocks noGrp="1"/>
          </p:cNvSpPr>
          <p:nvPr>
            <p:ph type="body" sz="quarter" idx="13"/>
          </p:nvPr>
        </p:nvSpPr>
        <p:spPr/>
        <p:txBody>
          <a:bodyPr>
            <a:normAutofit fontScale="92500" lnSpcReduction="10000"/>
          </a:bodyPr>
          <a:lstStyle/>
          <a:p>
            <a:pPr marL="342900" indent="-342900">
              <a:buClr>
                <a:srgbClr val="F4971A"/>
              </a:buClr>
              <a:buFont typeface="Wingdings" panose="05000000000000000000" pitchFamily="2" charset="2"/>
              <a:buChar char="§"/>
            </a:pPr>
            <a:r>
              <a:rPr lang="en-AU" dirty="0"/>
              <a:t>Costly process in terms of time and money for deliberations and negotiations</a:t>
            </a:r>
          </a:p>
          <a:p>
            <a:pPr lvl="2"/>
            <a:r>
              <a:rPr lang="en-AU" dirty="0"/>
              <a:t>The traditional approach of hiring consultants would be less costly</a:t>
            </a:r>
          </a:p>
          <a:p>
            <a:pPr marL="342900" indent="-342900">
              <a:buClr>
                <a:srgbClr val="F4971A"/>
              </a:buClr>
              <a:buFont typeface="Wingdings" panose="05000000000000000000" pitchFamily="2" charset="2"/>
              <a:buChar char="§"/>
            </a:pPr>
            <a:r>
              <a:rPr lang="en-AU" dirty="0"/>
              <a:t>Sustainability of round tables and other problem-based (not management function based) participation configurations</a:t>
            </a:r>
          </a:p>
          <a:p>
            <a:pPr marL="342900" indent="-342900">
              <a:buClr>
                <a:srgbClr val="F4971A"/>
              </a:buClr>
              <a:buFont typeface="Wingdings" panose="05000000000000000000" pitchFamily="2" charset="2"/>
              <a:buChar char="§"/>
            </a:pPr>
            <a:r>
              <a:rPr lang="en-AU" dirty="0"/>
              <a:t>Lack of </a:t>
            </a:r>
            <a:r>
              <a:rPr lang="en-US" dirty="0">
                <a:ea typeface="Calibri"/>
                <a:cs typeface="Arial"/>
              </a:rPr>
              <a:t>political will to implement the recommendations elaborated by the Round Table</a:t>
            </a:r>
          </a:p>
          <a:p>
            <a:pPr marL="342900" indent="-342900">
              <a:buClr>
                <a:srgbClr val="F4971A"/>
              </a:buClr>
              <a:buFont typeface="Wingdings" panose="05000000000000000000" pitchFamily="2" charset="2"/>
              <a:buChar char="§"/>
            </a:pPr>
            <a:r>
              <a:rPr lang="en-US" dirty="0">
                <a:ea typeface="Calibri"/>
                <a:cs typeface="Arial"/>
              </a:rPr>
              <a:t>The interdisciplinary and cross-sectoral complexity of the subject (the need to consider different aspects in identification of the solutions: environmental, technical, legal and financial aspects)  </a:t>
            </a:r>
            <a:endParaRPr lang="en-AU" dirty="0"/>
          </a:p>
          <a:p>
            <a:endParaRPr lang="de-DE" dirty="0"/>
          </a:p>
        </p:txBody>
      </p:sp>
      <p:sp>
        <p:nvSpPr>
          <p:cNvPr id="3" name="Titel 2">
            <a:extLst>
              <a:ext uri="{FF2B5EF4-FFF2-40B4-BE49-F238E27FC236}">
                <a16:creationId xmlns:a16="http://schemas.microsoft.com/office/drawing/2014/main" id="{25F00265-E330-4DA0-A1D3-3615768D9AAE}"/>
              </a:ext>
            </a:extLst>
          </p:cNvPr>
          <p:cNvSpPr>
            <a:spLocks noGrp="1"/>
          </p:cNvSpPr>
          <p:nvPr>
            <p:ph type="title"/>
          </p:nvPr>
        </p:nvSpPr>
        <p:spPr/>
        <p:txBody>
          <a:bodyPr/>
          <a:lstStyle/>
          <a:p>
            <a:r>
              <a:rPr lang="en-GB" dirty="0">
                <a:solidFill>
                  <a:srgbClr val="002060"/>
                </a:solidFill>
              </a:rPr>
              <a:t>Challenges Encountered</a:t>
            </a:r>
            <a:endParaRPr lang="de-DE" dirty="0"/>
          </a:p>
        </p:txBody>
      </p:sp>
      <p:sp>
        <p:nvSpPr>
          <p:cNvPr id="4" name="Foliennummernplatzhalter 3">
            <a:extLst>
              <a:ext uri="{FF2B5EF4-FFF2-40B4-BE49-F238E27FC236}">
                <a16:creationId xmlns:a16="http://schemas.microsoft.com/office/drawing/2014/main" id="{7C6964DE-EC1F-4080-A986-96CEFD45CEFC}"/>
              </a:ext>
            </a:extLst>
          </p:cNvPr>
          <p:cNvSpPr>
            <a:spLocks noGrp="1"/>
          </p:cNvSpPr>
          <p:nvPr>
            <p:ph type="sldNum" sz="quarter" idx="16"/>
          </p:nvPr>
        </p:nvSpPr>
        <p:spPr/>
        <p:txBody>
          <a:bodyPr/>
          <a:lstStyle/>
          <a:p>
            <a:fld id="{CF23C0C3-F0EC-4AF0-84C8-08554CFEDD03}" type="slidenum">
              <a:rPr lang="en-GB" smtClean="0"/>
              <a:t>13</a:t>
            </a:fld>
            <a:endParaRPr lang="en-GB"/>
          </a:p>
        </p:txBody>
      </p:sp>
    </p:spTree>
    <p:extLst>
      <p:ext uri="{BB962C8B-B14F-4D97-AF65-F5344CB8AC3E}">
        <p14:creationId xmlns:p14="http://schemas.microsoft.com/office/powerpoint/2010/main" val="33185329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6C3F4831-4451-4C7C-9602-B950045ECD90}"/>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val="0"/>
              </a:ext>
            </a:extLst>
          </a:blip>
          <a:srcRect/>
          <a:stretch>
            <a:fillRect/>
          </a:stretch>
        </p:blipFill>
        <p:spPr/>
      </p:pic>
      <p:pic>
        <p:nvPicPr>
          <p:cNvPr id="9" name="Bildplatzhalter 8">
            <a:extLst>
              <a:ext uri="{FF2B5EF4-FFF2-40B4-BE49-F238E27FC236}">
                <a16:creationId xmlns:a16="http://schemas.microsoft.com/office/drawing/2014/main" id="{8ECD3F67-837D-46C9-8250-8662E21070EC}"/>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val="0"/>
              </a:ext>
            </a:extLst>
          </a:blip>
          <a:srcRect/>
          <a:stretch>
            <a:fillRect/>
          </a:stretch>
        </p:blipFill>
        <p:spPr/>
      </p:pic>
      <p:sp>
        <p:nvSpPr>
          <p:cNvPr id="4" name="Textplatzhalter 3">
            <a:extLst>
              <a:ext uri="{FF2B5EF4-FFF2-40B4-BE49-F238E27FC236}">
                <a16:creationId xmlns:a16="http://schemas.microsoft.com/office/drawing/2014/main" id="{C8E386DE-1C65-403C-80AF-87C5AFFDC3F6}"/>
              </a:ext>
            </a:extLst>
          </p:cNvPr>
          <p:cNvSpPr>
            <a:spLocks noGrp="1"/>
          </p:cNvSpPr>
          <p:nvPr>
            <p:ph type="body" sz="quarter" idx="13"/>
          </p:nvPr>
        </p:nvSpPr>
        <p:spPr/>
        <p:txBody>
          <a:bodyPr>
            <a:normAutofit fontScale="85000" lnSpcReduction="10000"/>
          </a:bodyPr>
          <a:lstStyle/>
          <a:p>
            <a:pPr marL="342900" indent="-342900">
              <a:buClr>
                <a:srgbClr val="F4971A"/>
              </a:buClr>
              <a:buFont typeface="Wingdings" panose="05000000000000000000" pitchFamily="2" charset="2"/>
              <a:buChar char="§"/>
            </a:pPr>
            <a:r>
              <a:rPr lang="en-US" dirty="0">
                <a:ea typeface="Calibri"/>
                <a:cs typeface="Arial"/>
              </a:rPr>
              <a:t>Different interests of the forestry sector, communities and agriculture (the need to increase the groundwater level for the forest and the risk of waterlogging for agriculture and settlement areas)</a:t>
            </a:r>
          </a:p>
        </p:txBody>
      </p:sp>
      <p:sp>
        <p:nvSpPr>
          <p:cNvPr id="5" name="Titel 4">
            <a:extLst>
              <a:ext uri="{FF2B5EF4-FFF2-40B4-BE49-F238E27FC236}">
                <a16:creationId xmlns:a16="http://schemas.microsoft.com/office/drawing/2014/main" id="{F7BE265D-9912-4686-81BA-DA0CA2419903}"/>
              </a:ext>
            </a:extLst>
          </p:cNvPr>
          <p:cNvSpPr>
            <a:spLocks noGrp="1"/>
          </p:cNvSpPr>
          <p:nvPr>
            <p:ph type="title"/>
          </p:nvPr>
        </p:nvSpPr>
        <p:spPr/>
        <p:txBody>
          <a:bodyPr/>
          <a:lstStyle/>
          <a:p>
            <a:r>
              <a:rPr lang="en-US" dirty="0">
                <a:solidFill>
                  <a:srgbClr val="002060"/>
                </a:solidFill>
              </a:rPr>
              <a:t>Case Study Challenges: Conflicts and Solutions</a:t>
            </a:r>
            <a:endParaRPr lang="de-DE" dirty="0"/>
          </a:p>
        </p:txBody>
      </p:sp>
      <p:sp>
        <p:nvSpPr>
          <p:cNvPr id="6" name="Textplatzhalter 5">
            <a:extLst>
              <a:ext uri="{FF2B5EF4-FFF2-40B4-BE49-F238E27FC236}">
                <a16:creationId xmlns:a16="http://schemas.microsoft.com/office/drawing/2014/main" id="{96191C8B-7E0B-428A-88A1-2F67D85521AB}"/>
              </a:ext>
            </a:extLst>
          </p:cNvPr>
          <p:cNvSpPr>
            <a:spLocks noGrp="1"/>
          </p:cNvSpPr>
          <p:nvPr>
            <p:ph type="body" sz="quarter" idx="14"/>
          </p:nvPr>
        </p:nvSpPr>
        <p:spPr/>
        <p:txBody>
          <a:bodyPr/>
          <a:lstStyle/>
          <a:p>
            <a:pPr marL="342900" indent="-342900">
              <a:buClr>
                <a:srgbClr val="F4971A"/>
              </a:buClr>
              <a:buFont typeface="Wingdings" panose="05000000000000000000" pitchFamily="2" charset="2"/>
              <a:buChar char="§"/>
            </a:pPr>
            <a:r>
              <a:rPr lang="en-US" dirty="0">
                <a:ea typeface="Calibri"/>
                <a:cs typeface="Arial"/>
              </a:rPr>
              <a:t>Different interests of the forestry and nature conservation associations (economic aspects and stable forest against biodiversity protection)</a:t>
            </a:r>
            <a:endParaRPr lang="en-AU" dirty="0"/>
          </a:p>
        </p:txBody>
      </p:sp>
      <p:sp>
        <p:nvSpPr>
          <p:cNvPr id="7" name="Foliennummernplatzhalter 6">
            <a:extLst>
              <a:ext uri="{FF2B5EF4-FFF2-40B4-BE49-F238E27FC236}">
                <a16:creationId xmlns:a16="http://schemas.microsoft.com/office/drawing/2014/main" id="{E7DA7AF6-974F-4A78-B0C4-B760C1B445DB}"/>
              </a:ext>
            </a:extLst>
          </p:cNvPr>
          <p:cNvSpPr>
            <a:spLocks noGrp="1"/>
          </p:cNvSpPr>
          <p:nvPr>
            <p:ph type="sldNum" sz="quarter" idx="17"/>
          </p:nvPr>
        </p:nvSpPr>
        <p:spPr/>
        <p:txBody>
          <a:bodyPr/>
          <a:lstStyle/>
          <a:p>
            <a:fld id="{CF23C0C3-F0EC-4AF0-84C8-08554CFEDD03}" type="slidenum">
              <a:rPr lang="en-GB" smtClean="0"/>
              <a:t>14</a:t>
            </a:fld>
            <a:endParaRPr lang="en-GB"/>
          </a:p>
        </p:txBody>
      </p:sp>
    </p:spTree>
    <p:extLst>
      <p:ext uri="{BB962C8B-B14F-4D97-AF65-F5344CB8AC3E}">
        <p14:creationId xmlns:p14="http://schemas.microsoft.com/office/powerpoint/2010/main" val="316366927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0A491AD-ED37-44ED-954F-F91126C740BF}"/>
              </a:ext>
            </a:extLst>
          </p:cNvPr>
          <p:cNvSpPr>
            <a:spLocks noGrp="1"/>
          </p:cNvSpPr>
          <p:nvPr>
            <p:ph type="body" sz="quarter" idx="13"/>
          </p:nvPr>
        </p:nvSpPr>
        <p:spPr>
          <a:xfrm>
            <a:off x="449818" y="1188000"/>
            <a:ext cx="4839634" cy="3713354"/>
          </a:xfrm>
        </p:spPr>
        <p:txBody>
          <a:bodyPr/>
          <a:lstStyle/>
          <a:p>
            <a:pPr marL="342900" indent="-342900">
              <a:buClr>
                <a:srgbClr val="F4971A"/>
              </a:buClr>
              <a:buFont typeface="Wingdings" panose="05000000000000000000" pitchFamily="2" charset="2"/>
              <a:buChar char="§"/>
            </a:pPr>
            <a:r>
              <a:rPr lang="en-US" dirty="0"/>
              <a:t>Strong complexity and interconnections between agriculture, forestry, groundwater and human settlements. Any decision in one sector directly affects the others</a:t>
            </a:r>
          </a:p>
          <a:p>
            <a:pPr marL="342900" indent="-342900">
              <a:buClr>
                <a:srgbClr val="F4971A"/>
              </a:buClr>
              <a:buFont typeface="Wingdings" panose="05000000000000000000" pitchFamily="2" charset="2"/>
              <a:buChar char="§"/>
            </a:pPr>
            <a:r>
              <a:rPr lang="en-US" dirty="0"/>
              <a:t>Based on previous experience, the actors know that they have to cooperate, otherwise decisions and changes can create negative impacts on their sector</a:t>
            </a:r>
          </a:p>
          <a:p>
            <a:endParaRPr lang="de-DE" dirty="0"/>
          </a:p>
        </p:txBody>
      </p:sp>
      <p:pic>
        <p:nvPicPr>
          <p:cNvPr id="8" name="Bildplatzhalter 7">
            <a:extLst>
              <a:ext uri="{FF2B5EF4-FFF2-40B4-BE49-F238E27FC236}">
                <a16:creationId xmlns:a16="http://schemas.microsoft.com/office/drawing/2014/main" id="{249A282D-CE70-46A9-83E8-EE4C2FB39687}"/>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val="0"/>
              </a:ext>
            </a:extLst>
          </a:blip>
          <a:srcRect/>
          <a:stretch>
            <a:fillRect/>
          </a:stretch>
        </p:blipFill>
        <p:spPr>
          <a:xfrm>
            <a:off x="5385821" y="1543255"/>
            <a:ext cx="3490261" cy="2056989"/>
          </a:xfrm>
        </p:spPr>
      </p:pic>
      <p:sp>
        <p:nvSpPr>
          <p:cNvPr id="5" name="Titel 4">
            <a:extLst>
              <a:ext uri="{FF2B5EF4-FFF2-40B4-BE49-F238E27FC236}">
                <a16:creationId xmlns:a16="http://schemas.microsoft.com/office/drawing/2014/main" id="{504D7BAC-9FFA-4FF0-9104-010952B94368}"/>
              </a:ext>
            </a:extLst>
          </p:cNvPr>
          <p:cNvSpPr>
            <a:spLocks noGrp="1"/>
          </p:cNvSpPr>
          <p:nvPr>
            <p:ph type="title"/>
          </p:nvPr>
        </p:nvSpPr>
        <p:spPr>
          <a:xfrm>
            <a:off x="449818" y="576000"/>
            <a:ext cx="8169396" cy="540544"/>
          </a:xfrm>
        </p:spPr>
        <p:txBody>
          <a:bodyPr>
            <a:normAutofit fontScale="90000"/>
          </a:bodyPr>
          <a:lstStyle/>
          <a:p>
            <a:r>
              <a:rPr lang="en-US" dirty="0"/>
              <a:t>Participation in the Round Table: Why stakeholders want to cooperate</a:t>
            </a:r>
            <a:endParaRPr lang="de-DE" dirty="0"/>
          </a:p>
        </p:txBody>
      </p:sp>
      <p:sp>
        <p:nvSpPr>
          <p:cNvPr id="6" name="Foliennummernplatzhalter 5">
            <a:extLst>
              <a:ext uri="{FF2B5EF4-FFF2-40B4-BE49-F238E27FC236}">
                <a16:creationId xmlns:a16="http://schemas.microsoft.com/office/drawing/2014/main" id="{6562191E-2158-43D6-8811-F54B8A6F2803}"/>
              </a:ext>
            </a:extLst>
          </p:cNvPr>
          <p:cNvSpPr>
            <a:spLocks noGrp="1"/>
          </p:cNvSpPr>
          <p:nvPr>
            <p:ph type="sldNum" sz="quarter" idx="17"/>
          </p:nvPr>
        </p:nvSpPr>
        <p:spPr/>
        <p:txBody>
          <a:bodyPr/>
          <a:lstStyle/>
          <a:p>
            <a:fld id="{CF23C0C3-F0EC-4AF0-84C8-08554CFEDD03}" type="slidenum">
              <a:rPr lang="en-GB" smtClean="0"/>
              <a:t>15</a:t>
            </a:fld>
            <a:endParaRPr lang="en-GB"/>
          </a:p>
        </p:txBody>
      </p:sp>
    </p:spTree>
    <p:extLst>
      <p:ext uri="{BB962C8B-B14F-4D97-AF65-F5344CB8AC3E}">
        <p14:creationId xmlns:p14="http://schemas.microsoft.com/office/powerpoint/2010/main" val="39654239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6EDBCEC-FC55-42FD-A904-8157AA310100}"/>
              </a:ext>
            </a:extLst>
          </p:cNvPr>
          <p:cNvSpPr>
            <a:spLocks noGrp="1"/>
          </p:cNvSpPr>
          <p:nvPr>
            <p:ph type="body" sz="quarter" idx="13"/>
          </p:nvPr>
        </p:nvSpPr>
        <p:spPr/>
        <p:txBody>
          <a:bodyPr>
            <a:normAutofit fontScale="92500" lnSpcReduction="20000"/>
          </a:bodyPr>
          <a:lstStyle/>
          <a:p>
            <a:pPr marL="342900" indent="-342900">
              <a:buClr>
                <a:srgbClr val="F4971A"/>
              </a:buClr>
              <a:buFont typeface="Wingdings" panose="05000000000000000000" pitchFamily="2" charset="2"/>
              <a:buChar char="§"/>
            </a:pPr>
            <a:r>
              <a:rPr lang="en-AU" dirty="0"/>
              <a:t>Voluntary cooperation used to confront the increasing nitrate pollution</a:t>
            </a:r>
          </a:p>
          <a:p>
            <a:pPr lvl="2"/>
            <a:r>
              <a:rPr lang="en-AU" dirty="0"/>
              <a:t>This includes cooperation with relevant specialists</a:t>
            </a:r>
          </a:p>
          <a:p>
            <a:pPr lvl="2"/>
            <a:r>
              <a:rPr lang="en-AU" dirty="0"/>
              <a:t>Consultation of farmers is also guaranteed</a:t>
            </a:r>
          </a:p>
          <a:p>
            <a:pPr lvl="2"/>
            <a:r>
              <a:rPr lang="en-AU" dirty="0"/>
              <a:t>Declining nitrate levels in the water demonstrated its success</a:t>
            </a:r>
          </a:p>
          <a:p>
            <a:pPr marL="342900" indent="-342900">
              <a:buClr>
                <a:srgbClr val="F4971A"/>
              </a:buClr>
              <a:buFont typeface="Wingdings" panose="05000000000000000000" pitchFamily="2" charset="2"/>
              <a:buChar char="§"/>
            </a:pPr>
            <a:r>
              <a:rPr lang="en-AU" dirty="0"/>
              <a:t>The EU Water Framework Directive established a fundamental paradigm shift</a:t>
            </a:r>
          </a:p>
          <a:p>
            <a:pPr lvl="2"/>
            <a:r>
              <a:rPr lang="en-AU" dirty="0"/>
              <a:t>Threshold values are no longer exclusively formulated with regards to the drinking water quality</a:t>
            </a:r>
          </a:p>
          <a:p>
            <a:pPr lvl="2"/>
            <a:r>
              <a:rPr lang="en-AU" dirty="0"/>
              <a:t>Values are based off a comprehensive approach in protecting groundwater assets and interests</a:t>
            </a:r>
          </a:p>
          <a:p>
            <a:endParaRPr lang="de-DE" dirty="0"/>
          </a:p>
        </p:txBody>
      </p:sp>
      <p:sp>
        <p:nvSpPr>
          <p:cNvPr id="3" name="Titel 2">
            <a:extLst>
              <a:ext uri="{FF2B5EF4-FFF2-40B4-BE49-F238E27FC236}">
                <a16:creationId xmlns:a16="http://schemas.microsoft.com/office/drawing/2014/main" id="{8270E4A7-AC78-4B0D-B675-B4C080985005}"/>
              </a:ext>
            </a:extLst>
          </p:cNvPr>
          <p:cNvSpPr>
            <a:spLocks noGrp="1"/>
          </p:cNvSpPr>
          <p:nvPr>
            <p:ph type="title"/>
          </p:nvPr>
        </p:nvSpPr>
        <p:spPr/>
        <p:txBody>
          <a:bodyPr>
            <a:normAutofit fontScale="90000"/>
          </a:bodyPr>
          <a:lstStyle/>
          <a:p>
            <a:r>
              <a:rPr lang="en-US" dirty="0">
                <a:solidFill>
                  <a:srgbClr val="002060"/>
                </a:solidFill>
              </a:rPr>
              <a:t>Solutions: </a:t>
            </a:r>
            <a:r>
              <a:rPr lang="en-AU" dirty="0">
                <a:solidFill>
                  <a:srgbClr val="002060"/>
                </a:solidFill>
              </a:rPr>
              <a:t>Cooperation in Water Supply and Agriculture</a:t>
            </a:r>
            <a:endParaRPr lang="de-DE" dirty="0"/>
          </a:p>
        </p:txBody>
      </p:sp>
      <p:sp>
        <p:nvSpPr>
          <p:cNvPr id="4" name="Foliennummernplatzhalter 3">
            <a:extLst>
              <a:ext uri="{FF2B5EF4-FFF2-40B4-BE49-F238E27FC236}">
                <a16:creationId xmlns:a16="http://schemas.microsoft.com/office/drawing/2014/main" id="{862DAE73-5D71-451B-9E68-2745039D86E2}"/>
              </a:ext>
            </a:extLst>
          </p:cNvPr>
          <p:cNvSpPr>
            <a:spLocks noGrp="1"/>
          </p:cNvSpPr>
          <p:nvPr>
            <p:ph type="sldNum" sz="quarter" idx="16"/>
          </p:nvPr>
        </p:nvSpPr>
        <p:spPr/>
        <p:txBody>
          <a:bodyPr/>
          <a:lstStyle/>
          <a:p>
            <a:fld id="{CF23C0C3-F0EC-4AF0-84C8-08554CFEDD03}" type="slidenum">
              <a:rPr lang="en-GB" smtClean="0"/>
              <a:t>16</a:t>
            </a:fld>
            <a:endParaRPr lang="en-GB"/>
          </a:p>
        </p:txBody>
      </p:sp>
    </p:spTree>
    <p:extLst>
      <p:ext uri="{BB962C8B-B14F-4D97-AF65-F5344CB8AC3E}">
        <p14:creationId xmlns:p14="http://schemas.microsoft.com/office/powerpoint/2010/main" val="129895784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2C46283-7105-4467-8066-2E11C7E770FE}"/>
              </a:ext>
            </a:extLst>
          </p:cNvPr>
          <p:cNvSpPr>
            <a:spLocks noGrp="1"/>
          </p:cNvSpPr>
          <p:nvPr>
            <p:ph type="body" sz="quarter" idx="13"/>
          </p:nvPr>
        </p:nvSpPr>
        <p:spPr/>
        <p:txBody>
          <a:bodyPr>
            <a:normAutofit fontScale="85000" lnSpcReduction="20000"/>
          </a:bodyPr>
          <a:lstStyle/>
          <a:p>
            <a:pPr marL="342900" indent="-342900">
              <a:buClr>
                <a:srgbClr val="F4971A"/>
              </a:buClr>
              <a:buFont typeface="Wingdings" panose="05000000000000000000" pitchFamily="2" charset="2"/>
              <a:buChar char="§"/>
            </a:pPr>
            <a:r>
              <a:rPr lang="en-AU" dirty="0"/>
              <a:t>A trustworthy cooperation between the different user groups is required</a:t>
            </a:r>
          </a:p>
          <a:p>
            <a:pPr marL="342900" indent="-342900">
              <a:buClr>
                <a:srgbClr val="F4971A"/>
              </a:buClr>
              <a:buFont typeface="Wingdings" panose="05000000000000000000" pitchFamily="2" charset="2"/>
              <a:buChar char="§"/>
            </a:pPr>
            <a:r>
              <a:rPr lang="en-AU" dirty="0"/>
              <a:t>Binding groundwater management plans accomplish planning security for all parties</a:t>
            </a:r>
          </a:p>
          <a:p>
            <a:pPr marL="342900" indent="-342900">
              <a:buClr>
                <a:srgbClr val="F4971A"/>
              </a:buClr>
              <a:buFont typeface="Wingdings" panose="05000000000000000000" pitchFamily="2" charset="2"/>
              <a:buChar char="§"/>
            </a:pPr>
            <a:r>
              <a:rPr lang="en-AU" dirty="0"/>
              <a:t>The monitoring of groundwater levels and groundwater quality is a vital step</a:t>
            </a:r>
          </a:p>
          <a:p>
            <a:pPr marL="342900" indent="-342900">
              <a:buClr>
                <a:srgbClr val="F4971A"/>
              </a:buClr>
              <a:buFont typeface="Wingdings" panose="05000000000000000000" pitchFamily="2" charset="2"/>
              <a:buChar char="§"/>
            </a:pPr>
            <a:r>
              <a:rPr lang="en-AU" dirty="0"/>
              <a:t>Voluntary </a:t>
            </a:r>
            <a:r>
              <a:rPr lang="en-AU" dirty="0" err="1"/>
              <a:t>cooperations</a:t>
            </a:r>
            <a:r>
              <a:rPr lang="en-AU" dirty="0"/>
              <a:t> position the actors to work together</a:t>
            </a:r>
          </a:p>
          <a:p>
            <a:pPr marL="342900" indent="-342900">
              <a:buClr>
                <a:srgbClr val="F4971A"/>
              </a:buClr>
              <a:buFont typeface="Wingdings" panose="05000000000000000000" pitchFamily="2" charset="2"/>
              <a:buChar char="§"/>
            </a:pPr>
            <a:r>
              <a:rPr lang="en-AU" dirty="0"/>
              <a:t>Configurations that are:</a:t>
            </a:r>
          </a:p>
          <a:p>
            <a:pPr lvl="2"/>
            <a:r>
              <a:rPr lang="en-AU" dirty="0"/>
              <a:t>Based on specialist knowledge</a:t>
            </a:r>
          </a:p>
          <a:p>
            <a:pPr lvl="2"/>
            <a:r>
              <a:rPr lang="en-AU" dirty="0"/>
              <a:t>Neutral to special interests</a:t>
            </a:r>
          </a:p>
          <a:p>
            <a:pPr lvl="2"/>
            <a:r>
              <a:rPr lang="en-AU" dirty="0"/>
              <a:t>Geared to the long-term</a:t>
            </a:r>
          </a:p>
          <a:p>
            <a:pPr marL="342900" indent="-342900">
              <a:buClr>
                <a:srgbClr val="F4971A"/>
              </a:buClr>
              <a:buFont typeface="Wingdings" panose="05000000000000000000" pitchFamily="2" charset="2"/>
              <a:buChar char="§"/>
            </a:pPr>
            <a:r>
              <a:rPr lang="en-AU" dirty="0"/>
              <a:t>The implementation of policies requires dependable political decisions</a:t>
            </a:r>
          </a:p>
          <a:p>
            <a:endParaRPr lang="de-DE" dirty="0"/>
          </a:p>
        </p:txBody>
      </p:sp>
      <p:sp>
        <p:nvSpPr>
          <p:cNvPr id="3" name="Titel 2">
            <a:extLst>
              <a:ext uri="{FF2B5EF4-FFF2-40B4-BE49-F238E27FC236}">
                <a16:creationId xmlns:a16="http://schemas.microsoft.com/office/drawing/2014/main" id="{B57E2277-21B3-4639-A058-02C51E1154FE}"/>
              </a:ext>
            </a:extLst>
          </p:cNvPr>
          <p:cNvSpPr>
            <a:spLocks noGrp="1"/>
          </p:cNvSpPr>
          <p:nvPr>
            <p:ph type="title"/>
          </p:nvPr>
        </p:nvSpPr>
        <p:spPr/>
        <p:txBody>
          <a:bodyPr/>
          <a:lstStyle/>
          <a:p>
            <a:r>
              <a:rPr lang="de-DE" dirty="0">
                <a:solidFill>
                  <a:srgbClr val="002060"/>
                </a:solidFill>
              </a:rPr>
              <a:t>Nexus Evaluation</a:t>
            </a:r>
            <a:endParaRPr lang="de-DE" dirty="0"/>
          </a:p>
        </p:txBody>
      </p:sp>
      <p:sp>
        <p:nvSpPr>
          <p:cNvPr id="4" name="Foliennummernplatzhalter 3">
            <a:extLst>
              <a:ext uri="{FF2B5EF4-FFF2-40B4-BE49-F238E27FC236}">
                <a16:creationId xmlns:a16="http://schemas.microsoft.com/office/drawing/2014/main" id="{9D456A76-FFE0-4092-8291-E92633074BE5}"/>
              </a:ext>
            </a:extLst>
          </p:cNvPr>
          <p:cNvSpPr>
            <a:spLocks noGrp="1"/>
          </p:cNvSpPr>
          <p:nvPr>
            <p:ph type="sldNum" sz="quarter" idx="16"/>
          </p:nvPr>
        </p:nvSpPr>
        <p:spPr/>
        <p:txBody>
          <a:bodyPr/>
          <a:lstStyle/>
          <a:p>
            <a:fld id="{CF23C0C3-F0EC-4AF0-84C8-08554CFEDD03}" type="slidenum">
              <a:rPr lang="en-GB" smtClean="0"/>
              <a:t>17</a:t>
            </a:fld>
            <a:endParaRPr lang="en-GB"/>
          </a:p>
        </p:txBody>
      </p:sp>
    </p:spTree>
    <p:extLst>
      <p:ext uri="{BB962C8B-B14F-4D97-AF65-F5344CB8AC3E}">
        <p14:creationId xmlns:p14="http://schemas.microsoft.com/office/powerpoint/2010/main" val="299155912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96800" y="4124658"/>
            <a:ext cx="1805690" cy="213058"/>
          </a:xfrm>
        </p:spPr>
        <p:txBody>
          <a:bodyPr/>
          <a:lstStyle/>
          <a:p>
            <a:fld id="{6FE78462-EC25-4D6F-859E-EAAB761FF960}" type="datetime4">
              <a:rPr lang="en-GB" smtClean="0"/>
              <a:pPr/>
              <a:t>14 September 2022</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20" name="Picture Placeholder 29" descr="Icon&#10;&#10;Description automatically generated">
            <a:extLst>
              <a:ext uri="{FF2B5EF4-FFF2-40B4-BE49-F238E27FC236}">
                <a16:creationId xmlns:a16="http://schemas.microsoft.com/office/drawing/2014/main" id="{6D9BBEA5-4CC2-4B7B-8777-B4594F6215E4}"/>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21" name="Picture Placeholder 35" descr="A screenshot of a video game&#10;&#10;Description automatically generated with medium confidence">
            <a:extLst>
              <a:ext uri="{FF2B5EF4-FFF2-40B4-BE49-F238E27FC236}">
                <a16:creationId xmlns:a16="http://schemas.microsoft.com/office/drawing/2014/main" id="{F054A0ED-6BB3-4033-9BAD-28B7E183826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22" name="Gruppieren 21">
            <a:extLst>
              <a:ext uri="{FF2B5EF4-FFF2-40B4-BE49-F238E27FC236}">
                <a16:creationId xmlns:a16="http://schemas.microsoft.com/office/drawing/2014/main" id="{D9032182-497F-44D8-A7E4-A462FDF1C9E4}"/>
              </a:ext>
            </a:extLst>
          </p:cNvPr>
          <p:cNvGrpSpPr/>
          <p:nvPr/>
        </p:nvGrpSpPr>
        <p:grpSpPr>
          <a:xfrm>
            <a:off x="5879834" y="4137661"/>
            <a:ext cx="1163676" cy="594174"/>
            <a:chOff x="5879834" y="4120327"/>
            <a:chExt cx="1163676" cy="594174"/>
          </a:xfrm>
        </p:grpSpPr>
        <p:pic>
          <p:nvPicPr>
            <p:cNvPr id="23" name="Picture 2">
              <a:extLst>
                <a:ext uri="{FF2B5EF4-FFF2-40B4-BE49-F238E27FC236}">
                  <a16:creationId xmlns:a16="http://schemas.microsoft.com/office/drawing/2014/main" id="{C15055B0-5715-4A97-AABB-3DA85CED7C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A822E29F-9EE6-4643-94E1-63F92446E8AA}"/>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Tree>
    <p:extLst>
      <p:ext uri="{BB962C8B-B14F-4D97-AF65-F5344CB8AC3E}">
        <p14:creationId xmlns:p14="http://schemas.microsoft.com/office/powerpoint/2010/main" val="4734803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extLst>
              <p:ext uri="{D42A27DB-BD31-4B8C-83A1-F6EECF244321}">
                <p14:modId xmlns:p14="http://schemas.microsoft.com/office/powerpoint/2010/main" val="1536018630"/>
              </p:ext>
            </p:extLst>
          </p:nvPr>
        </p:nvGraphicFramePr>
        <p:xfrm>
          <a:off x="2910433" y="843333"/>
          <a:ext cx="5544000" cy="1412006"/>
        </p:xfrm>
        <a:graphic>
          <a:graphicData uri="http://schemas.openxmlformats.org/drawingml/2006/table">
            <a:tbl>
              <a:tblPr firstRow="1">
                <a:tableStyleId>{5C22544A-7EE6-4342-B048-85BDC9FD1C3A}</a:tableStyleId>
              </a:tblPr>
              <a:tblGrid>
                <a:gridCol w="1368000">
                  <a:extLst>
                    <a:ext uri="{9D8B030D-6E8A-4147-A177-3AD203B41FA5}">
                      <a16:colId xmlns:a16="http://schemas.microsoft.com/office/drawing/2014/main" val="2525315008"/>
                    </a:ext>
                  </a:extLst>
                </a:gridCol>
                <a:gridCol w="1368000">
                  <a:extLst>
                    <a:ext uri="{9D8B030D-6E8A-4147-A177-3AD203B41FA5}">
                      <a16:colId xmlns:a16="http://schemas.microsoft.com/office/drawing/2014/main" val="3558327723"/>
                    </a:ext>
                  </a:extLst>
                </a:gridCol>
                <a:gridCol w="1368000">
                  <a:extLst>
                    <a:ext uri="{9D8B030D-6E8A-4147-A177-3AD203B41FA5}">
                      <a16:colId xmlns:a16="http://schemas.microsoft.com/office/drawing/2014/main" val="1982360440"/>
                    </a:ext>
                  </a:extLst>
                </a:gridCol>
                <a:gridCol w="1440000">
                  <a:extLst>
                    <a:ext uri="{9D8B030D-6E8A-4147-A177-3AD203B41FA5}">
                      <a16:colId xmlns:a16="http://schemas.microsoft.com/office/drawing/2014/main" val="775667852"/>
                    </a:ext>
                  </a:extLst>
                </a:gridCol>
              </a:tblGrid>
              <a:tr h="832560">
                <a:tc>
                  <a:txBody>
                    <a:bodyPr/>
                    <a:lstStyle/>
                    <a:p>
                      <a:pPr algn="ctr"/>
                      <a:r>
                        <a:rPr lang="en-GB" sz="1900" dirty="0">
                          <a:latin typeface="Calibri" panose="020F0502020204030204" pitchFamily="34" charset="0"/>
                          <a:cs typeface="Calibri" panose="020F0502020204030204" pitchFamily="34" charset="0"/>
                        </a:rPr>
                        <a:t>Region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en-GB" sz="1900" dirty="0">
                          <a:latin typeface="Calibri" panose="020F0502020204030204" pitchFamily="34" charset="0"/>
                          <a:cs typeface="Calibri" panose="020F0502020204030204" pitchFamily="34" charset="0"/>
                        </a:rPr>
                        <a:t>Scale </a:t>
                      </a:r>
                      <a:br>
                        <a:rPr lang="en-GB" sz="1900" dirty="0">
                          <a:latin typeface="Calibri" panose="020F0502020204030204" pitchFamily="34" charset="0"/>
                          <a:cs typeface="Calibri" panose="020F0502020204030204" pitchFamily="34" charset="0"/>
                        </a:rPr>
                      </a:br>
                      <a:r>
                        <a:rPr lang="en-GB" sz="1050" dirty="0">
                          <a:latin typeface="Calibri" panose="020F0502020204030204" pitchFamily="34" charset="0"/>
                          <a:cs typeface="Calibri" panose="020F0502020204030204" pitchFamily="34" charset="0"/>
                        </a:rPr>
                        <a:t>(regional, national, transboundary)</a:t>
                      </a:r>
                      <a:endParaRPr lang="en-GB" sz="1900" dirty="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900" dirty="0">
                          <a:latin typeface="Calibri" panose="020F0502020204030204" pitchFamily="34" charset="0"/>
                          <a:cs typeface="Calibri" panose="020F0502020204030204" pitchFamily="34" charset="0"/>
                        </a:rPr>
                        <a:t>Sectors</a:t>
                      </a:r>
                    </a:p>
                    <a:p>
                      <a:pPr algn="ctr"/>
                      <a:r>
                        <a:rPr lang="en-GB" sz="1050" dirty="0">
                          <a:latin typeface="Calibri" panose="020F0502020204030204" pitchFamily="34" charset="0"/>
                          <a:cs typeface="Calibri" panose="020F0502020204030204" pitchFamily="34" charset="0"/>
                        </a:rPr>
                        <a:t>(water, agriculture, energy)</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900" dirty="0">
                          <a:latin typeface="Calibri" panose="020F0502020204030204" pitchFamily="34" charset="0"/>
                          <a:cs typeface="Calibri" panose="020F0502020204030204" pitchFamily="34" charset="0"/>
                        </a:rPr>
                        <a:t>Solutions</a:t>
                      </a:r>
                    </a:p>
                    <a:p>
                      <a:pPr algn="ctr"/>
                      <a:r>
                        <a:rPr lang="en-GB" sz="1050" dirty="0">
                          <a:latin typeface="Calibri" panose="020F0502020204030204" pitchFamily="34" charset="0"/>
                          <a:cs typeface="Calibri" panose="020F0502020204030204" pitchFamily="34" charset="0"/>
                        </a:rPr>
                        <a:t>(technical, nature-based, governance)</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79446">
                <a:tc>
                  <a:txBody>
                    <a:bodyPr/>
                    <a:lstStyle/>
                    <a:p>
                      <a:pPr algn="ctr"/>
                      <a:r>
                        <a:rPr lang="en-GB" sz="1500" dirty="0">
                          <a:latin typeface="Calibri" panose="020F0502020204030204" pitchFamily="34" charset="0"/>
                          <a:cs typeface="Calibri" panose="020F0502020204030204" pitchFamily="34" charset="0"/>
                        </a:rPr>
                        <a:t>Europe</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721546547"/>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en-GB"/>
              <a:t>Overview of</a:t>
            </a:r>
            <a:br>
              <a:rPr lang="en-GB"/>
            </a:br>
            <a:r>
              <a:rPr lang="en-GB"/>
              <a:t>case studies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extLst>
              <p:ext uri="{D42A27DB-BD31-4B8C-83A1-F6EECF244321}">
                <p14:modId xmlns:p14="http://schemas.microsoft.com/office/powerpoint/2010/main" val="2526800803"/>
              </p:ext>
            </p:extLst>
          </p:nvPr>
        </p:nvGraphicFramePr>
        <p:xfrm>
          <a:off x="176670" y="1589283"/>
          <a:ext cx="2702696" cy="676800"/>
        </p:xfrm>
        <a:graphic>
          <a:graphicData uri="http://schemas.openxmlformats.org/drawingml/2006/table">
            <a:tbl>
              <a:tblPr firstRow="1" bandRow="1">
                <a:tableStyleId>{93296810-A885-4BE3-A3E7-6D5BEEA58F35}</a:tableStyleId>
              </a:tblPr>
              <a:tblGrid>
                <a:gridCol w="2702696">
                  <a:extLst>
                    <a:ext uri="{9D8B030D-6E8A-4147-A177-3AD203B41FA5}">
                      <a16:colId xmlns:a16="http://schemas.microsoft.com/office/drawing/2014/main" val="2010219613"/>
                    </a:ext>
                  </a:extLst>
                </a:gridCol>
              </a:tblGrid>
              <a:tr h="6768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Groundwater management in the Hessian </a:t>
                      </a:r>
                      <a:r>
                        <a:rPr lang="en-US" sz="1400" b="1" dirty="0" err="1">
                          <a:solidFill>
                            <a:schemeClr val="bg1"/>
                          </a:solidFill>
                          <a:latin typeface="Calibri" panose="020F0502020204030204" pitchFamily="34" charset="0"/>
                          <a:cs typeface="Calibri" panose="020F0502020204030204" pitchFamily="34" charset="0"/>
                        </a:rPr>
                        <a:t>Ried</a:t>
                      </a:r>
                      <a:r>
                        <a:rPr lang="en-US" sz="1400" b="1" dirty="0">
                          <a:solidFill>
                            <a:schemeClr val="bg1"/>
                          </a:solidFill>
                          <a:latin typeface="Calibri" panose="020F0502020204030204" pitchFamily="34" charset="0"/>
                          <a:cs typeface="Calibri" panose="020F0502020204030204" pitchFamily="34" charset="0"/>
                        </a:rPr>
                        <a:t>, Germany</a:t>
                      </a:r>
                      <a:endParaRPr lang="en-GB" sz="1400" b="1" dirty="0">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787041816"/>
                  </a:ext>
                </a:extLst>
              </a:tr>
            </a:tbl>
          </a:graphicData>
        </a:graphic>
      </p:graphicFrame>
      <p:pic>
        <p:nvPicPr>
          <p:cNvPr id="33" name="Picture 32" descr="A picture containing icon&#10;&#10;Description automatically generated">
            <a:extLst>
              <a:ext uri="{FF2B5EF4-FFF2-40B4-BE49-F238E27FC236}">
                <a16:creationId xmlns:a16="http://schemas.microsoft.com/office/drawing/2014/main" id="{80AC44BC-B751-4538-ABE8-8BBCD3782C1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732338" y="1789216"/>
            <a:ext cx="485209" cy="342406"/>
          </a:xfrm>
          <a:prstGeom prst="rect">
            <a:avLst/>
          </a:prstGeom>
        </p:spPr>
      </p:pic>
      <p:grpSp>
        <p:nvGrpSpPr>
          <p:cNvPr id="36" name="Gruppieren 4">
            <a:extLst>
              <a:ext uri="{FF2B5EF4-FFF2-40B4-BE49-F238E27FC236}">
                <a16:creationId xmlns:a16="http://schemas.microsoft.com/office/drawing/2014/main" id="{7F6BDFDA-F0AA-4111-BECC-C85FAA4A9EE1}"/>
              </a:ext>
            </a:extLst>
          </p:cNvPr>
          <p:cNvGrpSpPr/>
          <p:nvPr/>
        </p:nvGrpSpPr>
        <p:grpSpPr>
          <a:xfrm>
            <a:off x="5551124" y="1796890"/>
            <a:ext cx="868627" cy="409518"/>
            <a:chOff x="3985446" y="2562815"/>
            <a:chExt cx="868627" cy="409518"/>
          </a:xfrm>
        </p:grpSpPr>
        <p:pic>
          <p:nvPicPr>
            <p:cNvPr id="40" name="Picture 52" descr="Icon&#10;&#10;Description automatically generated">
              <a:extLst>
                <a:ext uri="{FF2B5EF4-FFF2-40B4-BE49-F238E27FC236}">
                  <a16:creationId xmlns:a16="http://schemas.microsoft.com/office/drawing/2014/main" id="{5B2F9521-C4A6-4A52-A149-F5DD7BBBD7C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41" name="Picture 48" descr="Logo, icon&#10;&#10;Description automatically generated">
              <a:extLst>
                <a:ext uri="{FF2B5EF4-FFF2-40B4-BE49-F238E27FC236}">
                  <a16:creationId xmlns:a16="http://schemas.microsoft.com/office/drawing/2014/main" id="{85C8A642-A1B5-42E8-A766-C62658A3D8C4}"/>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pic>
        <p:nvPicPr>
          <p:cNvPr id="42" name="Grafik 30" descr="Werkzeuge">
            <a:extLst>
              <a:ext uri="{FF2B5EF4-FFF2-40B4-BE49-F238E27FC236}">
                <a16:creationId xmlns:a16="http://schemas.microsoft.com/office/drawing/2014/main" id="{04F30AFC-C705-4C7F-80C5-66D355784AF4}"/>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63509" y="1726419"/>
            <a:ext cx="468000" cy="468000"/>
          </a:xfrm>
          <a:prstGeom prst="rect">
            <a:avLst/>
          </a:prstGeom>
        </p:spPr>
      </p:pic>
      <p:pic>
        <p:nvPicPr>
          <p:cNvPr id="43" name="Grafik 33" descr="Besprechung">
            <a:extLst>
              <a:ext uri="{FF2B5EF4-FFF2-40B4-BE49-F238E27FC236}">
                <a16:creationId xmlns:a16="http://schemas.microsoft.com/office/drawing/2014/main" id="{E2A50C1D-E74D-4472-A17D-43A744EB0D83}"/>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12347" y="1710787"/>
            <a:ext cx="538698" cy="544552"/>
          </a:xfrm>
          <a:prstGeom prst="rect">
            <a:avLst/>
          </a:prstGeom>
        </p:spPr>
      </p:pic>
      <p:pic>
        <p:nvPicPr>
          <p:cNvPr id="44" name="Grafik 34" descr="Blatt">
            <a:extLst>
              <a:ext uri="{FF2B5EF4-FFF2-40B4-BE49-F238E27FC236}">
                <a16:creationId xmlns:a16="http://schemas.microsoft.com/office/drawing/2014/main" id="{BCA5FED6-BDA4-4759-9CF9-4C02BC04E615}"/>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169042">
            <a:off x="7430634" y="1762434"/>
            <a:ext cx="413109" cy="408668"/>
          </a:xfrm>
          <a:prstGeom prst="rect">
            <a:avLst/>
          </a:prstGeom>
        </p:spPr>
      </p:pic>
    </p:spTree>
    <p:extLst>
      <p:ext uri="{BB962C8B-B14F-4D97-AF65-F5344CB8AC3E}">
        <p14:creationId xmlns:p14="http://schemas.microsoft.com/office/powerpoint/2010/main" val="18443336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p:txBody>
          <a:bodyPr/>
          <a:lstStyle/>
          <a:p>
            <a:r>
              <a:rPr lang="en-GB" dirty="0"/>
              <a:t>Europe</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520154"/>
            <a:ext cx="6515961" cy="812530"/>
          </a:xfrm>
        </p:spPr>
        <p:txBody>
          <a:bodyPr/>
          <a:lstStyle/>
          <a:p>
            <a:r>
              <a:rPr lang="en-US" dirty="0"/>
              <a:t>Groundwater management in the Hessian </a:t>
            </a:r>
            <a:r>
              <a:rPr lang="en-US" dirty="0" err="1"/>
              <a:t>Ried</a:t>
            </a:r>
            <a:r>
              <a:rPr lang="en-US" dirty="0"/>
              <a:t>, Germany</a:t>
            </a:r>
            <a:endParaRPr lang="en-GB" dirty="0"/>
          </a:p>
        </p:txBody>
      </p:sp>
    </p:spTree>
    <p:extLst>
      <p:ext uri="{BB962C8B-B14F-4D97-AF65-F5344CB8AC3E}">
        <p14:creationId xmlns:p14="http://schemas.microsoft.com/office/powerpoint/2010/main" val="9962636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platzhalter 16">
            <a:extLst>
              <a:ext uri="{FF2B5EF4-FFF2-40B4-BE49-F238E27FC236}">
                <a16:creationId xmlns:a16="http://schemas.microsoft.com/office/drawing/2014/main" id="{5E8C6806-0899-4614-AE17-DE146E0DDFD6}"/>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val="0"/>
              </a:ext>
            </a:extLst>
          </a:blip>
          <a:srcRect/>
          <a:stretch>
            <a:fillRect/>
          </a:stretch>
        </p:blipFill>
        <p:spPr/>
      </p:pic>
      <p:sp>
        <p:nvSpPr>
          <p:cNvPr id="5" name="Titel 4">
            <a:extLst>
              <a:ext uri="{FF2B5EF4-FFF2-40B4-BE49-F238E27FC236}">
                <a16:creationId xmlns:a16="http://schemas.microsoft.com/office/drawing/2014/main" id="{7F9CA59E-FDD8-4C57-B32B-50F941541C3F}"/>
              </a:ext>
            </a:extLst>
          </p:cNvPr>
          <p:cNvSpPr>
            <a:spLocks noGrp="1"/>
          </p:cNvSpPr>
          <p:nvPr>
            <p:ph type="title"/>
          </p:nvPr>
        </p:nvSpPr>
        <p:spPr>
          <a:xfrm>
            <a:off x="449818" y="576000"/>
            <a:ext cx="4839634" cy="540544"/>
          </a:xfrm>
        </p:spPr>
        <p:txBody>
          <a:bodyPr/>
          <a:lstStyle/>
          <a:p>
            <a:r>
              <a:rPr lang="en-US" dirty="0">
                <a:solidFill>
                  <a:srgbClr val="002060"/>
                </a:solidFill>
              </a:rPr>
              <a:t>The Hessian </a:t>
            </a:r>
            <a:r>
              <a:rPr lang="en-US" dirty="0" err="1">
                <a:solidFill>
                  <a:srgbClr val="002060"/>
                </a:solidFill>
              </a:rPr>
              <a:t>Ried</a:t>
            </a:r>
            <a:endParaRPr lang="de-DE" dirty="0"/>
          </a:p>
        </p:txBody>
      </p:sp>
      <p:sp>
        <p:nvSpPr>
          <p:cNvPr id="6" name="Foliennummernplatzhalter 5">
            <a:extLst>
              <a:ext uri="{FF2B5EF4-FFF2-40B4-BE49-F238E27FC236}">
                <a16:creationId xmlns:a16="http://schemas.microsoft.com/office/drawing/2014/main" id="{737A6523-F040-4F93-9C84-FA0D7604BDD3}"/>
              </a:ext>
            </a:extLst>
          </p:cNvPr>
          <p:cNvSpPr>
            <a:spLocks noGrp="1"/>
          </p:cNvSpPr>
          <p:nvPr>
            <p:ph type="sldNum" sz="quarter" idx="17"/>
          </p:nvPr>
        </p:nvSpPr>
        <p:spPr/>
        <p:txBody>
          <a:bodyPr/>
          <a:lstStyle/>
          <a:p>
            <a:fld id="{CF23C0C3-F0EC-4AF0-84C8-08554CFEDD03}" type="slidenum">
              <a:rPr lang="en-GB" smtClean="0"/>
              <a:t>4</a:t>
            </a:fld>
            <a:endParaRPr lang="en-GB"/>
          </a:p>
        </p:txBody>
      </p:sp>
      <p:pic>
        <p:nvPicPr>
          <p:cNvPr id="7" name="Grafik 6">
            <a:extLst>
              <a:ext uri="{FF2B5EF4-FFF2-40B4-BE49-F238E27FC236}">
                <a16:creationId xmlns:a16="http://schemas.microsoft.com/office/drawing/2014/main" id="{AC3367CA-2852-4BE3-9720-DF32F404B2B9}"/>
              </a:ext>
            </a:extLst>
          </p:cNvPr>
          <p:cNvPicPr>
            <a:picLocks noChangeAspect="1"/>
          </p:cNvPicPr>
          <p:nvPr/>
        </p:nvPicPr>
        <p:blipFill>
          <a:blip r:embed="rId4"/>
          <a:stretch>
            <a:fillRect/>
          </a:stretch>
        </p:blipFill>
        <p:spPr>
          <a:xfrm>
            <a:off x="449818" y="1434482"/>
            <a:ext cx="3803214" cy="3360979"/>
          </a:xfrm>
          <a:prstGeom prst="rect">
            <a:avLst/>
          </a:prstGeom>
        </p:spPr>
      </p:pic>
      <p:sp>
        <p:nvSpPr>
          <p:cNvPr id="8" name="Content Placeholder 2">
            <a:extLst>
              <a:ext uri="{FF2B5EF4-FFF2-40B4-BE49-F238E27FC236}">
                <a16:creationId xmlns:a16="http://schemas.microsoft.com/office/drawing/2014/main" id="{AB74F78F-01B0-4B18-A852-3DC4D791CD94}"/>
              </a:ext>
            </a:extLst>
          </p:cNvPr>
          <p:cNvSpPr txBox="1">
            <a:spLocks/>
          </p:cNvSpPr>
          <p:nvPr/>
        </p:nvSpPr>
        <p:spPr>
          <a:xfrm>
            <a:off x="449818" y="1062861"/>
            <a:ext cx="3563722" cy="5416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GB" sz="2000" dirty="0">
                <a:solidFill>
                  <a:srgbClr val="004C82"/>
                </a:solidFill>
              </a:rPr>
              <a:t>Location of the Hessian Ried</a:t>
            </a:r>
          </a:p>
        </p:txBody>
      </p:sp>
      <p:sp>
        <p:nvSpPr>
          <p:cNvPr id="10" name="Rechteck 9">
            <a:extLst>
              <a:ext uri="{FF2B5EF4-FFF2-40B4-BE49-F238E27FC236}">
                <a16:creationId xmlns:a16="http://schemas.microsoft.com/office/drawing/2014/main" id="{1E66697F-1F45-44AC-9861-7EF1CEFD74A0}"/>
              </a:ext>
            </a:extLst>
          </p:cNvPr>
          <p:cNvSpPr/>
          <p:nvPr/>
        </p:nvSpPr>
        <p:spPr>
          <a:xfrm>
            <a:off x="2351425" y="4721785"/>
            <a:ext cx="2802370" cy="307777"/>
          </a:xfrm>
          <a:prstGeom prst="rect">
            <a:avLst/>
          </a:prstGeom>
        </p:spPr>
        <p:txBody>
          <a:bodyPr wrap="none">
            <a:spAutoFit/>
          </a:bodyPr>
          <a:lstStyle/>
          <a:p>
            <a:r>
              <a:rPr lang="en-AU" sz="1400" dirty="0"/>
              <a:t>Source: </a:t>
            </a:r>
            <a:r>
              <a:rPr lang="en-AU" sz="1400" dirty="0" err="1"/>
              <a:t>Rueppel</a:t>
            </a:r>
            <a:r>
              <a:rPr lang="en-AU" sz="1400" dirty="0"/>
              <a:t> &amp; Gutzke, 2004</a:t>
            </a:r>
            <a:endParaRPr lang="en-GB" sz="1400" dirty="0"/>
          </a:p>
        </p:txBody>
      </p:sp>
      <p:pic>
        <p:nvPicPr>
          <p:cNvPr id="15" name="Bildplatzhalter 14">
            <a:extLst>
              <a:ext uri="{FF2B5EF4-FFF2-40B4-BE49-F238E27FC236}">
                <a16:creationId xmlns:a16="http://schemas.microsoft.com/office/drawing/2014/main" id="{5A43A695-B478-4BE9-B9FE-A6FD5047F50D}"/>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val="0"/>
              </a:ext>
            </a:extLst>
          </a:blip>
          <a:srcRect/>
          <a:stretch>
            <a:fillRect/>
          </a:stretch>
        </p:blipFill>
        <p:spPr>
          <a:xfrm>
            <a:off x="5524500" y="576263"/>
            <a:ext cx="3490913" cy="2057400"/>
          </a:xfrm>
        </p:spPr>
      </p:pic>
    </p:spTree>
    <p:extLst>
      <p:ext uri="{BB962C8B-B14F-4D97-AF65-F5344CB8AC3E}">
        <p14:creationId xmlns:p14="http://schemas.microsoft.com/office/powerpoint/2010/main" val="10161312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62E7C59-DD41-4EE5-B4D2-BD232FF10E80}"/>
              </a:ext>
            </a:extLst>
          </p:cNvPr>
          <p:cNvSpPr>
            <a:spLocks noGrp="1"/>
          </p:cNvSpPr>
          <p:nvPr>
            <p:ph type="body" sz="quarter" idx="13"/>
          </p:nvPr>
        </p:nvSpPr>
        <p:spPr>
          <a:xfrm>
            <a:off x="449818" y="1188000"/>
            <a:ext cx="7172684" cy="3243890"/>
          </a:xfrm>
        </p:spPr>
        <p:txBody>
          <a:bodyPr>
            <a:normAutofit lnSpcReduction="10000"/>
          </a:bodyPr>
          <a:lstStyle/>
          <a:p>
            <a:r>
              <a:rPr lang="en-GB" dirty="0"/>
              <a:t>Have derived from:</a:t>
            </a:r>
          </a:p>
          <a:p>
            <a:pPr lvl="1"/>
            <a:r>
              <a:rPr lang="en-GB" dirty="0"/>
              <a:t>Alteration of natural landscapes to cultivated landscapes</a:t>
            </a:r>
          </a:p>
          <a:p>
            <a:pPr lvl="1"/>
            <a:r>
              <a:rPr lang="en-GB" dirty="0"/>
              <a:t>Pollution inputs from agriculture</a:t>
            </a:r>
          </a:p>
          <a:p>
            <a:pPr lvl="1"/>
            <a:r>
              <a:rPr lang="en-GB" dirty="0"/>
              <a:t>Intensive exploitation of groundwater resources</a:t>
            </a:r>
            <a:br>
              <a:rPr lang="en-GB" dirty="0"/>
            </a:br>
            <a:endParaRPr lang="en-GB" dirty="0"/>
          </a:p>
          <a:p>
            <a:r>
              <a:rPr lang="en-GB" dirty="0"/>
              <a:t>Conflicts occur in both dry and wet years, and have led to the following:</a:t>
            </a:r>
          </a:p>
          <a:p>
            <a:pPr lvl="1"/>
            <a:r>
              <a:rPr lang="en-GB" dirty="0"/>
              <a:t>Dry years - forest dieback, road damages, failures in agricultural irrigation, settlement cracking in buildings</a:t>
            </a:r>
          </a:p>
          <a:p>
            <a:pPr lvl="1"/>
            <a:r>
              <a:rPr lang="en-GB" dirty="0"/>
              <a:t>Wet years - flooding, inability to properly cleanse the sewer system</a:t>
            </a:r>
          </a:p>
        </p:txBody>
      </p:sp>
      <p:sp>
        <p:nvSpPr>
          <p:cNvPr id="3" name="Titel 2">
            <a:extLst>
              <a:ext uri="{FF2B5EF4-FFF2-40B4-BE49-F238E27FC236}">
                <a16:creationId xmlns:a16="http://schemas.microsoft.com/office/drawing/2014/main" id="{94D0D5E9-5207-4883-AD60-29277C71F83E}"/>
              </a:ext>
            </a:extLst>
          </p:cNvPr>
          <p:cNvSpPr>
            <a:spLocks noGrp="1"/>
          </p:cNvSpPr>
          <p:nvPr>
            <p:ph type="title"/>
          </p:nvPr>
        </p:nvSpPr>
        <p:spPr/>
        <p:txBody>
          <a:bodyPr/>
          <a:lstStyle/>
          <a:p>
            <a:r>
              <a:rPr lang="en-US" dirty="0">
                <a:solidFill>
                  <a:srgbClr val="002060"/>
                </a:solidFill>
              </a:rPr>
              <a:t>User Conflicts</a:t>
            </a:r>
            <a:endParaRPr lang="de-DE" dirty="0"/>
          </a:p>
        </p:txBody>
      </p:sp>
      <p:sp>
        <p:nvSpPr>
          <p:cNvPr id="4" name="Foliennummernplatzhalter 3">
            <a:extLst>
              <a:ext uri="{FF2B5EF4-FFF2-40B4-BE49-F238E27FC236}">
                <a16:creationId xmlns:a16="http://schemas.microsoft.com/office/drawing/2014/main" id="{5D112A24-0199-4574-B0E4-CA761ED937BF}"/>
              </a:ext>
            </a:extLst>
          </p:cNvPr>
          <p:cNvSpPr>
            <a:spLocks noGrp="1"/>
          </p:cNvSpPr>
          <p:nvPr>
            <p:ph type="sldNum" sz="quarter" idx="16"/>
          </p:nvPr>
        </p:nvSpPr>
        <p:spPr/>
        <p:txBody>
          <a:bodyPr/>
          <a:lstStyle/>
          <a:p>
            <a:fld id="{CF23C0C3-F0EC-4AF0-84C8-08554CFEDD03}" type="slidenum">
              <a:rPr lang="en-GB" smtClean="0"/>
              <a:t>5</a:t>
            </a:fld>
            <a:endParaRPr lang="en-GB"/>
          </a:p>
        </p:txBody>
      </p:sp>
    </p:spTree>
    <p:extLst>
      <p:ext uri="{BB962C8B-B14F-4D97-AF65-F5344CB8AC3E}">
        <p14:creationId xmlns:p14="http://schemas.microsoft.com/office/powerpoint/2010/main" val="33003905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3EEE14-4B48-4E6A-8BB1-D56A95F83C9D}"/>
              </a:ext>
            </a:extLst>
          </p:cNvPr>
          <p:cNvSpPr>
            <a:spLocks noGrp="1"/>
          </p:cNvSpPr>
          <p:nvPr>
            <p:ph type="title"/>
          </p:nvPr>
        </p:nvSpPr>
        <p:spPr/>
        <p:txBody>
          <a:bodyPr/>
          <a:lstStyle/>
          <a:p>
            <a:r>
              <a:rPr lang="en-US" dirty="0">
                <a:solidFill>
                  <a:srgbClr val="002060"/>
                </a:solidFill>
              </a:rPr>
              <a:t>Solutions: Nexus Relevant Instruments</a:t>
            </a:r>
            <a:endParaRPr lang="de-DE" dirty="0"/>
          </a:p>
        </p:txBody>
      </p:sp>
      <p:sp>
        <p:nvSpPr>
          <p:cNvPr id="4" name="Foliennummernplatzhalter 3">
            <a:extLst>
              <a:ext uri="{FF2B5EF4-FFF2-40B4-BE49-F238E27FC236}">
                <a16:creationId xmlns:a16="http://schemas.microsoft.com/office/drawing/2014/main" id="{E981B17A-9F76-40FA-889B-121DCEED734B}"/>
              </a:ext>
            </a:extLst>
          </p:cNvPr>
          <p:cNvSpPr>
            <a:spLocks noGrp="1"/>
          </p:cNvSpPr>
          <p:nvPr>
            <p:ph type="sldNum" sz="quarter" idx="16"/>
          </p:nvPr>
        </p:nvSpPr>
        <p:spPr/>
        <p:txBody>
          <a:bodyPr/>
          <a:lstStyle/>
          <a:p>
            <a:fld id="{CF23C0C3-F0EC-4AF0-84C8-08554CFEDD03}" type="slidenum">
              <a:rPr lang="en-GB" smtClean="0"/>
              <a:t>6</a:t>
            </a:fld>
            <a:endParaRPr lang="en-GB"/>
          </a:p>
        </p:txBody>
      </p:sp>
      <p:grpSp>
        <p:nvGrpSpPr>
          <p:cNvPr id="5" name="Gruppieren 4">
            <a:extLst>
              <a:ext uri="{FF2B5EF4-FFF2-40B4-BE49-F238E27FC236}">
                <a16:creationId xmlns:a16="http://schemas.microsoft.com/office/drawing/2014/main" id="{ED0793A9-24E3-4706-BF93-B2F800250034}"/>
              </a:ext>
            </a:extLst>
          </p:cNvPr>
          <p:cNvGrpSpPr/>
          <p:nvPr/>
        </p:nvGrpSpPr>
        <p:grpSpPr>
          <a:xfrm>
            <a:off x="358196" y="1271062"/>
            <a:ext cx="8335987" cy="1895050"/>
            <a:chOff x="124511" y="1351501"/>
            <a:chExt cx="9320557" cy="2763249"/>
          </a:xfrm>
        </p:grpSpPr>
        <p:sp>
          <p:nvSpPr>
            <p:cNvPr id="6" name="Strzałka w lewo i prawo 21">
              <a:extLst>
                <a:ext uri="{FF2B5EF4-FFF2-40B4-BE49-F238E27FC236}">
                  <a16:creationId xmlns:a16="http://schemas.microsoft.com/office/drawing/2014/main" id="{6E3EB0B3-B755-4E97-B6C7-A207D0893636}"/>
                </a:ext>
              </a:extLst>
            </p:cNvPr>
            <p:cNvSpPr/>
            <p:nvPr/>
          </p:nvSpPr>
          <p:spPr>
            <a:xfrm rot="16200000">
              <a:off x="-910695" y="2591223"/>
              <a:ext cx="2394113" cy="323702"/>
            </a:xfrm>
            <a:prstGeom prst="leftRightArrow">
              <a:avLst/>
            </a:prstGeom>
            <a:solidFill>
              <a:srgbClr val="F4971A">
                <a:alpha val="20000"/>
              </a:srgbClr>
            </a:solidFill>
            <a:ln w="19050">
              <a:solidFill>
                <a:srgbClr val="F497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prstClr val="black"/>
                  </a:solidFill>
                </a:rPr>
                <a:t>Vertical</a:t>
              </a:r>
              <a:endParaRPr lang="pl-PL" sz="1100" dirty="0">
                <a:solidFill>
                  <a:schemeClr val="tx1"/>
                </a:solidFill>
              </a:endParaRPr>
            </a:p>
          </p:txBody>
        </p:sp>
        <p:grpSp>
          <p:nvGrpSpPr>
            <p:cNvPr id="7" name="Gruppieren 6">
              <a:extLst>
                <a:ext uri="{FF2B5EF4-FFF2-40B4-BE49-F238E27FC236}">
                  <a16:creationId xmlns:a16="http://schemas.microsoft.com/office/drawing/2014/main" id="{315315FB-F24F-413B-A8D6-4F446E789668}"/>
                </a:ext>
              </a:extLst>
            </p:cNvPr>
            <p:cNvGrpSpPr/>
            <p:nvPr/>
          </p:nvGrpSpPr>
          <p:grpSpPr>
            <a:xfrm>
              <a:off x="520603" y="1351501"/>
              <a:ext cx="8924465" cy="2763249"/>
              <a:chOff x="520603" y="1351501"/>
              <a:chExt cx="8924465" cy="2763249"/>
            </a:xfrm>
          </p:grpSpPr>
          <p:grpSp>
            <p:nvGrpSpPr>
              <p:cNvPr id="8" name="Grupa 14">
                <a:extLst>
                  <a:ext uri="{FF2B5EF4-FFF2-40B4-BE49-F238E27FC236}">
                    <a16:creationId xmlns:a16="http://schemas.microsoft.com/office/drawing/2014/main" id="{445DD95A-A4A7-41EF-8585-EA942E0F72CC}"/>
                  </a:ext>
                </a:extLst>
              </p:cNvPr>
              <p:cNvGrpSpPr/>
              <p:nvPr/>
            </p:nvGrpSpPr>
            <p:grpSpPr>
              <a:xfrm>
                <a:off x="577231" y="1543105"/>
                <a:ext cx="2013570" cy="2130207"/>
                <a:chOff x="478849" y="2224371"/>
                <a:chExt cx="2645351" cy="2481894"/>
              </a:xfrm>
            </p:grpSpPr>
            <p:sp>
              <p:nvSpPr>
                <p:cNvPr id="16" name="Prostokąt 7">
                  <a:extLst>
                    <a:ext uri="{FF2B5EF4-FFF2-40B4-BE49-F238E27FC236}">
                      <a16:creationId xmlns:a16="http://schemas.microsoft.com/office/drawing/2014/main" id="{9FC85772-FFFA-49B0-B5F8-FB5C198BC276}"/>
                    </a:ext>
                  </a:extLst>
                </p:cNvPr>
                <p:cNvSpPr/>
                <p:nvPr/>
              </p:nvSpPr>
              <p:spPr>
                <a:xfrm>
                  <a:off x="478849" y="2224371"/>
                  <a:ext cx="2645351" cy="2115617"/>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zh-TW" sz="1000" b="1" dirty="0">
                      <a:solidFill>
                        <a:srgbClr val="F79646">
                          <a:lumMod val="75000"/>
                        </a:srgbClr>
                      </a:solidFill>
                    </a:rPr>
                    <a:t>FORMAL instrument</a:t>
                  </a:r>
                  <a:r>
                    <a:rPr lang="en-US" altLang="zh-TW" sz="900" b="1" dirty="0">
                      <a:solidFill>
                        <a:srgbClr val="F79646">
                          <a:lumMod val="75000"/>
                        </a:srgbClr>
                      </a:solidFill>
                    </a:rPr>
                    <a:t>:</a:t>
                  </a:r>
                  <a:r>
                    <a:rPr lang="en-US" sz="900" b="1" dirty="0">
                      <a:solidFill>
                        <a:prstClr val="black"/>
                      </a:solidFill>
                    </a:rPr>
                    <a:t> </a:t>
                  </a:r>
                </a:p>
                <a:p>
                  <a:pPr algn="ctr"/>
                  <a:r>
                    <a:rPr lang="en-US" sz="1000" b="1" dirty="0">
                      <a:solidFill>
                        <a:prstClr val="black"/>
                      </a:solidFill>
                    </a:rPr>
                    <a:t>Legally binding instrument</a:t>
                  </a:r>
                </a:p>
                <a:p>
                  <a:pPr algn="ctr"/>
                  <a:endParaRPr lang="pl-PL" b="1" dirty="0">
                    <a:solidFill>
                      <a:prstClr val="black"/>
                    </a:solidFill>
                  </a:endParaRPr>
                </a:p>
              </p:txBody>
            </p:sp>
            <p:sp>
              <p:nvSpPr>
                <p:cNvPr id="17" name="Prostokąt 9">
                  <a:extLst>
                    <a:ext uri="{FF2B5EF4-FFF2-40B4-BE49-F238E27FC236}">
                      <a16:creationId xmlns:a16="http://schemas.microsoft.com/office/drawing/2014/main" id="{358C3A2B-86C4-447E-96E7-6E8DAE2FCE80}"/>
                    </a:ext>
                  </a:extLst>
                </p:cNvPr>
                <p:cNvSpPr/>
                <p:nvPr/>
              </p:nvSpPr>
              <p:spPr>
                <a:xfrm>
                  <a:off x="478849" y="3089916"/>
                  <a:ext cx="2645351" cy="1616349"/>
                </a:xfrm>
                <a:prstGeom prst="rect">
                  <a:avLst/>
                </a:prstGeom>
                <a:solidFill>
                  <a:srgbClr val="004C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en-AU" sz="1200" dirty="0"/>
                    <a:t>Hessian Ried Groundwater Management Plan with legally binding standards</a:t>
                  </a:r>
                  <a:endParaRPr lang="en-AU" sz="1200" dirty="0">
                    <a:solidFill>
                      <a:prstClr val="black"/>
                    </a:solidFill>
                  </a:endParaRPr>
                </a:p>
              </p:txBody>
            </p:sp>
          </p:grpSp>
          <p:sp>
            <p:nvSpPr>
              <p:cNvPr id="9" name="Strzałka w lewo i prawo 13">
                <a:extLst>
                  <a:ext uri="{FF2B5EF4-FFF2-40B4-BE49-F238E27FC236}">
                    <a16:creationId xmlns:a16="http://schemas.microsoft.com/office/drawing/2014/main" id="{6DAF06D1-BC80-47D7-B0CE-8B60A0484032}"/>
                  </a:ext>
                </a:extLst>
              </p:cNvPr>
              <p:cNvSpPr/>
              <p:nvPr/>
            </p:nvSpPr>
            <p:spPr>
              <a:xfrm>
                <a:off x="2644220" y="1751582"/>
                <a:ext cx="2213531" cy="1425703"/>
              </a:xfrm>
              <a:prstGeom prst="leftRightArrow">
                <a:avLst/>
              </a:prstGeom>
              <a:solidFill>
                <a:srgbClr val="F4971A">
                  <a:alpha val="20000"/>
                </a:srgbClr>
              </a:solidFill>
              <a:ln w="19050">
                <a:solidFill>
                  <a:srgbClr val="F497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prstClr val="black"/>
                    </a:solidFill>
                  </a:rPr>
                  <a:t>Regulatory law complemented  by voluntary cooperation </a:t>
                </a:r>
              </a:p>
            </p:txBody>
          </p:sp>
          <p:grpSp>
            <p:nvGrpSpPr>
              <p:cNvPr id="10" name="Grupa 15">
                <a:extLst>
                  <a:ext uri="{FF2B5EF4-FFF2-40B4-BE49-F238E27FC236}">
                    <a16:creationId xmlns:a16="http://schemas.microsoft.com/office/drawing/2014/main" id="{21838621-FEC0-4272-96B2-5E11E2982EE7}"/>
                  </a:ext>
                </a:extLst>
              </p:cNvPr>
              <p:cNvGrpSpPr/>
              <p:nvPr/>
            </p:nvGrpSpPr>
            <p:grpSpPr>
              <a:xfrm>
                <a:off x="4911169" y="1556018"/>
                <a:ext cx="2213531" cy="2117293"/>
                <a:chOff x="694898" y="2460854"/>
                <a:chExt cx="2429302" cy="2191102"/>
              </a:xfrm>
            </p:grpSpPr>
            <p:sp>
              <p:nvSpPr>
                <p:cNvPr id="14" name="Prostokąt 16">
                  <a:extLst>
                    <a:ext uri="{FF2B5EF4-FFF2-40B4-BE49-F238E27FC236}">
                      <a16:creationId xmlns:a16="http://schemas.microsoft.com/office/drawing/2014/main" id="{985E6268-DD8A-4B07-93B8-E18824652713}"/>
                    </a:ext>
                  </a:extLst>
                </p:cNvPr>
                <p:cNvSpPr/>
                <p:nvPr/>
              </p:nvSpPr>
              <p:spPr>
                <a:xfrm>
                  <a:off x="694898" y="2460854"/>
                  <a:ext cx="2429302" cy="1879134"/>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zh-TW" sz="1000" b="1" dirty="0">
                      <a:solidFill>
                        <a:srgbClr val="F79646">
                          <a:lumMod val="75000"/>
                        </a:srgbClr>
                      </a:solidFill>
                    </a:rPr>
                    <a:t>INFORMAL instrument: </a:t>
                  </a:r>
                </a:p>
                <a:p>
                  <a:pPr algn="ctr"/>
                  <a:r>
                    <a:rPr lang="en-US" sz="1000" b="1" dirty="0">
                      <a:solidFill>
                        <a:prstClr val="black"/>
                      </a:solidFill>
                    </a:rPr>
                    <a:t>Voluntary cooperation</a:t>
                  </a:r>
                </a:p>
                <a:p>
                  <a:pPr algn="ctr"/>
                  <a:endParaRPr lang="pl-PL" b="1" dirty="0">
                    <a:solidFill>
                      <a:prstClr val="black"/>
                    </a:solidFill>
                  </a:endParaRPr>
                </a:p>
              </p:txBody>
            </p:sp>
            <p:sp>
              <p:nvSpPr>
                <p:cNvPr id="15" name="Prostokąt 17">
                  <a:extLst>
                    <a:ext uri="{FF2B5EF4-FFF2-40B4-BE49-F238E27FC236}">
                      <a16:creationId xmlns:a16="http://schemas.microsoft.com/office/drawing/2014/main" id="{7B6BF21D-939F-4298-ADA3-C93AEAAE86E7}"/>
                    </a:ext>
                  </a:extLst>
                </p:cNvPr>
                <p:cNvSpPr/>
                <p:nvPr/>
              </p:nvSpPr>
              <p:spPr>
                <a:xfrm>
                  <a:off x="694898" y="3143576"/>
                  <a:ext cx="2429302" cy="1508380"/>
                </a:xfrm>
                <a:prstGeom prst="rect">
                  <a:avLst/>
                </a:prstGeom>
                <a:solidFill>
                  <a:srgbClr val="004C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marL="171450" indent="-171450">
                    <a:buFont typeface="Symbol" panose="05050102010706020507" pitchFamily="18" charset="2"/>
                    <a:buChar char="-"/>
                  </a:pPr>
                  <a:r>
                    <a:rPr lang="en-US" sz="1200" dirty="0">
                      <a:solidFill>
                        <a:schemeClr val="bg1"/>
                      </a:solidFill>
                    </a:rPr>
                    <a:t>Hessian Ried Round Table</a:t>
                  </a:r>
                </a:p>
                <a:p>
                  <a:pPr marL="171450" indent="-171450">
                    <a:buFont typeface="Symbol" panose="05050102010706020507" pitchFamily="18" charset="2"/>
                    <a:buChar char="-"/>
                  </a:pPr>
                  <a:r>
                    <a:rPr lang="en-US" sz="1200" dirty="0">
                      <a:solidFill>
                        <a:schemeClr val="bg1"/>
                      </a:solidFill>
                    </a:rPr>
                    <a:t>Cooperation in Water Supply and Agriculture </a:t>
                  </a:r>
                </a:p>
                <a:p>
                  <a:pPr algn="ctr"/>
                  <a:endParaRPr lang="de-DE" b="1" dirty="0">
                    <a:solidFill>
                      <a:prstClr val="black"/>
                    </a:solidFill>
                  </a:endParaRPr>
                </a:p>
                <a:p>
                  <a:pPr algn="ctr"/>
                  <a:endParaRPr lang="pl-PL" b="1" dirty="0">
                    <a:solidFill>
                      <a:prstClr val="black"/>
                    </a:solidFill>
                  </a:endParaRPr>
                </a:p>
              </p:txBody>
            </p:sp>
          </p:grpSp>
          <p:sp>
            <p:nvSpPr>
              <p:cNvPr id="11" name="Prostokąt 19">
                <a:extLst>
                  <a:ext uri="{FF2B5EF4-FFF2-40B4-BE49-F238E27FC236}">
                    <a16:creationId xmlns:a16="http://schemas.microsoft.com/office/drawing/2014/main" id="{30761B35-3299-4720-A9F0-1DF660B7E827}"/>
                  </a:ext>
                </a:extLst>
              </p:cNvPr>
              <p:cNvSpPr/>
              <p:nvPr/>
            </p:nvSpPr>
            <p:spPr>
              <a:xfrm>
                <a:off x="8054072" y="1781498"/>
                <a:ext cx="1390996" cy="1903255"/>
              </a:xfrm>
              <a:prstGeom prst="rect">
                <a:avLst/>
              </a:prstGeom>
              <a:solidFill>
                <a:srgbClr val="F4971A">
                  <a:alpha val="80000"/>
                </a:srgbClr>
              </a:solidFill>
              <a:ln w="19050">
                <a:solidFill>
                  <a:srgbClr val="F4971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1450" indent="-171450">
                  <a:buFont typeface="Symbol" panose="05050102010706020507" pitchFamily="18" charset="2"/>
                  <a:buChar char="-"/>
                </a:pPr>
                <a:r>
                  <a:rPr lang="en-US" sz="1200" dirty="0">
                    <a:solidFill>
                      <a:schemeClr val="bg1"/>
                    </a:solidFill>
                  </a:rPr>
                  <a:t>Stakeholder involvement</a:t>
                </a:r>
              </a:p>
              <a:p>
                <a:pPr marL="171450" indent="-171450">
                  <a:buFont typeface="Symbol" panose="05050102010706020507" pitchFamily="18" charset="2"/>
                  <a:buChar char="-"/>
                </a:pPr>
                <a:r>
                  <a:rPr lang="en-US" sz="1200" dirty="0">
                    <a:solidFill>
                      <a:schemeClr val="bg1"/>
                    </a:solidFill>
                  </a:rPr>
                  <a:t>Technical expertise  </a:t>
                </a:r>
              </a:p>
            </p:txBody>
          </p:sp>
          <p:sp>
            <p:nvSpPr>
              <p:cNvPr id="12" name="Nawias klamrowy zamykający 20">
                <a:extLst>
                  <a:ext uri="{FF2B5EF4-FFF2-40B4-BE49-F238E27FC236}">
                    <a16:creationId xmlns:a16="http://schemas.microsoft.com/office/drawing/2014/main" id="{02692398-52B6-437F-AF9E-9107B0559D3D}"/>
                  </a:ext>
                </a:extLst>
              </p:cNvPr>
              <p:cNvSpPr/>
              <p:nvPr/>
            </p:nvSpPr>
            <p:spPr>
              <a:xfrm>
                <a:off x="7312451" y="1351501"/>
                <a:ext cx="507275" cy="2763249"/>
              </a:xfrm>
              <a:prstGeom prst="rightBrace">
                <a:avLst/>
              </a:prstGeom>
              <a:noFill/>
              <a:ln w="31750">
                <a:solidFill>
                  <a:srgbClr val="F497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solidFill>
                    <a:prstClr val="white"/>
                  </a:solidFill>
                </a:endParaRPr>
              </a:p>
            </p:txBody>
          </p:sp>
          <p:sp>
            <p:nvSpPr>
              <p:cNvPr id="13" name="Strzałka w lewo i prawo 23">
                <a:extLst>
                  <a:ext uri="{FF2B5EF4-FFF2-40B4-BE49-F238E27FC236}">
                    <a16:creationId xmlns:a16="http://schemas.microsoft.com/office/drawing/2014/main" id="{DC09CE0D-3031-4FE0-AFD7-FF463B3F79BC}"/>
                  </a:ext>
                </a:extLst>
              </p:cNvPr>
              <p:cNvSpPr/>
              <p:nvPr/>
            </p:nvSpPr>
            <p:spPr>
              <a:xfrm>
                <a:off x="520603" y="3725260"/>
                <a:ext cx="6604097" cy="389490"/>
              </a:xfrm>
              <a:prstGeom prst="leftRightArrow">
                <a:avLst/>
              </a:prstGeom>
              <a:solidFill>
                <a:srgbClr val="F4971A">
                  <a:alpha val="20000"/>
                </a:srgbClr>
              </a:solidFill>
              <a:ln w="19050">
                <a:solidFill>
                  <a:srgbClr val="F497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prstClr val="black"/>
                    </a:solidFill>
                  </a:rPr>
                  <a:t>Horizontal</a:t>
                </a:r>
                <a:endParaRPr lang="pl-PL" sz="1100" dirty="0">
                  <a:solidFill>
                    <a:prstClr val="black"/>
                  </a:solidFill>
                </a:endParaRPr>
              </a:p>
            </p:txBody>
          </p:sp>
        </p:grpSp>
      </p:grpSp>
      <p:sp>
        <p:nvSpPr>
          <p:cNvPr id="21" name="Textfeld 20">
            <a:extLst>
              <a:ext uri="{FF2B5EF4-FFF2-40B4-BE49-F238E27FC236}">
                <a16:creationId xmlns:a16="http://schemas.microsoft.com/office/drawing/2014/main" id="{A49C3C03-0E9D-497E-8C00-2FD76F36DD6B}"/>
              </a:ext>
            </a:extLst>
          </p:cNvPr>
          <p:cNvSpPr txBox="1"/>
          <p:nvPr/>
        </p:nvSpPr>
        <p:spPr>
          <a:xfrm>
            <a:off x="358196" y="3320630"/>
            <a:ext cx="7764287" cy="1323439"/>
          </a:xfrm>
          <a:prstGeom prst="rect">
            <a:avLst/>
          </a:prstGeom>
          <a:noFill/>
        </p:spPr>
        <p:txBody>
          <a:bodyPr wrap="square" rtlCol="0">
            <a:spAutoFit/>
          </a:bodyPr>
          <a:lstStyle/>
          <a:p>
            <a:pPr lvl="0">
              <a:spcBef>
                <a:spcPts val="600"/>
              </a:spcBef>
            </a:pPr>
            <a:r>
              <a:rPr lang="en-US" sz="1400" dirty="0">
                <a:solidFill>
                  <a:prstClr val="black"/>
                </a:solidFill>
                <a:latin typeface="Calibri" panose="020F0502020204030204" pitchFamily="34" charset="0"/>
                <a:cs typeface="Calibri" panose="020F0502020204030204" pitchFamily="34" charset="0"/>
              </a:rPr>
              <a:t>Advantages deriving from the connection of regulative instruments with voluntary informal cooperation practices:</a:t>
            </a:r>
          </a:p>
          <a:p>
            <a:pPr marL="285750" lvl="0" indent="-285750">
              <a:spcBef>
                <a:spcPts val="600"/>
              </a:spcBef>
              <a:buClr>
                <a:srgbClr val="F4971A"/>
              </a:buClr>
              <a:buFont typeface="Wingdings" panose="05000000000000000000" pitchFamily="2" charset="2"/>
              <a:buChar char="§"/>
            </a:pPr>
            <a:r>
              <a:rPr lang="en-US" sz="1400" dirty="0">
                <a:solidFill>
                  <a:prstClr val="black"/>
                </a:solidFill>
                <a:latin typeface="Calibri" panose="020F0502020204030204" pitchFamily="34" charset="0"/>
                <a:cs typeface="Calibri" panose="020F0502020204030204" pitchFamily="34" charset="0"/>
              </a:rPr>
              <a:t>A regulative instrument is made available with binding standards for water management planning  </a:t>
            </a:r>
          </a:p>
          <a:p>
            <a:pPr marL="285750" lvl="0" indent="-285750">
              <a:spcBef>
                <a:spcPts val="600"/>
              </a:spcBef>
              <a:buClr>
                <a:srgbClr val="F4971A"/>
              </a:buClr>
              <a:buFont typeface="Wingdings" panose="05000000000000000000" pitchFamily="2" charset="2"/>
              <a:buChar char="§"/>
            </a:pPr>
            <a:r>
              <a:rPr lang="en-US" sz="1400" dirty="0">
                <a:solidFill>
                  <a:prstClr val="black"/>
                </a:solidFill>
                <a:latin typeface="Calibri" panose="020F0502020204030204" pitchFamily="34" charset="0"/>
                <a:cs typeface="Calibri" panose="020F0502020204030204" pitchFamily="34" charset="0"/>
              </a:rPr>
              <a:t>The voluntary cooperation forms provide an instrument which ensures that interest of all actors and sectors as well as regions are represented</a:t>
            </a:r>
          </a:p>
        </p:txBody>
      </p:sp>
    </p:spTree>
    <p:extLst>
      <p:ext uri="{BB962C8B-B14F-4D97-AF65-F5344CB8AC3E}">
        <p14:creationId xmlns:p14="http://schemas.microsoft.com/office/powerpoint/2010/main" val="22951795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BBB1AE-FB7F-4A14-81BF-0AB382C67D99}"/>
              </a:ext>
            </a:extLst>
          </p:cNvPr>
          <p:cNvSpPr>
            <a:spLocks noGrp="1"/>
          </p:cNvSpPr>
          <p:nvPr>
            <p:ph type="body" sz="quarter" idx="13"/>
          </p:nvPr>
        </p:nvSpPr>
        <p:spPr>
          <a:xfrm>
            <a:off x="449818" y="1188000"/>
            <a:ext cx="7172684" cy="2839832"/>
          </a:xfrm>
        </p:spPr>
        <p:txBody>
          <a:bodyPr>
            <a:normAutofit lnSpcReduction="10000"/>
          </a:bodyPr>
          <a:lstStyle/>
          <a:p>
            <a:pPr marL="342900" indent="-342900">
              <a:buClr>
                <a:srgbClr val="F4971A"/>
              </a:buClr>
              <a:buFont typeface="Wingdings" panose="05000000000000000000" pitchFamily="2" charset="2"/>
              <a:buChar char="§"/>
            </a:pPr>
            <a:r>
              <a:rPr lang="en-AU" sz="2200" dirty="0"/>
              <a:t>Groundwater extraction from Hessian </a:t>
            </a:r>
            <a:r>
              <a:rPr lang="en-AU" sz="2200" dirty="0" err="1"/>
              <a:t>Ried</a:t>
            </a:r>
            <a:r>
              <a:rPr lang="en-AU" sz="2200" dirty="0"/>
              <a:t> provides a significant contribution to the water supply of the Frankfurt Rhine-Main metropolitan region</a:t>
            </a:r>
          </a:p>
          <a:p>
            <a:pPr marL="342900" indent="-342900">
              <a:buClr>
                <a:srgbClr val="F4971A"/>
              </a:buClr>
              <a:buFont typeface="Wingdings" panose="05000000000000000000" pitchFamily="2" charset="2"/>
              <a:buChar char="§"/>
            </a:pPr>
            <a:r>
              <a:rPr lang="en-GB" sz="2200" dirty="0"/>
              <a:t>Use of water infiltration to ensure sufficient irrigation for agriculture and the raising of the groundwater level in dry years</a:t>
            </a:r>
          </a:p>
          <a:p>
            <a:pPr marL="342900" indent="-342900">
              <a:buClr>
                <a:srgbClr val="F4971A"/>
              </a:buClr>
              <a:buFont typeface="Wingdings" panose="05000000000000000000" pitchFamily="2" charset="2"/>
              <a:buChar char="§"/>
            </a:pPr>
            <a:r>
              <a:rPr lang="en-AU" sz="2200" dirty="0"/>
              <a:t>The Hessian </a:t>
            </a:r>
            <a:r>
              <a:rPr lang="en-AU" sz="2200" dirty="0" err="1"/>
              <a:t>Ried</a:t>
            </a:r>
            <a:r>
              <a:rPr lang="en-AU" sz="2200" dirty="0"/>
              <a:t> Groundwater Management Plan</a:t>
            </a:r>
          </a:p>
          <a:p>
            <a:pPr lvl="2"/>
            <a:r>
              <a:rPr lang="en-AU" sz="2000" dirty="0"/>
              <a:t>Targeted groundwater levels are defined and an action plan is developed</a:t>
            </a:r>
            <a:endParaRPr lang="en-GB" sz="2000" dirty="0"/>
          </a:p>
          <a:p>
            <a:endParaRPr lang="de-DE" dirty="0"/>
          </a:p>
        </p:txBody>
      </p:sp>
      <p:sp>
        <p:nvSpPr>
          <p:cNvPr id="3" name="Titel 2">
            <a:extLst>
              <a:ext uri="{FF2B5EF4-FFF2-40B4-BE49-F238E27FC236}">
                <a16:creationId xmlns:a16="http://schemas.microsoft.com/office/drawing/2014/main" id="{FD4A7501-02EB-4141-B70F-DDC60022F584}"/>
              </a:ext>
            </a:extLst>
          </p:cNvPr>
          <p:cNvSpPr>
            <a:spLocks noGrp="1"/>
          </p:cNvSpPr>
          <p:nvPr>
            <p:ph type="title"/>
          </p:nvPr>
        </p:nvSpPr>
        <p:spPr/>
        <p:txBody>
          <a:bodyPr/>
          <a:lstStyle/>
          <a:p>
            <a:r>
              <a:rPr lang="en-US" dirty="0">
                <a:solidFill>
                  <a:srgbClr val="002060"/>
                </a:solidFill>
              </a:rPr>
              <a:t>Solutions: Groundwater Management</a:t>
            </a:r>
            <a:endParaRPr lang="de-DE" dirty="0"/>
          </a:p>
        </p:txBody>
      </p:sp>
      <p:sp>
        <p:nvSpPr>
          <p:cNvPr id="4" name="Foliennummernplatzhalter 3">
            <a:extLst>
              <a:ext uri="{FF2B5EF4-FFF2-40B4-BE49-F238E27FC236}">
                <a16:creationId xmlns:a16="http://schemas.microsoft.com/office/drawing/2014/main" id="{A5DA08C7-8FA2-41AA-B296-0F2D0BBBF5B4}"/>
              </a:ext>
            </a:extLst>
          </p:cNvPr>
          <p:cNvSpPr>
            <a:spLocks noGrp="1"/>
          </p:cNvSpPr>
          <p:nvPr>
            <p:ph type="sldNum" sz="quarter" idx="16"/>
          </p:nvPr>
        </p:nvSpPr>
        <p:spPr/>
        <p:txBody>
          <a:bodyPr/>
          <a:lstStyle/>
          <a:p>
            <a:fld id="{CF23C0C3-F0EC-4AF0-84C8-08554CFEDD03}" type="slidenum">
              <a:rPr lang="en-GB" smtClean="0"/>
              <a:t>7</a:t>
            </a:fld>
            <a:endParaRPr lang="en-GB"/>
          </a:p>
        </p:txBody>
      </p:sp>
    </p:spTree>
    <p:extLst>
      <p:ext uri="{BB962C8B-B14F-4D97-AF65-F5344CB8AC3E}">
        <p14:creationId xmlns:p14="http://schemas.microsoft.com/office/powerpoint/2010/main" val="278162090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FBEAE37-5C97-4857-952D-953DB45D52B3}"/>
              </a:ext>
            </a:extLst>
          </p:cNvPr>
          <p:cNvSpPr>
            <a:spLocks noGrp="1"/>
          </p:cNvSpPr>
          <p:nvPr>
            <p:ph type="body" sz="quarter" idx="13"/>
          </p:nvPr>
        </p:nvSpPr>
        <p:spPr/>
        <p:txBody>
          <a:bodyPr/>
          <a:lstStyle/>
          <a:p>
            <a:pPr marL="457200" indent="-457200">
              <a:buClr>
                <a:srgbClr val="F4971A"/>
              </a:buClr>
              <a:buFont typeface="Wingdings" panose="05000000000000000000" pitchFamily="2" charset="2"/>
              <a:buChar char="§"/>
            </a:pPr>
            <a:r>
              <a:rPr lang="en-GB" sz="2200" dirty="0"/>
              <a:t>Groundwater protection zones</a:t>
            </a:r>
            <a:endParaRPr lang="en-GB" sz="2200" dirty="0">
              <a:highlight>
                <a:srgbClr val="FFFF00"/>
              </a:highlight>
            </a:endParaRPr>
          </a:p>
          <a:p>
            <a:pPr marL="457200" indent="-457200">
              <a:buClr>
                <a:srgbClr val="F4971A"/>
              </a:buClr>
              <a:buFont typeface="Wingdings" panose="05000000000000000000" pitchFamily="2" charset="2"/>
              <a:buChar char="§"/>
            </a:pPr>
            <a:r>
              <a:rPr lang="en-GB" sz="2200" dirty="0"/>
              <a:t>A process exists to apply for a groundwater extraction permit</a:t>
            </a:r>
          </a:p>
          <a:p>
            <a:pPr lvl="2"/>
            <a:r>
              <a:rPr lang="en-GB" sz="2000" dirty="0"/>
              <a:t>Examined whether natural resources will be impaired</a:t>
            </a:r>
          </a:p>
          <a:p>
            <a:pPr lvl="2"/>
            <a:r>
              <a:rPr lang="en-GB" sz="2000" dirty="0"/>
              <a:t>Binding standards exist for water management planning</a:t>
            </a:r>
          </a:p>
          <a:p>
            <a:pPr marL="342900" indent="-342900">
              <a:buClr>
                <a:srgbClr val="F4971A"/>
              </a:buClr>
              <a:buFont typeface="Wingdings" panose="05000000000000000000" pitchFamily="2" charset="2"/>
              <a:buChar char="§"/>
            </a:pPr>
            <a:r>
              <a:rPr lang="en-AU" sz="2200" dirty="0"/>
              <a:t>Groundwater extractions and infiltration are managed by the water associations. This adherence is controlled by the responsible water authorities</a:t>
            </a:r>
            <a:endParaRPr lang="en-GB" sz="2200" dirty="0"/>
          </a:p>
          <a:p>
            <a:endParaRPr lang="de-DE" dirty="0"/>
          </a:p>
        </p:txBody>
      </p:sp>
      <p:sp>
        <p:nvSpPr>
          <p:cNvPr id="3" name="Titel 2">
            <a:extLst>
              <a:ext uri="{FF2B5EF4-FFF2-40B4-BE49-F238E27FC236}">
                <a16:creationId xmlns:a16="http://schemas.microsoft.com/office/drawing/2014/main" id="{064BEBB5-D7F2-41B7-B6F0-4C3502C59A36}"/>
              </a:ext>
            </a:extLst>
          </p:cNvPr>
          <p:cNvSpPr>
            <a:spLocks noGrp="1"/>
          </p:cNvSpPr>
          <p:nvPr>
            <p:ph type="title"/>
          </p:nvPr>
        </p:nvSpPr>
        <p:spPr/>
        <p:txBody>
          <a:bodyPr>
            <a:normAutofit fontScale="90000"/>
          </a:bodyPr>
          <a:lstStyle/>
          <a:p>
            <a:r>
              <a:rPr lang="en-US" dirty="0">
                <a:solidFill>
                  <a:srgbClr val="002060"/>
                </a:solidFill>
              </a:rPr>
              <a:t>Solutions: Monitoring and Enforcing Groundwater Rules</a:t>
            </a:r>
            <a:endParaRPr lang="de-DE" dirty="0"/>
          </a:p>
        </p:txBody>
      </p:sp>
      <p:sp>
        <p:nvSpPr>
          <p:cNvPr id="4" name="Foliennummernplatzhalter 3">
            <a:extLst>
              <a:ext uri="{FF2B5EF4-FFF2-40B4-BE49-F238E27FC236}">
                <a16:creationId xmlns:a16="http://schemas.microsoft.com/office/drawing/2014/main" id="{F5A6451C-5589-43C2-A6C4-2DD055BD3E80}"/>
              </a:ext>
            </a:extLst>
          </p:cNvPr>
          <p:cNvSpPr>
            <a:spLocks noGrp="1"/>
          </p:cNvSpPr>
          <p:nvPr>
            <p:ph type="sldNum" sz="quarter" idx="16"/>
          </p:nvPr>
        </p:nvSpPr>
        <p:spPr/>
        <p:txBody>
          <a:bodyPr/>
          <a:lstStyle/>
          <a:p>
            <a:fld id="{CF23C0C3-F0EC-4AF0-84C8-08554CFEDD03}" type="slidenum">
              <a:rPr lang="en-GB" smtClean="0"/>
              <a:t>8</a:t>
            </a:fld>
            <a:endParaRPr lang="en-GB"/>
          </a:p>
        </p:txBody>
      </p:sp>
    </p:spTree>
    <p:extLst>
      <p:ext uri="{BB962C8B-B14F-4D97-AF65-F5344CB8AC3E}">
        <p14:creationId xmlns:p14="http://schemas.microsoft.com/office/powerpoint/2010/main" val="23162263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3273BAD-48B3-4A83-A41E-1B70D9D45CDF}"/>
              </a:ext>
            </a:extLst>
          </p:cNvPr>
          <p:cNvSpPr>
            <a:spLocks noGrp="1"/>
          </p:cNvSpPr>
          <p:nvPr>
            <p:ph type="title"/>
          </p:nvPr>
        </p:nvSpPr>
        <p:spPr/>
        <p:txBody>
          <a:bodyPr>
            <a:normAutofit/>
          </a:bodyPr>
          <a:lstStyle/>
          <a:p>
            <a:r>
              <a:rPr lang="en-US" dirty="0">
                <a:solidFill>
                  <a:srgbClr val="002060"/>
                </a:solidFill>
              </a:rPr>
              <a:t>Solutions: Groundwater Management</a:t>
            </a:r>
            <a:endParaRPr lang="de-DE" dirty="0"/>
          </a:p>
        </p:txBody>
      </p:sp>
      <p:sp>
        <p:nvSpPr>
          <p:cNvPr id="4" name="Foliennummernplatzhalter 3">
            <a:extLst>
              <a:ext uri="{FF2B5EF4-FFF2-40B4-BE49-F238E27FC236}">
                <a16:creationId xmlns:a16="http://schemas.microsoft.com/office/drawing/2014/main" id="{D4F35D19-EFA1-433F-AF60-C1221CB4519B}"/>
              </a:ext>
            </a:extLst>
          </p:cNvPr>
          <p:cNvSpPr>
            <a:spLocks noGrp="1"/>
          </p:cNvSpPr>
          <p:nvPr>
            <p:ph type="sldNum" sz="quarter" idx="16"/>
          </p:nvPr>
        </p:nvSpPr>
        <p:spPr/>
        <p:txBody>
          <a:bodyPr/>
          <a:lstStyle/>
          <a:p>
            <a:fld id="{CF23C0C3-F0EC-4AF0-84C8-08554CFEDD03}" type="slidenum">
              <a:rPr lang="en-GB" smtClean="0"/>
              <a:t>9</a:t>
            </a:fld>
            <a:endParaRPr lang="en-GB"/>
          </a:p>
        </p:txBody>
      </p:sp>
      <p:grpSp>
        <p:nvGrpSpPr>
          <p:cNvPr id="6" name="Gruppieren 5">
            <a:extLst>
              <a:ext uri="{FF2B5EF4-FFF2-40B4-BE49-F238E27FC236}">
                <a16:creationId xmlns:a16="http://schemas.microsoft.com/office/drawing/2014/main" id="{95F18054-720E-4725-BCE5-F8510B98B1B1}"/>
              </a:ext>
            </a:extLst>
          </p:cNvPr>
          <p:cNvGrpSpPr/>
          <p:nvPr/>
        </p:nvGrpSpPr>
        <p:grpSpPr>
          <a:xfrm>
            <a:off x="1367907" y="1138821"/>
            <a:ext cx="6408185" cy="3450956"/>
            <a:chOff x="575555" y="1061224"/>
            <a:chExt cx="7992889" cy="5151477"/>
          </a:xfrm>
        </p:grpSpPr>
        <p:pic>
          <p:nvPicPr>
            <p:cNvPr id="7" name="Grafik 6">
              <a:extLst>
                <a:ext uri="{FF2B5EF4-FFF2-40B4-BE49-F238E27FC236}">
                  <a16:creationId xmlns:a16="http://schemas.microsoft.com/office/drawing/2014/main" id="{C29F83D7-FBA9-40A6-B7A0-9DE7D3C737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5556" y="1061224"/>
              <a:ext cx="7992888" cy="5151477"/>
            </a:xfrm>
            <a:prstGeom prst="rect">
              <a:avLst/>
            </a:prstGeom>
            <a:noFill/>
            <a:ln>
              <a:noFill/>
            </a:ln>
          </p:spPr>
        </p:pic>
        <p:grpSp>
          <p:nvGrpSpPr>
            <p:cNvPr id="8" name="Gruppieren 7">
              <a:extLst>
                <a:ext uri="{FF2B5EF4-FFF2-40B4-BE49-F238E27FC236}">
                  <a16:creationId xmlns:a16="http://schemas.microsoft.com/office/drawing/2014/main" id="{CD516CC3-D753-4D16-BD05-E1FA78478A60}"/>
                </a:ext>
              </a:extLst>
            </p:cNvPr>
            <p:cNvGrpSpPr/>
            <p:nvPr/>
          </p:nvGrpSpPr>
          <p:grpSpPr>
            <a:xfrm>
              <a:off x="575555" y="2467500"/>
              <a:ext cx="7878494" cy="2946332"/>
              <a:chOff x="575555" y="2467500"/>
              <a:chExt cx="7878494" cy="2946332"/>
            </a:xfrm>
          </p:grpSpPr>
          <p:sp>
            <p:nvSpPr>
              <p:cNvPr id="9" name="Textfeld 8">
                <a:extLst>
                  <a:ext uri="{FF2B5EF4-FFF2-40B4-BE49-F238E27FC236}">
                    <a16:creationId xmlns:a16="http://schemas.microsoft.com/office/drawing/2014/main" id="{B1A0006D-07FA-4E51-B2BD-BF1CF07B17EE}"/>
                  </a:ext>
                </a:extLst>
              </p:cNvPr>
              <p:cNvSpPr txBox="1"/>
              <p:nvPr/>
            </p:nvSpPr>
            <p:spPr>
              <a:xfrm>
                <a:off x="4804012" y="4967784"/>
                <a:ext cx="1528549" cy="364668"/>
              </a:xfrm>
              <a:prstGeom prst="rect">
                <a:avLst/>
              </a:prstGeom>
              <a:solidFill>
                <a:srgbClr val="F4971A"/>
              </a:solidFill>
              <a:ln>
                <a:noFill/>
              </a:ln>
            </p:spPr>
            <p:txBody>
              <a:bodyPr wrap="square" rtlCol="0">
                <a:spAutoFit/>
              </a:bodyPr>
              <a:lstStyle/>
              <a:p>
                <a:pPr algn="ctr"/>
                <a:r>
                  <a:rPr lang="en-GB" sz="1200" b="1" dirty="0">
                    <a:solidFill>
                      <a:schemeClr val="bg1"/>
                    </a:solidFill>
                  </a:rPr>
                  <a:t>Groundwater</a:t>
                </a:r>
              </a:p>
            </p:txBody>
          </p:sp>
          <p:sp>
            <p:nvSpPr>
              <p:cNvPr id="10" name="Textfeld 9">
                <a:extLst>
                  <a:ext uri="{FF2B5EF4-FFF2-40B4-BE49-F238E27FC236}">
                    <a16:creationId xmlns:a16="http://schemas.microsoft.com/office/drawing/2014/main" id="{C13C7D51-18DC-4FD9-AB69-92F0F1D306D7}"/>
                  </a:ext>
                </a:extLst>
              </p:cNvPr>
              <p:cNvSpPr txBox="1"/>
              <p:nvPr/>
            </p:nvSpPr>
            <p:spPr>
              <a:xfrm>
                <a:off x="7266952" y="4724673"/>
                <a:ext cx="1187097" cy="689159"/>
              </a:xfrm>
              <a:prstGeom prst="rect">
                <a:avLst/>
              </a:prstGeom>
              <a:solidFill>
                <a:srgbClr val="F4971A"/>
              </a:solidFill>
              <a:ln>
                <a:noFill/>
              </a:ln>
            </p:spPr>
            <p:txBody>
              <a:bodyPr wrap="square" rtlCol="0">
                <a:spAutoFit/>
              </a:bodyPr>
              <a:lstStyle/>
              <a:p>
                <a:pPr algn="ctr"/>
                <a:r>
                  <a:rPr lang="en-GB" sz="1200" b="1" dirty="0">
                    <a:solidFill>
                      <a:schemeClr val="bg1"/>
                    </a:solidFill>
                  </a:rPr>
                  <a:t>Odenwald Forest</a:t>
                </a:r>
              </a:p>
            </p:txBody>
          </p:sp>
          <p:sp>
            <p:nvSpPr>
              <p:cNvPr id="11" name="Textfeld 10">
                <a:extLst>
                  <a:ext uri="{FF2B5EF4-FFF2-40B4-BE49-F238E27FC236}">
                    <a16:creationId xmlns:a16="http://schemas.microsoft.com/office/drawing/2014/main" id="{15B70DB5-967A-40DC-9BE1-1AB304DB1371}"/>
                  </a:ext>
                </a:extLst>
              </p:cNvPr>
              <p:cNvSpPr txBox="1"/>
              <p:nvPr/>
            </p:nvSpPr>
            <p:spPr>
              <a:xfrm>
                <a:off x="1731785" y="2467500"/>
                <a:ext cx="2527110" cy="364668"/>
              </a:xfrm>
              <a:prstGeom prst="rect">
                <a:avLst/>
              </a:prstGeom>
              <a:solidFill>
                <a:srgbClr val="F4971A"/>
              </a:solidFill>
              <a:ln>
                <a:noFill/>
              </a:ln>
            </p:spPr>
            <p:txBody>
              <a:bodyPr wrap="square" rtlCol="0">
                <a:spAutoFit/>
              </a:bodyPr>
              <a:lstStyle/>
              <a:p>
                <a:pPr algn="ctr"/>
                <a:r>
                  <a:rPr lang="en-GB" sz="1200" b="1" dirty="0">
                    <a:solidFill>
                      <a:schemeClr val="bg1"/>
                    </a:solidFill>
                  </a:rPr>
                  <a:t>Wells for drinking water</a:t>
                </a:r>
              </a:p>
            </p:txBody>
          </p:sp>
          <p:sp>
            <p:nvSpPr>
              <p:cNvPr id="12" name="Textfeld 11">
                <a:extLst>
                  <a:ext uri="{FF2B5EF4-FFF2-40B4-BE49-F238E27FC236}">
                    <a16:creationId xmlns:a16="http://schemas.microsoft.com/office/drawing/2014/main" id="{6155BB13-4850-48D0-AFA7-46DF3410ADC3}"/>
                  </a:ext>
                </a:extLst>
              </p:cNvPr>
              <p:cNvSpPr txBox="1"/>
              <p:nvPr/>
            </p:nvSpPr>
            <p:spPr>
              <a:xfrm>
                <a:off x="575555" y="4663894"/>
                <a:ext cx="844507" cy="607781"/>
              </a:xfrm>
              <a:prstGeom prst="rect">
                <a:avLst/>
              </a:prstGeom>
              <a:solidFill>
                <a:srgbClr val="F4971A"/>
              </a:solidFill>
              <a:ln>
                <a:noFill/>
              </a:ln>
            </p:spPr>
            <p:txBody>
              <a:bodyPr wrap="square" rtlCol="0">
                <a:spAutoFit/>
              </a:bodyPr>
              <a:lstStyle/>
              <a:p>
                <a:pPr algn="ctr"/>
                <a:r>
                  <a:rPr lang="en-GB" sz="1200" b="1" dirty="0">
                    <a:solidFill>
                      <a:schemeClr val="bg1"/>
                    </a:solidFill>
                  </a:rPr>
                  <a:t>Rhine River</a:t>
                </a:r>
              </a:p>
            </p:txBody>
          </p:sp>
          <p:sp>
            <p:nvSpPr>
              <p:cNvPr id="13" name="Textfeld 12">
                <a:extLst>
                  <a:ext uri="{FF2B5EF4-FFF2-40B4-BE49-F238E27FC236}">
                    <a16:creationId xmlns:a16="http://schemas.microsoft.com/office/drawing/2014/main" id="{8B72556A-D340-4C53-BD21-F4546F171427}"/>
                  </a:ext>
                </a:extLst>
              </p:cNvPr>
              <p:cNvSpPr txBox="1"/>
              <p:nvPr/>
            </p:nvSpPr>
            <p:spPr>
              <a:xfrm>
                <a:off x="5800897" y="2518148"/>
                <a:ext cx="1225545" cy="364668"/>
              </a:xfrm>
              <a:prstGeom prst="rect">
                <a:avLst/>
              </a:prstGeom>
              <a:solidFill>
                <a:srgbClr val="F4971A"/>
              </a:solidFill>
              <a:ln>
                <a:noFill/>
              </a:ln>
            </p:spPr>
            <p:txBody>
              <a:bodyPr wrap="square" rtlCol="0">
                <a:spAutoFit/>
              </a:bodyPr>
              <a:lstStyle/>
              <a:p>
                <a:pPr algn="ctr"/>
                <a:r>
                  <a:rPr lang="en-GB" sz="1200" b="1" dirty="0">
                    <a:solidFill>
                      <a:schemeClr val="bg1"/>
                    </a:solidFill>
                  </a:rPr>
                  <a:t>Infiltration</a:t>
                </a:r>
              </a:p>
            </p:txBody>
          </p:sp>
        </p:grpSp>
      </p:grpSp>
      <p:sp>
        <p:nvSpPr>
          <p:cNvPr id="14" name="Content Placeholder 2">
            <a:extLst>
              <a:ext uri="{FF2B5EF4-FFF2-40B4-BE49-F238E27FC236}">
                <a16:creationId xmlns:a16="http://schemas.microsoft.com/office/drawing/2014/main" id="{8271023D-5488-4C66-B801-C657FEC21F81}"/>
              </a:ext>
            </a:extLst>
          </p:cNvPr>
          <p:cNvSpPr txBox="1">
            <a:spLocks/>
          </p:cNvSpPr>
          <p:nvPr/>
        </p:nvSpPr>
        <p:spPr>
          <a:xfrm>
            <a:off x="4224293" y="4489103"/>
            <a:ext cx="4348944" cy="3434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GB" sz="1400" dirty="0"/>
              <a:t>Source: </a:t>
            </a:r>
            <a:r>
              <a:rPr lang="en-GB" sz="1400" dirty="0" err="1"/>
              <a:t>Heiland</a:t>
            </a:r>
            <a:r>
              <a:rPr lang="en-GB" sz="1400" dirty="0"/>
              <a:t>, Weiner, &amp; Nemüller, 2017</a:t>
            </a:r>
          </a:p>
        </p:txBody>
      </p:sp>
    </p:spTree>
    <p:extLst>
      <p:ext uri="{BB962C8B-B14F-4D97-AF65-F5344CB8AC3E}">
        <p14:creationId xmlns:p14="http://schemas.microsoft.com/office/powerpoint/2010/main" val="1110800698"/>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SRFTFS2Y63PY-545973155-19151</_dlc_DocId>
    <_dlc_DocIdUrl xmlns="c223a77a-1bdc-44bd-8349-8f51de15cd10">
      <Url>https://gizonline.sharepoint.com/sites/WaterPolicy-InnovationforResilienceWaPo-RE/_layouts/15/DocIdRedir.aspx?ID=SRFTFS2Y63PY-545973155-19151</Url>
      <Description>SRFTFS2Y63PY-545973155-19151</Description>
    </_dlc_DocIdUrl>
  </documentManagement>
</p:properties>
</file>

<file path=customXml/itemProps1.xml><?xml version="1.0" encoding="utf-8"?>
<ds:datastoreItem xmlns:ds="http://schemas.openxmlformats.org/officeDocument/2006/customXml" ds:itemID="{987FF83A-2A55-4DB7-88DA-CEE676C3F099}">
  <ds:schemaRefs>
    <ds:schemaRef ds:uri="http://schemas.microsoft.com/sharepoint/events"/>
  </ds:schemaRefs>
</ds:datastoreItem>
</file>

<file path=customXml/itemProps2.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3.xml><?xml version="1.0" encoding="utf-8"?>
<ds:datastoreItem xmlns:ds="http://schemas.openxmlformats.org/officeDocument/2006/customXml" ds:itemID="{666A7594-7BD3-428F-8E1A-A288EE8EC56F}"/>
</file>

<file path=customXml/itemProps4.xml><?xml version="1.0" encoding="utf-8"?>
<ds:datastoreItem xmlns:ds="http://schemas.openxmlformats.org/officeDocument/2006/customXml" ds:itemID="{3C03BE2C-DBC9-4CFF-8F6C-0333178E2AAE}">
  <ds:schemaRefs>
    <ds:schemaRef ds:uri="484c8c59-755d-4516-b8d2-1621b38262b4"/>
    <ds:schemaRef ds:uri="http://purl.org/dc/elements/1.1/"/>
    <ds:schemaRef ds:uri="http://schemas.microsoft.com/office/2006/metadata/properties"/>
    <ds:schemaRef ds:uri="c223a77a-1bdc-44bd-8349-8f51de15cd10"/>
    <ds:schemaRef ds:uri="cf63e47e-96be-43a7-9c4e-0a5012f8609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3728</Words>
  <Application>Microsoft Office PowerPoint</Application>
  <PresentationFormat>Bildschirmpräsentation (16:9)</PresentationFormat>
  <Paragraphs>329</Paragraphs>
  <Slides>18</Slides>
  <Notes>18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Calibri</vt:lpstr>
      <vt:lpstr>Courier New</vt:lpstr>
      <vt:lpstr>Symbol</vt:lpstr>
      <vt:lpstr>Wingdings</vt:lpstr>
      <vt:lpstr>Master English</vt:lpstr>
      <vt:lpstr>PowerPoint-Präsentation</vt:lpstr>
      <vt:lpstr>Overview of case studies</vt:lpstr>
      <vt:lpstr>Groundwater management in the Hessian Ried, Germany</vt:lpstr>
      <vt:lpstr>The Hessian Ried</vt:lpstr>
      <vt:lpstr>User Conflicts</vt:lpstr>
      <vt:lpstr>Solutions: Nexus Relevant Instruments</vt:lpstr>
      <vt:lpstr>Solutions: Groundwater Management</vt:lpstr>
      <vt:lpstr>Solutions: Monitoring and Enforcing Groundwater Rules</vt:lpstr>
      <vt:lpstr>Solutions: Groundwater Management</vt:lpstr>
      <vt:lpstr>Solutions: Groundwater Management</vt:lpstr>
      <vt:lpstr>Solutions: Round Table</vt:lpstr>
      <vt:lpstr>Participation in the Round Table</vt:lpstr>
      <vt:lpstr>Challenges Encountered</vt:lpstr>
      <vt:lpstr>Case Study Challenges: Conflicts and Solutions</vt:lpstr>
      <vt:lpstr>Participation in the Round Table: Why stakeholders want to cooperate</vt:lpstr>
      <vt:lpstr>Solutions: Cooperation in Water Supply and Agriculture</vt:lpstr>
      <vt:lpstr>Nexus Evaluation</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209</cp:revision>
  <dcterms:created xsi:type="dcterms:W3CDTF">2017-09-14T11:33:37Z</dcterms:created>
  <dcterms:modified xsi:type="dcterms:W3CDTF">2022-09-14T06:54:19Z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ffb30c47-91e7-4406-b5e2-cdff5f873031</vt:lpwstr>
  </property>
  <property fmtid="{D5CDD505-2E9C-101B-9397-08002B2CF9AE}" pid="4" name="MediaServiceImageTags">
    <vt:lpwstr/>
  </property>
</Properties>
</file>