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6"/>
  </p:notesMasterIdLst>
  <p:handoutMasterIdLst>
    <p:handoutMasterId r:id="rId27"/>
  </p:handoutMasterIdLst>
  <p:sldIdLst>
    <p:sldId id="982" r:id="rId6"/>
    <p:sldId id="826" r:id="rId7"/>
    <p:sldId id="783" r:id="rId8"/>
    <p:sldId id="799" r:id="rId9"/>
    <p:sldId id="800" r:id="rId10"/>
    <p:sldId id="801" r:id="rId11"/>
    <p:sldId id="802" r:id="rId12"/>
    <p:sldId id="805" r:id="rId13"/>
    <p:sldId id="804" r:id="rId14"/>
    <p:sldId id="811" r:id="rId15"/>
    <p:sldId id="806" r:id="rId16"/>
    <p:sldId id="810" r:id="rId17"/>
    <p:sldId id="814" r:id="rId18"/>
    <p:sldId id="815" r:id="rId19"/>
    <p:sldId id="822" r:id="rId20"/>
    <p:sldId id="816" r:id="rId21"/>
    <p:sldId id="823" r:id="rId22"/>
    <p:sldId id="824" r:id="rId23"/>
    <p:sldId id="825" r:id="rId24"/>
    <p:sldId id="983" r:id="rId25"/>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lly Aufdembrinke - adelphi" initials="LA-a [2]" lastIdx="1" clrIdx="6">
    <p:extLst>
      <p:ext uri="{19B8F6BF-5375-455C-9EA6-DF929625EA0E}">
        <p15:presenceInfo xmlns:p15="http://schemas.microsoft.com/office/powerpoint/2012/main" userId="Lilly Aufdembrinke - adelphi" providerId="None"/>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5" name="Lilly Aufdembrinke - adelphi" initials="LA-a" lastIdx="7" clrIdx="4">
    <p:extLst>
      <p:ext uri="{19B8F6BF-5375-455C-9EA6-DF929625EA0E}">
        <p15:presenceInfo xmlns:p15="http://schemas.microsoft.com/office/powerpoint/2012/main" userId="S-1-5-21-1761227572-3249661292-4128413540-5431" providerId="AD"/>
      </p:ext>
    </p:extLst>
  </p:cmAuthor>
  <p:cmAuthor id="6" name="Sabine Blumstein" initials="SB" lastIdx="7"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2"/>
    <a:srgbClr val="F4971A"/>
    <a:srgbClr val="79A12C"/>
    <a:srgbClr val="97A12C"/>
    <a:srgbClr val="F6B33C"/>
    <a:srgbClr val="575756"/>
    <a:srgbClr val="7E7E7E"/>
    <a:srgbClr val="ECD65E"/>
    <a:srgbClr val="FFD960"/>
    <a:srgbClr val="E2E2E2"/>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F960EE-18DC-487F-AC61-CC4364BD84D4}" v="3" dt="2022-09-14T06:35:00.650"/>
    <p1510:client id="{D4A1E50B-D1FC-4F47-81F5-76A655AA21A3}" v="93" dt="2022-09-14T06:53:53.0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92"/>
      </p:cViewPr>
      <p:guideLst>
        <p:guide pos="2880"/>
        <p:guide orient="horz" pos="1620"/>
      </p:guideLst>
    </p:cSldViewPr>
  </p:slideViewPr>
  <p:notesTextViewPr>
    <p:cViewPr>
      <p:scale>
        <a:sx n="1" d="1"/>
        <a:sy n="1" d="1"/>
      </p:scale>
      <p:origin x="0" y="-8592"/>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Blumstein" userId="edfd2aec-918f-4270-b215-459f57cc446f" providerId="ADAL" clId="{42F2757F-E0A6-4549-9C19-0208DE251860}"/>
    <pc:docChg chg="custSel modSld">
      <pc:chgData name="Sabine Blumstein" userId="edfd2aec-918f-4270-b215-459f57cc446f" providerId="ADAL" clId="{42F2757F-E0A6-4549-9C19-0208DE251860}" dt="2022-04-11T18:15:04.609" v="745" actId="20577"/>
      <pc:docMkLst>
        <pc:docMk/>
      </pc:docMkLst>
      <pc:sldChg chg="modSp modNotesTx">
        <pc:chgData name="Sabine Blumstein" userId="edfd2aec-918f-4270-b215-459f57cc446f" providerId="ADAL" clId="{42F2757F-E0A6-4549-9C19-0208DE251860}" dt="2022-04-11T18:00:30.790" v="141" actId="20577"/>
        <pc:sldMkLst>
          <pc:docMk/>
          <pc:sldMk cId="1361415406" sldId="802"/>
        </pc:sldMkLst>
        <pc:spChg chg="mod">
          <ac:chgData name="Sabine Blumstein" userId="edfd2aec-918f-4270-b215-459f57cc446f" providerId="ADAL" clId="{42F2757F-E0A6-4549-9C19-0208DE251860}" dt="2022-04-11T17:53:29.690" v="9" actId="20577"/>
          <ac:spMkLst>
            <pc:docMk/>
            <pc:sldMk cId="1361415406" sldId="802"/>
            <ac:spMk id="13" creationId="{E9D93EA5-BC51-4134-A695-47D5BD3BA1BF}"/>
          </ac:spMkLst>
        </pc:spChg>
      </pc:sldChg>
      <pc:sldChg chg="delCm">
        <pc:chgData name="Sabine Blumstein" userId="edfd2aec-918f-4270-b215-459f57cc446f" providerId="ADAL" clId="{42F2757F-E0A6-4549-9C19-0208DE251860}" dt="2022-04-11T17:59:52.210" v="90" actId="1592"/>
        <pc:sldMkLst>
          <pc:docMk/>
          <pc:sldMk cId="3942805394" sldId="805"/>
        </pc:sldMkLst>
      </pc:sldChg>
      <pc:sldChg chg="modSp mod modNotesTx">
        <pc:chgData name="Sabine Blumstein" userId="edfd2aec-918f-4270-b215-459f57cc446f" providerId="ADAL" clId="{42F2757F-E0A6-4549-9C19-0208DE251860}" dt="2022-04-11T18:05:36.061" v="309" actId="20577"/>
        <pc:sldMkLst>
          <pc:docMk/>
          <pc:sldMk cId="619210881" sldId="806"/>
        </pc:sldMkLst>
        <pc:spChg chg="mod">
          <ac:chgData name="Sabine Blumstein" userId="edfd2aec-918f-4270-b215-459f57cc446f" providerId="ADAL" clId="{42F2757F-E0A6-4549-9C19-0208DE251860}" dt="2022-04-11T18:03:52.868" v="235" actId="20577"/>
          <ac:spMkLst>
            <pc:docMk/>
            <pc:sldMk cId="619210881" sldId="806"/>
            <ac:spMk id="3" creationId="{AD6F513D-D3EA-47AC-8B98-D5100FF1780D}"/>
          </ac:spMkLst>
        </pc:spChg>
      </pc:sldChg>
      <pc:sldChg chg="modNotesTx">
        <pc:chgData name="Sabine Blumstein" userId="edfd2aec-918f-4270-b215-459f57cc446f" providerId="ADAL" clId="{42F2757F-E0A6-4549-9C19-0208DE251860}" dt="2022-04-11T18:08:09.917" v="508" actId="6549"/>
        <pc:sldMkLst>
          <pc:docMk/>
          <pc:sldMk cId="3348897170" sldId="810"/>
        </pc:sldMkLst>
      </pc:sldChg>
      <pc:sldChg chg="modNotesTx">
        <pc:chgData name="Sabine Blumstein" userId="edfd2aec-918f-4270-b215-459f57cc446f" providerId="ADAL" clId="{42F2757F-E0A6-4549-9C19-0208DE251860}" dt="2022-04-11T18:03:28.519" v="234" actId="20577"/>
        <pc:sldMkLst>
          <pc:docMk/>
          <pc:sldMk cId="3640795646" sldId="811"/>
        </pc:sldMkLst>
      </pc:sldChg>
      <pc:sldChg chg="modSp mod modNotesTx">
        <pc:chgData name="Sabine Blumstein" userId="edfd2aec-918f-4270-b215-459f57cc446f" providerId="ADAL" clId="{42F2757F-E0A6-4549-9C19-0208DE251860}" dt="2022-04-11T18:15:04.609" v="745" actId="20577"/>
        <pc:sldMkLst>
          <pc:docMk/>
          <pc:sldMk cId="785597768" sldId="814"/>
        </pc:sldMkLst>
        <pc:spChg chg="mod">
          <ac:chgData name="Sabine Blumstein" userId="edfd2aec-918f-4270-b215-459f57cc446f" providerId="ADAL" clId="{42F2757F-E0A6-4549-9C19-0208DE251860}" dt="2022-04-11T18:15:04.609" v="745" actId="20577"/>
          <ac:spMkLst>
            <pc:docMk/>
            <pc:sldMk cId="785597768" sldId="814"/>
            <ac:spMk id="6" creationId="{F627E7DF-CF85-43E5-950E-AF01D337CCF3}"/>
          </ac:spMkLst>
        </pc:spChg>
      </pc:sldChg>
      <pc:sldChg chg="delSp mod">
        <pc:chgData name="Sabine Blumstein" userId="edfd2aec-918f-4270-b215-459f57cc446f" providerId="ADAL" clId="{42F2757F-E0A6-4549-9C19-0208DE251860}" dt="2022-04-11T17:48:04.308" v="0" actId="478"/>
        <pc:sldMkLst>
          <pc:docMk/>
          <pc:sldMk cId="3894607977" sldId="816"/>
        </pc:sldMkLst>
        <pc:spChg chg="del">
          <ac:chgData name="Sabine Blumstein" userId="edfd2aec-918f-4270-b215-459f57cc446f" providerId="ADAL" clId="{42F2757F-E0A6-4549-9C19-0208DE251860}" dt="2022-04-11T17:48:04.308" v="0" actId="478"/>
          <ac:spMkLst>
            <pc:docMk/>
            <pc:sldMk cId="3894607977" sldId="816"/>
            <ac:spMk id="4" creationId="{AA13AFA4-DD03-4DF9-B4EC-351425C47687}"/>
          </ac:spMkLst>
        </pc:spChg>
      </pc:sldChg>
    </pc:docChg>
  </pc:docChgLst>
  <pc:docChgLst>
    <pc:chgData name="Sabine Blumstein" userId="S::blumstein_adelphi.de#ext#@gizonline.onmicrosoft.com::1934cf26-19af-4f0d-a9a3-4a8d6fbd73a7" providerId="AD" clId="Web-{65A3AC20-FC68-478C-87AD-C0A0B82832A4}"/>
    <pc:docChg chg="modSld">
      <pc:chgData name="Sabine Blumstein" userId="S::blumstein_adelphi.de#ext#@gizonline.onmicrosoft.com::1934cf26-19af-4f0d-a9a3-4a8d6fbd73a7" providerId="AD" clId="Web-{65A3AC20-FC68-478C-87AD-C0A0B82832A4}" dt="2022-04-11T19:54:06.761" v="1" actId="1076"/>
      <pc:docMkLst>
        <pc:docMk/>
      </pc:docMkLst>
      <pc:sldChg chg="addSp modSp">
        <pc:chgData name="Sabine Blumstein" userId="S::blumstein_adelphi.de#ext#@gizonline.onmicrosoft.com::1934cf26-19af-4f0d-a9a3-4a8d6fbd73a7" providerId="AD" clId="Web-{65A3AC20-FC68-478C-87AD-C0A0B82832A4}" dt="2022-04-11T19:54:06.761" v="1" actId="1076"/>
        <pc:sldMkLst>
          <pc:docMk/>
          <pc:sldMk cId="235594633" sldId="826"/>
        </pc:sldMkLst>
        <pc:picChg chg="add mod">
          <ac:chgData name="Sabine Blumstein" userId="S::blumstein_adelphi.de#ext#@gizonline.onmicrosoft.com::1934cf26-19af-4f0d-a9a3-4a8d6fbd73a7" providerId="AD" clId="Web-{65A3AC20-FC68-478C-87AD-C0A0B82832A4}" dt="2022-04-11T19:54:06.761" v="1" actId="1076"/>
          <ac:picMkLst>
            <pc:docMk/>
            <pc:sldMk cId="235594633" sldId="826"/>
            <ac:picMk id="5" creationId="{C19358D4-C049-B734-6B5D-85DDFB54CA49}"/>
          </ac:picMkLst>
        </pc:picChg>
      </pc:sldChg>
    </pc:docChg>
  </pc:docChgLst>
  <pc:docChgLst>
    <pc:chgData name="Lilly Aufdembrinke" userId="fee545d9-4af7-4ecf-b0b0-707eb0358dd5" providerId="ADAL" clId="{F1AABE52-672A-459E-8A48-6B44430D3021}"/>
    <pc:docChg chg="addSld delSld modSld">
      <pc:chgData name="Lilly Aufdembrinke" userId="fee545d9-4af7-4ecf-b0b0-707eb0358dd5" providerId="ADAL" clId="{F1AABE52-672A-459E-8A48-6B44430D3021}" dt="2022-04-07T08:20:18.975" v="1" actId="2696"/>
      <pc:docMkLst>
        <pc:docMk/>
      </pc:docMkLst>
      <pc:sldChg chg="del">
        <pc:chgData name="Lilly Aufdembrinke" userId="fee545d9-4af7-4ecf-b0b0-707eb0358dd5" providerId="ADAL" clId="{F1AABE52-672A-459E-8A48-6B44430D3021}" dt="2022-04-07T08:20:18.975" v="1" actId="2696"/>
        <pc:sldMkLst>
          <pc:docMk/>
          <pc:sldMk cId="770174602" sldId="821"/>
        </pc:sldMkLst>
      </pc:sldChg>
      <pc:sldChg chg="add">
        <pc:chgData name="Lilly Aufdembrinke" userId="fee545d9-4af7-4ecf-b0b0-707eb0358dd5" providerId="ADAL" clId="{F1AABE52-672A-459E-8A48-6B44430D3021}" dt="2022-04-07T08:20:13.977" v="0"/>
        <pc:sldMkLst>
          <pc:docMk/>
          <pc:sldMk cId="235594633" sldId="826"/>
        </pc:sldMkLst>
      </pc:sldChg>
    </pc:docChg>
  </pc:docChgLst>
  <pc:docChgLst>
    <pc:chgData name="Sabine Blumstein" userId="S::blumstein_adelphi.de#ext#@gizonline.onmicrosoft.com::1934cf26-19af-4f0d-a9a3-4a8d6fbd73a7" providerId="AD" clId="Web-{F2CFF873-04A9-4241-B60B-D701C1940907}"/>
    <pc:docChg chg="addSld modSld">
      <pc:chgData name="Sabine Blumstein" userId="S::blumstein_adelphi.de#ext#@gizonline.onmicrosoft.com::1934cf26-19af-4f0d-a9a3-4a8d6fbd73a7" providerId="AD" clId="Web-{F2CFF873-04A9-4241-B60B-D701C1940907}" dt="2022-03-30T15:50:37.630" v="347" actId="20577"/>
      <pc:docMkLst>
        <pc:docMk/>
      </pc:docMkLst>
      <pc:sldChg chg="modSp">
        <pc:chgData name="Sabine Blumstein" userId="S::blumstein_adelphi.de#ext#@gizonline.onmicrosoft.com::1934cf26-19af-4f0d-a9a3-4a8d6fbd73a7" providerId="AD" clId="Web-{F2CFF873-04A9-4241-B60B-D701C1940907}" dt="2022-03-30T15:41:12.227" v="145" actId="20577"/>
        <pc:sldMkLst>
          <pc:docMk/>
          <pc:sldMk cId="619210881" sldId="806"/>
        </pc:sldMkLst>
        <pc:spChg chg="mod">
          <ac:chgData name="Sabine Blumstein" userId="S::blumstein_adelphi.de#ext#@gizonline.onmicrosoft.com::1934cf26-19af-4f0d-a9a3-4a8d6fbd73a7" providerId="AD" clId="Web-{F2CFF873-04A9-4241-B60B-D701C1940907}" dt="2022-03-30T15:39:58.958" v="117" actId="20577"/>
          <ac:spMkLst>
            <pc:docMk/>
            <pc:sldMk cId="619210881" sldId="806"/>
            <ac:spMk id="2" creationId="{5C28D6C9-3DEB-4AC2-BF56-E938EE3683BA}"/>
          </ac:spMkLst>
        </pc:spChg>
        <pc:spChg chg="mod">
          <ac:chgData name="Sabine Blumstein" userId="S::blumstein_adelphi.de#ext#@gizonline.onmicrosoft.com::1934cf26-19af-4f0d-a9a3-4a8d6fbd73a7" providerId="AD" clId="Web-{F2CFF873-04A9-4241-B60B-D701C1940907}" dt="2022-03-30T15:41:12.227" v="145" actId="20577"/>
          <ac:spMkLst>
            <pc:docMk/>
            <pc:sldMk cId="619210881" sldId="806"/>
            <ac:spMk id="3" creationId="{AD6F513D-D3EA-47AC-8B98-D5100FF1780D}"/>
          </ac:spMkLst>
        </pc:spChg>
      </pc:sldChg>
      <pc:sldChg chg="modSp">
        <pc:chgData name="Sabine Blumstein" userId="S::blumstein_adelphi.de#ext#@gizonline.onmicrosoft.com::1934cf26-19af-4f0d-a9a3-4a8d6fbd73a7" providerId="AD" clId="Web-{F2CFF873-04A9-4241-B60B-D701C1940907}" dt="2022-03-30T15:42:21.902" v="151" actId="1076"/>
        <pc:sldMkLst>
          <pc:docMk/>
          <pc:sldMk cId="3348897170" sldId="810"/>
        </pc:sldMkLst>
        <pc:spChg chg="mod">
          <ac:chgData name="Sabine Blumstein" userId="S::blumstein_adelphi.de#ext#@gizonline.onmicrosoft.com::1934cf26-19af-4f0d-a9a3-4a8d6fbd73a7" providerId="AD" clId="Web-{F2CFF873-04A9-4241-B60B-D701C1940907}" dt="2022-03-30T15:41:32.197" v="147" actId="20577"/>
          <ac:spMkLst>
            <pc:docMk/>
            <pc:sldMk cId="3348897170" sldId="810"/>
            <ac:spMk id="3" creationId="{69AF1B9B-2B41-4295-A537-79B0BD83AC71}"/>
          </ac:spMkLst>
        </pc:spChg>
        <pc:spChg chg="mod">
          <ac:chgData name="Sabine Blumstein" userId="S::blumstein_adelphi.de#ext#@gizonline.onmicrosoft.com::1934cf26-19af-4f0d-a9a3-4a8d6fbd73a7" providerId="AD" clId="Web-{F2CFF873-04A9-4241-B60B-D701C1940907}" dt="2022-03-30T15:42:06.245" v="149" actId="20577"/>
          <ac:spMkLst>
            <pc:docMk/>
            <pc:sldMk cId="3348897170" sldId="810"/>
            <ac:spMk id="31" creationId="{E767B419-42CD-4174-BA8E-F46AE132BEBA}"/>
          </ac:spMkLst>
        </pc:spChg>
        <pc:picChg chg="mod">
          <ac:chgData name="Sabine Blumstein" userId="S::blumstein_adelphi.de#ext#@gizonline.onmicrosoft.com::1934cf26-19af-4f0d-a9a3-4a8d6fbd73a7" providerId="AD" clId="Web-{F2CFF873-04A9-4241-B60B-D701C1940907}" dt="2022-03-30T15:42:21.902" v="151" actId="1076"/>
          <ac:picMkLst>
            <pc:docMk/>
            <pc:sldMk cId="3348897170" sldId="810"/>
            <ac:picMk id="25" creationId="{DD9B64FB-ED69-4269-BE42-322CC372C809}"/>
          </ac:picMkLst>
        </pc:picChg>
        <pc:picChg chg="mod">
          <ac:chgData name="Sabine Blumstein" userId="S::blumstein_adelphi.de#ext#@gizonline.onmicrosoft.com::1934cf26-19af-4f0d-a9a3-4a8d6fbd73a7" providerId="AD" clId="Web-{F2CFF873-04A9-4241-B60B-D701C1940907}" dt="2022-03-30T15:42:18.309" v="150" actId="1076"/>
          <ac:picMkLst>
            <pc:docMk/>
            <pc:sldMk cId="3348897170" sldId="810"/>
            <ac:picMk id="26" creationId="{C6B79D99-B5B0-429F-BCD3-182C569A6847}"/>
          </ac:picMkLst>
        </pc:picChg>
      </pc:sldChg>
      <pc:sldChg chg="addSp delSp modSp modNotes">
        <pc:chgData name="Sabine Blumstein" userId="S::blumstein_adelphi.de#ext#@gizonline.onmicrosoft.com::1934cf26-19af-4f0d-a9a3-4a8d6fbd73a7" providerId="AD" clId="Web-{F2CFF873-04A9-4241-B60B-D701C1940907}" dt="2022-03-30T15:39:44.145" v="115"/>
        <pc:sldMkLst>
          <pc:docMk/>
          <pc:sldMk cId="3640795646" sldId="811"/>
        </pc:sldMkLst>
        <pc:spChg chg="add del mod">
          <ac:chgData name="Sabine Blumstein" userId="S::blumstein_adelphi.de#ext#@gizonline.onmicrosoft.com::1934cf26-19af-4f0d-a9a3-4a8d6fbd73a7" providerId="AD" clId="Web-{F2CFF873-04A9-4241-B60B-D701C1940907}" dt="2022-03-30T15:37:15.372" v="88"/>
          <ac:spMkLst>
            <pc:docMk/>
            <pc:sldMk cId="3640795646" sldId="811"/>
            <ac:spMk id="2" creationId="{A23A5857-A307-D3CF-B543-FB13AF797244}"/>
          </ac:spMkLst>
        </pc:spChg>
      </pc:sldChg>
      <pc:sldChg chg="modSp modNotes">
        <pc:chgData name="Sabine Blumstein" userId="S::blumstein_adelphi.de#ext#@gizonline.onmicrosoft.com::1934cf26-19af-4f0d-a9a3-4a8d6fbd73a7" providerId="AD" clId="Web-{F2CFF873-04A9-4241-B60B-D701C1940907}" dt="2022-03-30T15:46:38.149" v="277"/>
        <pc:sldMkLst>
          <pc:docMk/>
          <pc:sldMk cId="785597768" sldId="814"/>
        </pc:sldMkLst>
        <pc:spChg chg="mod">
          <ac:chgData name="Sabine Blumstein" userId="S::blumstein_adelphi.de#ext#@gizonline.onmicrosoft.com::1934cf26-19af-4f0d-a9a3-4a8d6fbd73a7" providerId="AD" clId="Web-{F2CFF873-04A9-4241-B60B-D701C1940907}" dt="2022-03-30T15:46:38.149" v="277"/>
          <ac:spMkLst>
            <pc:docMk/>
            <pc:sldMk cId="785597768" sldId="814"/>
            <ac:spMk id="6" creationId="{F627E7DF-CF85-43E5-950E-AF01D337CCF3}"/>
          </ac:spMkLst>
        </pc:spChg>
      </pc:sldChg>
      <pc:sldChg chg="delSp modNotes">
        <pc:chgData name="Sabine Blumstein" userId="S::blumstein_adelphi.de#ext#@gizonline.onmicrosoft.com::1934cf26-19af-4f0d-a9a3-4a8d6fbd73a7" providerId="AD" clId="Web-{F2CFF873-04A9-4241-B60B-D701C1940907}" dt="2022-03-30T15:49:35.064" v="304"/>
        <pc:sldMkLst>
          <pc:docMk/>
          <pc:sldMk cId="983497545" sldId="815"/>
        </pc:sldMkLst>
        <pc:spChg chg="del">
          <ac:chgData name="Sabine Blumstein" userId="S::blumstein_adelphi.de#ext#@gizonline.onmicrosoft.com::1934cf26-19af-4f0d-a9a3-4a8d6fbd73a7" providerId="AD" clId="Web-{F2CFF873-04A9-4241-B60B-D701C1940907}" dt="2022-03-30T15:47:24.855" v="278"/>
          <ac:spMkLst>
            <pc:docMk/>
            <pc:sldMk cId="983497545" sldId="815"/>
            <ac:spMk id="5" creationId="{33E04E1E-FC40-CA06-C4E9-E366CEF71933}"/>
          </ac:spMkLst>
        </pc:spChg>
      </pc:sldChg>
      <pc:sldChg chg="modSp add replId modNotes">
        <pc:chgData name="Sabine Blumstein" userId="S::blumstein_adelphi.de#ext#@gizonline.onmicrosoft.com::1934cf26-19af-4f0d-a9a3-4a8d6fbd73a7" providerId="AD" clId="Web-{F2CFF873-04A9-4241-B60B-D701C1940907}" dt="2022-03-30T15:50:37.630" v="347" actId="20577"/>
        <pc:sldMkLst>
          <pc:docMk/>
          <pc:sldMk cId="3390140349" sldId="822"/>
        </pc:sldMkLst>
        <pc:spChg chg="mod">
          <ac:chgData name="Sabine Blumstein" userId="S::blumstein_adelphi.de#ext#@gizonline.onmicrosoft.com::1934cf26-19af-4f0d-a9a3-4a8d6fbd73a7" providerId="AD" clId="Web-{F2CFF873-04A9-4241-B60B-D701C1940907}" dt="2022-03-30T15:50:37.630" v="347" actId="20577"/>
          <ac:spMkLst>
            <pc:docMk/>
            <pc:sldMk cId="3390140349" sldId="822"/>
            <ac:spMk id="2" creationId="{D8BC1BD2-58C0-42FC-A1F5-FAEFF9D245BE}"/>
          </ac:spMkLst>
        </pc:spChg>
      </pc:sldChg>
    </pc:docChg>
  </pc:docChgLst>
  <pc:docChgLst>
    <pc:chgData name="Lilly Aufdembrinke" userId="fee545d9-4af7-4ecf-b0b0-707eb0358dd5" providerId="ADAL" clId="{8A7B24FC-A7E8-407E-9C64-9A67501E6244}"/>
    <pc:docChg chg="delSld modSld">
      <pc:chgData name="Lilly Aufdembrinke" userId="fee545d9-4af7-4ecf-b0b0-707eb0358dd5" providerId="ADAL" clId="{8A7B24FC-A7E8-407E-9C64-9A67501E6244}" dt="2022-03-30T10:10:47.547" v="18" actId="20577"/>
      <pc:docMkLst>
        <pc:docMk/>
      </pc:docMkLst>
      <pc:sldChg chg="modSp">
        <pc:chgData name="Lilly Aufdembrinke" userId="fee545d9-4af7-4ecf-b0b0-707eb0358dd5" providerId="ADAL" clId="{8A7B24FC-A7E8-407E-9C64-9A67501E6244}" dt="2022-03-30T10:10:47.547" v="18" actId="20577"/>
        <pc:sldMkLst>
          <pc:docMk/>
          <pc:sldMk cId="4005159082" sldId="783"/>
        </pc:sldMkLst>
        <pc:spChg chg="mod">
          <ac:chgData name="Lilly Aufdembrinke" userId="fee545d9-4af7-4ecf-b0b0-707eb0358dd5" providerId="ADAL" clId="{8A7B24FC-A7E8-407E-9C64-9A67501E6244}" dt="2022-03-30T10:10:44.434" v="9" actId="20577"/>
          <ac:spMkLst>
            <pc:docMk/>
            <pc:sldMk cId="4005159082" sldId="783"/>
            <ac:spMk id="3" creationId="{BBD7D9A1-A5EE-443B-9337-2379369E59E9}"/>
          </ac:spMkLst>
        </pc:spChg>
        <pc:spChg chg="mod">
          <ac:chgData name="Lilly Aufdembrinke" userId="fee545d9-4af7-4ecf-b0b0-707eb0358dd5" providerId="ADAL" clId="{8A7B24FC-A7E8-407E-9C64-9A67501E6244}" dt="2022-03-30T10:10:47.547" v="18" actId="20577"/>
          <ac:spMkLst>
            <pc:docMk/>
            <pc:sldMk cId="4005159082" sldId="783"/>
            <ac:spMk id="5" creationId="{335ADD1C-6E51-4CDD-862D-4F0239596E11}"/>
          </ac:spMkLst>
        </pc:spChg>
      </pc:sldChg>
    </pc:docChg>
  </pc:docChgLst>
  <pc:docChgLst>
    <pc:chgData name="Lilly Aufdembrinke" userId="fee545d9-4af7-4ecf-b0b0-707eb0358dd5" providerId="ADAL" clId="{E03E1FA7-F4DB-442F-B0B7-74ACAF74B3E8}"/>
    <pc:docChg chg="undo custSel addSld delSld modSld">
      <pc:chgData name="Lilly Aufdembrinke" userId="fee545d9-4af7-4ecf-b0b0-707eb0358dd5" providerId="ADAL" clId="{E03E1FA7-F4DB-442F-B0B7-74ACAF74B3E8}" dt="2022-03-30T10:05:12.419" v="86" actId="2696"/>
      <pc:docMkLst>
        <pc:docMk/>
      </pc:docMkLst>
      <pc:sldChg chg="modSp">
        <pc:chgData name="Lilly Aufdembrinke" userId="fee545d9-4af7-4ecf-b0b0-707eb0358dd5" providerId="ADAL" clId="{E03E1FA7-F4DB-442F-B0B7-74ACAF74B3E8}" dt="2022-03-30T10:01:19.762" v="56" actId="20577"/>
        <pc:sldMkLst>
          <pc:docMk/>
          <pc:sldMk cId="561675503" sldId="692"/>
        </pc:sldMkLst>
        <pc:spChg chg="mod">
          <ac:chgData name="Lilly Aufdembrinke" userId="fee545d9-4af7-4ecf-b0b0-707eb0358dd5" providerId="ADAL" clId="{E03E1FA7-F4DB-442F-B0B7-74ACAF74B3E8}" dt="2022-03-30T10:01:19.762" v="56" actId="20577"/>
          <ac:spMkLst>
            <pc:docMk/>
            <pc:sldMk cId="561675503" sldId="692"/>
            <ac:spMk id="2" creationId="{A2D891FC-FB68-4B33-8531-AE8AAF6CE7E2}"/>
          </ac:spMkLst>
        </pc:spChg>
      </pc:sldChg>
      <pc:sldChg chg="modSp">
        <pc:chgData name="Lilly Aufdembrinke" userId="fee545d9-4af7-4ecf-b0b0-707eb0358dd5" providerId="ADAL" clId="{E03E1FA7-F4DB-442F-B0B7-74ACAF74B3E8}" dt="2022-03-30T10:00:56.121" v="41" actId="20577"/>
        <pc:sldMkLst>
          <pc:docMk/>
          <pc:sldMk cId="4005159082" sldId="783"/>
        </pc:sldMkLst>
        <pc:spChg chg="mod">
          <ac:chgData name="Lilly Aufdembrinke" userId="fee545d9-4af7-4ecf-b0b0-707eb0358dd5" providerId="ADAL" clId="{E03E1FA7-F4DB-442F-B0B7-74ACAF74B3E8}" dt="2022-03-30T10:00:56.121" v="41" actId="20577"/>
          <ac:spMkLst>
            <pc:docMk/>
            <pc:sldMk cId="4005159082" sldId="783"/>
            <ac:spMk id="5" creationId="{335ADD1C-6E51-4CDD-862D-4F0239596E11}"/>
          </ac:spMkLst>
        </pc:spChg>
      </pc:sldChg>
      <pc:sldChg chg="modSp">
        <pc:chgData name="Lilly Aufdembrinke" userId="fee545d9-4af7-4ecf-b0b0-707eb0358dd5" providerId="ADAL" clId="{E03E1FA7-F4DB-442F-B0B7-74ACAF74B3E8}" dt="2022-03-30T10:01:50.023" v="57" actId="790"/>
        <pc:sldMkLst>
          <pc:docMk/>
          <pc:sldMk cId="3771499311" sldId="801"/>
        </pc:sldMkLst>
        <pc:spChg chg="mod">
          <ac:chgData name="Lilly Aufdembrinke" userId="fee545d9-4af7-4ecf-b0b0-707eb0358dd5" providerId="ADAL" clId="{E03E1FA7-F4DB-442F-B0B7-74ACAF74B3E8}" dt="2022-03-30T10:01:50.023" v="57" actId="790"/>
          <ac:spMkLst>
            <pc:docMk/>
            <pc:sldMk cId="3771499311" sldId="801"/>
            <ac:spMk id="3" creationId="{DB221659-C3BF-4BEC-A618-22AE29EC88AD}"/>
          </ac:spMkLst>
        </pc:spChg>
      </pc:sldChg>
      <pc:sldChg chg="modSp">
        <pc:chgData name="Lilly Aufdembrinke" userId="fee545d9-4af7-4ecf-b0b0-707eb0358dd5" providerId="ADAL" clId="{E03E1FA7-F4DB-442F-B0B7-74ACAF74B3E8}" dt="2022-03-30T10:02:03.308" v="58" actId="790"/>
        <pc:sldMkLst>
          <pc:docMk/>
          <pc:sldMk cId="2027353802" sldId="804"/>
        </pc:sldMkLst>
        <pc:spChg chg="mod">
          <ac:chgData name="Lilly Aufdembrinke" userId="fee545d9-4af7-4ecf-b0b0-707eb0358dd5" providerId="ADAL" clId="{E03E1FA7-F4DB-442F-B0B7-74ACAF74B3E8}" dt="2022-03-30T10:02:03.308" v="58" actId="790"/>
          <ac:spMkLst>
            <pc:docMk/>
            <pc:sldMk cId="2027353802" sldId="804"/>
            <ac:spMk id="8" creationId="{69BD77FE-C893-4643-9A6A-EA721A5D5976}"/>
          </ac:spMkLst>
        </pc:spChg>
      </pc:sldChg>
      <pc:sldChg chg="modSp">
        <pc:chgData name="Lilly Aufdembrinke" userId="fee545d9-4af7-4ecf-b0b0-707eb0358dd5" providerId="ADAL" clId="{E03E1FA7-F4DB-442F-B0B7-74ACAF74B3E8}" dt="2022-03-30T10:02:26.051" v="60" actId="790"/>
        <pc:sldMkLst>
          <pc:docMk/>
          <pc:sldMk cId="619210881" sldId="806"/>
        </pc:sldMkLst>
        <pc:spChg chg="mod">
          <ac:chgData name="Lilly Aufdembrinke" userId="fee545d9-4af7-4ecf-b0b0-707eb0358dd5" providerId="ADAL" clId="{E03E1FA7-F4DB-442F-B0B7-74ACAF74B3E8}" dt="2022-03-30T10:02:26.051" v="60" actId="790"/>
          <ac:spMkLst>
            <pc:docMk/>
            <pc:sldMk cId="619210881" sldId="806"/>
            <ac:spMk id="2" creationId="{5C28D6C9-3DEB-4AC2-BF56-E938EE3683BA}"/>
          </ac:spMkLst>
        </pc:spChg>
        <pc:spChg chg="mod">
          <ac:chgData name="Lilly Aufdembrinke" userId="fee545d9-4af7-4ecf-b0b0-707eb0358dd5" providerId="ADAL" clId="{E03E1FA7-F4DB-442F-B0B7-74ACAF74B3E8}" dt="2022-03-30T10:02:26.051" v="60" actId="790"/>
          <ac:spMkLst>
            <pc:docMk/>
            <pc:sldMk cId="619210881" sldId="806"/>
            <ac:spMk id="3" creationId="{AD6F513D-D3EA-47AC-8B98-D5100FF1780D}"/>
          </ac:spMkLst>
        </pc:spChg>
      </pc:sldChg>
      <pc:sldChg chg="modSp">
        <pc:chgData name="Lilly Aufdembrinke" userId="fee545d9-4af7-4ecf-b0b0-707eb0358dd5" providerId="ADAL" clId="{E03E1FA7-F4DB-442F-B0B7-74ACAF74B3E8}" dt="2022-03-30T10:02:42.054" v="62" actId="790"/>
        <pc:sldMkLst>
          <pc:docMk/>
          <pc:sldMk cId="3348897170" sldId="810"/>
        </pc:sldMkLst>
        <pc:spChg chg="mod">
          <ac:chgData name="Lilly Aufdembrinke" userId="fee545d9-4af7-4ecf-b0b0-707eb0358dd5" providerId="ADAL" clId="{E03E1FA7-F4DB-442F-B0B7-74ACAF74B3E8}" dt="2022-03-30T10:02:37.431" v="61" actId="790"/>
          <ac:spMkLst>
            <pc:docMk/>
            <pc:sldMk cId="3348897170" sldId="810"/>
            <ac:spMk id="3" creationId="{69AF1B9B-2B41-4295-A537-79B0BD83AC71}"/>
          </ac:spMkLst>
        </pc:spChg>
        <pc:spChg chg="mod">
          <ac:chgData name="Lilly Aufdembrinke" userId="fee545d9-4af7-4ecf-b0b0-707eb0358dd5" providerId="ADAL" clId="{E03E1FA7-F4DB-442F-B0B7-74ACAF74B3E8}" dt="2022-03-30T10:02:42.054" v="62" actId="790"/>
          <ac:spMkLst>
            <pc:docMk/>
            <pc:sldMk cId="3348897170" sldId="810"/>
            <ac:spMk id="31" creationId="{E767B419-42CD-4174-BA8E-F46AE132BEBA}"/>
          </ac:spMkLst>
        </pc:spChg>
      </pc:sldChg>
      <pc:sldChg chg="modSp">
        <pc:chgData name="Lilly Aufdembrinke" userId="fee545d9-4af7-4ecf-b0b0-707eb0358dd5" providerId="ADAL" clId="{E03E1FA7-F4DB-442F-B0B7-74ACAF74B3E8}" dt="2022-03-30T10:02:15.686" v="59" actId="790"/>
        <pc:sldMkLst>
          <pc:docMk/>
          <pc:sldMk cId="3640795646" sldId="811"/>
        </pc:sldMkLst>
        <pc:spChg chg="mod">
          <ac:chgData name="Lilly Aufdembrinke" userId="fee545d9-4af7-4ecf-b0b0-707eb0358dd5" providerId="ADAL" clId="{E03E1FA7-F4DB-442F-B0B7-74ACAF74B3E8}" dt="2022-03-30T10:02:15.686" v="59" actId="790"/>
          <ac:spMkLst>
            <pc:docMk/>
            <pc:sldMk cId="3640795646" sldId="811"/>
            <ac:spMk id="3" creationId="{448A5748-FE27-49D4-AC07-030E395A9803}"/>
          </ac:spMkLst>
        </pc:spChg>
        <pc:spChg chg="mod">
          <ac:chgData name="Lilly Aufdembrinke" userId="fee545d9-4af7-4ecf-b0b0-707eb0358dd5" providerId="ADAL" clId="{E03E1FA7-F4DB-442F-B0B7-74ACAF74B3E8}" dt="2022-03-30T10:02:15.686" v="59" actId="790"/>
          <ac:spMkLst>
            <pc:docMk/>
            <pc:sldMk cId="3640795646" sldId="811"/>
            <ac:spMk id="4" creationId="{4D140CD8-D14B-4FE0-B6FF-2C66B952D55A}"/>
          </ac:spMkLst>
        </pc:spChg>
      </pc:sldChg>
      <pc:sldChg chg="modSp modNotesTx">
        <pc:chgData name="Lilly Aufdembrinke" userId="fee545d9-4af7-4ecf-b0b0-707eb0358dd5" providerId="ADAL" clId="{E03E1FA7-F4DB-442F-B0B7-74ACAF74B3E8}" dt="2022-03-30T10:03:03.747" v="64" actId="790"/>
        <pc:sldMkLst>
          <pc:docMk/>
          <pc:sldMk cId="785597768" sldId="814"/>
        </pc:sldMkLst>
        <pc:spChg chg="mod">
          <ac:chgData name="Lilly Aufdembrinke" userId="fee545d9-4af7-4ecf-b0b0-707eb0358dd5" providerId="ADAL" clId="{E03E1FA7-F4DB-442F-B0B7-74ACAF74B3E8}" dt="2022-03-30T10:02:51.341" v="63" actId="790"/>
          <ac:spMkLst>
            <pc:docMk/>
            <pc:sldMk cId="785597768" sldId="814"/>
            <ac:spMk id="4" creationId="{A1846631-5D86-4DB3-B635-C0BE759525B8}"/>
          </ac:spMkLst>
        </pc:spChg>
        <pc:spChg chg="mod">
          <ac:chgData name="Lilly Aufdembrinke" userId="fee545d9-4af7-4ecf-b0b0-707eb0358dd5" providerId="ADAL" clId="{E03E1FA7-F4DB-442F-B0B7-74ACAF74B3E8}" dt="2022-03-30T10:02:51.341" v="63" actId="790"/>
          <ac:spMkLst>
            <pc:docMk/>
            <pc:sldMk cId="785597768" sldId="814"/>
            <ac:spMk id="6" creationId="{F627E7DF-CF85-43E5-950E-AF01D337CCF3}"/>
          </ac:spMkLst>
        </pc:spChg>
      </pc:sldChg>
      <pc:sldChg chg="modSp modNotesTx">
        <pc:chgData name="Lilly Aufdembrinke" userId="fee545d9-4af7-4ecf-b0b0-707eb0358dd5" providerId="ADAL" clId="{E03E1FA7-F4DB-442F-B0B7-74ACAF74B3E8}" dt="2022-03-30T10:03:23.811" v="66" actId="790"/>
        <pc:sldMkLst>
          <pc:docMk/>
          <pc:sldMk cId="983497545" sldId="815"/>
        </pc:sldMkLst>
        <pc:spChg chg="mod">
          <ac:chgData name="Lilly Aufdembrinke" userId="fee545d9-4af7-4ecf-b0b0-707eb0358dd5" providerId="ADAL" clId="{E03E1FA7-F4DB-442F-B0B7-74ACAF74B3E8}" dt="2022-03-30T10:03:13.561" v="65" actId="790"/>
          <ac:spMkLst>
            <pc:docMk/>
            <pc:sldMk cId="983497545" sldId="815"/>
            <ac:spMk id="2" creationId="{D8BC1BD2-58C0-42FC-A1F5-FAEFF9D245BE}"/>
          </ac:spMkLst>
        </pc:spChg>
        <pc:spChg chg="mod">
          <ac:chgData name="Lilly Aufdembrinke" userId="fee545d9-4af7-4ecf-b0b0-707eb0358dd5" providerId="ADAL" clId="{E03E1FA7-F4DB-442F-B0B7-74ACAF74B3E8}" dt="2022-03-30T10:03:13.561" v="65" actId="790"/>
          <ac:spMkLst>
            <pc:docMk/>
            <pc:sldMk cId="983497545" sldId="815"/>
            <ac:spMk id="3" creationId="{5121947F-2A63-4831-A2A3-8307AA833E58}"/>
          </ac:spMkLst>
        </pc:spChg>
      </pc:sldChg>
      <pc:sldChg chg="addSp delSp modSp add modAnim modNotesTx">
        <pc:chgData name="Lilly Aufdembrinke" userId="fee545d9-4af7-4ecf-b0b0-707eb0358dd5" providerId="ADAL" clId="{E03E1FA7-F4DB-442F-B0B7-74ACAF74B3E8}" dt="2022-03-30T10:05:01.896" v="85" actId="20577"/>
        <pc:sldMkLst>
          <pc:docMk/>
          <pc:sldMk cId="3894607977" sldId="816"/>
        </pc:sldMkLst>
        <pc:spChg chg="del">
          <ac:chgData name="Lilly Aufdembrinke" userId="fee545d9-4af7-4ecf-b0b0-707eb0358dd5" providerId="ADAL" clId="{E03E1FA7-F4DB-442F-B0B7-74ACAF74B3E8}" dt="2022-03-30T10:04:25.371" v="77" actId="478"/>
          <ac:spMkLst>
            <pc:docMk/>
            <pc:sldMk cId="3894607977" sldId="816"/>
            <ac:spMk id="2" creationId="{EBBF427B-2EE2-4E50-8E83-71B8ACE2118A}"/>
          </ac:spMkLst>
        </pc:spChg>
        <pc:spChg chg="del">
          <ac:chgData name="Lilly Aufdembrinke" userId="fee545d9-4af7-4ecf-b0b0-707eb0358dd5" providerId="ADAL" clId="{E03E1FA7-F4DB-442F-B0B7-74ACAF74B3E8}" dt="2022-03-30T10:04:29.706" v="78" actId="478"/>
          <ac:spMkLst>
            <pc:docMk/>
            <pc:sldMk cId="3894607977" sldId="816"/>
            <ac:spMk id="3" creationId="{F537630F-7EC0-4E8A-9DFD-616F82188066}"/>
          </ac:spMkLst>
        </pc:spChg>
        <pc:spChg chg="add del">
          <ac:chgData name="Lilly Aufdembrinke" userId="fee545d9-4af7-4ecf-b0b0-707eb0358dd5" providerId="ADAL" clId="{E03E1FA7-F4DB-442F-B0B7-74ACAF74B3E8}" dt="2022-03-30T10:04:32.419" v="80"/>
          <ac:spMkLst>
            <pc:docMk/>
            <pc:sldMk cId="3894607977" sldId="816"/>
            <ac:spMk id="6" creationId="{3114D8E9-359D-4B9B-A987-FAC9B9C5AEDC}"/>
          </ac:spMkLst>
        </pc:spChg>
        <pc:spChg chg="add mod">
          <ac:chgData name="Lilly Aufdembrinke" userId="fee545d9-4af7-4ecf-b0b0-707eb0358dd5" providerId="ADAL" clId="{E03E1FA7-F4DB-442F-B0B7-74ACAF74B3E8}" dt="2022-03-30T10:04:51.938" v="83" actId="1076"/>
          <ac:spMkLst>
            <pc:docMk/>
            <pc:sldMk cId="3894607977" sldId="816"/>
            <ac:spMk id="9" creationId="{F28607C6-8972-48EC-9E4C-9F6063D6C5C4}"/>
          </ac:spMkLst>
        </pc:spChg>
        <pc:spChg chg="add mod">
          <ac:chgData name="Lilly Aufdembrinke" userId="fee545d9-4af7-4ecf-b0b0-707eb0358dd5" providerId="ADAL" clId="{E03E1FA7-F4DB-442F-B0B7-74ACAF74B3E8}" dt="2022-03-30T10:04:51.938" v="83" actId="1076"/>
          <ac:spMkLst>
            <pc:docMk/>
            <pc:sldMk cId="3894607977" sldId="816"/>
            <ac:spMk id="11" creationId="{1B71A6D1-F80D-4757-8569-D65F4373BE23}"/>
          </ac:spMkLst>
        </pc:spChg>
        <pc:spChg chg="add mod">
          <ac:chgData name="Lilly Aufdembrinke" userId="fee545d9-4af7-4ecf-b0b0-707eb0358dd5" providerId="ADAL" clId="{E03E1FA7-F4DB-442F-B0B7-74ACAF74B3E8}" dt="2022-03-30T10:04:51.938" v="83" actId="1076"/>
          <ac:spMkLst>
            <pc:docMk/>
            <pc:sldMk cId="3894607977" sldId="816"/>
            <ac:spMk id="12" creationId="{AAAD1B58-5806-4D69-99A2-1CF78D93DA54}"/>
          </ac:spMkLst>
        </pc:spChg>
        <pc:spChg chg="add mod">
          <ac:chgData name="Lilly Aufdembrinke" userId="fee545d9-4af7-4ecf-b0b0-707eb0358dd5" providerId="ADAL" clId="{E03E1FA7-F4DB-442F-B0B7-74ACAF74B3E8}" dt="2022-03-30T10:04:51.938" v="83" actId="1076"/>
          <ac:spMkLst>
            <pc:docMk/>
            <pc:sldMk cId="3894607977" sldId="816"/>
            <ac:spMk id="13" creationId="{5AC1F417-5CBD-4FD1-9458-951220E578A7}"/>
          </ac:spMkLst>
        </pc:spChg>
        <pc:spChg chg="add mod">
          <ac:chgData name="Lilly Aufdembrinke" userId="fee545d9-4af7-4ecf-b0b0-707eb0358dd5" providerId="ADAL" clId="{E03E1FA7-F4DB-442F-B0B7-74ACAF74B3E8}" dt="2022-03-30T10:04:51.938" v="83" actId="1076"/>
          <ac:spMkLst>
            <pc:docMk/>
            <pc:sldMk cId="3894607977" sldId="816"/>
            <ac:spMk id="14" creationId="{54CEFDFC-AD93-4E85-B4C0-867061190F95}"/>
          </ac:spMkLst>
        </pc:spChg>
        <pc:spChg chg="add mod">
          <ac:chgData name="Lilly Aufdembrinke" userId="fee545d9-4af7-4ecf-b0b0-707eb0358dd5" providerId="ADAL" clId="{E03E1FA7-F4DB-442F-B0B7-74ACAF74B3E8}" dt="2022-03-30T10:04:51.938" v="83" actId="1076"/>
          <ac:spMkLst>
            <pc:docMk/>
            <pc:sldMk cId="3894607977" sldId="816"/>
            <ac:spMk id="20" creationId="{0D833934-AC53-4D4E-86E8-14C6D7C8853A}"/>
          </ac:spMkLst>
        </pc:spChg>
        <pc:spChg chg="add mod">
          <ac:chgData name="Lilly Aufdembrinke" userId="fee545d9-4af7-4ecf-b0b0-707eb0358dd5" providerId="ADAL" clId="{E03E1FA7-F4DB-442F-B0B7-74ACAF74B3E8}" dt="2022-03-30T10:04:51.938" v="83" actId="1076"/>
          <ac:spMkLst>
            <pc:docMk/>
            <pc:sldMk cId="3894607977" sldId="816"/>
            <ac:spMk id="22" creationId="{8A4B30B0-0E7A-46BD-80A6-5CF02C542A24}"/>
          </ac:spMkLst>
        </pc:spChg>
        <pc:spChg chg="add mod">
          <ac:chgData name="Lilly Aufdembrinke" userId="fee545d9-4af7-4ecf-b0b0-707eb0358dd5" providerId="ADAL" clId="{E03E1FA7-F4DB-442F-B0B7-74ACAF74B3E8}" dt="2022-03-30T10:04:51.938" v="83" actId="1076"/>
          <ac:spMkLst>
            <pc:docMk/>
            <pc:sldMk cId="3894607977" sldId="816"/>
            <ac:spMk id="25" creationId="{36E31312-89FA-4C97-8E23-C8685BFDC1DA}"/>
          </ac:spMkLst>
        </pc:spChg>
        <pc:spChg chg="add mod">
          <ac:chgData name="Lilly Aufdembrinke" userId="fee545d9-4af7-4ecf-b0b0-707eb0358dd5" providerId="ADAL" clId="{E03E1FA7-F4DB-442F-B0B7-74ACAF74B3E8}" dt="2022-03-30T10:04:51.938" v="83" actId="1076"/>
          <ac:spMkLst>
            <pc:docMk/>
            <pc:sldMk cId="3894607977" sldId="816"/>
            <ac:spMk id="26" creationId="{85FC8168-67B5-4154-A2B2-4CDD17D31375}"/>
          </ac:spMkLst>
        </pc:spChg>
        <pc:spChg chg="add mod">
          <ac:chgData name="Lilly Aufdembrinke" userId="fee545d9-4af7-4ecf-b0b0-707eb0358dd5" providerId="ADAL" clId="{E03E1FA7-F4DB-442F-B0B7-74ACAF74B3E8}" dt="2022-03-30T10:04:51.938" v="83" actId="1076"/>
          <ac:spMkLst>
            <pc:docMk/>
            <pc:sldMk cId="3894607977" sldId="816"/>
            <ac:spMk id="27" creationId="{C71516D8-9BC0-4974-8403-B7450CCB6BDD}"/>
          </ac:spMkLst>
        </pc:spChg>
        <pc:spChg chg="add mod">
          <ac:chgData name="Lilly Aufdembrinke" userId="fee545d9-4af7-4ecf-b0b0-707eb0358dd5" providerId="ADAL" clId="{E03E1FA7-F4DB-442F-B0B7-74ACAF74B3E8}" dt="2022-03-30T10:04:51.938" v="83" actId="1076"/>
          <ac:spMkLst>
            <pc:docMk/>
            <pc:sldMk cId="3894607977" sldId="816"/>
            <ac:spMk id="28" creationId="{DD82B73E-4482-490A-9168-A7CE21FC796E}"/>
          </ac:spMkLst>
        </pc:spChg>
        <pc:spChg chg="add mod">
          <ac:chgData name="Lilly Aufdembrinke" userId="fee545d9-4af7-4ecf-b0b0-707eb0358dd5" providerId="ADAL" clId="{E03E1FA7-F4DB-442F-B0B7-74ACAF74B3E8}" dt="2022-03-30T10:04:51.938" v="83" actId="1076"/>
          <ac:spMkLst>
            <pc:docMk/>
            <pc:sldMk cId="3894607977" sldId="816"/>
            <ac:spMk id="29" creationId="{96EC0CC6-6E3E-4B23-8CDF-3AD26603BEE9}"/>
          </ac:spMkLst>
        </pc:spChg>
        <pc:spChg chg="add mod">
          <ac:chgData name="Lilly Aufdembrinke" userId="fee545d9-4af7-4ecf-b0b0-707eb0358dd5" providerId="ADAL" clId="{E03E1FA7-F4DB-442F-B0B7-74ACAF74B3E8}" dt="2022-03-30T10:04:51.938" v="83" actId="1076"/>
          <ac:spMkLst>
            <pc:docMk/>
            <pc:sldMk cId="3894607977" sldId="816"/>
            <ac:spMk id="30" creationId="{7DE165EE-3DC2-4A3A-B0D0-FBCAD11547FD}"/>
          </ac:spMkLst>
        </pc:spChg>
        <pc:spChg chg="add mod">
          <ac:chgData name="Lilly Aufdembrinke" userId="fee545d9-4af7-4ecf-b0b0-707eb0358dd5" providerId="ADAL" clId="{E03E1FA7-F4DB-442F-B0B7-74ACAF74B3E8}" dt="2022-03-30T10:04:51.938" v="83" actId="1076"/>
          <ac:spMkLst>
            <pc:docMk/>
            <pc:sldMk cId="3894607977" sldId="816"/>
            <ac:spMk id="31" creationId="{1F553D96-4A27-41DF-B6D2-EC5046698DBF}"/>
          </ac:spMkLst>
        </pc:spChg>
        <pc:spChg chg="add mod">
          <ac:chgData name="Lilly Aufdembrinke" userId="fee545d9-4af7-4ecf-b0b0-707eb0358dd5" providerId="ADAL" clId="{E03E1FA7-F4DB-442F-B0B7-74ACAF74B3E8}" dt="2022-03-30T10:04:51.938" v="83" actId="1076"/>
          <ac:spMkLst>
            <pc:docMk/>
            <pc:sldMk cId="3894607977" sldId="816"/>
            <ac:spMk id="32" creationId="{33B2F8BB-6B04-4E1B-B219-5C9E0864F48C}"/>
          </ac:spMkLst>
        </pc:spChg>
        <pc:spChg chg="add mod">
          <ac:chgData name="Lilly Aufdembrinke" userId="fee545d9-4af7-4ecf-b0b0-707eb0358dd5" providerId="ADAL" clId="{E03E1FA7-F4DB-442F-B0B7-74ACAF74B3E8}" dt="2022-03-30T10:04:51.938" v="83" actId="1076"/>
          <ac:spMkLst>
            <pc:docMk/>
            <pc:sldMk cId="3894607977" sldId="816"/>
            <ac:spMk id="33" creationId="{C2A6EA40-5F51-4C9A-A543-CC03B68F9508}"/>
          </ac:spMkLst>
        </pc:spChg>
        <pc:graphicFrameChg chg="add mod">
          <ac:chgData name="Lilly Aufdembrinke" userId="fee545d9-4af7-4ecf-b0b0-707eb0358dd5" providerId="ADAL" clId="{E03E1FA7-F4DB-442F-B0B7-74ACAF74B3E8}" dt="2022-03-30T10:04:51.938" v="83" actId="1076"/>
          <ac:graphicFrameMkLst>
            <pc:docMk/>
            <pc:sldMk cId="3894607977" sldId="816"/>
            <ac:graphicFrameMk id="15" creationId="{BC2494A8-FB47-4E71-8CB7-6BBAF9697735}"/>
          </ac:graphicFrameMkLst>
        </pc:graphicFrameChg>
        <pc:graphicFrameChg chg="add mod">
          <ac:chgData name="Lilly Aufdembrinke" userId="fee545d9-4af7-4ecf-b0b0-707eb0358dd5" providerId="ADAL" clId="{E03E1FA7-F4DB-442F-B0B7-74ACAF74B3E8}" dt="2022-03-30T10:04:51.938" v="83" actId="1076"/>
          <ac:graphicFrameMkLst>
            <pc:docMk/>
            <pc:sldMk cId="3894607977" sldId="816"/>
            <ac:graphicFrameMk id="18" creationId="{648ECAB5-8CCC-46C7-ADB4-9185B8103820}"/>
          </ac:graphicFrameMkLst>
        </pc:graphicFrameChg>
        <pc:graphicFrameChg chg="add mod">
          <ac:chgData name="Lilly Aufdembrinke" userId="fee545d9-4af7-4ecf-b0b0-707eb0358dd5" providerId="ADAL" clId="{E03E1FA7-F4DB-442F-B0B7-74ACAF74B3E8}" dt="2022-03-30T10:04:51.938" v="83" actId="1076"/>
          <ac:graphicFrameMkLst>
            <pc:docMk/>
            <pc:sldMk cId="3894607977" sldId="816"/>
            <ac:graphicFrameMk id="21" creationId="{00B1868D-C36F-4519-8179-25E4032757D3}"/>
          </ac:graphicFrameMkLst>
        </pc:graphicFrameChg>
        <pc:graphicFrameChg chg="add mod">
          <ac:chgData name="Lilly Aufdembrinke" userId="fee545d9-4af7-4ecf-b0b0-707eb0358dd5" providerId="ADAL" clId="{E03E1FA7-F4DB-442F-B0B7-74ACAF74B3E8}" dt="2022-03-30T10:04:51.938" v="83" actId="1076"/>
          <ac:graphicFrameMkLst>
            <pc:docMk/>
            <pc:sldMk cId="3894607977" sldId="816"/>
            <ac:graphicFrameMk id="23" creationId="{8D7FBF72-8B92-49E0-B371-EB6B5F40426C}"/>
          </ac:graphicFrameMkLst>
        </pc:graphicFrameChg>
        <pc:graphicFrameChg chg="add mod">
          <ac:chgData name="Lilly Aufdembrinke" userId="fee545d9-4af7-4ecf-b0b0-707eb0358dd5" providerId="ADAL" clId="{E03E1FA7-F4DB-442F-B0B7-74ACAF74B3E8}" dt="2022-03-30T10:04:51.938" v="83" actId="1076"/>
          <ac:graphicFrameMkLst>
            <pc:docMk/>
            <pc:sldMk cId="3894607977" sldId="816"/>
            <ac:graphicFrameMk id="24" creationId="{EE14924A-FFB9-4642-A3F8-F1E793833FFD}"/>
          </ac:graphicFrameMkLst>
        </pc:graphicFrameChg>
        <pc:picChg chg="add mod">
          <ac:chgData name="Lilly Aufdembrinke" userId="fee545d9-4af7-4ecf-b0b0-707eb0358dd5" providerId="ADAL" clId="{E03E1FA7-F4DB-442F-B0B7-74ACAF74B3E8}" dt="2022-03-30T10:04:51.938" v="83" actId="1076"/>
          <ac:picMkLst>
            <pc:docMk/>
            <pc:sldMk cId="3894607977" sldId="816"/>
            <ac:picMk id="7" creationId="{4AC81830-FF81-45B9-B337-40961C5E17A5}"/>
          </ac:picMkLst>
        </pc:picChg>
        <pc:cxnChg chg="add mod">
          <ac:chgData name="Lilly Aufdembrinke" userId="fee545d9-4af7-4ecf-b0b0-707eb0358dd5" providerId="ADAL" clId="{E03E1FA7-F4DB-442F-B0B7-74ACAF74B3E8}" dt="2022-03-30T10:04:51.938" v="83" actId="1076"/>
          <ac:cxnSpMkLst>
            <pc:docMk/>
            <pc:sldMk cId="3894607977" sldId="816"/>
            <ac:cxnSpMk id="8" creationId="{9598D0AB-6B68-4C36-8D24-9FC724EBCED5}"/>
          </ac:cxnSpMkLst>
        </pc:cxnChg>
        <pc:cxnChg chg="add mod">
          <ac:chgData name="Lilly Aufdembrinke" userId="fee545d9-4af7-4ecf-b0b0-707eb0358dd5" providerId="ADAL" clId="{E03E1FA7-F4DB-442F-B0B7-74ACAF74B3E8}" dt="2022-03-30T10:04:51.938" v="83" actId="1076"/>
          <ac:cxnSpMkLst>
            <pc:docMk/>
            <pc:sldMk cId="3894607977" sldId="816"/>
            <ac:cxnSpMk id="10" creationId="{38C3A702-8A63-4EFA-8EBB-0A106EDF119A}"/>
          </ac:cxnSpMkLst>
        </pc:cxnChg>
        <pc:cxnChg chg="add mod">
          <ac:chgData name="Lilly Aufdembrinke" userId="fee545d9-4af7-4ecf-b0b0-707eb0358dd5" providerId="ADAL" clId="{E03E1FA7-F4DB-442F-B0B7-74ACAF74B3E8}" dt="2022-03-30T10:04:51.938" v="83" actId="1076"/>
          <ac:cxnSpMkLst>
            <pc:docMk/>
            <pc:sldMk cId="3894607977" sldId="816"/>
            <ac:cxnSpMk id="16" creationId="{D92121B9-3887-49E7-97BA-2B58981CA599}"/>
          </ac:cxnSpMkLst>
        </pc:cxnChg>
        <pc:cxnChg chg="add mod">
          <ac:chgData name="Lilly Aufdembrinke" userId="fee545d9-4af7-4ecf-b0b0-707eb0358dd5" providerId="ADAL" clId="{E03E1FA7-F4DB-442F-B0B7-74ACAF74B3E8}" dt="2022-03-30T10:04:51.938" v="83" actId="1076"/>
          <ac:cxnSpMkLst>
            <pc:docMk/>
            <pc:sldMk cId="3894607977" sldId="816"/>
            <ac:cxnSpMk id="17" creationId="{1F27BCF0-98DB-4652-99D8-DBE76A3250F9}"/>
          </ac:cxnSpMkLst>
        </pc:cxnChg>
        <pc:cxnChg chg="add mod">
          <ac:chgData name="Lilly Aufdembrinke" userId="fee545d9-4af7-4ecf-b0b0-707eb0358dd5" providerId="ADAL" clId="{E03E1FA7-F4DB-442F-B0B7-74ACAF74B3E8}" dt="2022-03-30T10:04:51.938" v="83" actId="1076"/>
          <ac:cxnSpMkLst>
            <pc:docMk/>
            <pc:sldMk cId="3894607977" sldId="816"/>
            <ac:cxnSpMk id="19" creationId="{AB01FFE2-0B47-4667-8A20-7B02E6F3C6D0}"/>
          </ac:cxnSpMkLst>
        </pc:cxnChg>
        <pc:cxnChg chg="add mod">
          <ac:chgData name="Lilly Aufdembrinke" userId="fee545d9-4af7-4ecf-b0b0-707eb0358dd5" providerId="ADAL" clId="{E03E1FA7-F4DB-442F-B0B7-74ACAF74B3E8}" dt="2022-03-30T10:04:51.938" v="83" actId="1076"/>
          <ac:cxnSpMkLst>
            <pc:docMk/>
            <pc:sldMk cId="3894607977" sldId="816"/>
            <ac:cxnSpMk id="34" creationId="{F610D238-7826-4F5D-8ADA-630C1B0B0329}"/>
          </ac:cxnSpMkLst>
        </pc:cxnChg>
        <pc:cxnChg chg="add mod">
          <ac:chgData name="Lilly Aufdembrinke" userId="fee545d9-4af7-4ecf-b0b0-707eb0358dd5" providerId="ADAL" clId="{E03E1FA7-F4DB-442F-B0B7-74ACAF74B3E8}" dt="2022-03-30T10:04:51.938" v="83" actId="1076"/>
          <ac:cxnSpMkLst>
            <pc:docMk/>
            <pc:sldMk cId="3894607977" sldId="816"/>
            <ac:cxnSpMk id="35" creationId="{A611A865-700B-4206-B8D9-FF78FF94AA3B}"/>
          </ac:cxnSpMkLst>
        </pc:cxnChg>
      </pc:sldChg>
    </pc:docChg>
  </pc:docChgLst>
  <pc:docChgLst>
    <pc:chgData name="Sabine Blumstein" userId="S::blumstein_adelphi.de#ext#@gizonline.onmicrosoft.com::1934cf26-19af-4f0d-a9a3-4a8d6fbd73a7" providerId="AD" clId="Web-{B8680BEB-0A77-4371-BE9A-0AA5584C3FF2}"/>
    <pc:docChg chg="modSld">
      <pc:chgData name="Sabine Blumstein" userId="S::blumstein_adelphi.de#ext#@gizonline.onmicrosoft.com::1934cf26-19af-4f0d-a9a3-4a8d6fbd73a7" providerId="AD" clId="Web-{B8680BEB-0A77-4371-BE9A-0AA5584C3FF2}" dt="2022-03-30T15:19:59.141" v="464"/>
      <pc:docMkLst>
        <pc:docMk/>
      </pc:docMkLst>
      <pc:sldChg chg="modSp modNotes">
        <pc:chgData name="Sabine Blumstein" userId="S::blumstein_adelphi.de#ext#@gizonline.onmicrosoft.com::1934cf26-19af-4f0d-a9a3-4a8d6fbd73a7" providerId="AD" clId="Web-{B8680BEB-0A77-4371-BE9A-0AA5584C3FF2}" dt="2022-03-30T15:11:36.674" v="378" actId="1076"/>
        <pc:sldMkLst>
          <pc:docMk/>
          <pc:sldMk cId="3771499311" sldId="801"/>
        </pc:sldMkLst>
        <pc:spChg chg="mod">
          <ac:chgData name="Sabine Blumstein" userId="S::blumstein_adelphi.de#ext#@gizonline.onmicrosoft.com::1934cf26-19af-4f0d-a9a3-4a8d6fbd73a7" providerId="AD" clId="Web-{B8680BEB-0A77-4371-BE9A-0AA5584C3FF2}" dt="2022-03-30T15:11:30.439" v="377" actId="1076"/>
          <ac:spMkLst>
            <pc:docMk/>
            <pc:sldMk cId="3771499311" sldId="801"/>
            <ac:spMk id="5" creationId="{2DB38CC0-D503-4B89-B75E-37FF9E5724A2}"/>
          </ac:spMkLst>
        </pc:spChg>
        <pc:spChg chg="mod">
          <ac:chgData name="Sabine Blumstein" userId="S::blumstein_adelphi.de#ext#@gizonline.onmicrosoft.com::1934cf26-19af-4f0d-a9a3-4a8d6fbd73a7" providerId="AD" clId="Web-{B8680BEB-0A77-4371-BE9A-0AA5584C3FF2}" dt="2022-03-30T15:11:36.674" v="378" actId="1076"/>
          <ac:spMkLst>
            <pc:docMk/>
            <pc:sldMk cId="3771499311" sldId="801"/>
            <ac:spMk id="31" creationId="{EA2C8FF7-8D32-4A8D-81B7-57317271F2E2}"/>
          </ac:spMkLst>
        </pc:spChg>
      </pc:sldChg>
      <pc:sldChg chg="modSp modNotes">
        <pc:chgData name="Sabine Blumstein" userId="S::blumstein_adelphi.de#ext#@gizonline.onmicrosoft.com::1934cf26-19af-4f0d-a9a3-4a8d6fbd73a7" providerId="AD" clId="Web-{B8680BEB-0A77-4371-BE9A-0AA5584C3FF2}" dt="2022-03-30T15:16:35.464" v="406"/>
        <pc:sldMkLst>
          <pc:docMk/>
          <pc:sldMk cId="1361415406" sldId="802"/>
        </pc:sldMkLst>
        <pc:spChg chg="mod">
          <ac:chgData name="Sabine Blumstein" userId="S::blumstein_adelphi.de#ext#@gizonline.onmicrosoft.com::1934cf26-19af-4f0d-a9a3-4a8d6fbd73a7" providerId="AD" clId="Web-{B8680BEB-0A77-4371-BE9A-0AA5584C3FF2}" dt="2022-03-30T15:13:28.130" v="386" actId="20577"/>
          <ac:spMkLst>
            <pc:docMk/>
            <pc:sldMk cId="1361415406" sldId="802"/>
            <ac:spMk id="21" creationId="{902EA657-7D80-4766-AF0F-5C584B029300}"/>
          </ac:spMkLst>
        </pc:spChg>
      </pc:sldChg>
      <pc:sldChg chg="modNotes">
        <pc:chgData name="Sabine Blumstein" userId="S::blumstein_adelphi.de#ext#@gizonline.onmicrosoft.com::1934cf26-19af-4f0d-a9a3-4a8d6fbd73a7" providerId="AD" clId="Web-{B8680BEB-0A77-4371-BE9A-0AA5584C3FF2}" dt="2022-03-30T15:19:59.141" v="464"/>
        <pc:sldMkLst>
          <pc:docMk/>
          <pc:sldMk cId="3942805394" sldId="805"/>
        </pc:sldMkLst>
      </pc:sldChg>
    </pc:docChg>
  </pc:docChgLst>
  <pc:docChgLst>
    <pc:chgData name="Sabine Blumstein" userId="S::blumstein_adelphi.de#ext#@gizonline.onmicrosoft.com::1934cf26-19af-4f0d-a9a3-4a8d6fbd73a7" providerId="AD" clId="Web-{2B9CA022-46D6-465F-AC19-6AE997A23C27}"/>
    <pc:docChg chg="modSld">
      <pc:chgData name="Sabine Blumstein" userId="S::blumstein_adelphi.de#ext#@gizonline.onmicrosoft.com::1934cf26-19af-4f0d-a9a3-4a8d6fbd73a7" providerId="AD" clId="Web-{2B9CA022-46D6-465F-AC19-6AE997A23C27}" dt="2022-03-30T14:54:26.850" v="42"/>
      <pc:docMkLst>
        <pc:docMk/>
      </pc:docMkLst>
      <pc:sldChg chg="modSp modNotes">
        <pc:chgData name="Sabine Blumstein" userId="S::blumstein_adelphi.de#ext#@gizonline.onmicrosoft.com::1934cf26-19af-4f0d-a9a3-4a8d6fbd73a7" providerId="AD" clId="Web-{2B9CA022-46D6-465F-AC19-6AE997A23C27}" dt="2022-03-30T14:49:02.294" v="13"/>
        <pc:sldMkLst>
          <pc:docMk/>
          <pc:sldMk cId="4005159082" sldId="783"/>
        </pc:sldMkLst>
        <pc:spChg chg="mod">
          <ac:chgData name="Sabine Blumstein" userId="S::blumstein_adelphi.de#ext#@gizonline.onmicrosoft.com::1934cf26-19af-4f0d-a9a3-4a8d6fbd73a7" providerId="AD" clId="Web-{2B9CA022-46D6-465F-AC19-6AE997A23C27}" dt="2022-03-30T14:47:37.761" v="3" actId="20577"/>
          <ac:spMkLst>
            <pc:docMk/>
            <pc:sldMk cId="4005159082" sldId="783"/>
            <ac:spMk id="3" creationId="{BBD7D9A1-A5EE-443B-9337-2379369E59E9}"/>
          </ac:spMkLst>
        </pc:spChg>
      </pc:sldChg>
      <pc:sldChg chg="delCm modNotes">
        <pc:chgData name="Sabine Blumstein" userId="S::blumstein_adelphi.de#ext#@gizonline.onmicrosoft.com::1934cf26-19af-4f0d-a9a3-4a8d6fbd73a7" providerId="AD" clId="Web-{2B9CA022-46D6-465F-AC19-6AE997A23C27}" dt="2022-03-30T14:51:29.314" v="40"/>
        <pc:sldMkLst>
          <pc:docMk/>
          <pc:sldMk cId="2255448010" sldId="800"/>
        </pc:sldMkLst>
      </pc:sldChg>
      <pc:sldChg chg="delCm">
        <pc:chgData name="Sabine Blumstein" userId="S::blumstein_adelphi.de#ext#@gizonline.onmicrosoft.com::1934cf26-19af-4f0d-a9a3-4a8d6fbd73a7" providerId="AD" clId="Web-{2B9CA022-46D6-465F-AC19-6AE997A23C27}" dt="2022-03-30T14:51:53.596" v="41"/>
        <pc:sldMkLst>
          <pc:docMk/>
          <pc:sldMk cId="3771499311" sldId="801"/>
        </pc:sldMkLst>
      </pc:sldChg>
      <pc:sldChg chg="addSp">
        <pc:chgData name="Sabine Blumstein" userId="S::blumstein_adelphi.de#ext#@gizonline.onmicrosoft.com::1934cf26-19af-4f0d-a9a3-4a8d6fbd73a7" providerId="AD" clId="Web-{2B9CA022-46D6-465F-AC19-6AE997A23C27}" dt="2022-03-30T14:54:26.850" v="42"/>
        <pc:sldMkLst>
          <pc:docMk/>
          <pc:sldMk cId="983497545" sldId="815"/>
        </pc:sldMkLst>
        <pc:spChg chg="add">
          <ac:chgData name="Sabine Blumstein" userId="S::blumstein_adelphi.de#ext#@gizonline.onmicrosoft.com::1934cf26-19af-4f0d-a9a3-4a8d6fbd73a7" providerId="AD" clId="Web-{2B9CA022-46D6-465F-AC19-6AE997A23C27}" dt="2022-03-30T14:54:26.850" v="42"/>
          <ac:spMkLst>
            <pc:docMk/>
            <pc:sldMk cId="983497545" sldId="815"/>
            <ac:spMk id="5" creationId="{33E04E1E-FC40-CA06-C4E9-E366CEF71933}"/>
          </ac:spMkLst>
        </pc:spChg>
      </pc:sldChg>
    </pc:docChg>
  </pc:docChgLst>
  <pc:docChgLst>
    <pc:chgData name="Hoffmann, Eleonora GIZ" userId="S::eleonora.hoffmann@giz.de::17fcc923-fc16-4ae3-be90-1ba8220b4999" providerId="AD" clId="Web-{8BF960EE-18DC-487F-AC61-CC4364BD84D4}"/>
    <pc:docChg chg="modSld">
      <pc:chgData name="Hoffmann, Eleonora GIZ" userId="S::eleonora.hoffmann@giz.de::17fcc923-fc16-4ae3-be90-1ba8220b4999" providerId="AD" clId="Web-{8BF960EE-18DC-487F-AC61-CC4364BD84D4}" dt="2022-09-14T06:35:00.650" v="1"/>
      <pc:docMkLst>
        <pc:docMk/>
      </pc:docMkLst>
      <pc:sldChg chg="addSp delSp modSp">
        <pc:chgData name="Hoffmann, Eleonora GIZ" userId="S::eleonora.hoffmann@giz.de::17fcc923-fc16-4ae3-be90-1ba8220b4999" providerId="AD" clId="Web-{8BF960EE-18DC-487F-AC61-CC4364BD84D4}" dt="2022-09-14T06:35:00.650" v="1"/>
        <pc:sldMkLst>
          <pc:docMk/>
          <pc:sldMk cId="235594633" sldId="826"/>
        </pc:sldMkLst>
        <pc:picChg chg="add del mod">
          <ac:chgData name="Hoffmann, Eleonora GIZ" userId="S::eleonora.hoffmann@giz.de::17fcc923-fc16-4ae3-be90-1ba8220b4999" providerId="AD" clId="Web-{8BF960EE-18DC-487F-AC61-CC4364BD84D4}" dt="2022-09-14T06:35:00.650" v="1"/>
          <ac:picMkLst>
            <pc:docMk/>
            <pc:sldMk cId="235594633" sldId="826"/>
            <ac:picMk id="7" creationId="{698E715F-C967-A034-75FF-F9C400D5A815}"/>
          </ac:picMkLst>
        </pc:picChg>
      </pc:sldChg>
    </pc:docChg>
  </pc:docChgLst>
  <pc:docChgLst>
    <pc:chgData name="Hoffmann, Eleonora GIZ" userId="17fcc923-fc16-4ae3-be90-1ba8220b4999" providerId="ADAL" clId="{D4A1E50B-D1FC-4F47-81F5-76A655AA21A3}"/>
    <pc:docChg chg="custSel addSld delSld modSld">
      <pc:chgData name="Hoffmann, Eleonora GIZ" userId="17fcc923-fc16-4ae3-be90-1ba8220b4999" providerId="ADAL" clId="{D4A1E50B-D1FC-4F47-81F5-76A655AA21A3}" dt="2022-09-14T06:53:53.027" v="93" actId="47"/>
      <pc:docMkLst>
        <pc:docMk/>
      </pc:docMkLst>
      <pc:sldChg chg="del">
        <pc:chgData name="Hoffmann, Eleonora GIZ" userId="17fcc923-fc16-4ae3-be90-1ba8220b4999" providerId="ADAL" clId="{D4A1E50B-D1FC-4F47-81F5-76A655AA21A3}" dt="2022-09-14T06:35:18.762" v="0" actId="47"/>
        <pc:sldMkLst>
          <pc:docMk/>
          <pc:sldMk cId="561675503" sldId="692"/>
        </pc:sldMkLst>
      </pc:sldChg>
      <pc:sldChg chg="del">
        <pc:chgData name="Hoffmann, Eleonora GIZ" userId="17fcc923-fc16-4ae3-be90-1ba8220b4999" providerId="ADAL" clId="{D4A1E50B-D1FC-4F47-81F5-76A655AA21A3}" dt="2022-09-14T06:53:53.027" v="93" actId="47"/>
        <pc:sldMkLst>
          <pc:docMk/>
          <pc:sldMk cId="1603386933" sldId="755"/>
        </pc:sldMkLst>
      </pc:sldChg>
      <pc:sldChg chg="delCm modNotesTx">
        <pc:chgData name="Hoffmann, Eleonora GIZ" userId="17fcc923-fc16-4ae3-be90-1ba8220b4999" providerId="ADAL" clId="{D4A1E50B-D1FC-4F47-81F5-76A655AA21A3}" dt="2022-09-14T06:38:37.676" v="5" actId="1592"/>
        <pc:sldMkLst>
          <pc:docMk/>
          <pc:sldMk cId="4287130944" sldId="799"/>
        </pc:sldMkLst>
      </pc:sldChg>
      <pc:sldChg chg="modSp mod">
        <pc:chgData name="Hoffmann, Eleonora GIZ" userId="17fcc923-fc16-4ae3-be90-1ba8220b4999" providerId="ADAL" clId="{D4A1E50B-D1FC-4F47-81F5-76A655AA21A3}" dt="2022-09-14T06:39:00.383" v="19" actId="1035"/>
        <pc:sldMkLst>
          <pc:docMk/>
          <pc:sldMk cId="2255448010" sldId="800"/>
        </pc:sldMkLst>
        <pc:spChg chg="mod">
          <ac:chgData name="Hoffmann, Eleonora GIZ" userId="17fcc923-fc16-4ae3-be90-1ba8220b4999" providerId="ADAL" clId="{D4A1E50B-D1FC-4F47-81F5-76A655AA21A3}" dt="2022-09-14T06:39:00.383" v="19" actId="1035"/>
          <ac:spMkLst>
            <pc:docMk/>
            <pc:sldMk cId="2255448010" sldId="800"/>
            <ac:spMk id="2" creationId="{29091A29-1A65-4333-BEAD-744B76EC8C10}"/>
          </ac:spMkLst>
        </pc:spChg>
        <pc:spChg chg="mod">
          <ac:chgData name="Hoffmann, Eleonora GIZ" userId="17fcc923-fc16-4ae3-be90-1ba8220b4999" providerId="ADAL" clId="{D4A1E50B-D1FC-4F47-81F5-76A655AA21A3}" dt="2022-09-14T06:39:00.383" v="19" actId="1035"/>
          <ac:spMkLst>
            <pc:docMk/>
            <pc:sldMk cId="2255448010" sldId="800"/>
            <ac:spMk id="3" creationId="{96D7351E-4342-40B3-BF3B-6CA70F68E43B}"/>
          </ac:spMkLst>
        </pc:spChg>
      </pc:sldChg>
      <pc:sldChg chg="modSp mod">
        <pc:chgData name="Hoffmann, Eleonora GIZ" userId="17fcc923-fc16-4ae3-be90-1ba8220b4999" providerId="ADAL" clId="{D4A1E50B-D1FC-4F47-81F5-76A655AA21A3}" dt="2022-09-14T06:41:21.424" v="81" actId="20577"/>
        <pc:sldMkLst>
          <pc:docMk/>
          <pc:sldMk cId="785597768" sldId="814"/>
        </pc:sldMkLst>
        <pc:spChg chg="mod">
          <ac:chgData name="Hoffmann, Eleonora GIZ" userId="17fcc923-fc16-4ae3-be90-1ba8220b4999" providerId="ADAL" clId="{D4A1E50B-D1FC-4F47-81F5-76A655AA21A3}" dt="2022-09-14T06:41:21.424" v="81" actId="20577"/>
          <ac:spMkLst>
            <pc:docMk/>
            <pc:sldMk cId="785597768" sldId="814"/>
            <ac:spMk id="6" creationId="{F627E7DF-CF85-43E5-950E-AF01D337CCF3}"/>
          </ac:spMkLst>
        </pc:spChg>
      </pc:sldChg>
      <pc:sldChg chg="modNotesTx">
        <pc:chgData name="Hoffmann, Eleonora GIZ" userId="17fcc923-fc16-4ae3-be90-1ba8220b4999" providerId="ADAL" clId="{D4A1E50B-D1FC-4F47-81F5-76A655AA21A3}" dt="2022-09-14T06:42:09.531" v="86" actId="20577"/>
        <pc:sldMkLst>
          <pc:docMk/>
          <pc:sldMk cId="108243043" sldId="824"/>
        </pc:sldMkLst>
      </pc:sldChg>
      <pc:sldChg chg="modNotesTx">
        <pc:chgData name="Hoffmann, Eleonora GIZ" userId="17fcc923-fc16-4ae3-be90-1ba8220b4999" providerId="ADAL" clId="{D4A1E50B-D1FC-4F47-81F5-76A655AA21A3}" dt="2022-09-14T06:42:18.972" v="91" actId="20577"/>
        <pc:sldMkLst>
          <pc:docMk/>
          <pc:sldMk cId="2237216336" sldId="825"/>
        </pc:sldMkLst>
      </pc:sldChg>
      <pc:sldChg chg="add">
        <pc:chgData name="Hoffmann, Eleonora GIZ" userId="17fcc923-fc16-4ae3-be90-1ba8220b4999" providerId="ADAL" clId="{D4A1E50B-D1FC-4F47-81F5-76A655AA21A3}" dt="2022-09-14T06:53:50.956" v="92"/>
        <pc:sldMkLst>
          <pc:docMk/>
          <pc:sldMk cId="1816751795" sldId="9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15/09/2022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‹Nr.›</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15/09/2022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ur01.safelinks.protection.outlook.com/?url=https%3A%2F%2Fwww.kas.de%2Fc%2Fdocument_library%2Fget_file%3Fuuid%3D57153b6c-1ac9-6dd4-4048-b7e8732ba709%26groupId%3D252038&amp;data=05%7C01%7Celeonora.hoffmann%40giz.de%7C2b5d5d77c3ad4236a56a08da96f6e994%7C5bbab28cdef3460488225e707da8dba8%7C0%7C0%7C637988284468002968%7CUnknown%7CTWFpbGZsb3d8eyJWIjoiMC4wLjAwMDAiLCJQIjoiV2luMzIiLCJBTiI6Ik1haWwiLCJXVCI6Mn0%3D%7C3000%7C%7C%7C&amp;sdata=7mMfMxwgQrfjWGIFdFnAFI4XC7YjkL5n6ubetsMXvak%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umweltbundesamt.de/das-uba/geschichte-des-uba-des-umweltschutze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econd.wiki/link?to=bundesministerium_deutschland&amp;lang=en&amp;alt=https://es.wikipedia.org/wiki/Bundesministerium_(Deutschland)&amp;source=gemeinsame_geschc3a4ftsordnung_der_bundesministerie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second.wiki/link?to=verfassungsorgan&amp;lang=en&amp;alt=https://es.wikipedia.org/wiki/Verfassungsorgan&amp;source=gemeinsame_geschc3a4ftsordnung_der_bundesministerien"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noProof="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66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noProof="0"/>
              <a:t>- This map from a recent European Commission Report shows the annual average nitrate concentration in groundwaters across the EU between 2016–2019</a:t>
            </a:r>
          </a:p>
          <a:p>
            <a:pPr marL="171450" indent="-171450">
              <a:buFontTx/>
              <a:buChar char="-"/>
            </a:pPr>
            <a:r>
              <a:rPr lang="en-US" noProof="0"/>
              <a:t>According to the report, 14.1% of groundwater stations exceeded in annual average 50 mg nitrates per </a:t>
            </a:r>
            <a:r>
              <a:rPr lang="en-US" noProof="0" err="1"/>
              <a:t>litre</a:t>
            </a:r>
            <a:r>
              <a:rPr lang="en-US" noProof="0"/>
              <a:t>, a situation comparable to previous years (with a slight grow in stations exceeding the threshold)</a:t>
            </a:r>
          </a:p>
          <a:p>
            <a:pPr marL="171450" indent="-171450">
              <a:buFontTx/>
              <a:buChar char="-"/>
            </a:pPr>
            <a:r>
              <a:rPr lang="en-US" noProof="0">
                <a:latin typeface="Arial"/>
                <a:cs typeface="Arial"/>
              </a:rPr>
              <a:t>As you can see, several regions in Germany exceed the threshold of 50mg/</a:t>
            </a:r>
            <a:r>
              <a:rPr lang="en-US" noProof="0" err="1">
                <a:latin typeface="Arial"/>
                <a:cs typeface="Arial"/>
              </a:rPr>
              <a:t>litre</a:t>
            </a:r>
            <a:r>
              <a:rPr lang="en-US">
                <a:latin typeface="Arial"/>
                <a:cs typeface="Arial"/>
              </a:rPr>
              <a:t> (in 2020 roughly 16% of groundwater stations exceeded the nitrate </a:t>
            </a:r>
            <a:r>
              <a:rPr lang="en-US" err="1">
                <a:latin typeface="Arial"/>
                <a:cs typeface="Arial"/>
              </a:rPr>
              <a:t>trashhold</a:t>
            </a:r>
            <a:r>
              <a:rPr lang="en-US">
                <a:latin typeface="Arial"/>
                <a:cs typeface="Arial"/>
              </a:rPr>
              <a:t>) </a:t>
            </a:r>
            <a:endParaRPr lang="en-US" noProof="0">
              <a:cs typeface="Arial"/>
            </a:endParaRPr>
          </a:p>
          <a:p>
            <a:pPr marL="171450" indent="-171450">
              <a:buFontTx/>
              <a:buChar char="-"/>
            </a:pPr>
            <a:r>
              <a:rPr lang="en-US" noProof="0"/>
              <a:t>[need to add here that the measured nitrate levels are also higher compared to other EU member states as the measurements system is different; e.g. in Germany nitrate levels are measured relatively close to earth’s surface; other counties measure in much lower grounds where nitrate levels are generally lower; but the fact is that nitrate levels are too high in several regions]</a:t>
            </a:r>
          </a:p>
          <a:p>
            <a:pPr marL="171450" indent="-171450">
              <a:buFontTx/>
              <a:buChar char="-"/>
            </a:pPr>
            <a:endParaRPr lang="en-US" noProof="0"/>
          </a:p>
          <a:p>
            <a:pPr marL="171450" indent="-171450">
              <a:buFontTx/>
              <a:buChar char="-"/>
            </a:pPr>
            <a:endParaRPr lang="en-US" noProof="0"/>
          </a:p>
          <a:p>
            <a:pPr marL="0" indent="0">
              <a:buFontTx/>
              <a:buNone/>
            </a:pPr>
            <a:r>
              <a:rPr lang="en-US" b="1" noProof="0"/>
              <a:t>Sources: </a:t>
            </a:r>
          </a:p>
          <a:p>
            <a:pPr marL="0" indent="0">
              <a:buFontTx/>
              <a:buNone/>
            </a:pPr>
            <a:endParaRPr lang="en-US" noProof="0"/>
          </a:p>
          <a:p>
            <a:pPr marL="0" indent="0">
              <a:buFontTx/>
              <a:buNone/>
            </a:pPr>
            <a:r>
              <a:rPr lang="en-US" noProof="0"/>
              <a:t>European Commission (2021). Report from the Commission to the Council and the European Parliament </a:t>
            </a:r>
            <a:r>
              <a:rPr lang="en-US" b="0" i="0" noProof="0">
                <a:solidFill>
                  <a:srgbClr val="444444"/>
                </a:solidFill>
                <a:effectLst/>
                <a:latin typeface="Roboto" panose="02000000000000000000" pitchFamily="2" charset="0"/>
              </a:rPr>
              <a:t>on the implementation of Council Directive 91/676/EEC concerning the protection of waters against pollution caused by nitrates from agricultural sources based on Member State reports for the period 2016–2019.</a:t>
            </a:r>
            <a:endParaRPr lang="en-US" b="0" i="0" noProof="0">
              <a:solidFill>
                <a:srgbClr val="000000"/>
              </a:solidFill>
              <a:effectLst/>
              <a:cs typeface="Arial" panose="020B0604020202020204" pitchFamily="34" charset="0"/>
            </a:endParaRPr>
          </a:p>
          <a:p>
            <a:endParaRPr lang="en-US">
              <a:solidFill>
                <a:srgbClr val="444444"/>
              </a:solidFill>
              <a:latin typeface="Roboto"/>
              <a:ea typeface="Roboto"/>
            </a:endParaRPr>
          </a:p>
          <a:p>
            <a:r>
              <a:rPr lang="en-US" err="1">
                <a:solidFill>
                  <a:srgbClr val="444444"/>
                </a:solidFill>
                <a:latin typeface="Roboto"/>
                <a:ea typeface="Roboto"/>
              </a:rPr>
              <a:t>Umweltbundesamt</a:t>
            </a:r>
            <a:r>
              <a:rPr lang="en-US">
                <a:solidFill>
                  <a:srgbClr val="444444"/>
                </a:solidFill>
                <a:latin typeface="Roboto"/>
                <a:ea typeface="Roboto"/>
              </a:rPr>
              <a:t>. Indicator: Nitrate in Groundwater. Available at: </a:t>
            </a:r>
            <a:r>
              <a:rPr lang="en-US">
                <a:latin typeface="Arial"/>
                <a:cs typeface="Arial"/>
              </a:rPr>
              <a:t>https://www.umweltbundesamt.de/en/data/environmental-indicators/indicator-nitrate-in-groundwater  </a:t>
            </a:r>
            <a:endParaRPr lang="en-US">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1854913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noProof="0"/>
              <a:t>A central instrument to lower Nitrate levels in groundwater in Germany is the </a:t>
            </a:r>
            <a:r>
              <a:rPr lang="en-US" b="1" noProof="0"/>
              <a:t>Fertilizer Ordinance </a:t>
            </a:r>
          </a:p>
          <a:p>
            <a:pPr marL="171450" indent="-171450">
              <a:buFontTx/>
              <a:buChar char="-"/>
            </a:pPr>
            <a:r>
              <a:rPr lang="en-US" noProof="0"/>
              <a:t>This slide provides some background on the Fertilizer Ordinance and what it regulates</a:t>
            </a:r>
          </a:p>
          <a:p>
            <a:pPr marL="171450" indent="-171450">
              <a:lnSpc>
                <a:spcPct val="100000"/>
              </a:lnSpc>
              <a:buClr>
                <a:srgbClr val="F4971A"/>
              </a:buClr>
              <a:buFontTx/>
              <a:buChar char="-"/>
            </a:pPr>
            <a:r>
              <a:rPr lang="en-US" noProof="0"/>
              <a:t>The ordinance regulates the use of fertilizers (type, amount, methods of fertilizer application) based on the fertilizer law (which is a separate law!)</a:t>
            </a:r>
          </a:p>
          <a:p>
            <a:pPr marL="171450" indent="-171450">
              <a:lnSpc>
                <a:spcPct val="100000"/>
              </a:lnSpc>
              <a:buClr>
                <a:srgbClr val="F4971A"/>
              </a:buClr>
              <a:buFontTx/>
              <a:buChar char="-"/>
            </a:pPr>
            <a:r>
              <a:rPr lang="en-US" noProof="0"/>
              <a:t>It is the central instrument for the implementation of the </a:t>
            </a:r>
            <a:r>
              <a:rPr lang="en-US" b="1" noProof="0"/>
              <a:t>European Nitrates Directive </a:t>
            </a:r>
            <a:r>
              <a:rPr lang="en-US" b="0" noProof="0"/>
              <a:t>which is a legally binding directive for all EU member countries</a:t>
            </a:r>
          </a:p>
          <a:p>
            <a:pPr marL="615950" lvl="1" indent="-342900">
              <a:lnSpc>
                <a:spcPct val="100000"/>
              </a:lnSpc>
              <a:buFont typeface="Symbol" panose="05050102010706020507" pitchFamily="18" charset="2"/>
              <a:buChar char="-"/>
            </a:pPr>
            <a:r>
              <a:rPr lang="en-US" sz="1800" noProof="0"/>
              <a:t>According to this all EU member states have to prevent/reduce pollution of water bodies by nitrate</a:t>
            </a:r>
          </a:p>
          <a:p>
            <a:pPr marL="615950" lvl="1" indent="-342900">
              <a:lnSpc>
                <a:spcPct val="100000"/>
              </a:lnSpc>
              <a:buFont typeface="Symbol" panose="05050102010706020507" pitchFamily="18" charset="2"/>
              <a:buChar char="-"/>
            </a:pPr>
            <a:r>
              <a:rPr lang="en-US" sz="1800" noProof="0"/>
              <a:t>All EU member states are also obliged to document nitrate pollution</a:t>
            </a:r>
          </a:p>
          <a:p>
            <a:pPr marL="0" indent="0">
              <a:lnSpc>
                <a:spcPct val="100000"/>
              </a:lnSpc>
              <a:buClr>
                <a:srgbClr val="F4971A"/>
              </a:buClr>
              <a:buFont typeface="Wingdings" panose="05000000000000000000" pitchFamily="2" charset="2"/>
              <a:buNone/>
            </a:pPr>
            <a:r>
              <a:rPr lang="en-US" noProof="0"/>
              <a:t>- </a:t>
            </a:r>
            <a:r>
              <a:rPr lang="en-US" sz="900" kern="1200" noProof="0">
                <a:solidFill>
                  <a:schemeClr val="tx1"/>
                </a:solidFill>
                <a:latin typeface="Arial" panose="020B0604020202020204" pitchFamily="34" charset="0"/>
                <a:ea typeface="+mn-ea"/>
                <a:cs typeface="+mn-cs"/>
              </a:rPr>
              <a:t>In</a:t>
            </a:r>
            <a:r>
              <a:rPr lang="en-US" noProof="0"/>
              <a:t> 2013 the European Commission initiated an </a:t>
            </a:r>
            <a:r>
              <a:rPr lang="en-US" b="1" noProof="0"/>
              <a:t>infringement proceedings against Germany and filed a complaint with the European Court of Justice (ECJ) </a:t>
            </a:r>
            <a:r>
              <a:rPr lang="en-US" noProof="0"/>
              <a:t>in 2016 as it argued Germany did not comply with EU Nitrates Directive and did not do enough to decrease nitrate pollution</a:t>
            </a:r>
          </a:p>
          <a:p>
            <a:pPr marL="171450" indent="-171450">
              <a:lnSpc>
                <a:spcPct val="100000"/>
              </a:lnSpc>
              <a:buClr>
                <a:srgbClr val="F4971A"/>
              </a:buClr>
              <a:buFont typeface="Wingdings" panose="05000000000000000000" pitchFamily="2" charset="2"/>
              <a:buChar char="à"/>
            </a:pPr>
            <a:r>
              <a:rPr lang="en-US" noProof="0">
                <a:sym typeface="Wingdings" panose="05000000000000000000" pitchFamily="2" charset="2"/>
              </a:rPr>
              <a:t>Germany therefore </a:t>
            </a:r>
            <a:r>
              <a:rPr lang="en-US" b="1" noProof="0">
                <a:sym typeface="Wingdings" panose="05000000000000000000" pitchFamily="2" charset="2"/>
              </a:rPr>
              <a:t>started an amended process to adjust the Fertilizer Ordinance (</a:t>
            </a:r>
            <a:r>
              <a:rPr lang="en-US" b="1" noProof="0" err="1">
                <a:sym typeface="Wingdings" panose="05000000000000000000" pitchFamily="2" charset="2"/>
              </a:rPr>
              <a:t>DüV</a:t>
            </a:r>
            <a:r>
              <a:rPr lang="en-US" b="1" noProof="0">
                <a:sym typeface="Wingdings" panose="05000000000000000000" pitchFamily="2" charset="2"/>
              </a:rPr>
              <a:t>) </a:t>
            </a:r>
            <a:r>
              <a:rPr lang="en-US" noProof="0">
                <a:sym typeface="Wingdings" panose="05000000000000000000" pitchFamily="2" charset="2"/>
              </a:rPr>
              <a:t>in order to comply with European law</a:t>
            </a:r>
          </a:p>
          <a:p>
            <a:pPr marL="171450" indent="-171450">
              <a:lnSpc>
                <a:spcPct val="100000"/>
              </a:lnSpc>
              <a:buClr>
                <a:srgbClr val="F4971A"/>
              </a:buClr>
              <a:buFont typeface="Wingdings" panose="05000000000000000000" pitchFamily="2" charset="2"/>
              <a:buChar char="à"/>
            </a:pPr>
            <a:endParaRPr lang="en-US" noProof="0">
              <a:sym typeface="Wingdings" panose="05000000000000000000" pitchFamily="2" charset="2"/>
            </a:endParaRPr>
          </a:p>
          <a:p>
            <a:pPr marL="0" indent="0">
              <a:lnSpc>
                <a:spcPct val="100000"/>
              </a:lnSpc>
              <a:buClr>
                <a:srgbClr val="F4971A"/>
              </a:buClr>
              <a:buFont typeface="Wingdings" panose="05000000000000000000" pitchFamily="2" charset="2"/>
              <a:buNone/>
            </a:pPr>
            <a:r>
              <a:rPr lang="en-US" u="sng" noProof="0">
                <a:sym typeface="Wingdings" panose="05000000000000000000" pitchFamily="2" charset="2"/>
              </a:rPr>
              <a:t>Additional Information: </a:t>
            </a:r>
          </a:p>
          <a:p>
            <a:endParaRPr lang="en-US" sz="900" noProof="0"/>
          </a:p>
          <a:p>
            <a:r>
              <a:rPr lang="en-US" sz="900" noProof="0"/>
              <a:t>Within Germany, the federal state assumes the responsibility for environmental protection and for </a:t>
            </a:r>
            <a:r>
              <a:rPr lang="en-US" sz="900" noProof="0" err="1"/>
              <a:t>utilisation</a:t>
            </a:r>
            <a:r>
              <a:rPr lang="en-US" sz="900" noProof="0"/>
              <a:t> and protection of water resources. However, the management of water resources and protection of water bodies in Germany is strongly dictated by EU legal guidelines. The </a:t>
            </a:r>
            <a:r>
              <a:rPr lang="en-US" sz="900" b="1" noProof="0"/>
              <a:t>European Water Framework Directive (EWFD) </a:t>
            </a:r>
            <a:r>
              <a:rPr lang="en-US" sz="900" noProof="0"/>
              <a:t>from 2000 contains strict guidelines on the protection of European waters. The </a:t>
            </a:r>
            <a:r>
              <a:rPr lang="en-US" sz="900" b="1" noProof="0"/>
              <a:t>European Commission (EC)-Nitrates Directive</a:t>
            </a:r>
            <a:r>
              <a:rPr lang="en-US" sz="900" noProof="0"/>
              <a:t> is a key instrument in improving the groundwater quality. </a:t>
            </a:r>
            <a:r>
              <a:rPr lang="en-US" sz="900" b="1" noProof="0"/>
              <a:t>According to the EC, Germany had repeatedly violated the EC-Nitrates Directive </a:t>
            </a:r>
            <a:r>
              <a:rPr lang="en-US" sz="900" noProof="0"/>
              <a:t>in recent years. </a:t>
            </a:r>
          </a:p>
          <a:p>
            <a:endParaRPr lang="en-US" sz="900" noProof="0"/>
          </a:p>
          <a:p>
            <a:r>
              <a:rPr lang="en-US" sz="900" noProof="0"/>
              <a:t>Through the violation of European environmental guidelines, in particular that of the Nitrate Directive, the </a:t>
            </a:r>
            <a:r>
              <a:rPr lang="en-US" sz="900" b="1" noProof="0"/>
              <a:t>amendment of the </a:t>
            </a:r>
            <a:r>
              <a:rPr lang="en-US" sz="900" b="1" noProof="0" err="1"/>
              <a:t>fertiliser</a:t>
            </a:r>
            <a:r>
              <a:rPr lang="en-US" sz="900" b="1" noProof="0"/>
              <a:t> ordinance </a:t>
            </a:r>
            <a:r>
              <a:rPr lang="en-US" sz="900" noProof="0"/>
              <a:t>was initiated, which necessitated the coordination of numerous and sometimes competing interests between different sectors and actors. This process represents a practical example of the involvement of the institutions used for the review process and the instruments for intersectoral (between ministries and sectors) and cross-level (Federal Government and the Federal States) coordination.</a:t>
            </a:r>
          </a:p>
          <a:p>
            <a:pPr marL="0" indent="0">
              <a:lnSpc>
                <a:spcPct val="100000"/>
              </a:lnSpc>
              <a:buClr>
                <a:srgbClr val="F4971A"/>
              </a:buClr>
              <a:buFont typeface="Wingdings" panose="05000000000000000000" pitchFamily="2" charset="2"/>
              <a:buNone/>
            </a:pPr>
            <a:endParaRPr lang="en-US" noProof="0">
              <a:sym typeface="Wingdings" panose="05000000000000000000" pitchFamily="2" charset="2"/>
            </a:endParaRPr>
          </a:p>
          <a:p>
            <a:pPr marL="0" indent="0">
              <a:lnSpc>
                <a:spcPct val="100000"/>
              </a:lnSpc>
              <a:buClr>
                <a:srgbClr val="F4971A"/>
              </a:buClr>
              <a:buFont typeface="Wingdings" panose="05000000000000000000" pitchFamily="2" charset="2"/>
              <a:buNone/>
            </a:pPr>
            <a:endParaRPr lang="en-US" noProof="0">
              <a:sym typeface="Wingdings" panose="05000000000000000000" pitchFamily="2" charset="2"/>
            </a:endParaRPr>
          </a:p>
          <a:p>
            <a:pPr marL="0" indent="0">
              <a:lnSpc>
                <a:spcPct val="100000"/>
              </a:lnSpc>
              <a:buClr>
                <a:srgbClr val="F4971A"/>
              </a:buClr>
              <a:buFont typeface="Wingdings" panose="05000000000000000000" pitchFamily="2" charset="2"/>
              <a:buNone/>
            </a:pPr>
            <a:endParaRPr lang="en-US" noProof="0">
              <a:sym typeface="Wingdings" panose="05000000000000000000" pitchFamily="2" charset="2"/>
            </a:endParaRPr>
          </a:p>
          <a:p>
            <a:pPr marL="0" indent="0">
              <a:lnSpc>
                <a:spcPct val="100000"/>
              </a:lnSpc>
              <a:buClr>
                <a:srgbClr val="F4971A"/>
              </a:buClr>
              <a:buFont typeface="Wingdings" panose="05000000000000000000" pitchFamily="2" charset="2"/>
              <a:buNone/>
            </a:pPr>
            <a:r>
              <a:rPr lang="en-US" b="1" noProof="0">
                <a:sym typeface="Wingdings" panose="05000000000000000000" pitchFamily="2" charset="2"/>
              </a:rPr>
              <a:t>Sources: </a:t>
            </a:r>
          </a:p>
          <a:p>
            <a:pPr marL="0" indent="0">
              <a:lnSpc>
                <a:spcPct val="100000"/>
              </a:lnSpc>
              <a:buClr>
                <a:srgbClr val="F4971A"/>
              </a:buClr>
              <a:buFont typeface="Wingdings" panose="05000000000000000000" pitchFamily="2" charset="2"/>
              <a:buNone/>
            </a:pPr>
            <a:endParaRPr lang="en-US" noProof="0">
              <a:sym typeface="Wingdings" panose="05000000000000000000" pitchFamily="2" charset="2"/>
            </a:endParaRPr>
          </a:p>
          <a:p>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a:t>
            </a:r>
          </a:p>
          <a:p>
            <a:pPr marL="0" indent="0">
              <a:lnSpc>
                <a:spcPct val="100000"/>
              </a:lnSpc>
              <a:buClr>
                <a:srgbClr val="F4971A"/>
              </a:buClr>
              <a:buFont typeface="Wingdings" panose="05000000000000000000" pitchFamily="2" charset="2"/>
              <a:buNone/>
            </a:pPr>
            <a:endParaRPr lang="de-DE">
              <a:sym typeface="Wingdings" panose="05000000000000000000" pitchFamily="2" charset="2"/>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a:p>
        </p:txBody>
      </p:sp>
    </p:spTree>
    <p:extLst>
      <p:ext uri="{BB962C8B-B14F-4D97-AF65-F5344CB8AC3E}">
        <p14:creationId xmlns:p14="http://schemas.microsoft.com/office/powerpoint/2010/main" val="113780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This process to alter the existing  Fertilizer Ordinance (</a:t>
            </a:r>
            <a:r>
              <a:rPr lang="en-US" noProof="0" err="1"/>
              <a:t>DüV</a:t>
            </a:r>
            <a:r>
              <a:rPr lang="en-US" noProof="0"/>
              <a:t>) required the coordination across two main sectors: agriculture and water (albeit energy sector played a minor role as well)</a:t>
            </a:r>
          </a:p>
          <a:p>
            <a:pPr marL="171450" indent="-171450">
              <a:buFontTx/>
              <a:buChar char="-"/>
            </a:pPr>
            <a:r>
              <a:rPr lang="en-US" noProof="0"/>
              <a:t>To some extent the objectives between the agricultural sector conflict with those from the water sector which is depicted on this slide</a:t>
            </a:r>
          </a:p>
          <a:p>
            <a:endParaRPr lang="en-US" noProof="0"/>
          </a:p>
          <a:p>
            <a:pPr marL="171450" indent="-171450">
              <a:buFontTx/>
              <a:buChar char="-"/>
            </a:pPr>
            <a:r>
              <a:rPr lang="en-US" noProof="0"/>
              <a:t>The agricultural sector largely strives to achieve the most effective land use for food production (maximum possible output per unit area) without burdening farmers with extra restrictions and associated costs.</a:t>
            </a:r>
          </a:p>
          <a:p>
            <a:pPr marL="171450" indent="-171450">
              <a:buFontTx/>
              <a:buChar char="-"/>
            </a:pPr>
            <a:r>
              <a:rPr lang="en-US" sz="1800" b="0" i="0" u="none" strike="noStrike" baseline="0">
                <a:solidFill>
                  <a:srgbClr val="1A1A1A"/>
                </a:solidFill>
                <a:latin typeface="Calibri" panose="020F0502020204030204" pitchFamily="34" charset="0"/>
              </a:rPr>
              <a:t>The water and environmental sectors on the other side aim at  to reduce </a:t>
            </a:r>
            <a:r>
              <a:rPr lang="en-US" sz="1800" b="0" i="0" u="none" strike="noStrike" baseline="0" err="1">
                <a:solidFill>
                  <a:srgbClr val="1A1A1A"/>
                </a:solidFill>
                <a:latin typeface="Calibri" panose="020F0502020204030204" pitchFamily="34" charset="0"/>
              </a:rPr>
              <a:t>fertiliser</a:t>
            </a:r>
            <a:r>
              <a:rPr lang="en-US" sz="1800" b="0" i="0" u="none" strike="noStrike" baseline="0">
                <a:solidFill>
                  <a:srgbClr val="1A1A1A"/>
                </a:solidFill>
                <a:latin typeface="Calibri" panose="020F0502020204030204" pitchFamily="34" charset="0"/>
              </a:rPr>
              <a:t> use in agriculture, to protect water and land resources and reduce the costs involved in water treatment</a:t>
            </a:r>
          </a:p>
          <a:p>
            <a:pPr marL="171450" indent="-171450">
              <a:buFontTx/>
              <a:buChar char="-"/>
            </a:pPr>
            <a:endParaRPr lang="en-US" sz="1800" b="0" i="0" u="none" strike="noStrike" baseline="0" noProof="0">
              <a:solidFill>
                <a:srgbClr val="1A1A1A"/>
              </a:solidFill>
              <a:latin typeface="Calibri" panose="020F0502020204030204" pitchFamily="34" charset="0"/>
            </a:endParaRPr>
          </a:p>
          <a:p>
            <a:pPr marL="0" indent="0">
              <a:buFontTx/>
              <a:buNone/>
            </a:pPr>
            <a:r>
              <a:rPr lang="en-US" sz="1800" b="1" i="0" u="none" strike="noStrike" baseline="0" noProof="0">
                <a:solidFill>
                  <a:srgbClr val="1A1A1A"/>
                </a:solidFill>
                <a:latin typeface="Calibri" panose="020F0502020204030204" pitchFamily="34" charset="0"/>
              </a:rPr>
              <a:t>Sources: </a:t>
            </a:r>
          </a:p>
          <a:p>
            <a:pPr marL="0" indent="0">
              <a:buFontTx/>
              <a:buNone/>
            </a:pPr>
            <a:endParaRPr lang="en-US" sz="1800" b="0" i="0" u="none" strike="noStrike" baseline="0" noProof="0">
              <a:solidFill>
                <a:srgbClr val="1A1A1A"/>
              </a:solidFill>
              <a:latin typeface="Calibri" panose="020F0502020204030204" pitchFamily="34" charset="0"/>
            </a:endParaRPr>
          </a:p>
          <a:p>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a:t>
            </a:r>
          </a:p>
          <a:p>
            <a:pPr marL="0" indent="0">
              <a:buFontTx/>
              <a:buNone/>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a:p>
        </p:txBody>
      </p:sp>
    </p:spTree>
    <p:extLst>
      <p:ext uri="{BB962C8B-B14F-4D97-AF65-F5344CB8AC3E}">
        <p14:creationId xmlns:p14="http://schemas.microsoft.com/office/powerpoint/2010/main" val="246325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r>
              <a:rPr lang="en-US">
                <a:latin typeface="Arial"/>
                <a:cs typeface="Arial"/>
              </a:rPr>
              <a:t>- The following two slides describe the process of intersectoral coordination and the different institutional mechanisms that were involved  </a:t>
            </a:r>
            <a:endParaRPr lang="en-US" noProof="0"/>
          </a:p>
          <a:p>
            <a:endParaRPr lang="en-US">
              <a:latin typeface="Arial"/>
              <a:cs typeface="Arial"/>
            </a:endParaRPr>
          </a:p>
          <a:p>
            <a:pPr marL="228600" indent="-228600">
              <a:buFont typeface="+mj-lt"/>
              <a:buAutoNum type="arabicPeriod"/>
            </a:pPr>
            <a:r>
              <a:rPr lang="en-US" sz="900" b="1" noProof="0"/>
              <a:t>Federal-state working group for the evaluation of the Fertilizer Ordinance </a:t>
            </a:r>
            <a:endParaRPr lang="en-US" noProof="0"/>
          </a:p>
          <a:p>
            <a:pPr marL="171450" indent="-171450">
              <a:buFontTx/>
              <a:buChar char="-"/>
            </a:pPr>
            <a:r>
              <a:rPr lang="en-US" sz="900" noProof="0"/>
              <a:t>The </a:t>
            </a:r>
            <a:r>
              <a:rPr lang="en-US" sz="900" b="1" noProof="0"/>
              <a:t>lead ministry</a:t>
            </a:r>
            <a:r>
              <a:rPr lang="en-US" sz="900" noProof="0"/>
              <a:t> responsible for the amendment process was the Federal Ministry of Food and Agriculture (BMEL)</a:t>
            </a:r>
          </a:p>
          <a:p>
            <a:pPr marL="171450" indent="-171450">
              <a:buFontTx/>
              <a:buChar char="-"/>
            </a:pPr>
            <a:r>
              <a:rPr lang="en-US" sz="900" noProof="0"/>
              <a:t>The </a:t>
            </a:r>
            <a:r>
              <a:rPr lang="en-US" sz="900" noProof="0" err="1"/>
              <a:t>fertiliser</a:t>
            </a:r>
            <a:r>
              <a:rPr lang="en-US" sz="900" noProof="0"/>
              <a:t> law requires the BMEL to cooperate with other federal ministries (such as the one responsible for the environment &amp; economy) </a:t>
            </a:r>
          </a:p>
          <a:p>
            <a:pPr marL="171450" indent="-171450">
              <a:buFontTx/>
              <a:buChar char="-"/>
            </a:pPr>
            <a:r>
              <a:rPr lang="en-US" sz="900" noProof="0"/>
              <a:t>BMEL hence initiated early contact with other affected ministries, informed them about their activities and plans and was principally responsible for the management of the cooperative work</a:t>
            </a:r>
          </a:p>
          <a:p>
            <a:pPr marL="171450" indent="-171450">
              <a:buFontTx/>
              <a:buChar char="-"/>
            </a:pPr>
            <a:r>
              <a:rPr lang="en-US" sz="900" b="0" noProof="0"/>
              <a:t>One of the first steps was the establishment of a </a:t>
            </a:r>
            <a:r>
              <a:rPr lang="en-US" sz="900" b="1" noProof="0"/>
              <a:t>federal-state permanent work group </a:t>
            </a:r>
            <a:r>
              <a:rPr lang="en-US" sz="900" b="0" noProof="0"/>
              <a:t>which was responsible to </a:t>
            </a:r>
            <a:r>
              <a:rPr lang="en-US" sz="900" b="1" noProof="0"/>
              <a:t>analyze the effectiveness of the existing ordinance and to make recommendations for change  </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noProof="0"/>
              <a:t>The working group operated from 2011 to 2012</a:t>
            </a:r>
          </a:p>
          <a:p>
            <a:pPr marL="514350" lvl="1" indent="-171450">
              <a:buFontTx/>
              <a:buChar char="-"/>
            </a:pPr>
            <a:r>
              <a:rPr lang="en-US" sz="900" noProof="0"/>
              <a:t>Next to the representatives of the ministries, state representatives and science representatives were also included in the working group</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US" sz="900" noProof="0"/>
              <a:t>Hence, the working group served to enable both </a:t>
            </a:r>
            <a:r>
              <a:rPr lang="en-US" sz="900" b="1" noProof="0"/>
              <a:t>vertical and horizontal coordination</a:t>
            </a:r>
            <a:r>
              <a:rPr lang="en-US" sz="900" noProof="0"/>
              <a:t>, so that actors from various national sectors at both the </a:t>
            </a:r>
            <a:r>
              <a:rPr lang="en-US" sz="900" b="1" noProof="0"/>
              <a:t>federal and state levels</a:t>
            </a:r>
            <a:r>
              <a:rPr lang="en-US" sz="900" noProof="0"/>
              <a:t> were integrated and their interests were accommodated</a:t>
            </a:r>
          </a:p>
          <a:p>
            <a:pPr marL="514350" marR="0" lvl="1" indent="-171450" algn="l" defTabSz="685800" rtl="0" eaLnBrk="1" fontAlgn="auto" latinLnBrk="0" hangingPunct="1">
              <a:lnSpc>
                <a:spcPct val="100000"/>
              </a:lnSpc>
              <a:spcBef>
                <a:spcPts val="0"/>
              </a:spcBef>
              <a:spcAft>
                <a:spcPts val="0"/>
              </a:spcAft>
              <a:buClrTx/>
              <a:buSzTx/>
              <a:buFontTx/>
              <a:buChar char="-"/>
              <a:tabLst/>
              <a:defRPr/>
            </a:pPr>
            <a:endParaRPr lang="en-US" sz="900" noProof="0"/>
          </a:p>
          <a:p>
            <a:pPr marL="228600" marR="0" lvl="0" indent="-228600" algn="l" defTabSz="685800" rtl="0" eaLnBrk="1" fontAlgn="auto" latinLnBrk="0" hangingPunct="1">
              <a:lnSpc>
                <a:spcPct val="100000"/>
              </a:lnSpc>
              <a:spcBef>
                <a:spcPts val="0"/>
              </a:spcBef>
              <a:spcAft>
                <a:spcPts val="0"/>
              </a:spcAft>
              <a:buClrTx/>
              <a:buSzTx/>
              <a:buFont typeface="+mj-lt"/>
              <a:buAutoNum type="arabicPeriod" startAt="2"/>
              <a:tabLst/>
              <a:defRPr/>
            </a:pPr>
            <a:r>
              <a:rPr lang="en-US" sz="900" b="1" noProof="0" err="1"/>
              <a:t>Interministerial</a:t>
            </a:r>
            <a:r>
              <a:rPr lang="en-US" sz="900" b="1" noProof="0"/>
              <a:t> coordination</a:t>
            </a:r>
            <a:endParaRPr lang="en-US" sz="900" noProof="0"/>
          </a:p>
          <a:p>
            <a:pPr marL="171450" lvl="0" indent="-171450">
              <a:buFontTx/>
              <a:buChar char="-"/>
            </a:pPr>
            <a:r>
              <a:rPr lang="en-US" sz="900" noProof="0"/>
              <a:t>Based on the recommendations of the working group, the BMEL drafted a first version of the new ordinance</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noProof="0"/>
              <a:t>Regular discussions and informal meetings took place between the lead ministry (BMEL), the two other relevant federal ministries (</a:t>
            </a:r>
            <a:r>
              <a:rPr lang="en-AU" sz="900"/>
              <a:t>Federal Ministry for the Environment, Nature Conservation, Building and Nuclear Safety(BMUB); </a:t>
            </a:r>
            <a:r>
              <a:rPr lang="en-US" sz="900"/>
              <a:t>Federal Ministry for Economic Affairs and Energy (</a:t>
            </a:r>
            <a:r>
              <a:rPr lang="en-US" sz="900" err="1"/>
              <a:t>BMWi</a:t>
            </a:r>
            <a:r>
              <a:rPr lang="en-US" sz="900"/>
              <a:t>)</a:t>
            </a:r>
            <a:endParaRPr lang="en-US" sz="900" noProof="0"/>
          </a:p>
          <a:p>
            <a:pPr marL="171450" lvl="0" indent="-171450">
              <a:buFontTx/>
              <a:buChar char="-"/>
            </a:pPr>
            <a:r>
              <a:rPr lang="en-US" sz="900" noProof="0"/>
              <a:t>Several hearings in the 3 ministries took place (with representatives of the federal states, associations, science/experts, different interest groups such as environmental NGOs)</a:t>
            </a:r>
          </a:p>
          <a:p>
            <a:endParaRPr lang="en-US" noProof="0"/>
          </a:p>
          <a:p>
            <a:r>
              <a:rPr lang="en-US" b="1" noProof="0"/>
              <a:t>Sources: </a:t>
            </a:r>
          </a:p>
          <a:p>
            <a:endParaRPr lang="en-US" noProof="0"/>
          </a:p>
          <a:p>
            <a:r>
              <a:rPr lang="en-US" sz="900" noProof="0">
                <a:latin typeface="Arial"/>
                <a:cs typeface="Arial"/>
              </a:rPr>
              <a:t>Blumstein, S., Kramer, A., Carius, A. (2017). Coordination of Sectoral Interests in the Nexus Between Water, Energy and Agriculture. Mechanisms and Interests in Germany. Deutsche Gesellschaft für </a:t>
            </a:r>
            <a:r>
              <a:rPr lang="en-US" sz="900" noProof="0" err="1">
                <a:latin typeface="Arial"/>
                <a:cs typeface="Arial"/>
              </a:rPr>
              <a:t>Internationale</a:t>
            </a:r>
            <a:r>
              <a:rPr lang="en-US" sz="900" noProof="0">
                <a:latin typeface="Arial"/>
                <a:cs typeface="Arial"/>
              </a:rPr>
              <a:t> Zusammenarbeit (GIZ).</a:t>
            </a:r>
            <a:r>
              <a:rPr lang="en-US">
                <a:latin typeface="Arial"/>
                <a:cs typeface="Arial"/>
              </a:rPr>
              <a:t> </a:t>
            </a:r>
            <a:endParaRPr lang="en-US" sz="900" noProof="0">
              <a:cs typeface="Arial"/>
            </a:endParaRPr>
          </a:p>
          <a:p>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13</a:t>
            </a:fld>
            <a:endParaRPr lang="en-GB"/>
          </a:p>
        </p:txBody>
      </p:sp>
    </p:spTree>
    <p:extLst>
      <p:ext uri="{BB962C8B-B14F-4D97-AF65-F5344CB8AC3E}">
        <p14:creationId xmlns:p14="http://schemas.microsoft.com/office/powerpoint/2010/main" val="1958578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endParaRPr lang="en-US" noProof="0"/>
          </a:p>
          <a:p>
            <a:r>
              <a:rPr lang="en-US" b="1" noProof="0"/>
              <a:t>3. Scientific Councils</a:t>
            </a:r>
          </a:p>
          <a:p>
            <a:pPr marL="171450" indent="-171450">
              <a:buFontTx/>
              <a:buChar char="-"/>
            </a:pPr>
            <a:r>
              <a:rPr lang="en-US" sz="900" noProof="0"/>
              <a:t>Three major scientific councils released a joint statement regarding the proposals from the Federal-State Working Group (BLAG-DÜV)  Evaluating the </a:t>
            </a:r>
            <a:r>
              <a:rPr lang="en-US" sz="900" noProof="0" err="1"/>
              <a:t>Fertiliser</a:t>
            </a:r>
            <a:r>
              <a:rPr lang="en-US" sz="900" noProof="0"/>
              <a:t> Ordinance</a:t>
            </a:r>
          </a:p>
          <a:p>
            <a:pPr marL="171450" indent="-171450">
              <a:buFontTx/>
              <a:buChar char="-"/>
            </a:pPr>
            <a:r>
              <a:rPr lang="en-US" sz="900" noProof="0"/>
              <a:t>The three councils include: German Advisory Council on the Environment (SRU), </a:t>
            </a:r>
          </a:p>
          <a:p>
            <a:pPr marL="171450" indent="-171450">
              <a:buFontTx/>
              <a:buChar char="-"/>
            </a:pPr>
            <a:r>
              <a:rPr lang="en-US" sz="900" noProof="0"/>
              <a:t> It is to be </a:t>
            </a:r>
            <a:r>
              <a:rPr lang="en-US" sz="900" noProof="0" err="1"/>
              <a:t>emphasised</a:t>
            </a:r>
            <a:r>
              <a:rPr lang="en-US" sz="900" noProof="0"/>
              <a:t> that a close cooperation between different councils is seldom encountered in ongoing political processes</a:t>
            </a:r>
          </a:p>
          <a:p>
            <a:pPr marL="171450" indent="-171450">
              <a:buFontTx/>
              <a:buChar char="-"/>
            </a:pPr>
            <a:endParaRPr lang="en-US" sz="900" noProof="0"/>
          </a:p>
          <a:p>
            <a:pPr marL="0" indent="0">
              <a:buFontTx/>
              <a:buNone/>
            </a:pPr>
            <a:endParaRPr lang="en-US" sz="900" noProof="0"/>
          </a:p>
          <a:p>
            <a:pPr marL="0" indent="0">
              <a:buFontTx/>
              <a:buNone/>
            </a:pPr>
            <a:r>
              <a:rPr lang="en-US" sz="900" b="1" noProof="0"/>
              <a:t>4. Expert hearings in parliamentary bodies</a:t>
            </a:r>
          </a:p>
          <a:p>
            <a:r>
              <a:rPr lang="en-US">
                <a:latin typeface="Arial"/>
                <a:cs typeface="Arial"/>
              </a:rPr>
              <a:t>- Several hearing of representatives from science and associations took place (e.g. from chambers of agriculture, water associations, research) in the Bundestag Committee for Food and Agriculture and the Committee for the Environment, Nature Conservation, Building and Nuclear Safety</a:t>
            </a:r>
            <a:endParaRPr lang="en-US" sz="900" noProof="0">
              <a:latin typeface="Arial"/>
              <a:cs typeface="Arial"/>
            </a:endParaRPr>
          </a:p>
          <a:p>
            <a:pPr marL="0" indent="0">
              <a:buFontTx/>
              <a:buNone/>
            </a:pPr>
            <a:endParaRPr lang="en-US" sz="900" noProof="0"/>
          </a:p>
          <a:p>
            <a:pPr marL="0" indent="0">
              <a:buFontTx/>
              <a:buNone/>
            </a:pPr>
            <a:endParaRPr lang="en-US" sz="900" noProof="0"/>
          </a:p>
          <a:p>
            <a:pPr marL="0" indent="0">
              <a:buFontTx/>
              <a:buNone/>
            </a:pPr>
            <a:r>
              <a:rPr lang="en-US" sz="900" b="1" noProof="0"/>
              <a:t>Sources: </a:t>
            </a:r>
          </a:p>
          <a:p>
            <a:pPr marL="0" indent="0">
              <a:buFontTx/>
              <a:buNone/>
            </a:pPr>
            <a:endParaRPr lang="en-US" sz="900" noProof="0"/>
          </a:p>
          <a:p>
            <a:r>
              <a:rPr lang="en-US" sz="900" noProof="0">
                <a:latin typeface="Arial"/>
                <a:cs typeface="Arial"/>
              </a:rPr>
              <a:t>Blumstein, S., Kramer, A., Carius, A. (2017). Coordination of Sectoral Interests in the Nexus Between Water, Energy and Agriculture. Mechanisms and Interests in Germany. Deutsche Gesellschaft für </a:t>
            </a:r>
            <a:r>
              <a:rPr lang="en-US" sz="900" noProof="0" err="1">
                <a:latin typeface="Arial"/>
                <a:cs typeface="Arial"/>
              </a:rPr>
              <a:t>Internationale</a:t>
            </a:r>
            <a:r>
              <a:rPr lang="en-US" sz="900" noProof="0">
                <a:latin typeface="Arial"/>
                <a:cs typeface="Arial"/>
              </a:rPr>
              <a:t> Zusammenarbeit (GIZ).</a:t>
            </a:r>
            <a:r>
              <a:rPr lang="en-US">
                <a:latin typeface="Arial"/>
                <a:cs typeface="Arial"/>
              </a:rPr>
              <a:t> </a:t>
            </a:r>
            <a:endParaRPr lang="en-US" sz="900" noProof="0">
              <a:cs typeface="Arial"/>
            </a:endParaRPr>
          </a:p>
          <a:p>
            <a:pPr marL="0" indent="0">
              <a:buFontTx/>
              <a:buNone/>
            </a:pPr>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14</a:t>
            </a:fld>
            <a:endParaRPr lang="en-GB"/>
          </a:p>
        </p:txBody>
      </p:sp>
    </p:spTree>
    <p:extLst>
      <p:ext uri="{BB962C8B-B14F-4D97-AF65-F5344CB8AC3E}">
        <p14:creationId xmlns:p14="http://schemas.microsoft.com/office/powerpoint/2010/main" val="1560155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a:t>Notes: </a:t>
            </a:r>
          </a:p>
          <a:p>
            <a:endParaRPr lang="en-US" noProof="0"/>
          </a:p>
          <a:p>
            <a:r>
              <a:rPr lang="en-US" b="1">
                <a:latin typeface="Arial"/>
                <a:cs typeface="Arial"/>
              </a:rPr>
              <a:t>5. </a:t>
            </a:r>
            <a:r>
              <a:rPr lang="en-US" b="1" noProof="0">
                <a:latin typeface="Arial"/>
                <a:cs typeface="Arial"/>
              </a:rPr>
              <a:t> </a:t>
            </a:r>
            <a:r>
              <a:rPr lang="en-US" b="1">
                <a:latin typeface="Arial"/>
                <a:cs typeface="Arial"/>
              </a:rPr>
              <a:t>Public Participation</a:t>
            </a:r>
            <a:endParaRPr lang="en-US" sz="900" b="1" noProof="0">
              <a:latin typeface="Arial"/>
              <a:cs typeface="Arial"/>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de-DE" err="1"/>
              <a:t>According</a:t>
            </a:r>
            <a:r>
              <a:rPr lang="de-DE"/>
              <a:t> </a:t>
            </a:r>
            <a:r>
              <a:rPr lang="de-DE" err="1"/>
              <a:t>to</a:t>
            </a:r>
            <a:r>
              <a:rPr lang="de-DE"/>
              <a:t> </a:t>
            </a:r>
            <a:r>
              <a:rPr lang="de-DE" err="1"/>
              <a:t>the</a:t>
            </a:r>
            <a:r>
              <a:rPr lang="de-DE"/>
              <a:t> </a:t>
            </a:r>
            <a:r>
              <a:rPr lang="de-DE" err="1"/>
              <a:t>fertilizer</a:t>
            </a:r>
            <a:r>
              <a:rPr lang="de-DE"/>
              <a:t> </a:t>
            </a:r>
            <a:r>
              <a:rPr lang="de-DE" err="1"/>
              <a:t>law</a:t>
            </a:r>
            <a:r>
              <a:rPr lang="de-DE"/>
              <a:t>, </a:t>
            </a:r>
            <a:r>
              <a:rPr lang="en-US"/>
              <a:t>any revision of the fertilizer ordinance requires to conduct a strategic environmental assessment</a:t>
            </a:r>
            <a:endParaRPr lang="en-US" sz="900"/>
          </a:p>
          <a:p>
            <a:pPr marL="171450" indent="-171450">
              <a:buFontTx/>
              <a:buChar char="-"/>
            </a:pPr>
            <a:r>
              <a:rPr lang="en-US" sz="900"/>
              <a:t>As part of the strategic environmental assessment, an environmental report was prepared that was made available to the public for comments</a:t>
            </a:r>
          </a:p>
          <a:p>
            <a:pPr marL="171450" indent="-171450">
              <a:buFontTx/>
              <a:buChar char="-"/>
            </a:pPr>
            <a:r>
              <a:rPr lang="en-US" sz="900"/>
              <a:t>The public was also given the opportunity to submit comments on the draft ordinance of the </a:t>
            </a:r>
            <a:r>
              <a:rPr lang="en-US" sz="900" err="1"/>
              <a:t>DüV</a:t>
            </a:r>
            <a:r>
              <a:rPr lang="en-US" sz="900"/>
              <a:t> itself</a:t>
            </a:r>
          </a:p>
          <a:p>
            <a:pPr marL="171450" indent="-171450">
              <a:buFontTx/>
              <a:buChar char="-"/>
            </a:pPr>
            <a:endParaRPr lang="en-US" sz="900" noProof="0"/>
          </a:p>
          <a:p>
            <a:pPr marL="0" indent="0">
              <a:buFontTx/>
              <a:buNone/>
            </a:pPr>
            <a:endParaRPr lang="en-US" sz="900" noProof="0"/>
          </a:p>
          <a:p>
            <a:pPr marL="0" indent="0">
              <a:buFontTx/>
              <a:buNone/>
            </a:pPr>
            <a:endParaRPr lang="en-US" sz="900" noProof="0"/>
          </a:p>
          <a:p>
            <a:pPr marL="0" indent="0">
              <a:buFontTx/>
              <a:buNone/>
            </a:pPr>
            <a:r>
              <a:rPr lang="en-US" sz="900" b="1" noProof="0"/>
              <a:t>Sources: </a:t>
            </a:r>
          </a:p>
          <a:p>
            <a:pPr marL="0" indent="0">
              <a:buFontTx/>
              <a:buNone/>
            </a:pPr>
            <a:endParaRPr lang="en-US" sz="900" noProof="0"/>
          </a:p>
          <a:p>
            <a:r>
              <a:rPr lang="en-US" sz="900" noProof="0">
                <a:latin typeface="Arial"/>
                <a:cs typeface="Arial"/>
              </a:rPr>
              <a:t>Blumstein, S., Kramer, A., Carius, A. (2017). Coordination of Sectoral Interests in the Nexus Between Water, Energy and Agriculture. Mechanisms and Interests in Germany. Deutsche Gesellschaft für </a:t>
            </a:r>
            <a:r>
              <a:rPr lang="en-US" sz="900" noProof="0" err="1">
                <a:latin typeface="Arial"/>
                <a:cs typeface="Arial"/>
              </a:rPr>
              <a:t>Internationale</a:t>
            </a:r>
            <a:r>
              <a:rPr lang="en-US" sz="900" noProof="0">
                <a:latin typeface="Arial"/>
                <a:cs typeface="Arial"/>
              </a:rPr>
              <a:t> Zusammenarbeit (GIZ).</a:t>
            </a:r>
            <a:r>
              <a:rPr lang="en-US">
                <a:latin typeface="Arial"/>
                <a:cs typeface="Arial"/>
              </a:rPr>
              <a:t> </a:t>
            </a:r>
            <a:endParaRPr lang="en-US" sz="900" noProof="0">
              <a:cs typeface="Arial"/>
            </a:endParaRPr>
          </a:p>
          <a:p>
            <a:pPr marL="0" indent="0">
              <a:buFontTx/>
              <a:buNone/>
            </a:pPr>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15</a:t>
            </a:fld>
            <a:endParaRPr lang="en-GB"/>
          </a:p>
        </p:txBody>
      </p:sp>
    </p:spTree>
    <p:extLst>
      <p:ext uri="{BB962C8B-B14F-4D97-AF65-F5344CB8AC3E}">
        <p14:creationId xmlns:p14="http://schemas.microsoft.com/office/powerpoint/2010/main" val="131836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noProof="0"/>
              <a:t>Notes: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noProof="0"/>
              <a:t>This diagram is an </a:t>
            </a:r>
            <a:r>
              <a:rPr lang="en-US" sz="900" b="1" u="sng" noProof="0"/>
              <a:t>alternative</a:t>
            </a:r>
            <a:r>
              <a:rPr lang="en-US" sz="900" b="1" noProof="0"/>
              <a:t> representation of the previous 3 slides.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b="0" noProof="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noProof="0"/>
              <a:t>[Note that in the PowerPoint document, the animations in this slide are set up to make the items appear individually, thus illustrating the order of the steps that took place in this process]. </a:t>
            </a:r>
            <a:endParaRPr lang="en-US" sz="900" noProof="0"/>
          </a:p>
          <a:p>
            <a:endParaRPr lang="en-US" sz="900" noProof="0"/>
          </a:p>
          <a:p>
            <a:r>
              <a:rPr lang="en-US" sz="900" noProof="0"/>
              <a:t>This process took place as follows: </a:t>
            </a:r>
          </a:p>
          <a:p>
            <a:r>
              <a:rPr lang="en-US" sz="900" b="1" u="sng" noProof="0"/>
              <a:t>Inter-Ministerial Coordination:</a:t>
            </a:r>
            <a:r>
              <a:rPr lang="en-US" sz="900" noProof="0"/>
              <a:t> The </a:t>
            </a:r>
            <a:r>
              <a:rPr lang="en-US" sz="900" b="1" noProof="0"/>
              <a:t>lead ministry</a:t>
            </a:r>
            <a:r>
              <a:rPr lang="en-US" sz="900" noProof="0"/>
              <a:t> responsible for the matter was Federal Ministry of Food and Agriculture. The </a:t>
            </a:r>
            <a:r>
              <a:rPr lang="en-US" sz="900" noProof="0" err="1"/>
              <a:t>fertiliser</a:t>
            </a:r>
            <a:r>
              <a:rPr lang="en-US" sz="900" noProof="0"/>
              <a:t> law requires the Federal Ministry of Food and Agriculture to cooperate with the Federal Ministry for the Environment, Nature Conservation, Building and Nuclear Safety and the Federal Ministry for Economic Affairs and Energy. Hence, the Federal Ministry of Food and Agriculture initiated early contact with other affected ministries, informed them about their activities and plans and was principally responsible for the management of the cooperative work. </a:t>
            </a:r>
          </a:p>
          <a:p>
            <a:endParaRPr lang="en-US" sz="900" noProof="0"/>
          </a:p>
          <a:p>
            <a:r>
              <a:rPr lang="en-US" sz="900" noProof="0"/>
              <a:t>Communication and cooperation instruments between the involved ministries: aside from the numerous discussions at the ministerial level, a </a:t>
            </a:r>
            <a:r>
              <a:rPr lang="en-US" sz="900" b="1" noProof="0"/>
              <a:t>permanent work group was established to revise estimates of nutrient quantities in soils. </a:t>
            </a:r>
            <a:r>
              <a:rPr lang="en-US" sz="900" noProof="0"/>
              <a:t>Next to the representatives of the ministries, state representatives and science representatives were also included in the working group.</a:t>
            </a:r>
          </a:p>
          <a:p>
            <a:endParaRPr lang="en-US" sz="900" noProof="0"/>
          </a:p>
          <a:p>
            <a:r>
              <a:rPr lang="en-US" sz="900" b="1" u="sng" noProof="0"/>
              <a:t>Federal Government: </a:t>
            </a:r>
            <a:endParaRPr lang="en-US" sz="900" noProof="0"/>
          </a:p>
          <a:p>
            <a:r>
              <a:rPr lang="en-US" sz="900" noProof="0"/>
              <a:t>Parliamentary committees from both the German Parliament and the Federal Council were involved in the process. The amendment of the </a:t>
            </a:r>
            <a:r>
              <a:rPr lang="en-US" sz="900" noProof="0" err="1"/>
              <a:t>fertiliser</a:t>
            </a:r>
            <a:r>
              <a:rPr lang="en-US" sz="900" noProof="0"/>
              <a:t> ordinance was repeatedly the topic for discussion for the German Parliamentary Committee for Food and Agriculture and the Committee for the Environment, Nature Conservation, Building and Nuclear Safety.</a:t>
            </a:r>
          </a:p>
          <a:p>
            <a:r>
              <a:rPr lang="en-US" sz="900" noProof="0"/>
              <a:t>In March 2016, a public expert hearing with participation was called in the German Parliamentary Committee for Food and Agriculture.</a:t>
            </a:r>
          </a:p>
          <a:p>
            <a:endParaRPr lang="en-US" sz="900" b="1" u="sng" noProof="0"/>
          </a:p>
          <a:p>
            <a:r>
              <a:rPr lang="en-US" sz="900" b="1" u="sng" noProof="0"/>
              <a:t>Involvement of federal states and communal </a:t>
            </a:r>
            <a:r>
              <a:rPr lang="en-US" sz="900" b="1" u="sng" noProof="0" err="1"/>
              <a:t>organisations</a:t>
            </a:r>
            <a:r>
              <a:rPr lang="en-US" sz="900" b="1" u="sng" noProof="0"/>
              <a:t>: </a:t>
            </a:r>
            <a:endParaRPr lang="en-US" sz="900" noProof="0"/>
          </a:p>
          <a:p>
            <a:r>
              <a:rPr lang="en-US" sz="900" noProof="0"/>
              <a:t>In order to evaluate the </a:t>
            </a:r>
            <a:r>
              <a:rPr lang="en-US" sz="900" noProof="0" err="1"/>
              <a:t>fertiliser</a:t>
            </a:r>
            <a:r>
              <a:rPr lang="en-US" sz="900" noProof="0"/>
              <a:t> ordinance, the Federal Ministry of Food and Agriculture employed a </a:t>
            </a:r>
            <a:r>
              <a:rPr lang="en-US" sz="900" b="1" noProof="0"/>
              <a:t>Federal-State Working Group</a:t>
            </a:r>
            <a:r>
              <a:rPr lang="en-US" sz="900" noProof="0"/>
              <a:t> as a first step in 2011, and this group operated from May 2011 to March 2012. This working group served to enable both </a:t>
            </a:r>
            <a:r>
              <a:rPr lang="en-US" sz="900" b="1" noProof="0"/>
              <a:t>vertical and horizontal coordination</a:t>
            </a:r>
            <a:r>
              <a:rPr lang="en-US" sz="900" noProof="0"/>
              <a:t>, so that actors from various national sectors at both the </a:t>
            </a:r>
            <a:r>
              <a:rPr lang="en-US" sz="900" b="1" noProof="0"/>
              <a:t>federal and state levels</a:t>
            </a:r>
            <a:r>
              <a:rPr lang="en-US" sz="900" noProof="0"/>
              <a:t> were integrated and their interests were accommodated.</a:t>
            </a:r>
          </a:p>
          <a:p>
            <a:r>
              <a:rPr lang="en-US" sz="900" noProof="0"/>
              <a:t>As further steps, regular discussions and informal meetings took place between the lead ministry and the representatives of the federal states and communal </a:t>
            </a:r>
            <a:r>
              <a:rPr lang="en-US" sz="900" noProof="0" err="1"/>
              <a:t>organisations</a:t>
            </a:r>
            <a:r>
              <a:rPr lang="en-US" sz="900" noProof="0"/>
              <a:t>.  </a:t>
            </a:r>
          </a:p>
          <a:p>
            <a:endParaRPr lang="en-US" sz="900" b="1" u="sng" noProof="0"/>
          </a:p>
          <a:p>
            <a:r>
              <a:rPr lang="en-US" sz="900" b="1" u="sng" noProof="0"/>
              <a:t>Technical Expertise: </a:t>
            </a:r>
            <a:endParaRPr lang="en-US" sz="900" noProof="0"/>
          </a:p>
          <a:p>
            <a:r>
              <a:rPr lang="en-US" sz="900" noProof="0"/>
              <a:t>Regular meetings and consultations with experts from scientific and practical backgrounds took place at all levels of the process, considering both the horizontal and vertical coordination as well as the time schedule.</a:t>
            </a:r>
          </a:p>
          <a:p>
            <a:r>
              <a:rPr lang="en-US" sz="900" noProof="0"/>
              <a:t>The scientific councils principally involved in the process of the amendment of the </a:t>
            </a:r>
            <a:r>
              <a:rPr lang="en-US" sz="900" noProof="0" err="1"/>
              <a:t>fertiliser</a:t>
            </a:r>
            <a:r>
              <a:rPr lang="en-US" sz="900" noProof="0"/>
              <a:t> ordinance were: The Scientific Advisory Council for </a:t>
            </a:r>
            <a:r>
              <a:rPr lang="en-US" sz="900" noProof="0" err="1"/>
              <a:t>Fertiliser</a:t>
            </a:r>
            <a:r>
              <a:rPr lang="en-US" sz="900" noProof="0"/>
              <a:t> and the Scientific Advisory Board on Agricultural Policy, Food and Consumer Health Protection (both appointed by the Federal Ministry of Food and Agriculture) as well as the German Advisory Council on the Environment (appointed by the Federal Government).</a:t>
            </a:r>
          </a:p>
          <a:p>
            <a:r>
              <a:rPr lang="en-US" sz="900" noProof="0"/>
              <a:t>Representatives of the councils were summoned to various hearings in the ministries. In addition, all three scientific councils have released a joint statement regarding the proposals from the Federal-State Working Group Evaluating the </a:t>
            </a:r>
            <a:r>
              <a:rPr lang="en-US" sz="900" noProof="0" err="1"/>
              <a:t>Fertiliser</a:t>
            </a:r>
            <a:r>
              <a:rPr lang="en-US" sz="900" noProof="0"/>
              <a:t> Ordinance. It is to be </a:t>
            </a:r>
            <a:r>
              <a:rPr lang="en-US" sz="900" noProof="0" err="1"/>
              <a:t>emphasised</a:t>
            </a:r>
            <a:r>
              <a:rPr lang="en-US" sz="900" noProof="0"/>
              <a:t> that a close cooperation between different councils is seldom encountered in ongoing political processes. </a:t>
            </a:r>
          </a:p>
          <a:p>
            <a:endParaRPr lang="en-US" sz="900" b="1" u="sng" noProof="0"/>
          </a:p>
          <a:p>
            <a:r>
              <a:rPr lang="en-US" sz="900" b="1" u="sng" noProof="0"/>
              <a:t>Public Participation: </a:t>
            </a:r>
            <a:endParaRPr lang="en-US" sz="900" noProof="0"/>
          </a:p>
          <a:p>
            <a:r>
              <a:rPr lang="en-US" sz="900" noProof="0"/>
              <a:t>In the event that a revision of the </a:t>
            </a:r>
            <a:r>
              <a:rPr lang="en-US" sz="900" noProof="0" err="1"/>
              <a:t>fertiliser</a:t>
            </a:r>
            <a:r>
              <a:rPr lang="en-US" sz="900" noProof="0"/>
              <a:t> ordinance takes place, a strategic environmental assessment is required. The requirement of the involvement from the public and from actors affected by the project in the form of position statements is stipulated by the </a:t>
            </a:r>
            <a:r>
              <a:rPr lang="en-US" sz="900" noProof="0" err="1"/>
              <a:t>fertiliser</a:t>
            </a:r>
            <a:r>
              <a:rPr lang="en-US" sz="900" noProof="0"/>
              <a:t> law. The processes which allowed commenting on the </a:t>
            </a:r>
            <a:r>
              <a:rPr lang="en-US" sz="900" noProof="0" err="1"/>
              <a:t>fertiliser</a:t>
            </a:r>
            <a:r>
              <a:rPr lang="en-US" sz="900" noProof="0"/>
              <a:t> ordinance and the strategic environmental assessment were run in parallel in October and November 2016. The pubic was thus provided with the opportunity to submit statements on both documents. The Federal Ministry of Food and Agriculture considered and evaluated the statements they received. </a:t>
            </a:r>
          </a:p>
          <a:p>
            <a:endParaRPr lang="en-US" sz="900" noProof="0"/>
          </a:p>
          <a:p>
            <a:endParaRPr lang="en-US" sz="900" noProof="0"/>
          </a:p>
          <a:p>
            <a:r>
              <a:rPr lang="en-US" sz="900" b="1" noProof="0"/>
              <a:t>Sources: </a:t>
            </a:r>
          </a:p>
          <a:p>
            <a:endParaRPr lang="en-US" sz="900" noProof="0"/>
          </a:p>
          <a:p>
            <a:r>
              <a:rPr lang="en-US" sz="800" noProof="0"/>
              <a:t>Blumstein, S., Kramer, A., </a:t>
            </a:r>
            <a:r>
              <a:rPr lang="en-US" sz="800" noProof="0" err="1"/>
              <a:t>Carius</a:t>
            </a:r>
            <a:r>
              <a:rPr lang="en-US" sz="800" noProof="0"/>
              <a:t>, A. (2017). Coordination of Sectoral Interests in the Nexus Between Water, Energy and Agriculture. Mechanisms and Interests in Germany. Deutsche Gesellschaft </a:t>
            </a:r>
            <a:r>
              <a:rPr lang="en-US" sz="800" noProof="0" err="1"/>
              <a:t>für</a:t>
            </a:r>
            <a:r>
              <a:rPr lang="en-US" sz="800" noProof="0"/>
              <a:t> </a:t>
            </a:r>
            <a:r>
              <a:rPr lang="en-US" sz="800" noProof="0" err="1"/>
              <a:t>Internationale</a:t>
            </a:r>
            <a:r>
              <a:rPr lang="en-US" sz="800" noProof="0"/>
              <a:t> </a:t>
            </a:r>
            <a:r>
              <a:rPr lang="en-US" sz="800" noProof="0" err="1"/>
              <a:t>Zusammenarbeit</a:t>
            </a:r>
            <a:r>
              <a:rPr lang="en-US" sz="800" noProof="0"/>
              <a:t> (GIZ). </a:t>
            </a:r>
          </a:p>
        </p:txBody>
      </p:sp>
      <p:sp>
        <p:nvSpPr>
          <p:cNvPr id="4" name="Slide Number Placeholder 3"/>
          <p:cNvSpPr>
            <a:spLocks noGrp="1"/>
          </p:cNvSpPr>
          <p:nvPr>
            <p:ph type="sldNum" sz="quarter" idx="5"/>
          </p:nvPr>
        </p:nvSpPr>
        <p:spPr/>
        <p:txBody>
          <a:bodyPr/>
          <a:lstStyle/>
          <a:p>
            <a:fld id="{4045F879-0589-40D4-B0E5-B74D0CAD5C6C}" type="slidenum">
              <a:rPr lang="en-GB" smtClean="0"/>
              <a:pPr/>
              <a:t>16</a:t>
            </a:fld>
            <a:endParaRPr lang="en-GB"/>
          </a:p>
        </p:txBody>
      </p:sp>
    </p:spTree>
    <p:extLst>
      <p:ext uri="{BB962C8B-B14F-4D97-AF65-F5344CB8AC3E}">
        <p14:creationId xmlns:p14="http://schemas.microsoft.com/office/powerpoint/2010/main" val="285705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a:p>
            <a:r>
              <a:rPr lang="de-DE" b="1"/>
              <a:t>Sources: </a:t>
            </a:r>
          </a:p>
          <a:p>
            <a:endParaRPr lang="de-DE"/>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a:t>
            </a:r>
          </a:p>
          <a:p>
            <a:endParaRPr lang="de-DE"/>
          </a:p>
          <a:p>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17</a:t>
            </a:fld>
            <a:endParaRPr lang="en-GB"/>
          </a:p>
        </p:txBody>
      </p:sp>
    </p:spTree>
    <p:extLst>
      <p:ext uri="{BB962C8B-B14F-4D97-AF65-F5344CB8AC3E}">
        <p14:creationId xmlns:p14="http://schemas.microsoft.com/office/powerpoint/2010/main" val="92861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a:p>
            <a:r>
              <a:rPr lang="en-US" sz="900" b="1" noProof="0"/>
              <a:t>Sources: </a:t>
            </a:r>
          </a:p>
          <a:p>
            <a:endParaRPr lang="en-US" sz="900" noProof="0"/>
          </a:p>
          <a:p>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GmbH. </a:t>
            </a:r>
          </a:p>
          <a:p>
            <a:endParaRPr lang="de-DE"/>
          </a:p>
          <a:p>
            <a:endParaRPr lang="de-DE"/>
          </a:p>
          <a:p>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18</a:t>
            </a:fld>
            <a:endParaRPr lang="en-GB"/>
          </a:p>
        </p:txBody>
      </p:sp>
    </p:spTree>
    <p:extLst>
      <p:ext uri="{BB962C8B-B14F-4D97-AF65-F5344CB8AC3E}">
        <p14:creationId xmlns:p14="http://schemas.microsoft.com/office/powerpoint/2010/main" val="1760121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a:p>
            <a:r>
              <a:rPr lang="en-US" sz="900" b="1" noProof="0"/>
              <a:t>Sources: </a:t>
            </a:r>
          </a:p>
          <a:p>
            <a:endParaRPr lang="en-US" sz="900" noProof="0"/>
          </a:p>
          <a:p>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GmbH. </a:t>
            </a:r>
          </a:p>
          <a:p>
            <a:endParaRPr lang="de-DE"/>
          </a:p>
          <a:p>
            <a:endParaRPr lang="de-DE"/>
          </a:p>
          <a:p>
            <a:endParaRPr lang="de-DE"/>
          </a:p>
        </p:txBody>
      </p:sp>
      <p:sp>
        <p:nvSpPr>
          <p:cNvPr id="4" name="Slide Number Placeholder 3"/>
          <p:cNvSpPr>
            <a:spLocks noGrp="1"/>
          </p:cNvSpPr>
          <p:nvPr>
            <p:ph type="sldNum" sz="quarter" idx="5"/>
          </p:nvPr>
        </p:nvSpPr>
        <p:spPr/>
        <p:txBody>
          <a:bodyPr/>
          <a:lstStyle/>
          <a:p>
            <a:fld id="{4045F879-0589-40D4-B0E5-B74D0CAD5C6C}" type="slidenum">
              <a:rPr lang="en-GB" smtClean="0"/>
              <a:pPr/>
              <a:t>19</a:t>
            </a:fld>
            <a:endParaRPr lang="en-GB"/>
          </a:p>
        </p:txBody>
      </p:sp>
    </p:spTree>
    <p:extLst>
      <p:ext uri="{BB962C8B-B14F-4D97-AF65-F5344CB8AC3E}">
        <p14:creationId xmlns:p14="http://schemas.microsoft.com/office/powerpoint/2010/main" val="79950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2432777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a:p>
        </p:txBody>
      </p:sp>
    </p:spTree>
    <p:extLst>
      <p:ext uri="{BB962C8B-B14F-4D97-AF65-F5344CB8AC3E}">
        <p14:creationId xmlns:p14="http://schemas.microsoft.com/office/powerpoint/2010/main" val="280329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171450" indent="-171450">
              <a:buFontTx/>
              <a:buChar char="-"/>
            </a:pPr>
            <a:r>
              <a:rPr lang="en-US" noProof="0"/>
              <a:t>This case study from Germany focuses at WEF Nexus coordination within the country‘s governance framework</a:t>
            </a:r>
          </a:p>
          <a:p>
            <a:pPr marL="171450" indent="-171450">
              <a:buFontTx/>
              <a:buChar char="-"/>
            </a:pPr>
            <a:r>
              <a:rPr lang="en-US" noProof="0">
                <a:latin typeface="Arial"/>
                <a:cs typeface="Arial"/>
              </a:rPr>
              <a:t>The case is divided into to parts</a:t>
            </a:r>
            <a:r>
              <a:rPr lang="en-US">
                <a:latin typeface="Arial"/>
                <a:cs typeface="Arial"/>
              </a:rPr>
              <a:t>:</a:t>
            </a:r>
            <a:endParaRPr lang="en-US" noProof="0">
              <a:cs typeface="Arial"/>
            </a:endParaRPr>
          </a:p>
          <a:p>
            <a:pPr marL="171450" indent="-171450">
              <a:buFontTx/>
              <a:buChar char="-"/>
            </a:pPr>
            <a:r>
              <a:rPr lang="en-US" b="1" noProof="0">
                <a:latin typeface="Arial"/>
                <a:cs typeface="Arial"/>
              </a:rPr>
              <a:t>Part 1 </a:t>
            </a:r>
            <a:r>
              <a:rPr lang="en-US">
                <a:latin typeface="Arial"/>
                <a:cs typeface="Arial"/>
              </a:rPr>
              <a:t>provides </a:t>
            </a:r>
            <a:r>
              <a:rPr lang="en-US" noProof="0">
                <a:latin typeface="Arial"/>
                <a:cs typeface="Arial"/>
              </a:rPr>
              <a:t>general background information on Germany‘s environmental policies </a:t>
            </a:r>
            <a:r>
              <a:rPr lang="en-US">
                <a:latin typeface="Arial"/>
                <a:cs typeface="Arial"/>
              </a:rPr>
              <a:t>in a </a:t>
            </a:r>
            <a:r>
              <a:rPr lang="en-US" noProof="0">
                <a:latin typeface="Arial"/>
                <a:cs typeface="Arial"/>
              </a:rPr>
              <a:t>historical perspective </a:t>
            </a:r>
            <a:r>
              <a:rPr lang="en-US">
                <a:latin typeface="Arial"/>
                <a:cs typeface="Arial"/>
              </a:rPr>
              <a:t>and then</a:t>
            </a:r>
            <a:r>
              <a:rPr lang="en-US" noProof="0">
                <a:latin typeface="Arial"/>
                <a:cs typeface="Arial"/>
              </a:rPr>
              <a:t> </a:t>
            </a:r>
            <a:r>
              <a:rPr lang="en-US">
                <a:latin typeface="Arial"/>
                <a:cs typeface="Arial"/>
              </a:rPr>
              <a:t>outlines </a:t>
            </a:r>
            <a:r>
              <a:rPr lang="en-US" noProof="0">
                <a:latin typeface="Arial"/>
                <a:cs typeface="Arial"/>
              </a:rPr>
              <a:t>mechanisms and instruments used for coordination in Germany‘s political landscape</a:t>
            </a:r>
            <a:r>
              <a:rPr lang="en-US">
                <a:latin typeface="Arial"/>
                <a:cs typeface="Arial"/>
                <a:sym typeface="Wingdings" panose="05000000000000000000" pitchFamily="2" charset="2"/>
              </a:rPr>
              <a:t> </a:t>
            </a:r>
            <a:endParaRPr lang="en-US" noProof="0"/>
          </a:p>
          <a:p>
            <a:pPr marL="171450" indent="-171450">
              <a:buFontTx/>
              <a:buChar char="-"/>
            </a:pPr>
            <a:r>
              <a:rPr lang="en-US" b="1" noProof="0"/>
              <a:t>Part 2 </a:t>
            </a:r>
            <a:r>
              <a:rPr lang="en-US" noProof="0"/>
              <a:t>then presents a specific example of a water-food Nexus challenge, namely the interlinkages between agricultural fertilizers and water quality, affecting drinking water supply and ecosystem functioning </a:t>
            </a:r>
          </a:p>
          <a:p>
            <a:pPr marL="171450" indent="-171450">
              <a:buFontTx/>
              <a:buChar char="-"/>
            </a:pPr>
            <a:r>
              <a:rPr lang="en-US" noProof="0"/>
              <a:t>This second part will look at how the different interests around this topic were discussed and negotiated in the process of amending the country‘s fertilizer ordinance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3</a:t>
            </a:fld>
            <a:endParaRPr lang="en-GB"/>
          </a:p>
        </p:txBody>
      </p:sp>
    </p:spTree>
    <p:extLst>
      <p:ext uri="{BB962C8B-B14F-4D97-AF65-F5344CB8AC3E}">
        <p14:creationId xmlns:p14="http://schemas.microsoft.com/office/powerpoint/2010/main" val="240292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t>Notes:</a:t>
            </a:r>
          </a:p>
          <a:p>
            <a:endParaRPr lang="en-US" noProof="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u="none" kern="1200" noProof="0" dirty="0">
                <a:solidFill>
                  <a:schemeClr val="tx1"/>
                </a:solidFill>
                <a:effectLst/>
                <a:latin typeface="Arial" panose="020B0604020202020204" pitchFamily="34" charset="0"/>
                <a:ea typeface="+mn-ea"/>
                <a:cs typeface="+mn-cs"/>
              </a:rPr>
              <a:t>- The </a:t>
            </a:r>
            <a:r>
              <a:rPr lang="en-US" sz="900" b="1" u="none" kern="1200" noProof="0" dirty="0">
                <a:solidFill>
                  <a:schemeClr val="tx1"/>
                </a:solidFill>
                <a:effectLst/>
                <a:latin typeface="Arial" panose="020B0604020202020204" pitchFamily="34" charset="0"/>
                <a:ea typeface="+mn-ea"/>
                <a:cs typeface="+mn-cs"/>
              </a:rPr>
              <a:t>objective of the slide </a:t>
            </a:r>
            <a:r>
              <a:rPr lang="en-US" sz="900" b="0" u="none" kern="1200" noProof="0" dirty="0">
                <a:solidFill>
                  <a:schemeClr val="tx1"/>
                </a:solidFill>
                <a:effectLst/>
                <a:latin typeface="Arial" panose="020B0604020202020204" pitchFamily="34" charset="0"/>
                <a:ea typeface="+mn-ea"/>
                <a:cs typeface="+mn-cs"/>
              </a:rPr>
              <a:t>is</a:t>
            </a:r>
            <a:r>
              <a:rPr lang="en-US" sz="900" b="1" u="none" kern="1200" noProof="0" dirty="0">
                <a:solidFill>
                  <a:schemeClr val="tx1"/>
                </a:solidFill>
                <a:effectLst/>
                <a:latin typeface="Arial" panose="020B0604020202020204" pitchFamily="34" charset="0"/>
                <a:ea typeface="+mn-ea"/>
                <a:cs typeface="+mn-cs"/>
              </a:rPr>
              <a:t> </a:t>
            </a:r>
            <a:r>
              <a:rPr lang="en-US" sz="900" b="0" u="none" kern="1200" noProof="0" dirty="0">
                <a:solidFill>
                  <a:schemeClr val="tx1"/>
                </a:solidFill>
                <a:effectLst/>
                <a:latin typeface="Arial" panose="020B0604020202020204" pitchFamily="34" charset="0"/>
                <a:ea typeface="+mn-ea"/>
                <a:cs typeface="+mn-cs"/>
              </a:rPr>
              <a:t>to understand the historical</a:t>
            </a:r>
            <a:r>
              <a:rPr lang="en-US" sz="900" b="0" u="none" kern="1200" baseline="0" noProof="0" dirty="0">
                <a:solidFill>
                  <a:schemeClr val="tx1"/>
                </a:solidFill>
                <a:effectLst/>
                <a:latin typeface="Arial" panose="020B0604020202020204" pitchFamily="34" charset="0"/>
                <a:ea typeface="+mn-ea"/>
                <a:cs typeface="+mn-cs"/>
              </a:rPr>
              <a:t> context of the environmental policies in Germany as it is environmental challenges that often sparked the creation of different cross-sectoral and cross-administrative coordination mechanisms (because of the very nature of many environmental challenges that are caused by multiple factors and can often only be addressed by very comprehensive approaches)</a:t>
            </a:r>
            <a:endParaRPr lang="en-US" sz="900" u="none" kern="1200" noProof="0" dirty="0">
              <a:solidFill>
                <a:schemeClr val="tx1"/>
              </a:solidFill>
              <a:effectLst/>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900" b="1" i="1" noProof="0" dirty="0">
                <a:solidFill>
                  <a:schemeClr val="tx2"/>
                </a:solidFill>
              </a:rPr>
            </a:br>
            <a:r>
              <a:rPr lang="en-US" sz="900" b="1" i="1" noProof="0" dirty="0">
                <a:solidFill>
                  <a:schemeClr val="tx2"/>
                </a:solidFill>
              </a:rPr>
              <a:t>- </a:t>
            </a:r>
            <a:r>
              <a:rPr lang="en-US" sz="900" noProof="0" dirty="0"/>
              <a:t>Germany</a:t>
            </a:r>
            <a:r>
              <a:rPr lang="en-US" sz="900" baseline="0" noProof="0" dirty="0"/>
              <a:t> has a long history in environmental protection that shapes the current institutional structures. Such path dependency is important to understand the current governance regimes and priority issues. To simplify the historical context, one can look at </a:t>
            </a:r>
            <a:r>
              <a:rPr lang="en-US" sz="900" b="1" baseline="0" noProof="0" dirty="0"/>
              <a:t>three phases</a:t>
            </a:r>
            <a:r>
              <a:rPr lang="en-US" sz="900" baseline="0" noProof="0" dirty="0"/>
              <a:t>: late 19</a:t>
            </a:r>
            <a:r>
              <a:rPr lang="en-US" sz="900" baseline="30000" noProof="0" dirty="0"/>
              <a:t>th</a:t>
            </a:r>
            <a:r>
              <a:rPr lang="en-US" sz="900" baseline="0" noProof="0" dirty="0"/>
              <a:t> century until the end of the second world war; after the second world war; and the recent phase during the 21</a:t>
            </a:r>
            <a:r>
              <a:rPr lang="en-US" sz="900" baseline="30000" noProof="0" dirty="0"/>
              <a:t>st</a:t>
            </a:r>
            <a:r>
              <a:rPr lang="en-US" sz="900" baseline="0" noProof="0" dirty="0"/>
              <a:t> century. </a:t>
            </a:r>
            <a:endParaRPr lang="en-US" sz="900" noProof="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900" noProof="0" dirty="0"/>
          </a:p>
          <a:p>
            <a:r>
              <a:rPr lang="en-US" sz="900" noProof="0" dirty="0"/>
              <a:t>- Already</a:t>
            </a:r>
            <a:r>
              <a:rPr lang="en-US" sz="900" baseline="0" noProof="0" dirty="0"/>
              <a:t> </a:t>
            </a:r>
            <a:r>
              <a:rPr lang="en-US" sz="900" b="1" baseline="0" noProof="0" dirty="0"/>
              <a:t>by the end of the 19</a:t>
            </a:r>
            <a:r>
              <a:rPr lang="en-US" sz="900" b="1" baseline="30000" noProof="0" dirty="0"/>
              <a:t>th</a:t>
            </a:r>
            <a:r>
              <a:rPr lang="en-US" sz="900" b="1" baseline="0" noProof="0" dirty="0"/>
              <a:t> century</a:t>
            </a:r>
            <a:r>
              <a:rPr lang="en-US" sz="900" baseline="0" noProof="0" dirty="0"/>
              <a:t>, Germany’s awareness of the importance of “</a:t>
            </a:r>
            <a:r>
              <a:rPr lang="en-US" sz="900" baseline="0" noProof="0" dirty="0" err="1"/>
              <a:t>Naturschutz</a:t>
            </a:r>
            <a:r>
              <a:rPr lang="en-US" sz="900" baseline="0" noProof="0" dirty="0"/>
              <a:t>” (environmental protection) started to grow in academia and literature. It was influenced by environmental movements in USA and Europe and can also be seen as a reaction to </a:t>
            </a:r>
            <a:r>
              <a:rPr lang="en-US" sz="900" baseline="0" noProof="0" dirty="0" err="1"/>
              <a:t>industrialisation</a:t>
            </a:r>
            <a:r>
              <a:rPr lang="en-US" sz="900" baseline="0" noProof="0" dirty="0"/>
              <a:t> impacts. This was translated into the first forest protection law in 1875 and establishments of associations of hikers and “friends of the environment”. </a:t>
            </a:r>
          </a:p>
          <a:p>
            <a:endParaRPr lang="en-US" sz="900" baseline="0" noProof="0" dirty="0"/>
          </a:p>
          <a:p>
            <a:r>
              <a:rPr lang="en-US" sz="900" baseline="0" noProof="0" dirty="0"/>
              <a:t>- Generally, German forests, rivers and mountain ranges play an important role in Germany’s literature, cultural identity and also economic </a:t>
            </a:r>
            <a:r>
              <a:rPr lang="en-US" sz="900" baseline="0" noProof="0" dirty="0" err="1"/>
              <a:t>industrialisation</a:t>
            </a:r>
            <a:r>
              <a:rPr lang="en-US" sz="900" baseline="0" noProof="0" dirty="0"/>
              <a:t>. This is similar in EU countries, where riparian countries of the Rhein and Danube rivers were made to </a:t>
            </a:r>
            <a:r>
              <a:rPr lang="en-US" sz="900" baseline="0" noProof="0" dirty="0" err="1"/>
              <a:t>organise</a:t>
            </a:r>
            <a:r>
              <a:rPr lang="en-US" sz="900" baseline="0" noProof="0" dirty="0"/>
              <a:t> themselves in river basin </a:t>
            </a:r>
            <a:r>
              <a:rPr lang="en-US" sz="900" baseline="0" noProof="0" dirty="0" err="1"/>
              <a:t>organisations</a:t>
            </a:r>
            <a:r>
              <a:rPr lang="en-US" sz="900" baseline="0" noProof="0" dirty="0"/>
              <a:t>, mainly for navigation purposes. For example, the Rhein Commission dates back to 1815 while the Danube Commission was established later in 1948. </a:t>
            </a:r>
          </a:p>
          <a:p>
            <a:endParaRPr lang="en-US" sz="900" baseline="0" noProof="0" dirty="0"/>
          </a:p>
          <a:p>
            <a:r>
              <a:rPr lang="en-US" sz="900" baseline="0" noProof="0" dirty="0"/>
              <a:t>- Furthermore, early debates about environmental protection in Germany led to a rich academic and regulatory history with a common regulatory language. Concepts such as “</a:t>
            </a:r>
            <a:r>
              <a:rPr lang="en-US" sz="900" baseline="0" noProof="0" dirty="0" err="1"/>
              <a:t>Umweltschutz</a:t>
            </a:r>
            <a:r>
              <a:rPr lang="en-US" sz="900" baseline="0" noProof="0" dirty="0"/>
              <a:t> or </a:t>
            </a:r>
            <a:r>
              <a:rPr lang="en-US" sz="900" baseline="0" noProof="0" dirty="0" err="1"/>
              <a:t>Naturschutz</a:t>
            </a:r>
            <a:r>
              <a:rPr lang="en-US" sz="900" baseline="0" noProof="0" dirty="0"/>
              <a:t>” (environmental protection), “</a:t>
            </a:r>
            <a:r>
              <a:rPr lang="en-US" sz="900" baseline="0" noProof="0" dirty="0" err="1"/>
              <a:t>Landschaftspflege</a:t>
            </a:r>
            <a:r>
              <a:rPr lang="en-US" sz="900" baseline="0" noProof="0" dirty="0"/>
              <a:t>” (Landscape conservation); “</a:t>
            </a:r>
            <a:r>
              <a:rPr lang="en-US" sz="900" baseline="0" noProof="0" dirty="0" err="1"/>
              <a:t>Naturkunde</a:t>
            </a:r>
            <a:r>
              <a:rPr lang="en-US" sz="900" baseline="0" noProof="0" dirty="0"/>
              <a:t>” (study of nature) have special meaning and traditions in German regulations. </a:t>
            </a:r>
          </a:p>
          <a:p>
            <a:endParaRPr lang="en-US" sz="900" baseline="0" noProof="0" dirty="0"/>
          </a:p>
          <a:p>
            <a:r>
              <a:rPr lang="en-US" sz="900" baseline="0" noProof="0" dirty="0"/>
              <a:t>- As a consequence of this early history, German institutions for environmental protection are old and well-established while water and environmental management are closely coupled. For example, the current Federal Ministry for Environment, Nature Conservation, Building and Nuclear Safety is quite strong and integrates issues such as water conservation, soil management, waste management, environmental protection, climate protection and related energy issues. Similarly, communal environmental protection agencies are rather strong in Germany.</a:t>
            </a:r>
          </a:p>
          <a:p>
            <a:endParaRPr lang="en-US" sz="900" baseline="0" noProof="0" dirty="0"/>
          </a:p>
          <a:p>
            <a:r>
              <a:rPr lang="en-US" sz="900" b="1" baseline="0" noProof="0" dirty="0"/>
              <a:t>- After the second world war, </a:t>
            </a:r>
            <a:r>
              <a:rPr lang="en-US" sz="900" b="0" baseline="0" noProof="0" dirty="0"/>
              <a:t>West</a:t>
            </a:r>
            <a:r>
              <a:rPr lang="en-US" sz="900" b="1" baseline="0" noProof="0" dirty="0"/>
              <a:t> </a:t>
            </a:r>
            <a:r>
              <a:rPr lang="en-US" sz="900" baseline="0" noProof="0" dirty="0"/>
              <a:t>Germany implemented a three-tier federal system (federal level, state level, communal level) leading to multiple horizontal and vertical accountability mechanisms. A fundamental underlying principle is that of subsidiarity, i.e. delegating the decision making powers to the lowest level which can solve the problem. If the problem can be solved at the communal level, the municipality is responsible for it. This principle is also the guiding principle of the EU and is incorporated in the EU contract of 1992. The EU has since tried to </a:t>
            </a:r>
            <a:r>
              <a:rPr lang="en-US" sz="900" baseline="0" noProof="0" dirty="0" err="1"/>
              <a:t>harmonise</a:t>
            </a:r>
            <a:r>
              <a:rPr lang="en-US" sz="900" baseline="0" noProof="0" dirty="0"/>
              <a:t> policies which need EU-level coordination, e.g. by issuing the EU Water Directive of 2000. </a:t>
            </a:r>
          </a:p>
          <a:p>
            <a:endParaRPr lang="en-US" sz="900" baseline="0" noProof="0" dirty="0"/>
          </a:p>
          <a:p>
            <a:r>
              <a:rPr lang="en-US" sz="900" baseline="0" noProof="0" dirty="0"/>
              <a:t>- An important boost for environmental policies in the post-war time is represented by the emergence of green parties. Germany’s green party has become an integral part of the political system since the 1980s, after evolving from a protest movement in the 1960s and 70s. Since the late 1990s the party has repeatedly been part of different national and federal governments. </a:t>
            </a:r>
          </a:p>
          <a:p>
            <a:endParaRPr lang="en-US" sz="900" baseline="0" noProof="0" dirty="0"/>
          </a:p>
          <a:p>
            <a:r>
              <a:rPr lang="en-US" sz="900" baseline="0" noProof="0" dirty="0"/>
              <a:t>- As a consequence, a multi-level environmental governance in Germany has evolved and is still being expanded through EU integration. The environmental interests have been incorporated in the political </a:t>
            </a:r>
            <a:r>
              <a:rPr lang="en-US" sz="900" baseline="0" noProof="0" dirty="0" err="1"/>
              <a:t>programmes</a:t>
            </a:r>
            <a:r>
              <a:rPr lang="en-US" sz="900" baseline="0" noProof="0" dirty="0"/>
              <a:t> of each large political party to different extents, with the Green party leading the way and having a strong representation. As a consequence of these developments, there was an ever-increasing environmental awareness and enhanced capacity to tackle cross-cutting and cross-boundary environmental issues. </a:t>
            </a:r>
          </a:p>
          <a:p>
            <a:endParaRPr lang="en-US" sz="900" noProof="0" dirty="0"/>
          </a:p>
          <a:p>
            <a:pPr marL="171450" indent="-171450">
              <a:buFontTx/>
              <a:buChar char="-"/>
            </a:pPr>
            <a:r>
              <a:rPr lang="en-US" sz="900" b="1" noProof="0" dirty="0"/>
              <a:t>In the </a:t>
            </a:r>
            <a:r>
              <a:rPr lang="en-US" sz="900" b="1" baseline="0" noProof="0" dirty="0"/>
              <a:t>recent phase in the 21st century</a:t>
            </a:r>
            <a:r>
              <a:rPr lang="en-US" sz="900" baseline="0" noProof="0" dirty="0"/>
              <a:t>, Germany faces grand challenges which require a higher level of policy integration. These challenges include climate change and the desire to achieve carbon neutral growth and the need to revamp infrastructure to meet future requirements in terms of </a:t>
            </a:r>
            <a:r>
              <a:rPr lang="en-US" sz="900" baseline="0" noProof="0" dirty="0" err="1"/>
              <a:t>digitalisation</a:t>
            </a:r>
            <a:r>
              <a:rPr lang="en-US" sz="900" baseline="0" noProof="0" dirty="0"/>
              <a:t> and security. As a consequence, Germany is increasingly using coordination instruments such as conferences, joint rules and regulations</a:t>
            </a:r>
            <a:r>
              <a:rPr lang="en-US" sz="900" b="0" i="0" kern="1200" noProof="0" dirty="0">
                <a:solidFill>
                  <a:schemeClr val="tx1"/>
                </a:solidFill>
                <a:effectLst/>
                <a:latin typeface="Arial" panose="020B0604020202020204" pitchFamily="34" charset="0"/>
                <a:ea typeface="+mn-ea"/>
                <a:cs typeface="+mn-cs"/>
              </a:rPr>
              <a:t> while it has promoted the Nexus idea through the 2011 Bonn conference as a major way forward for environmental policies.</a:t>
            </a:r>
          </a:p>
          <a:p>
            <a:pPr marL="171450" indent="-171450">
              <a:buFontTx/>
              <a:buChar char="-"/>
            </a:pPr>
            <a:endParaRPr lang="en-US" sz="900" b="0" i="0" kern="1200" noProof="0" dirty="0">
              <a:solidFill>
                <a:schemeClr val="tx1"/>
              </a:solidFill>
              <a:effectLst/>
              <a:latin typeface="Arial" panose="020B0604020202020204" pitchFamily="34" charset="0"/>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1" i="0" kern="1200" noProof="0" dirty="0">
                <a:solidFill>
                  <a:srgbClr val="1C1C1C"/>
                </a:solidFill>
                <a:effectLst/>
                <a:latin typeface="Arimo"/>
                <a:ea typeface="+mn-ea"/>
                <a:cs typeface="+mn-cs"/>
              </a:rPr>
              <a:t>Sources: </a:t>
            </a:r>
          </a:p>
          <a:p>
            <a:pPr marL="171450" indent="-171450">
              <a:buFontTx/>
              <a:buChar char="-"/>
            </a:pPr>
            <a:r>
              <a:rPr lang="en-US" sz="900" i="1" noProof="0" dirty="0"/>
              <a:t>Lees, Charles. (2007). ‘Environmental Policy in the UK and Germany’. German Politics. 16. 164-183. </a:t>
            </a:r>
          </a:p>
          <a:p>
            <a:pPr marL="171450" indent="-171450">
              <a:buFontTx/>
              <a:buChar char="-"/>
            </a:pPr>
            <a:r>
              <a:rPr lang="de-DE" dirty="0" err="1"/>
              <a:t>onrad</a:t>
            </a:r>
            <a:r>
              <a:rPr lang="de-DE" dirty="0"/>
              <a:t> Adenauer Stiftung (KAS) and EKLA-KAS Programme (</a:t>
            </a:r>
            <a:r>
              <a:rPr lang="de-DE" dirty="0" err="1"/>
              <a:t>n.d</a:t>
            </a:r>
            <a:r>
              <a:rPr lang="de-DE" dirty="0"/>
              <a:t>.). </a:t>
            </a:r>
            <a:r>
              <a:rPr lang="en-US" dirty="0"/>
              <a:t>History of Energy and Climate Energy Policy in Germany: Christian Democratic Union perspectives 1958-2014</a:t>
            </a:r>
            <a:r>
              <a:rPr lang="en-US" sz="900" i="1" noProof="0" dirty="0"/>
              <a:t>. </a:t>
            </a:r>
            <a:r>
              <a:rPr lang="en-US" sz="1800" u="sng" dirty="0">
                <a:solidFill>
                  <a:srgbClr val="0563C1"/>
                </a:solidFill>
                <a:effectLst/>
                <a:latin typeface="Calibri" panose="020F0502020204030204" pitchFamily="34" charset="0"/>
                <a:ea typeface="Calibri" panose="020F0502020204030204" pitchFamily="34" charset="0"/>
                <a:hlinkClick r:id="rId3"/>
              </a:rPr>
              <a:t>HISTORY OF ENVIRONMENTAL POLICY IN GERMANY: CDU PERSPECTIVES 1958 – 2015</a:t>
            </a:r>
            <a:endParaRPr lang="en-US" sz="1800" u="sng" dirty="0">
              <a:solidFill>
                <a:srgbClr val="0563C1"/>
              </a:solidFill>
              <a:effectLst/>
              <a:latin typeface="Calibri" panose="020F0502020204030204" pitchFamily="34" charset="0"/>
              <a:ea typeface="Calibri" panose="020F0502020204030204" pitchFamily="34" charset="0"/>
            </a:endParaRPr>
          </a:p>
          <a:p>
            <a:pPr marL="171450" indent="-171450">
              <a:buFontTx/>
              <a:buChar char="-"/>
            </a:pPr>
            <a:r>
              <a:rPr lang="de-DE" dirty="0"/>
              <a:t>Weidner, Helmut (1997). </a:t>
            </a:r>
            <a:r>
              <a:rPr lang="en-US" dirty="0"/>
              <a:t>Performance and Characteristics of German Environmental Policy. Overview and Expert Commentaries from 14 Countries. </a:t>
            </a:r>
            <a:r>
              <a:rPr lang="de-DE" dirty="0" err="1"/>
              <a:t>Discussion</a:t>
            </a:r>
            <a:r>
              <a:rPr lang="de-DE" dirty="0"/>
              <a:t> Paper FS II 97 - 301 Wissenschaftszentrum Berlin für Sozialforschung. </a:t>
            </a:r>
          </a:p>
          <a:p>
            <a:pPr marL="171450" indent="-171450">
              <a:buFontTx/>
              <a:buChar char="-"/>
            </a:pPr>
            <a:r>
              <a:rPr lang="de-DE" dirty="0"/>
              <a:t>Freytag, Nils (2006). "Deutsche Umweltgeschichte - Umweltgeschichte in Deutschland. Erträge und Perspektiven." Historische Zeitschrift 283: 383-407.</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de-DE" sz="900" i="0" noProof="0" dirty="0"/>
              <a:t>UBA (2022). </a:t>
            </a:r>
            <a:r>
              <a:rPr lang="de-DE" b="0" i="0" dirty="0">
                <a:solidFill>
                  <a:srgbClr val="404040"/>
                </a:solidFill>
                <a:effectLst/>
                <a:latin typeface="MetaSerifComp-Medium"/>
              </a:rPr>
              <a:t>Geschichte des UBA und des Umweltschutzes</a:t>
            </a:r>
            <a:r>
              <a:rPr lang="en-US" sz="900" b="0" i="0" noProof="0" dirty="0">
                <a:solidFill>
                  <a:srgbClr val="404040"/>
                </a:solidFill>
                <a:effectLst/>
                <a:latin typeface="MetaSerifComp-Medium"/>
              </a:rPr>
              <a:t>. Online at: </a:t>
            </a:r>
            <a:r>
              <a:rPr lang="de-DE" dirty="0">
                <a:hlinkClick r:id="rId4"/>
              </a:rPr>
              <a:t>Geschichte des UBA und des Umweltschutzes | Umweltbundesamt</a:t>
            </a:r>
            <a:r>
              <a:rPr lang="en-US" sz="900" i="0" noProof="0"/>
              <a:t>.</a:t>
            </a:r>
            <a:endParaRPr lang="de-DE" b="0" i="0">
              <a:solidFill>
                <a:srgbClr val="404040"/>
              </a:solidFill>
              <a:effectLst/>
              <a:latin typeface="MetaSerifComp-Medium"/>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a:p>
        </p:txBody>
      </p:sp>
    </p:spTree>
    <p:extLst>
      <p:ext uri="{BB962C8B-B14F-4D97-AF65-F5344CB8AC3E}">
        <p14:creationId xmlns:p14="http://schemas.microsoft.com/office/powerpoint/2010/main" val="3666235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900" b="1" u="none" noProof="0"/>
              <a:t>Notes:</a:t>
            </a:r>
          </a:p>
          <a:p>
            <a:endParaRPr lang="en-US" sz="900" b="0" u="none" noProof="0"/>
          </a:p>
          <a:p>
            <a:pPr marL="171450" indent="-171450">
              <a:buFontTx/>
              <a:buChar char="-"/>
            </a:pPr>
            <a:r>
              <a:rPr lang="en-US" sz="900" b="0" u="none" noProof="0">
                <a:latin typeface="Arial"/>
                <a:cs typeface="Arial"/>
              </a:rPr>
              <a:t>This slide presents </a:t>
            </a:r>
            <a:r>
              <a:rPr lang="en-US" sz="900" noProof="0">
                <a:latin typeface="Arial"/>
                <a:cs typeface="Arial"/>
              </a:rPr>
              <a:t>an overview of the </a:t>
            </a:r>
            <a:r>
              <a:rPr lang="en-US" sz="900" b="1" noProof="0">
                <a:latin typeface="Arial"/>
                <a:cs typeface="Arial"/>
              </a:rPr>
              <a:t>major existing mechanisms and instruments used in Germany for coordination </a:t>
            </a:r>
            <a:r>
              <a:rPr lang="en-US" sz="900" noProof="0">
                <a:latin typeface="Arial"/>
                <a:cs typeface="Arial"/>
              </a:rPr>
              <a:t>within </a:t>
            </a:r>
            <a:r>
              <a:rPr lang="en-US">
                <a:latin typeface="Arial"/>
                <a:cs typeface="Arial"/>
              </a:rPr>
              <a:t>the government system</a:t>
            </a:r>
            <a:endParaRPr lang="en-US" sz="900" noProof="0">
              <a:cs typeface="Arial"/>
            </a:endParaRPr>
          </a:p>
          <a:p>
            <a:endParaRPr lang="en-US" sz="900" noProof="0"/>
          </a:p>
          <a:p>
            <a:r>
              <a:rPr lang="en-US" sz="900" b="0" i="0" u="none" noProof="0">
                <a:latin typeface="Arial"/>
                <a:cs typeface="Arial"/>
              </a:rPr>
              <a:t>The guiding principles and institutions which guarantee intersectional coordination at the </a:t>
            </a:r>
            <a:r>
              <a:rPr lang="en-US" sz="900" b="1" i="0" u="none" noProof="0">
                <a:latin typeface="Arial"/>
                <a:cs typeface="Arial"/>
              </a:rPr>
              <a:t>national level </a:t>
            </a:r>
            <a:r>
              <a:rPr lang="en-US">
                <a:latin typeface="Arial"/>
                <a:cs typeface="Arial"/>
              </a:rPr>
              <a:t>include</a:t>
            </a:r>
            <a:r>
              <a:rPr lang="en-US" sz="900" b="0" i="0" u="none" noProof="0">
                <a:latin typeface="Arial"/>
                <a:cs typeface="Arial"/>
              </a:rPr>
              <a:t>:</a:t>
            </a:r>
          </a:p>
          <a:p>
            <a:pPr marL="185715" indent="-185715">
              <a:buFont typeface="Arial" panose="020B0604020202020204" pitchFamily="34" charset="0"/>
              <a:buChar char="•"/>
            </a:pPr>
            <a:r>
              <a:rPr lang="en-US" sz="900" b="0" i="0" u="none" noProof="0"/>
              <a:t>Joint Rules of Procedure of the Federal Ministries (GGO): provides basic formal procedures and instruments for the coordination within and between different ministries as well as between ministries and external actors </a:t>
            </a:r>
          </a:p>
          <a:p>
            <a:pPr marL="185715" indent="-185715">
              <a:buFont typeface="Arial" panose="020B0604020202020204" pitchFamily="34" charset="0"/>
              <a:buChar char="•"/>
            </a:pPr>
            <a:r>
              <a:rPr lang="en-US" sz="900" b="0" i="0" u="none" noProof="0"/>
              <a:t>Inter-ministerial committees and working groups as coordinating institutions between discipline-specific ministries</a:t>
            </a:r>
          </a:p>
          <a:p>
            <a:endParaRPr lang="en-US" sz="900" noProof="0"/>
          </a:p>
          <a:p>
            <a:r>
              <a:rPr lang="en-US" sz="900" noProof="0"/>
              <a:t>-  In the first step, a discipline-specific ministry is responsible for the decision-making process. The lead ministry initiates the required process (law change, formulation of new laws, development plans), involves other related ministries, federal states and communal associations. </a:t>
            </a:r>
          </a:p>
          <a:p>
            <a:r>
              <a:rPr lang="en-US" sz="900" noProof="0"/>
              <a:t>The inter-ministerial working groups and committees serve as the intermediary institutions that operate between ministries. </a:t>
            </a:r>
          </a:p>
          <a:p>
            <a:endParaRPr lang="en-US" sz="900" u="sng" noProof="0"/>
          </a:p>
          <a:p>
            <a:pPr lvl="0"/>
            <a:r>
              <a:rPr lang="en-US" sz="900" b="1" u="sng" noProof="0"/>
              <a:t>Federal Government as primary arbitration, mediation and coordinating body</a:t>
            </a:r>
            <a:endParaRPr lang="en-US" sz="900" noProof="0"/>
          </a:p>
          <a:p>
            <a:r>
              <a:rPr lang="en-US" sz="900" noProof="0"/>
              <a:t>Conflicts regarding varying political themes are first negotiated by the departments and ministries concerned. </a:t>
            </a:r>
            <a:r>
              <a:rPr lang="en-US" sz="900" b="1" noProof="0"/>
              <a:t>Where no agreement can be reached, the federal government intervenes in a moderating role</a:t>
            </a:r>
            <a:r>
              <a:rPr lang="en-US" sz="900" noProof="0"/>
              <a:t> and, as the party in charge, assumes the responsibility of the important political affairs. According to constitutional law, the federal government is the conciliation body that rules on “disputes between federal ministries”. </a:t>
            </a:r>
          </a:p>
          <a:p>
            <a:pPr lvl="0"/>
            <a:endParaRPr lang="en-US" sz="900" u="sng" noProof="0"/>
          </a:p>
          <a:p>
            <a:pPr lvl="0"/>
            <a:r>
              <a:rPr lang="en-US" sz="900" u="sng" noProof="0"/>
              <a:t>Involvement of subject matter experts, relevant stakeholders and the general public in national policy processes:</a:t>
            </a:r>
            <a:r>
              <a:rPr lang="en-US" sz="900" u="none" noProof="0"/>
              <a:t> </a:t>
            </a:r>
            <a:r>
              <a:rPr lang="en-US" sz="900" noProof="0"/>
              <a:t>The involvement of these groups is stipulated in the legislative process. These actors are comprehensively involved in political processes, so that the impacts of legislative initiatives on different sectors can be assessed. </a:t>
            </a:r>
          </a:p>
          <a:p>
            <a:r>
              <a:rPr lang="en-US" sz="900" noProof="0"/>
              <a:t> </a:t>
            </a:r>
          </a:p>
          <a:p>
            <a:r>
              <a:rPr lang="en-US" sz="900" noProof="0">
                <a:latin typeface="Arial"/>
                <a:cs typeface="Arial"/>
              </a:rPr>
              <a:t>The process of intersectional coordination</a:t>
            </a:r>
            <a:r>
              <a:rPr lang="en-US">
                <a:latin typeface="Arial"/>
                <a:cs typeface="Arial"/>
              </a:rPr>
              <a:t>,</a:t>
            </a:r>
            <a:r>
              <a:rPr lang="en-US" sz="900" noProof="0">
                <a:latin typeface="Arial"/>
                <a:cs typeface="Arial"/>
              </a:rPr>
              <a:t> including a description of the cooperation steps and instruments</a:t>
            </a:r>
            <a:r>
              <a:rPr lang="en-US">
                <a:latin typeface="Arial"/>
                <a:cs typeface="Arial"/>
              </a:rPr>
              <a:t>,</a:t>
            </a:r>
            <a:r>
              <a:rPr lang="en-US" sz="900" noProof="0">
                <a:latin typeface="Arial"/>
                <a:cs typeface="Arial"/>
              </a:rPr>
              <a:t> are presented on the following slide.</a:t>
            </a:r>
          </a:p>
          <a:p>
            <a:endParaRPr lang="en-US" sz="900" noProof="0"/>
          </a:p>
          <a:p>
            <a:endParaRPr lang="en-US" sz="900" noProof="0"/>
          </a:p>
          <a:p>
            <a:r>
              <a:rPr lang="en-US" sz="900" u="sng" noProof="0"/>
              <a:t>Additional information: </a:t>
            </a:r>
          </a:p>
          <a:p>
            <a:endParaRPr lang="en-US" sz="900" noProof="0"/>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b="0" i="0" noProof="0">
                <a:solidFill>
                  <a:srgbClr val="1C1C1C"/>
                </a:solidFill>
                <a:effectLst/>
                <a:latin typeface="Arimo"/>
              </a:rPr>
              <a:t>The Joint rules of procedure of the federal ministries (German: „</a:t>
            </a:r>
            <a:r>
              <a:rPr lang="en-US" b="0" i="0" noProof="0" err="1">
                <a:solidFill>
                  <a:srgbClr val="1C1C1C"/>
                </a:solidFill>
                <a:effectLst/>
                <a:latin typeface="Arimo"/>
              </a:rPr>
              <a:t>Gemeinsame</a:t>
            </a:r>
            <a:r>
              <a:rPr lang="en-US" b="0" i="0" noProof="0">
                <a:solidFill>
                  <a:srgbClr val="1C1C1C"/>
                </a:solidFill>
                <a:effectLst/>
                <a:latin typeface="Arimo"/>
              </a:rPr>
              <a:t> </a:t>
            </a:r>
            <a:r>
              <a:rPr lang="en-US" b="0" i="0" noProof="0" err="1">
                <a:solidFill>
                  <a:srgbClr val="1C1C1C"/>
                </a:solidFill>
                <a:effectLst/>
                <a:latin typeface="Arimo"/>
              </a:rPr>
              <a:t>Geschäftsordnung</a:t>
            </a:r>
            <a:r>
              <a:rPr lang="en-US" b="0" i="0" noProof="0">
                <a:solidFill>
                  <a:srgbClr val="1C1C1C"/>
                </a:solidFill>
                <a:effectLst/>
                <a:latin typeface="Arimo"/>
              </a:rPr>
              <a:t> der </a:t>
            </a:r>
            <a:r>
              <a:rPr lang="en-US" b="0" i="0" noProof="0" err="1">
                <a:solidFill>
                  <a:srgbClr val="1C1C1C"/>
                </a:solidFill>
                <a:effectLst/>
                <a:latin typeface="Arimo"/>
              </a:rPr>
              <a:t>Bundesministerien</a:t>
            </a:r>
            <a:r>
              <a:rPr lang="en-US" b="0" i="0" noProof="0">
                <a:solidFill>
                  <a:srgbClr val="1C1C1C"/>
                </a:solidFill>
                <a:effectLst/>
                <a:latin typeface="Arimo"/>
              </a:rPr>
              <a:t> (GGO)“) very generally </a:t>
            </a:r>
            <a:r>
              <a:rPr lang="en-US" b="0" i="0" noProof="0">
                <a:solidFill>
                  <a:srgbClr val="333333"/>
                </a:solidFill>
                <a:effectLst/>
                <a:latin typeface="Open Sans" panose="020B0606030504020204" pitchFamily="34" charset="0"/>
              </a:rPr>
              <a:t>regulate the organization and procedures </a:t>
            </a:r>
            <a:r>
              <a:rPr lang="en-US" sz="900" b="0" i="0" kern="1200" noProof="0">
                <a:solidFill>
                  <a:srgbClr val="1C1C1C"/>
                </a:solidFill>
                <a:effectLst/>
                <a:latin typeface="Arimo"/>
                <a:ea typeface="+mn-ea"/>
                <a:cs typeface="+mn-cs"/>
              </a:rPr>
              <a:t>within the </a:t>
            </a:r>
            <a:r>
              <a:rPr lang="en-US" sz="900" b="0" i="0" u="none" kern="1200" noProof="0">
                <a:solidFill>
                  <a:srgbClr val="1C1C1C"/>
                </a:solidFill>
                <a:effectLst/>
                <a:latin typeface="Arimo"/>
                <a:ea typeface="+mn-ea"/>
                <a:cs typeface="+mn-cs"/>
                <a:hlinkClick r:id="rId3" tooltip="Federal Ministry (Germany)">
                  <a:extLst>
                    <a:ext uri="{A12FA001-AC4F-418D-AE19-62706E023703}">
                      <ahyp:hlinkClr xmlns:ahyp="http://schemas.microsoft.com/office/drawing/2018/hyperlinkcolor" val="tx"/>
                    </a:ext>
                  </a:extLst>
                </a:hlinkClick>
              </a:rPr>
              <a:t>German Federal Ministries</a:t>
            </a:r>
            <a:r>
              <a:rPr lang="en-US" sz="900" b="0" i="0" u="none" kern="1200" noProof="0">
                <a:solidFill>
                  <a:srgbClr val="1C1C1C"/>
                </a:solidFill>
                <a:effectLst/>
                <a:latin typeface="Arimo"/>
                <a:ea typeface="+mn-ea"/>
                <a:cs typeface="+mn-cs"/>
              </a:rPr>
              <a:t> </a:t>
            </a:r>
            <a:r>
              <a:rPr lang="en-US" sz="900" b="0" i="0" kern="1200" noProof="0">
                <a:solidFill>
                  <a:srgbClr val="1C1C1C"/>
                </a:solidFill>
                <a:effectLst/>
                <a:latin typeface="Arimo"/>
                <a:ea typeface="+mn-ea"/>
                <a:cs typeface="+mn-cs"/>
              </a:rPr>
              <a:t>, the ministries among themselves and their cooperation with the other </a:t>
            </a:r>
            <a:r>
              <a:rPr lang="en-US" sz="900" b="0" i="0" kern="1200" noProof="0">
                <a:solidFill>
                  <a:srgbClr val="1C1C1C"/>
                </a:solidFill>
                <a:effectLst/>
                <a:latin typeface="Arimo"/>
                <a:ea typeface="+mn-ea"/>
                <a:cs typeface="+mn-cs"/>
                <a:hlinkClick r:id="rId4" tooltip="Constitutional body">
                  <a:extLst>
                    <a:ext uri="{A12FA001-AC4F-418D-AE19-62706E023703}">
                      <ahyp:hlinkClr xmlns:ahyp="http://schemas.microsoft.com/office/drawing/2018/hyperlinkcolor" val="tx"/>
                    </a:ext>
                  </a:extLst>
                </a:hlinkClick>
              </a:rPr>
              <a:t>constitutional</a:t>
            </a:r>
            <a:r>
              <a:rPr lang="en-US" sz="900" b="0" i="0" kern="1200" noProof="0">
                <a:solidFill>
                  <a:srgbClr val="1C1C1C"/>
                </a:solidFill>
                <a:effectLst/>
                <a:latin typeface="Arimo"/>
                <a:ea typeface="+mn-ea"/>
                <a:cs typeface="+mn-cs"/>
              </a:rPr>
              <a:t> organs (including at the EU level and also the state level). In addition, it specifies the procedure for drafting </a:t>
            </a:r>
            <a:r>
              <a:rPr lang="en-US" sz="900" b="0" i="0" u="none" kern="1200" noProof="0">
                <a:solidFill>
                  <a:srgbClr val="1C1C1C"/>
                </a:solidFill>
                <a:effectLst/>
                <a:latin typeface="Arimo"/>
                <a:ea typeface="+mn-ea"/>
                <a:cs typeface="+mn-cs"/>
              </a:rPr>
              <a:t>laws by </a:t>
            </a:r>
            <a:r>
              <a:rPr lang="en-US" sz="900" b="0" i="0" kern="1200" noProof="0">
                <a:solidFill>
                  <a:srgbClr val="1C1C1C"/>
                </a:solidFill>
                <a:effectLst/>
                <a:latin typeface="Arimo"/>
                <a:ea typeface="+mn-ea"/>
                <a:cs typeface="+mn-cs"/>
              </a:rPr>
              <a:t>the federal ministries.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a:solidFill>
                  <a:srgbClr val="1C1C1C"/>
                </a:solidFill>
                <a:latin typeface="Arimo"/>
              </a:rPr>
              <a:t>An</a:t>
            </a:r>
            <a:r>
              <a:rPr lang="en-US" sz="900" b="0" i="0" kern="1200" noProof="0">
                <a:solidFill>
                  <a:srgbClr val="1C1C1C"/>
                </a:solidFill>
                <a:effectLst/>
                <a:latin typeface="Arimo"/>
                <a:ea typeface="+mn-ea"/>
                <a:cs typeface="+mn-cs"/>
              </a:rPr>
              <a:t> English version of the law can be found here: </a:t>
            </a:r>
            <a:r>
              <a:rPr lang="en-US" noProof="0">
                <a:latin typeface="Arial"/>
                <a:cs typeface="Arial"/>
              </a:rPr>
              <a:t>https://www.bmi.bund.de/SharedDocs/downloads/EN/themen/moderne-verwaltung/ggo_en.pdf?__blob=publicationFile&amp;v=1</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US" sz="900" b="0" i="0" kern="1200" noProof="0">
                <a:solidFill>
                  <a:srgbClr val="1C1C1C"/>
                </a:solidFill>
                <a:effectLst/>
                <a:latin typeface="Arimo"/>
                <a:ea typeface="+mn-ea"/>
                <a:cs typeface="+mn-cs"/>
              </a:rPr>
              <a:t>(compare in particular section 15, 19, 20, 36, 37, 45</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900" b="1" i="0" kern="1200" noProof="0">
              <a:solidFill>
                <a:srgbClr val="1C1C1C"/>
              </a:solidFill>
              <a:effectLst/>
              <a:latin typeface="Arimo"/>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i="0" kern="1200" noProof="0">
                <a:solidFill>
                  <a:srgbClr val="1C1C1C"/>
                </a:solidFill>
                <a:effectLst/>
                <a:latin typeface="Arimo"/>
                <a:ea typeface="+mn-ea"/>
                <a:cs typeface="+mn-cs"/>
              </a:rPr>
              <a:t>Sources: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a:solidFill>
                <a:srgbClr val="1C1C1C"/>
              </a:solidFill>
              <a:effectLst/>
              <a:latin typeface="Arimo"/>
              <a:ea typeface="+mn-ea"/>
              <a:cs typeface="+mn-cs"/>
            </a:endParaRPr>
          </a:p>
          <a:p>
            <a:pPr>
              <a:defRPr/>
            </a:pPr>
            <a:r>
              <a:rPr lang="en-US" sz="900" noProof="0">
                <a:latin typeface="Arial"/>
                <a:cs typeface="Arial"/>
              </a:rPr>
              <a:t>Blumstein, S., Kramer, A., Carius, A. (2017). Coordination of Sectoral Interests in the Nexus Between Water, Energy and Agriculture. Mechanisms and Interests in Germany. Deutsche Gesellschaft für </a:t>
            </a:r>
            <a:r>
              <a:rPr lang="en-US" sz="900" noProof="0" err="1">
                <a:latin typeface="Arial"/>
                <a:cs typeface="Arial"/>
              </a:rPr>
              <a:t>Internationale</a:t>
            </a:r>
            <a:r>
              <a:rPr lang="en-US" sz="900" noProof="0">
                <a:latin typeface="Arial"/>
                <a:cs typeface="Arial"/>
              </a:rPr>
              <a:t> Zusammenarbeit (GIZ).</a:t>
            </a:r>
            <a:r>
              <a:rPr lang="en-US">
                <a:latin typeface="Arial"/>
                <a:cs typeface="Arial"/>
              </a:rPr>
              <a:t> </a:t>
            </a:r>
            <a:endParaRPr lang="en-US" sz="900" noProof="0">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b="0" i="0" kern="1200" noProof="0">
              <a:solidFill>
                <a:srgbClr val="1C1C1C"/>
              </a:solidFill>
              <a:effectLst/>
              <a:latin typeface="Arimo"/>
              <a:ea typeface="+mn-ea"/>
              <a:cs typeface="+mn-cs"/>
            </a:endParaRPr>
          </a:p>
          <a:p>
            <a:endParaRPr lang="en-GB" sz="90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a:p>
        </p:txBody>
      </p:sp>
    </p:spTree>
    <p:extLst>
      <p:ext uri="{BB962C8B-B14F-4D97-AF65-F5344CB8AC3E}">
        <p14:creationId xmlns:p14="http://schemas.microsoft.com/office/powerpoint/2010/main" val="790976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r>
              <a:rPr lang="en-US">
                <a:latin typeface="Arial"/>
                <a:cs typeface="Arial"/>
              </a:rPr>
              <a:t>- </a:t>
            </a:r>
            <a:r>
              <a:rPr lang="en-US" sz="900" b="0" noProof="0">
                <a:latin typeface="Arial"/>
                <a:cs typeface="Arial"/>
              </a:rPr>
              <a:t>This slide provides a detailed explanation of the coordination of the cross-sectoral </a:t>
            </a:r>
            <a:r>
              <a:rPr lang="en-US" sz="900" b="1" noProof="0">
                <a:latin typeface="Arial"/>
                <a:cs typeface="Arial"/>
              </a:rPr>
              <a:t>decision making process </a:t>
            </a:r>
            <a:r>
              <a:rPr lang="en-US">
                <a:latin typeface="Arial"/>
                <a:cs typeface="Arial"/>
              </a:rPr>
              <a:t>in Germany at the federal level</a:t>
            </a:r>
            <a:r>
              <a:rPr lang="en-US" sz="900" b="0" noProof="0">
                <a:latin typeface="Arial"/>
                <a:cs typeface="Arial"/>
              </a:rPr>
              <a:t>. [Note that in the PowerPoint document, the animations in this slide are set up to make the items appear individually, thus illustrating the order of the steps taken in this process].</a:t>
            </a:r>
            <a:r>
              <a:rPr lang="en-US">
                <a:latin typeface="Arial"/>
                <a:cs typeface="Arial"/>
              </a:rPr>
              <a:t> </a:t>
            </a:r>
          </a:p>
          <a:p>
            <a:r>
              <a:rPr lang="en-US">
                <a:latin typeface="Arial"/>
                <a:cs typeface="Arial"/>
              </a:rPr>
              <a:t>- </a:t>
            </a:r>
            <a:r>
              <a:rPr lang="en-US" sz="900" noProof="0">
                <a:latin typeface="Arial"/>
                <a:cs typeface="Arial"/>
              </a:rPr>
              <a:t>The diagram presents existing policies, mechanisms and instruments to coordinate the horizontal cooperation across the WEF sectors at the national level in Germany</a:t>
            </a:r>
            <a:r>
              <a:rPr lang="en-US">
                <a:latin typeface="Arial"/>
                <a:cs typeface="Arial"/>
              </a:rPr>
              <a:t> [Note that the exact process can differ to some degree, depending on the subject matter that is dealt with]</a:t>
            </a:r>
            <a:endParaRPr lang="en-US"/>
          </a:p>
          <a:p>
            <a:endParaRPr lang="en-US" sz="900" noProof="0"/>
          </a:p>
          <a:p>
            <a:r>
              <a:rPr lang="en-US">
                <a:latin typeface="Arial"/>
                <a:cs typeface="Arial"/>
              </a:rPr>
              <a:t>In case a federal ministry develops/adjusts an existing law or policy, the following </a:t>
            </a:r>
            <a:r>
              <a:rPr lang="en-US" sz="900" noProof="0">
                <a:latin typeface="Arial"/>
                <a:cs typeface="Arial"/>
              </a:rPr>
              <a:t>process </a:t>
            </a:r>
            <a:r>
              <a:rPr lang="en-US">
                <a:latin typeface="Arial"/>
                <a:cs typeface="Arial"/>
              </a:rPr>
              <a:t>is initiated</a:t>
            </a:r>
            <a:r>
              <a:rPr lang="en-US" sz="900" noProof="0">
                <a:latin typeface="Arial"/>
                <a:cs typeface="Arial"/>
              </a:rPr>
              <a:t>:</a:t>
            </a:r>
            <a:r>
              <a:rPr lang="en-US">
                <a:latin typeface="Arial"/>
                <a:cs typeface="Arial"/>
              </a:rPr>
              <a:t> </a:t>
            </a:r>
            <a:endParaRPr lang="en-US" sz="900" noProof="0">
              <a:cs typeface="Arial"/>
            </a:endParaRPr>
          </a:p>
          <a:p>
            <a:endParaRPr lang="en-US" sz="900" noProof="0"/>
          </a:p>
          <a:p>
            <a:r>
              <a:rPr lang="en-US" sz="900" b="1" u="sng" noProof="0">
                <a:latin typeface="Arial"/>
                <a:cs typeface="Arial"/>
              </a:rPr>
              <a:t>Inter-ministerial coordination: </a:t>
            </a:r>
            <a:endParaRPr lang="en-US" b="1" u="sng">
              <a:latin typeface="Arial"/>
              <a:cs typeface="Arial"/>
            </a:endParaRPr>
          </a:p>
          <a:p>
            <a:r>
              <a:rPr lang="en-US">
                <a:latin typeface="Arial"/>
                <a:cs typeface="Arial"/>
              </a:rPr>
              <a:t>- </a:t>
            </a:r>
            <a:r>
              <a:rPr lang="en-US" sz="900" noProof="0">
                <a:latin typeface="Arial"/>
                <a:cs typeface="Arial"/>
              </a:rPr>
              <a:t>The </a:t>
            </a:r>
            <a:r>
              <a:rPr lang="en-US" sz="900" b="1" noProof="0">
                <a:latin typeface="Arial"/>
                <a:cs typeface="Arial"/>
              </a:rPr>
              <a:t>lead ministry</a:t>
            </a:r>
            <a:r>
              <a:rPr lang="en-US" sz="900" noProof="0">
                <a:latin typeface="Arial"/>
                <a:cs typeface="Arial"/>
              </a:rPr>
              <a:t> responsible for a matter must initiate early contact with other affected ministries, inform them about their activities and plans and is principally responsible for the management of the cooperative work</a:t>
            </a:r>
            <a:endParaRPr lang="en-US"/>
          </a:p>
          <a:p>
            <a:r>
              <a:rPr lang="en-US" sz="900" noProof="0">
                <a:latin typeface="Arial"/>
                <a:cs typeface="Arial"/>
              </a:rPr>
              <a:t>- For example, in the course of the amendment of the Renewable Energy Act, the Federal Ministry for Economic Affairs and Energy </a:t>
            </a:r>
            <a:r>
              <a:rPr lang="en-US">
                <a:latin typeface="Arial"/>
                <a:cs typeface="Arial"/>
              </a:rPr>
              <a:t>(BMWI) </a:t>
            </a:r>
            <a:r>
              <a:rPr lang="en-US" sz="900" noProof="0">
                <a:latin typeface="Arial"/>
                <a:cs typeface="Arial"/>
              </a:rPr>
              <a:t>had to involve the Federal Ministry for the Environment, Nature Conservation, Building and Nuclear Safety </a:t>
            </a:r>
            <a:r>
              <a:rPr lang="en-US">
                <a:latin typeface="Arial"/>
                <a:cs typeface="Arial"/>
              </a:rPr>
              <a:t>(BMU) in</a:t>
            </a:r>
            <a:r>
              <a:rPr lang="en-US" sz="900" noProof="0">
                <a:latin typeface="Arial"/>
                <a:cs typeface="Arial"/>
              </a:rPr>
              <a:t> the process and reach an agreement on content matter, among other things</a:t>
            </a:r>
          </a:p>
          <a:p>
            <a:r>
              <a:rPr lang="en-US">
                <a:latin typeface="Arial"/>
                <a:cs typeface="Arial"/>
              </a:rPr>
              <a:t>- </a:t>
            </a:r>
            <a:r>
              <a:rPr lang="en-US" sz="900" noProof="0">
                <a:latin typeface="Arial"/>
                <a:cs typeface="Arial"/>
              </a:rPr>
              <a:t>A range of formal and informal institutions exist which help achieve this alignment and coordination between different ministries and </a:t>
            </a:r>
            <a:r>
              <a:rPr lang="en-US">
                <a:latin typeface="Arial"/>
                <a:cs typeface="Arial"/>
              </a:rPr>
              <a:t>disciplines</a:t>
            </a:r>
            <a:endParaRPr lang="en-US" b="1">
              <a:cs typeface="Arial"/>
            </a:endParaRPr>
          </a:p>
          <a:p>
            <a:r>
              <a:rPr lang="en-US">
                <a:latin typeface="Arial"/>
                <a:cs typeface="Arial"/>
              </a:rPr>
              <a:t>- The</a:t>
            </a:r>
            <a:r>
              <a:rPr lang="en-US" sz="900" noProof="0">
                <a:latin typeface="Arial"/>
                <a:cs typeface="Arial"/>
              </a:rPr>
              <a:t> main formal institutions for horizontal coordination between the ministries are: </a:t>
            </a:r>
            <a:r>
              <a:rPr lang="en-US" sz="900" b="1" noProof="0">
                <a:latin typeface="Arial"/>
                <a:cs typeface="Arial"/>
              </a:rPr>
              <a:t>Inter-ministerial committees and working groups.</a:t>
            </a:r>
            <a:r>
              <a:rPr lang="en-US" b="1">
                <a:latin typeface="Arial"/>
                <a:cs typeface="Arial"/>
              </a:rPr>
              <a:t> </a:t>
            </a:r>
            <a:endParaRPr lang="en-US" sz="900" b="1" noProof="0">
              <a:cs typeface="Arial"/>
            </a:endParaRPr>
          </a:p>
          <a:p>
            <a:endParaRPr lang="en-US" sz="900" noProof="0"/>
          </a:p>
          <a:p>
            <a:r>
              <a:rPr lang="en-US" sz="900" b="1" u="sng" noProof="0"/>
              <a:t>Function of Federal Government: </a:t>
            </a:r>
            <a:r>
              <a:rPr lang="en-US" sz="900" noProof="0"/>
              <a:t>When disputes arise, the responsible ministry is not permitted to take any binding decisions. The issue must be negotiated until an agreement is reached. Conflicts regarding varying political themes are generally first negotiated by the departments and ministries concerned. Only when points of conflict cannot be resolved, the federal government will step in. </a:t>
            </a:r>
            <a:r>
              <a:rPr lang="en-US" sz="900" b="1" noProof="0"/>
              <a:t>The federal government </a:t>
            </a:r>
            <a:r>
              <a:rPr lang="en-US" sz="900" noProof="0"/>
              <a:t>intervenes in a moderating role and, as the party in charge, assumes the responsibility of the important political affairs. According to constitutional law, the federal government is the conciliation body that rules on “disputes between federal ministries” (GG, Art. 65). </a:t>
            </a:r>
          </a:p>
          <a:p>
            <a:endParaRPr lang="en-US" sz="900" noProof="0"/>
          </a:p>
          <a:p>
            <a:r>
              <a:rPr lang="en-US" sz="900" b="1" u="sng" noProof="0"/>
              <a:t>Involvement of the federal states and communal </a:t>
            </a:r>
            <a:r>
              <a:rPr lang="en-US" sz="900" b="1" u="sng" noProof="0" err="1"/>
              <a:t>organisations</a:t>
            </a:r>
            <a:r>
              <a:rPr lang="en-US" sz="900" b="1" u="sng" noProof="0"/>
              <a:t>:</a:t>
            </a:r>
            <a:r>
              <a:rPr lang="en-US" sz="900" b="1" noProof="0"/>
              <a:t> </a:t>
            </a:r>
            <a:r>
              <a:rPr lang="en-US" sz="900" noProof="0"/>
              <a:t>Aside from involvement of other affected ministries, the </a:t>
            </a:r>
            <a:r>
              <a:rPr lang="en-US" sz="900" b="1" noProof="0"/>
              <a:t>lead ministry </a:t>
            </a:r>
            <a:r>
              <a:rPr lang="en-US" sz="900" noProof="0"/>
              <a:t>must involve </a:t>
            </a:r>
            <a:r>
              <a:rPr lang="en-US" sz="900" b="1" noProof="0"/>
              <a:t>federal states AND communal </a:t>
            </a:r>
            <a:r>
              <a:rPr lang="en-US" sz="900" b="1" noProof="0" err="1"/>
              <a:t>organisations</a:t>
            </a:r>
            <a:r>
              <a:rPr lang="en-US" sz="900" b="1" noProof="0"/>
              <a:t> </a:t>
            </a:r>
            <a:r>
              <a:rPr lang="en-US" sz="900" noProof="0"/>
              <a:t>in the legislative process. In the first step, before the formulation of a draft version of a law, </a:t>
            </a:r>
            <a:r>
              <a:rPr lang="en-US" sz="900" b="1" noProof="0"/>
              <a:t>the views of federal states and local councils must be obtained</a:t>
            </a:r>
            <a:r>
              <a:rPr lang="en-US" sz="900" noProof="0"/>
              <a:t>  - in case the law affect the interests of federal states/local councils (GGO, Art. 41, 44). The federal states and communal </a:t>
            </a:r>
            <a:r>
              <a:rPr lang="en-US" sz="900" noProof="0" err="1"/>
              <a:t>organisations</a:t>
            </a:r>
            <a:r>
              <a:rPr lang="en-US" sz="900" noProof="0"/>
              <a:t> </a:t>
            </a:r>
            <a:r>
              <a:rPr lang="en-US" sz="900" b="1" noProof="0"/>
              <a:t>provide their feedback</a:t>
            </a:r>
            <a:r>
              <a:rPr lang="en-US" sz="900" noProof="0"/>
              <a:t> and position statements. As soon as a draft law is formed, the ministry is bound </a:t>
            </a:r>
            <a:r>
              <a:rPr lang="en-US" sz="900" b="1" noProof="0"/>
              <a:t>to present the draft</a:t>
            </a:r>
            <a:r>
              <a:rPr lang="en-US" sz="900" noProof="0"/>
              <a:t> to the states and to the communal </a:t>
            </a:r>
            <a:r>
              <a:rPr lang="en-US" sz="900" noProof="0" err="1"/>
              <a:t>organisations</a:t>
            </a:r>
            <a:r>
              <a:rPr lang="en-US" sz="900" noProof="0"/>
              <a:t>. </a:t>
            </a:r>
          </a:p>
          <a:p>
            <a:endParaRPr lang="en-US" sz="900" noProof="0"/>
          </a:p>
          <a:p>
            <a:r>
              <a:rPr lang="en-US" sz="900" b="1" u="sng" noProof="0">
                <a:latin typeface="Arial"/>
                <a:cs typeface="Arial"/>
              </a:rPr>
              <a:t>Involvement of Technical Expertise:</a:t>
            </a:r>
            <a:r>
              <a:rPr lang="en-US" sz="900" b="1" noProof="0">
                <a:latin typeface="Arial"/>
                <a:cs typeface="Arial"/>
              </a:rPr>
              <a:t> </a:t>
            </a:r>
            <a:r>
              <a:rPr lang="en-US" sz="900" noProof="0">
                <a:latin typeface="Arial"/>
                <a:cs typeface="Arial"/>
              </a:rPr>
              <a:t>The involvement of </a:t>
            </a:r>
            <a:r>
              <a:rPr lang="en-US" sz="900" b="1" noProof="0">
                <a:latin typeface="Arial"/>
                <a:cs typeface="Arial"/>
              </a:rPr>
              <a:t>experts from scientific and practical backgrounds</a:t>
            </a:r>
            <a:r>
              <a:rPr lang="en-US" sz="900" noProof="0">
                <a:latin typeface="Arial"/>
                <a:cs typeface="Arial"/>
              </a:rPr>
              <a:t> is stipulated at each level of the legislative process</a:t>
            </a:r>
            <a:r>
              <a:rPr lang="en-US">
                <a:latin typeface="Arial"/>
                <a:cs typeface="Arial"/>
              </a:rPr>
              <a:t> and also depends on the subject matter dealt with and its underlying laws.  </a:t>
            </a:r>
            <a:endParaRPr lang="en-US" sz="900" noProof="0">
              <a:cs typeface="Arial"/>
            </a:endParaRPr>
          </a:p>
          <a:p>
            <a:endParaRPr lang="en-US" sz="900" noProof="0"/>
          </a:p>
          <a:p>
            <a:r>
              <a:rPr lang="en-US" sz="900" b="1" u="sng" noProof="0"/>
              <a:t>Legal framework: </a:t>
            </a:r>
            <a:r>
              <a:rPr lang="en-US" sz="900" noProof="0"/>
              <a:t>The above described instruments and institutions for the coordination within and between different ministries at the federal level are regulated in the </a:t>
            </a:r>
            <a:r>
              <a:rPr lang="en-US" sz="900" b="1" noProof="0"/>
              <a:t>“Joint Rules of Procedure of the Federal Ministries (JRP)”.  </a:t>
            </a:r>
          </a:p>
          <a:p>
            <a:endParaRPr lang="en-US" sz="900" noProof="0"/>
          </a:p>
          <a:p>
            <a:r>
              <a:rPr lang="en-US" sz="1000" kern="1200" noProof="0">
                <a:solidFill>
                  <a:schemeClr val="tx1"/>
                </a:solidFill>
                <a:effectLst/>
                <a:latin typeface="Arial" panose="020B0604020202020204" pitchFamily="34" charset="0"/>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u="sng" noProof="0"/>
              <a:t>Public Participation:</a:t>
            </a:r>
            <a:r>
              <a:rPr lang="en-US" sz="1000" b="1" noProof="0"/>
              <a:t> </a:t>
            </a:r>
            <a:r>
              <a:rPr lang="en-US" sz="1000" noProof="0"/>
              <a:t>While the involvement of state representatives, external experts and communal organizations are stipulated as mandatory and are regulated in the</a:t>
            </a:r>
            <a:r>
              <a:rPr lang="en-US" sz="1000" b="1" noProof="0"/>
              <a:t> </a:t>
            </a:r>
            <a:r>
              <a:rPr lang="en-US" sz="1000" noProof="0"/>
              <a:t>GGO, consultations with other stakeholders or civic </a:t>
            </a:r>
            <a:r>
              <a:rPr lang="en-US" sz="1000" noProof="0" err="1"/>
              <a:t>organisations</a:t>
            </a:r>
            <a:r>
              <a:rPr lang="en-US" sz="1000" noProof="0"/>
              <a:t> are not foreseen in the GGO. A significantly stronger consideration of public input is found at the administrative and planning processes level. The extent to which the wider public must be included in these processes is governed by underlying sector related laws, for example by the </a:t>
            </a:r>
            <a:r>
              <a:rPr lang="en-US" sz="1000" b="1" noProof="0"/>
              <a:t>“Law for the improvement of public involvement and </a:t>
            </a:r>
            <a:r>
              <a:rPr lang="en-US" sz="1000" b="1" noProof="0" err="1"/>
              <a:t>standardisation</a:t>
            </a:r>
            <a:r>
              <a:rPr lang="en-US" sz="1000" b="1" noProof="0"/>
              <a:t> of planning approval procedures”, </a:t>
            </a:r>
            <a:r>
              <a:rPr lang="en-US" sz="1000" noProof="0"/>
              <a:t>which attempts to achieve a certain </a:t>
            </a:r>
            <a:r>
              <a:rPr lang="en-US" sz="1000" noProof="0" err="1"/>
              <a:t>standardisation</a:t>
            </a:r>
            <a:r>
              <a:rPr lang="en-US" sz="1000" noProof="0"/>
              <a:t> between the subject-specific laws. </a:t>
            </a:r>
            <a:r>
              <a:rPr lang="en-US" sz="1000" kern="1200" noProof="0">
                <a:solidFill>
                  <a:schemeClr val="tx1"/>
                </a:solidFill>
                <a:effectLst/>
                <a:latin typeface="Arial" panose="020B0604020202020204" pitchFamily="34" charset="0"/>
                <a:ea typeface="+mn-ea"/>
                <a:cs typeface="+mn-cs"/>
              </a:rPr>
              <a:t>There are numerous instruments that can be used to implement the public participation process. The instruments best suited to the project depend on the specific conditions and project requirements. </a:t>
            </a:r>
          </a:p>
          <a:p>
            <a:endParaRPr lang="en-US" sz="1000" kern="1200" noProof="0">
              <a:solidFill>
                <a:schemeClr val="tx1"/>
              </a:solidFill>
              <a:effectLst/>
              <a:latin typeface="Arial" panose="020B0604020202020204" pitchFamily="34" charset="0"/>
              <a:ea typeface="+mn-ea"/>
              <a:cs typeface="+mn-cs"/>
            </a:endParaRPr>
          </a:p>
          <a:p>
            <a:r>
              <a:rPr lang="en-US" sz="1000" u="sng" kern="1200" noProof="0">
                <a:solidFill>
                  <a:schemeClr val="tx1"/>
                </a:solidFill>
                <a:effectLst/>
                <a:latin typeface="Arial" panose="020B0604020202020204" pitchFamily="34" charset="0"/>
                <a:ea typeface="+mn-ea"/>
                <a:cs typeface="+mn-cs"/>
              </a:rPr>
              <a:t>The following tools can be used to involve public participation:</a:t>
            </a:r>
          </a:p>
          <a:p>
            <a:r>
              <a:rPr lang="en-US" sz="1000" kern="1200" noProof="0">
                <a:solidFill>
                  <a:schemeClr val="tx1"/>
                </a:solidFill>
                <a:effectLst/>
                <a:latin typeface="Arial" panose="020B0604020202020204" pitchFamily="34" charset="0"/>
                <a:ea typeface="+mn-ea"/>
                <a:cs typeface="+mn-cs"/>
              </a:rPr>
              <a:t>- </a:t>
            </a:r>
            <a:r>
              <a:rPr lang="en-US" sz="1000" kern="1200" noProof="0" err="1">
                <a:solidFill>
                  <a:schemeClr val="tx1"/>
                </a:solidFill>
                <a:effectLst/>
                <a:latin typeface="Arial" panose="020B0604020202020204" pitchFamily="34" charset="0"/>
                <a:ea typeface="+mn-ea"/>
                <a:cs typeface="+mn-cs"/>
              </a:rPr>
              <a:t>Organise</a:t>
            </a:r>
            <a:r>
              <a:rPr lang="en-US" sz="1000" kern="1200" noProof="0">
                <a:solidFill>
                  <a:schemeClr val="tx1"/>
                </a:solidFill>
                <a:effectLst/>
                <a:latin typeface="Arial" panose="020B0604020202020204" pitchFamily="34" charset="0"/>
                <a:ea typeface="+mn-ea"/>
                <a:cs typeface="+mn-cs"/>
              </a:rPr>
              <a:t> public meetings and hearings to provide members of the public with the information they need to understand the project and decision process</a:t>
            </a:r>
          </a:p>
          <a:p>
            <a:pPr lvl="0"/>
            <a:r>
              <a:rPr lang="en-US" sz="1000" kern="1200" noProof="0">
                <a:solidFill>
                  <a:schemeClr val="tx1"/>
                </a:solidFill>
                <a:effectLst/>
                <a:latin typeface="Arial" panose="020B0604020202020204" pitchFamily="34" charset="0"/>
                <a:ea typeface="+mn-ea"/>
                <a:cs typeface="+mn-cs"/>
              </a:rPr>
              <a:t>- Provide the opportunity for the public to submit position statements </a:t>
            </a:r>
          </a:p>
          <a:p>
            <a:pPr lvl="0"/>
            <a:r>
              <a:rPr lang="en-US" sz="1000" kern="1200" noProof="0">
                <a:solidFill>
                  <a:schemeClr val="tx1"/>
                </a:solidFill>
                <a:effectLst/>
                <a:latin typeface="Arial" panose="020B0604020202020204" pitchFamily="34" charset="0"/>
                <a:ea typeface="+mn-ea"/>
                <a:cs typeface="+mn-cs"/>
              </a:rPr>
              <a:t>- Create a virtual public space where people can interact, discuss issues and share ideas (</a:t>
            </a:r>
            <a:r>
              <a:rPr lang="en-US" sz="1000" kern="1200" noProof="0" err="1">
                <a:solidFill>
                  <a:schemeClr val="tx1"/>
                </a:solidFill>
                <a:effectLst/>
                <a:latin typeface="Arial" panose="020B0604020202020204" pitchFamily="34" charset="0"/>
                <a:ea typeface="+mn-ea"/>
                <a:cs typeface="+mn-cs"/>
              </a:rPr>
              <a:t>eg.</a:t>
            </a:r>
            <a:r>
              <a:rPr lang="en-US" sz="1000" kern="1200" noProof="0">
                <a:solidFill>
                  <a:schemeClr val="tx1"/>
                </a:solidFill>
                <a:effectLst/>
                <a:latin typeface="Arial" panose="020B0604020202020204" pitchFamily="34" charset="0"/>
                <a:ea typeface="+mn-ea"/>
                <a:cs typeface="+mn-cs"/>
              </a:rPr>
              <a:t> internet platforms)</a:t>
            </a:r>
          </a:p>
          <a:p>
            <a:pPr lvl="0"/>
            <a:r>
              <a:rPr lang="en-US" sz="1000" kern="1200" noProof="0">
                <a:solidFill>
                  <a:schemeClr val="tx1"/>
                </a:solidFill>
                <a:effectLst/>
                <a:latin typeface="Arial" panose="020B0604020202020204" pitchFamily="34" charset="0"/>
                <a:ea typeface="+mn-ea"/>
                <a:cs typeface="+mn-cs"/>
              </a:rPr>
              <a:t>- </a:t>
            </a:r>
            <a:r>
              <a:rPr lang="en-US" sz="1000" kern="1200" noProof="0" err="1">
                <a:solidFill>
                  <a:schemeClr val="tx1"/>
                </a:solidFill>
                <a:effectLst/>
                <a:latin typeface="Arial" panose="020B0604020202020204" pitchFamily="34" charset="0"/>
                <a:ea typeface="+mn-ea"/>
                <a:cs typeface="+mn-cs"/>
              </a:rPr>
              <a:t>Organise</a:t>
            </a:r>
            <a:r>
              <a:rPr lang="en-US" sz="1000" kern="1200" noProof="0">
                <a:solidFill>
                  <a:schemeClr val="tx1"/>
                </a:solidFill>
                <a:effectLst/>
                <a:latin typeface="Arial" panose="020B0604020202020204" pitchFamily="34" charset="0"/>
                <a:ea typeface="+mn-ea"/>
                <a:cs typeface="+mn-cs"/>
              </a:rPr>
              <a:t> Round Tables and working groups </a:t>
            </a:r>
          </a:p>
          <a:p>
            <a:pPr lvl="0"/>
            <a:r>
              <a:rPr lang="en-US" sz="1000" kern="1200" noProof="0">
                <a:solidFill>
                  <a:schemeClr val="tx1"/>
                </a:solidFill>
                <a:effectLst/>
                <a:latin typeface="Arial" panose="020B0604020202020204" pitchFamily="34" charset="0"/>
                <a:ea typeface="+mn-ea"/>
                <a:cs typeface="+mn-cs"/>
              </a:rPr>
              <a:t>- Conduct interviews with relevant stakeholders </a:t>
            </a:r>
          </a:p>
          <a:p>
            <a:r>
              <a:rPr lang="en-US" sz="900" noProof="0"/>
              <a:t> </a:t>
            </a:r>
          </a:p>
          <a:p>
            <a:endParaRPr lang="en-US" sz="900" u="sng" noProof="0"/>
          </a:p>
          <a:p>
            <a:r>
              <a:rPr lang="en-US" u="sng">
                <a:latin typeface="Arial"/>
                <a:cs typeface="Arial"/>
              </a:rPr>
              <a:t>Additional information - Insights</a:t>
            </a:r>
            <a:r>
              <a:rPr lang="en-US" sz="900" u="sng" noProof="0">
                <a:latin typeface="Arial"/>
                <a:cs typeface="Arial"/>
              </a:rPr>
              <a:t> into cooperation</a:t>
            </a:r>
            <a:r>
              <a:rPr lang="en-US" sz="900" u="sng" baseline="0" noProof="0">
                <a:latin typeface="Arial"/>
                <a:cs typeface="Arial"/>
              </a:rPr>
              <a:t> between government, stakeholders and political parties in Germany:</a:t>
            </a:r>
          </a:p>
          <a:p>
            <a:pPr marL="171450" indent="-171450">
              <a:buFontTx/>
              <a:buChar char="-"/>
            </a:pPr>
            <a:r>
              <a:rPr lang="en-US" sz="900" baseline="0" noProof="0"/>
              <a:t>Germany is a federal state with a federal parliament (Bundestag) and sixteen state parliaments (Länder)</a:t>
            </a:r>
          </a:p>
          <a:p>
            <a:pPr marL="171450" indent="-171450">
              <a:buFontTx/>
              <a:buChar char="-"/>
            </a:pPr>
            <a:r>
              <a:rPr lang="en-US" sz="900" baseline="0" noProof="0"/>
              <a:t>The work in all parliaments takes place in </a:t>
            </a:r>
            <a:r>
              <a:rPr lang="en-US" sz="900" baseline="0" noProof="0" err="1"/>
              <a:t>specialised</a:t>
            </a:r>
            <a:r>
              <a:rPr lang="en-US" sz="900" baseline="0" noProof="0"/>
              <a:t> committees and subcommittees (</a:t>
            </a:r>
            <a:r>
              <a:rPr lang="en-US" sz="900" baseline="0" noProof="0" err="1"/>
              <a:t>Ausschuss</a:t>
            </a:r>
            <a:r>
              <a:rPr lang="en-US" sz="900" baseline="0" noProof="0"/>
              <a:t>), which mirror the political representation of the parliament after election (e.g. 40% conservatives, 30% social democrats, 20% greens, 10% others). These committees try as much as possible to achieve a consensus across parties</a:t>
            </a:r>
          </a:p>
          <a:p>
            <a:pPr marL="171450" indent="-171450">
              <a:buFontTx/>
              <a:buChar char="-"/>
            </a:pPr>
            <a:r>
              <a:rPr lang="en-US" sz="900" baseline="0" noProof="0">
                <a:latin typeface="Arial"/>
                <a:cs typeface="Arial"/>
              </a:rPr>
              <a:t>The government represent the winning political coalition in the last election and work closely with the committees. All federal and state governments are based on coalitions among the major political parties. For example, the if conservatives and greens win election in the state of Hessen, they form the government. Here, the state minister for environment (e.g. from the conservatives) works closely with the state parliament committee on environmental issues. In this committee, members of all political parties are represented</a:t>
            </a:r>
          </a:p>
          <a:p>
            <a:pPr marL="171450" indent="-171450">
              <a:buFontTx/>
              <a:buChar char="-"/>
            </a:pPr>
            <a:r>
              <a:rPr lang="en-US" sz="900" baseline="0" noProof="0">
                <a:latin typeface="Arial"/>
                <a:cs typeface="Arial"/>
              </a:rPr>
              <a:t>Environmental issues such as groundwater are </a:t>
            </a:r>
            <a:r>
              <a:rPr lang="en-US">
                <a:latin typeface="Arial"/>
                <a:cs typeface="Arial"/>
              </a:rPr>
              <a:t>often considered </a:t>
            </a:r>
            <a:r>
              <a:rPr lang="en-US" sz="900" baseline="0" noProof="0">
                <a:latin typeface="Arial"/>
                <a:cs typeface="Arial"/>
              </a:rPr>
              <a:t>“technical” and, in many cases, not controversial. The proposed solutions of the committees dealing with these issues often enjoy wide consensus among members. The committees thus invite stakeholders to participate in the decision-making process (e.g. through round tables) under state leadership or under leadership from affiliated actors to the state with acknowledged expertise</a:t>
            </a:r>
            <a:r>
              <a:rPr lang="en-US">
                <a:latin typeface="Arial"/>
                <a:cs typeface="Arial"/>
              </a:rPr>
              <a:t> </a:t>
            </a:r>
            <a:endParaRPr lang="en-US" sz="900" baseline="0" noProof="0">
              <a:cs typeface="Arial"/>
            </a:endParaRPr>
          </a:p>
          <a:p>
            <a:pPr marL="171450" indent="-171450">
              <a:buFontTx/>
              <a:buChar char="-"/>
            </a:pPr>
            <a:r>
              <a:rPr lang="en-US" sz="900" baseline="0" noProof="0"/>
              <a:t>Stakeholders choose to participate because, otherwise, outcomes will be decided without their influence</a:t>
            </a:r>
          </a:p>
          <a:p>
            <a:pPr marL="171450" indent="-171450">
              <a:buFontTx/>
              <a:buChar char="-"/>
            </a:pPr>
            <a:r>
              <a:rPr lang="en-US" sz="900" baseline="0" noProof="0"/>
              <a:t>The suggestions made by round tables and participatory processes are discussed in the parliamentary committees and are later debated politically and included in legislations. The state government follows up on the process</a:t>
            </a:r>
          </a:p>
          <a:p>
            <a:pPr marL="171450" indent="-171450" defTabSz="457200">
              <a:buFontTx/>
              <a:buChar char="-"/>
              <a:defRPr/>
            </a:pPr>
            <a:r>
              <a:rPr lang="en-US" sz="900" baseline="0" noProof="0">
                <a:latin typeface="Arial"/>
                <a:cs typeface="Arial"/>
              </a:rPr>
              <a:t>The state government must coordinate with federal actors if the process starts at the state level. If the process starts at the federal </a:t>
            </a:r>
            <a:r>
              <a:rPr lang="en-US">
                <a:latin typeface="Arial"/>
                <a:cs typeface="Arial"/>
              </a:rPr>
              <a:t>level</a:t>
            </a:r>
            <a:r>
              <a:rPr lang="en-US" sz="900" baseline="0" noProof="0">
                <a:latin typeface="Arial"/>
                <a:cs typeface="Arial"/>
              </a:rPr>
              <a:t>, the federal government must coordinate with state actors</a:t>
            </a:r>
            <a:r>
              <a:rPr lang="en-US">
                <a:latin typeface="Arial"/>
                <a:cs typeface="Arial"/>
              </a:rPr>
              <a:t> (if they are potentially affected by the subject matter or will have to implement the law).</a:t>
            </a:r>
            <a:r>
              <a:rPr lang="en-US" sz="900" baseline="0" noProof="0">
                <a:latin typeface="Arial"/>
                <a:cs typeface="Arial"/>
              </a:rPr>
              <a:t> The states in Germany are represented at the “</a:t>
            </a:r>
            <a:r>
              <a:rPr lang="en-US">
                <a:latin typeface="Arial"/>
                <a:cs typeface="Arial"/>
              </a:rPr>
              <a:t>Bundesrat</a:t>
            </a:r>
            <a:r>
              <a:rPr lang="en-US" sz="900" baseline="0" noProof="0">
                <a:latin typeface="Arial"/>
                <a:cs typeface="Arial"/>
              </a:rPr>
              <a:t>” or Senate (the second tier of Parliament). They can thus object to certain (not all!) federal laws prepared</a:t>
            </a:r>
            <a:r>
              <a:rPr lang="en-US">
                <a:latin typeface="Arial"/>
                <a:cs typeface="Arial"/>
              </a:rPr>
              <a:t>. </a:t>
            </a:r>
            <a:endParaRPr lang="en-US" sz="900" noProof="0">
              <a:latin typeface="Arial"/>
              <a:cs typeface="Arial"/>
            </a:endParaRPr>
          </a:p>
          <a:p>
            <a:endParaRPr lang="en-US" sz="900" noProof="0"/>
          </a:p>
          <a:p>
            <a:r>
              <a:rPr lang="en-US" sz="900" b="1" noProof="0"/>
              <a:t>Sources:</a:t>
            </a:r>
          </a:p>
          <a:p>
            <a:endParaRPr lang="en-US" sz="900" noProof="0"/>
          </a:p>
          <a:p>
            <a:r>
              <a:rPr lang="en-US" sz="800" noProof="0">
                <a:latin typeface="Arial"/>
                <a:cs typeface="Arial"/>
              </a:rPr>
              <a:t>Blumstein, S., Kramer, A., Carius, A. (2017). Coordination of Sectoral Interests in the Nexus Between Water, Energy and Agriculture. Mechanisms and Interests in Germany. Deutsche Gesellschaft für </a:t>
            </a:r>
            <a:r>
              <a:rPr lang="en-US" sz="800" noProof="0" err="1">
                <a:latin typeface="Arial"/>
                <a:cs typeface="Arial"/>
              </a:rPr>
              <a:t>Internationale</a:t>
            </a:r>
            <a:r>
              <a:rPr lang="en-US" sz="800" noProof="0">
                <a:latin typeface="Arial"/>
                <a:cs typeface="Arial"/>
              </a:rPr>
              <a:t> Zusammenarbeit (GIZ).</a:t>
            </a:r>
            <a:r>
              <a:rPr lang="en-US" sz="800">
                <a:latin typeface="Arial"/>
                <a:cs typeface="Arial"/>
              </a:rPr>
              <a:t> </a:t>
            </a:r>
            <a:endParaRPr lang="en-US" sz="800" noProof="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a:p>
        </p:txBody>
      </p:sp>
    </p:spTree>
    <p:extLst>
      <p:ext uri="{BB962C8B-B14F-4D97-AF65-F5344CB8AC3E}">
        <p14:creationId xmlns:p14="http://schemas.microsoft.com/office/powerpoint/2010/main" val="3368215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a:t>
            </a:r>
          </a:p>
          <a:p>
            <a:endParaRPr lang="en-US" noProof="0"/>
          </a:p>
          <a:p>
            <a:pPr algn="just">
              <a:lnSpc>
                <a:spcPct val="130000"/>
              </a:lnSpc>
              <a:spcAft>
                <a:spcPts val="867"/>
              </a:spcAft>
            </a:pPr>
            <a:r>
              <a:rPr lang="en-US" sz="900" b="0" noProof="0">
                <a:latin typeface="Arial"/>
                <a:ea typeface="Calibri"/>
                <a:cs typeface="Times New Roman"/>
              </a:rPr>
              <a:t>This slide explains the vertical Nexus </a:t>
            </a:r>
            <a:r>
              <a:rPr lang="en-US" sz="900" noProof="0">
                <a:latin typeface="Arial"/>
                <a:ea typeface="Calibri"/>
                <a:cs typeface="Times New Roman"/>
              </a:rPr>
              <a:t>coordination in decision making process in Germany.</a:t>
            </a:r>
            <a:r>
              <a:rPr lang="en-US" sz="900" b="0" noProof="0"/>
              <a:t> [Note that in the PowerPoint document, the animations in this slide are set up to make the items appear individually, thus illustrating the steps taken in this process].</a:t>
            </a:r>
            <a:endParaRPr lang="en-US" sz="900" noProof="0">
              <a:latin typeface="Arial"/>
              <a:ea typeface="Calibri"/>
              <a:cs typeface="Times New Roman"/>
            </a:endParaRPr>
          </a:p>
          <a:p>
            <a:pPr algn="just">
              <a:lnSpc>
                <a:spcPct val="130000"/>
              </a:lnSpc>
              <a:spcAft>
                <a:spcPts val="867"/>
              </a:spcAft>
            </a:pPr>
            <a:endParaRPr lang="en-US" sz="900" noProof="0">
              <a:latin typeface="Arial"/>
              <a:ea typeface="Calibri"/>
              <a:cs typeface="Times New Roman"/>
            </a:endParaRPr>
          </a:p>
          <a:p>
            <a:pPr algn="just">
              <a:lnSpc>
                <a:spcPct val="130000"/>
              </a:lnSpc>
              <a:spcAft>
                <a:spcPts val="867"/>
              </a:spcAft>
            </a:pPr>
            <a:r>
              <a:rPr lang="en-US" sz="900" noProof="0">
                <a:latin typeface="Arial"/>
                <a:ea typeface="Calibri"/>
                <a:cs typeface="Times New Roman"/>
              </a:rPr>
              <a:t>Due to the federal structure of the German system,</a:t>
            </a:r>
            <a:r>
              <a:rPr lang="en-US" sz="900" b="1" noProof="0">
                <a:latin typeface="Arial"/>
                <a:ea typeface="Calibri"/>
                <a:cs typeface="Times New Roman"/>
              </a:rPr>
              <a:t> </a:t>
            </a:r>
            <a:r>
              <a:rPr lang="en-US" sz="900" noProof="0">
                <a:latin typeface="Arial"/>
                <a:ea typeface="Calibri"/>
                <a:cs typeface="Times New Roman"/>
              </a:rPr>
              <a:t>as well as coordination mechanisms across horizontal levels, institutions that facilitate </a:t>
            </a:r>
            <a:r>
              <a:rPr lang="en-US" sz="900" b="1" noProof="0">
                <a:solidFill>
                  <a:srgbClr val="4F6228"/>
                </a:solidFill>
                <a:latin typeface="Arial"/>
                <a:ea typeface="Calibri"/>
                <a:cs typeface="Times New Roman"/>
              </a:rPr>
              <a:t>coordination at the vertical level</a:t>
            </a:r>
            <a:r>
              <a:rPr lang="en-US" sz="900" noProof="0">
                <a:latin typeface="Arial"/>
                <a:ea typeface="Calibri"/>
                <a:cs typeface="Times New Roman"/>
              </a:rPr>
              <a:t> between the </a:t>
            </a:r>
            <a:r>
              <a:rPr lang="en-US" sz="900" b="1" noProof="0">
                <a:solidFill>
                  <a:srgbClr val="4F6228"/>
                </a:solidFill>
                <a:latin typeface="Arial"/>
                <a:ea typeface="Calibri"/>
                <a:cs typeface="Times New Roman"/>
              </a:rPr>
              <a:t>federal government and the states</a:t>
            </a:r>
            <a:r>
              <a:rPr lang="en-US" sz="900" noProof="0">
                <a:solidFill>
                  <a:srgbClr val="4F6228"/>
                </a:solidFill>
                <a:latin typeface="Arial"/>
                <a:ea typeface="Calibri"/>
                <a:cs typeface="Times New Roman"/>
              </a:rPr>
              <a:t> </a:t>
            </a:r>
            <a:r>
              <a:rPr lang="en-US" sz="900" noProof="0">
                <a:latin typeface="Arial"/>
                <a:ea typeface="Calibri"/>
                <a:cs typeface="Times New Roman"/>
              </a:rPr>
              <a:t>are also necessary. This is needed because approval from the federal states is required for a number of legislative proposals, and also because most legal requirements are implemented by the states. There are numerous </a:t>
            </a:r>
            <a:r>
              <a:rPr lang="en-US" sz="900" b="1" noProof="0">
                <a:solidFill>
                  <a:srgbClr val="E46C0A"/>
                </a:solidFill>
                <a:latin typeface="Arial"/>
                <a:ea typeface="Calibri"/>
                <a:cs typeface="Times New Roman"/>
              </a:rPr>
              <a:t>formal</a:t>
            </a:r>
            <a:r>
              <a:rPr lang="en-US" sz="900" b="1" noProof="0">
                <a:latin typeface="Arial"/>
                <a:ea typeface="Calibri"/>
                <a:cs typeface="Times New Roman"/>
              </a:rPr>
              <a:t> </a:t>
            </a:r>
            <a:r>
              <a:rPr lang="en-US" sz="900" noProof="0">
                <a:latin typeface="Arial"/>
                <a:ea typeface="Calibri"/>
                <a:cs typeface="Times New Roman"/>
              </a:rPr>
              <a:t>and </a:t>
            </a:r>
            <a:r>
              <a:rPr lang="en-US" sz="900" b="1" noProof="0">
                <a:solidFill>
                  <a:srgbClr val="E46C0A"/>
                </a:solidFill>
                <a:latin typeface="Arial"/>
                <a:ea typeface="Calibri"/>
                <a:cs typeface="Times New Roman"/>
              </a:rPr>
              <a:t>informal</a:t>
            </a:r>
            <a:r>
              <a:rPr lang="en-US" sz="900" noProof="0">
                <a:latin typeface="Arial"/>
                <a:ea typeface="Calibri"/>
                <a:cs typeface="Times New Roman"/>
              </a:rPr>
              <a:t> institutes who promote vertical coordination between the federal government and states. [note that most institutions mentioned on this slide also serve horizontal coordination between the federal states]</a:t>
            </a:r>
          </a:p>
          <a:p>
            <a:pPr algn="just">
              <a:lnSpc>
                <a:spcPct val="130000"/>
              </a:lnSpc>
              <a:spcAft>
                <a:spcPts val="867"/>
              </a:spcAft>
            </a:pPr>
            <a:endParaRPr lang="en-US" sz="900" noProof="0">
              <a:ea typeface="Calibri"/>
              <a:cs typeface="Times New Roman"/>
            </a:endParaRPr>
          </a:p>
          <a:p>
            <a:pPr algn="just">
              <a:lnSpc>
                <a:spcPct val="130000"/>
              </a:lnSpc>
              <a:spcAft>
                <a:spcPts val="867"/>
              </a:spcAft>
            </a:pPr>
            <a:r>
              <a:rPr lang="en-US" sz="900" u="sng" noProof="0">
                <a:latin typeface="Arial"/>
                <a:ea typeface="Calibri"/>
                <a:cs typeface="Times New Roman"/>
              </a:rPr>
              <a:t>The main formal institutes are: </a:t>
            </a:r>
            <a:endParaRPr lang="en-US" sz="900" noProof="0">
              <a:ea typeface="Calibri"/>
              <a:cs typeface="Times New Roman"/>
            </a:endParaRPr>
          </a:p>
          <a:p>
            <a:pPr marL="371429" indent="-371429" algn="just">
              <a:lnSpc>
                <a:spcPct val="130000"/>
              </a:lnSpc>
              <a:spcAft>
                <a:spcPts val="867"/>
              </a:spcAft>
              <a:buFont typeface="Arial"/>
              <a:buChar char="-"/>
            </a:pPr>
            <a:r>
              <a:rPr lang="en-US" sz="900" b="1" noProof="0">
                <a:solidFill>
                  <a:srgbClr val="00B050"/>
                </a:solidFill>
                <a:latin typeface="Arial"/>
                <a:ea typeface="Calibri"/>
                <a:cs typeface="Times New Roman"/>
              </a:rPr>
              <a:t>Special ministerial conferences </a:t>
            </a:r>
            <a:r>
              <a:rPr lang="en-US" sz="900" b="1" noProof="0">
                <a:latin typeface="Arial"/>
                <a:ea typeface="Calibri"/>
                <a:cs typeface="Times New Roman"/>
              </a:rPr>
              <a:t>(e.g. the Conference of Environmental Ministers)</a:t>
            </a:r>
            <a:r>
              <a:rPr lang="en-US" sz="900" noProof="0">
                <a:latin typeface="Arial"/>
                <a:ea typeface="Calibri"/>
                <a:cs typeface="Times New Roman"/>
              </a:rPr>
              <a:t> </a:t>
            </a:r>
            <a:endParaRPr lang="en-US" sz="900" noProof="0">
              <a:ea typeface="Calibri"/>
              <a:cs typeface="Times New Roman"/>
            </a:endParaRPr>
          </a:p>
          <a:p>
            <a:pPr algn="just">
              <a:lnSpc>
                <a:spcPct val="130000"/>
              </a:lnSpc>
              <a:spcAft>
                <a:spcPts val="867"/>
              </a:spcAft>
            </a:pPr>
            <a:r>
              <a:rPr lang="en-US" sz="900" b="1" noProof="0">
                <a:solidFill>
                  <a:srgbClr val="00B050"/>
                </a:solidFill>
                <a:latin typeface="Arial"/>
                <a:ea typeface="Calibri"/>
                <a:cs typeface="Times New Roman"/>
              </a:rPr>
              <a:t>Ministerial conferences </a:t>
            </a:r>
            <a:r>
              <a:rPr lang="en-US" sz="900" noProof="0">
                <a:latin typeface="Arial"/>
                <a:ea typeface="Calibri"/>
                <a:cs typeface="Times New Roman"/>
              </a:rPr>
              <a:t>are held several times per year. Common agreements between federal states about subject-specific issues stand at the heart of negotiations. In the case of the Conference of Environmental Ministers, the federal states discuss common approaches, determine their official position when dealing with the federal government and seek mutual solutions. In addition, an aim of the Conference of Environmental Ministers is to coordinate so that existing and environmentally relevant laws are uniformly implemented in the federal states.</a:t>
            </a:r>
            <a:endParaRPr lang="en-US" sz="900" noProof="0">
              <a:ea typeface="Calibri"/>
              <a:cs typeface="Times New Roman"/>
            </a:endParaRPr>
          </a:p>
          <a:p>
            <a:pPr marL="371429" indent="-371429" algn="just">
              <a:lnSpc>
                <a:spcPct val="130000"/>
              </a:lnSpc>
              <a:spcAft>
                <a:spcPts val="867"/>
              </a:spcAft>
              <a:buFont typeface="Arial"/>
              <a:buChar char="-"/>
            </a:pPr>
            <a:r>
              <a:rPr lang="en-US" sz="900" noProof="0">
                <a:latin typeface="Arial"/>
                <a:ea typeface="Calibri"/>
                <a:cs typeface="Times New Roman"/>
              </a:rPr>
              <a:t> </a:t>
            </a:r>
            <a:r>
              <a:rPr lang="en-US" sz="900" b="1" noProof="0">
                <a:solidFill>
                  <a:srgbClr val="00B050"/>
                </a:solidFill>
                <a:latin typeface="Arial"/>
                <a:ea typeface="Calibri"/>
                <a:cs typeface="Times New Roman"/>
              </a:rPr>
              <a:t>Federal government and federal states working groups </a:t>
            </a:r>
            <a:r>
              <a:rPr lang="en-US" sz="900" b="1" noProof="0">
                <a:latin typeface="Arial"/>
                <a:ea typeface="Calibri"/>
                <a:cs typeface="Times New Roman"/>
              </a:rPr>
              <a:t>(</a:t>
            </a:r>
            <a:r>
              <a:rPr lang="en-US" sz="900" b="1" noProof="0" err="1">
                <a:latin typeface="Arial"/>
                <a:ea typeface="Calibri"/>
                <a:cs typeface="Times New Roman"/>
              </a:rPr>
              <a:t>eg.</a:t>
            </a:r>
            <a:r>
              <a:rPr lang="en-US" sz="900" b="1" noProof="0">
                <a:latin typeface="Arial"/>
                <a:ea typeface="Calibri"/>
                <a:cs typeface="Times New Roman"/>
              </a:rPr>
              <a:t> German Working Group on Water Issues)</a:t>
            </a:r>
            <a:endParaRPr lang="en-US" sz="900" noProof="0">
              <a:ea typeface="Calibri"/>
              <a:cs typeface="Times New Roman"/>
            </a:endParaRPr>
          </a:p>
          <a:p>
            <a:pPr algn="just">
              <a:lnSpc>
                <a:spcPct val="130000"/>
              </a:lnSpc>
              <a:spcAft>
                <a:spcPts val="867"/>
              </a:spcAft>
            </a:pPr>
            <a:r>
              <a:rPr lang="en-US" sz="900" b="1" noProof="0">
                <a:solidFill>
                  <a:srgbClr val="00B050"/>
                </a:solidFill>
                <a:latin typeface="Arial"/>
                <a:ea typeface="Calibri"/>
                <a:cs typeface="Times New Roman"/>
              </a:rPr>
              <a:t>In the working groups</a:t>
            </a:r>
            <a:r>
              <a:rPr lang="en-US" sz="900" noProof="0">
                <a:latin typeface="Arial"/>
                <a:ea typeface="Calibri"/>
                <a:cs typeface="Times New Roman"/>
              </a:rPr>
              <a:t> procedures in the enforcement of laws are discussed and agreed upon, implementation problems are discussed, and guidelines for the implementation of legislation are established. These groups serve for both, to enable coordination between states and to represent the interests of the states to be discussed with the federal government.</a:t>
            </a:r>
            <a:endParaRPr lang="en-US" sz="900" noProof="0">
              <a:ea typeface="Calibri"/>
              <a:cs typeface="Times New Roman"/>
            </a:endParaRPr>
          </a:p>
          <a:p>
            <a:pPr algn="just">
              <a:lnSpc>
                <a:spcPct val="130000"/>
              </a:lnSpc>
              <a:spcAft>
                <a:spcPts val="867"/>
              </a:spcAft>
            </a:pPr>
            <a:r>
              <a:rPr lang="en-US" sz="900" noProof="0">
                <a:latin typeface="Arial"/>
                <a:ea typeface="Calibri"/>
                <a:cs typeface="Times New Roman"/>
              </a:rPr>
              <a:t>In the German Working Group on Water Issues, the technical administrators responsible for water management and water law meet regularly. The group is a working body of the superordinate Conference of Environmental Ministers. At the level of the departmental head, state and federal representatives meet at least twice per year, prior to the Conference of Environmental Ministers. They discuss cross-border water legislation and economic issues, work toward common solutions and come up with recommendations for implementation.</a:t>
            </a:r>
            <a:endParaRPr lang="en-US" sz="900" noProof="0">
              <a:ea typeface="Calibri"/>
              <a:cs typeface="Times New Roman"/>
            </a:endParaRPr>
          </a:p>
          <a:p>
            <a:pPr algn="just">
              <a:lnSpc>
                <a:spcPct val="130000"/>
              </a:lnSpc>
              <a:spcAft>
                <a:spcPts val="867"/>
              </a:spcAft>
            </a:pPr>
            <a:r>
              <a:rPr lang="en-US" sz="900" noProof="0">
                <a:latin typeface="Arial"/>
                <a:ea typeface="Calibri"/>
                <a:cs typeface="Arial"/>
              </a:rPr>
              <a:t>Examples of informal institutions and</a:t>
            </a:r>
            <a:r>
              <a:rPr lang="en-US">
                <a:latin typeface="Arial"/>
                <a:ea typeface="Calibri"/>
                <a:cs typeface="Arial"/>
              </a:rPr>
              <a:t> ad-hock forms of</a:t>
            </a:r>
            <a:r>
              <a:rPr lang="en-US" sz="900" noProof="0">
                <a:latin typeface="Arial"/>
                <a:ea typeface="Calibri"/>
                <a:cs typeface="Arial"/>
              </a:rPr>
              <a:t> communication:</a:t>
            </a:r>
            <a:r>
              <a:rPr lang="en-US">
                <a:latin typeface="Arial"/>
                <a:ea typeface="Calibri"/>
                <a:cs typeface="Arial"/>
              </a:rPr>
              <a:t> </a:t>
            </a:r>
            <a:endParaRPr lang="en-US" sz="900" noProof="0">
              <a:ea typeface="Calibri"/>
              <a:cs typeface="Times New Roman"/>
            </a:endParaRPr>
          </a:p>
          <a:p>
            <a:pPr marL="371429" indent="-371429" algn="just">
              <a:lnSpc>
                <a:spcPct val="130000"/>
              </a:lnSpc>
              <a:buFont typeface="Arial"/>
              <a:buChar char="-"/>
            </a:pPr>
            <a:r>
              <a:rPr lang="en-US" sz="900" b="1" noProof="0">
                <a:solidFill>
                  <a:srgbClr val="00B050"/>
                </a:solidFill>
                <a:latin typeface="Arial"/>
                <a:ea typeface="Calibri"/>
                <a:cs typeface="Times New Roman"/>
              </a:rPr>
              <a:t>Political top-level talks</a:t>
            </a:r>
            <a:r>
              <a:rPr lang="en-US" sz="900" noProof="0">
                <a:latin typeface="Arial"/>
                <a:ea typeface="Calibri"/>
                <a:cs typeface="Times New Roman"/>
              </a:rPr>
              <a:t>, in the form of </a:t>
            </a:r>
            <a:r>
              <a:rPr lang="en-US" sz="900" b="1" noProof="0">
                <a:latin typeface="Arial"/>
                <a:ea typeface="Calibri"/>
                <a:cs typeface="Times New Roman"/>
              </a:rPr>
              <a:t>federal and state discussions</a:t>
            </a:r>
            <a:r>
              <a:rPr lang="en-US" sz="900" noProof="0">
                <a:latin typeface="Arial"/>
                <a:ea typeface="Calibri"/>
                <a:cs typeface="Times New Roman"/>
              </a:rPr>
              <a:t>, often take place in legislative processes. Such talks are often held from an invitation of a federal minister to the state level specialist ministers or other members of state authorities. The talks serve to discuss political projects (such as legislative drafts) and if necessary to work towards enacting amendments</a:t>
            </a:r>
            <a:endParaRPr lang="en-US" sz="900" noProof="0">
              <a:ea typeface="Calibri"/>
              <a:cs typeface="Times New Roman"/>
            </a:endParaRPr>
          </a:p>
          <a:p>
            <a:pPr marL="371429" indent="-371429" algn="just">
              <a:lnSpc>
                <a:spcPct val="130000"/>
              </a:lnSpc>
              <a:spcAft>
                <a:spcPts val="867"/>
              </a:spcAft>
              <a:buFont typeface="Arial"/>
              <a:buChar char="-"/>
            </a:pPr>
            <a:r>
              <a:rPr lang="en-US" sz="900" b="1" noProof="0">
                <a:solidFill>
                  <a:srgbClr val="00B050"/>
                </a:solidFill>
                <a:latin typeface="Arial"/>
                <a:ea typeface="Calibri"/>
                <a:cs typeface="Times New Roman"/>
              </a:rPr>
              <a:t>Informal meetings, hearings and discussions </a:t>
            </a:r>
            <a:r>
              <a:rPr lang="en-US" sz="900" noProof="0">
                <a:latin typeface="Arial"/>
                <a:ea typeface="Calibri"/>
                <a:cs typeface="Times New Roman"/>
              </a:rPr>
              <a:t>between representatives of the federal government and the federal states as well as between representatives of the federal states</a:t>
            </a:r>
          </a:p>
          <a:p>
            <a:endParaRPr lang="en-US" sz="900" noProof="0"/>
          </a:p>
          <a:p>
            <a:r>
              <a:rPr lang="en-US" sz="900" b="1" noProof="0"/>
              <a:t>Sources:</a:t>
            </a:r>
          </a:p>
          <a:p>
            <a:endParaRPr lang="en-US" sz="900" noProof="0"/>
          </a:p>
          <a:p>
            <a:r>
              <a:rPr lang="en-US" sz="900" noProof="0">
                <a:latin typeface="Arial"/>
                <a:cs typeface="Arial"/>
              </a:rPr>
              <a:t>Blumstein, S., Kramer, A., Carius, A. (2017). Coordination of Sectoral Interests in the Nexus Between Water, Energy and Agriculture. Mechanisms and Interests in Germany. Deutsche Gesellschaft für </a:t>
            </a:r>
            <a:r>
              <a:rPr lang="en-US" sz="900" noProof="0" err="1">
                <a:latin typeface="Arial"/>
                <a:cs typeface="Arial"/>
              </a:rPr>
              <a:t>Internationale</a:t>
            </a:r>
            <a:r>
              <a:rPr lang="en-US" sz="900" noProof="0">
                <a:latin typeface="Arial"/>
                <a:cs typeface="Arial"/>
              </a:rPr>
              <a:t> Zusammenarbeit (GIZ).</a:t>
            </a:r>
            <a:r>
              <a:rPr lang="en-US">
                <a:latin typeface="Arial"/>
                <a:cs typeface="Arial"/>
              </a:rPr>
              <a:t> </a:t>
            </a:r>
            <a:endParaRPr lang="en-US" sz="900" noProof="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a:p>
        </p:txBody>
      </p:sp>
    </p:spTree>
    <p:extLst>
      <p:ext uri="{BB962C8B-B14F-4D97-AF65-F5344CB8AC3E}">
        <p14:creationId xmlns:p14="http://schemas.microsoft.com/office/powerpoint/2010/main" val="606100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noProof="0"/>
          </a:p>
          <a:p>
            <a:pPr marL="285750" marR="0" lvl="0" indent="-285750" algn="l" defTabSz="685800" rtl="0" eaLnBrk="1" fontAlgn="auto" latinLnBrk="0" hangingPunct="1">
              <a:lnSpc>
                <a:spcPct val="100000"/>
              </a:lnSpc>
              <a:spcBef>
                <a:spcPts val="0"/>
              </a:spcBef>
              <a:spcAft>
                <a:spcPts val="0"/>
              </a:spcAft>
              <a:buClrTx/>
              <a:buSzTx/>
              <a:buFont typeface="Arial"/>
              <a:buChar char="•"/>
              <a:tabLst/>
              <a:defRPr/>
            </a:pPr>
            <a:r>
              <a:rPr lang="en-US" sz="900" b="0" noProof="0">
                <a:latin typeface="Arial"/>
                <a:cs typeface="Arial"/>
              </a:rPr>
              <a:t>Within the following slides we will provide some background information on a </a:t>
            </a:r>
            <a:r>
              <a:rPr lang="en-US" sz="900" b="1" noProof="0">
                <a:latin typeface="Arial"/>
                <a:cs typeface="Arial"/>
              </a:rPr>
              <a:t>specific case within Germany to illustrate the introduced vertical and horizontal coordination instruments</a:t>
            </a:r>
          </a:p>
          <a:p>
            <a:pPr marL="285750" indent="-285750">
              <a:buFont typeface="Arial"/>
              <a:buChar char="•"/>
              <a:defRPr/>
            </a:pPr>
            <a:r>
              <a:rPr lang="en-US" sz="900" b="0" noProof="0">
                <a:latin typeface="Arial"/>
                <a:cs typeface="Arial"/>
              </a:rPr>
              <a:t>The example deals with a Nexus issue that involves the water and agricultural sector in Germany, in particular the pollution through agricultural fertilizers</a:t>
            </a:r>
            <a:r>
              <a:rPr lang="en-US">
                <a:latin typeface="Arial"/>
                <a:cs typeface="Arial"/>
              </a:rPr>
              <a:t> </a:t>
            </a:r>
            <a:r>
              <a:rPr lang="en-US" sz="900" b="0" noProof="0">
                <a:latin typeface="Arial"/>
                <a:cs typeface="Arial"/>
              </a:rPr>
              <a:t> that affect ground water quality</a:t>
            </a:r>
            <a:r>
              <a:rPr lang="en-US">
                <a:latin typeface="Arial"/>
                <a:cs typeface="Arial"/>
              </a:rPr>
              <a:t> </a:t>
            </a:r>
            <a:endParaRPr lang="en-US" sz="900" b="0" noProof="0">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 typeface="Arial"/>
              <a:buChar char="•"/>
              <a:tabLst/>
              <a:defRPr/>
            </a:pPr>
            <a:r>
              <a:rPr lang="en-US" sz="900" b="0" noProof="0">
                <a:latin typeface="Arial"/>
                <a:cs typeface="Arial"/>
              </a:rPr>
              <a:t>This is an ongoing challenge in many European countries including Germany</a:t>
            </a:r>
          </a:p>
          <a:p>
            <a:pPr marL="285750" indent="-285750">
              <a:buFont typeface="Arial"/>
              <a:buChar char="•"/>
              <a:defRPr/>
            </a:pPr>
            <a:r>
              <a:rPr lang="en-US" sz="900" b="0" noProof="0">
                <a:latin typeface="Arial"/>
                <a:cs typeface="Arial"/>
              </a:rPr>
              <a:t>One instrument that exists to address this problem is the country’s</a:t>
            </a:r>
            <a:r>
              <a:rPr lang="en-US" sz="900" b="1" noProof="0">
                <a:latin typeface="Arial"/>
                <a:cs typeface="Arial"/>
              </a:rPr>
              <a:t> </a:t>
            </a:r>
            <a:r>
              <a:rPr lang="en-US" b="1" noProof="0" err="1">
                <a:latin typeface="Arial"/>
                <a:cs typeface="Arial"/>
              </a:rPr>
              <a:t>Fertiliser</a:t>
            </a:r>
            <a:r>
              <a:rPr lang="en-US" b="1" noProof="0">
                <a:latin typeface="Arial"/>
                <a:cs typeface="Arial"/>
              </a:rPr>
              <a:t> Ordinance which </a:t>
            </a:r>
            <a:r>
              <a:rPr lang="en-US" b="1">
                <a:latin typeface="Arial"/>
                <a:cs typeface="Arial"/>
              </a:rPr>
              <a:t>had to be revised</a:t>
            </a:r>
            <a:r>
              <a:rPr lang="en-US">
                <a:latin typeface="Arial"/>
                <a:cs typeface="Arial"/>
              </a:rPr>
              <a:t> to comply with European Union legislation</a:t>
            </a:r>
            <a:endParaRPr lang="en-US" b="0" noProof="0">
              <a:latin typeface="Arial"/>
              <a:cs typeface="Arial"/>
            </a:endParaRPr>
          </a:p>
          <a:p>
            <a:pPr marL="285750" marR="0" lvl="0" indent="-285750" algn="l" defTabSz="685800" rtl="0" eaLnBrk="1" fontAlgn="auto" latinLnBrk="0" hangingPunct="1">
              <a:lnSpc>
                <a:spcPct val="100000"/>
              </a:lnSpc>
              <a:spcBef>
                <a:spcPts val="0"/>
              </a:spcBef>
              <a:spcAft>
                <a:spcPts val="0"/>
              </a:spcAft>
              <a:buClrTx/>
              <a:buSzTx/>
              <a:buFont typeface="Arial"/>
              <a:buChar char="•"/>
              <a:tabLst/>
              <a:defRPr/>
            </a:pPr>
            <a:r>
              <a:rPr lang="en-US" sz="900" b="0" noProof="0">
                <a:latin typeface="Arial"/>
                <a:cs typeface="Arial"/>
              </a:rPr>
              <a:t>It was a technically complicated and </a:t>
            </a:r>
            <a:r>
              <a:rPr lang="en-US" sz="900" b="1" noProof="0">
                <a:latin typeface="Arial"/>
                <a:cs typeface="Arial"/>
              </a:rPr>
              <a:t>highly politicized topic which was not easy to coordinate</a:t>
            </a:r>
            <a:r>
              <a:rPr lang="en-US" sz="900" b="0" noProof="0">
                <a:latin typeface="Arial"/>
                <a:cs typeface="Arial"/>
              </a:rPr>
              <a:t> across very strong and often opposing sectoral interests</a:t>
            </a:r>
            <a:endParaRPr lang="en-US" sz="900" noProof="0">
              <a:latin typeface="Arial"/>
              <a:cs typeface="Arial"/>
            </a:endParaRP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a:p>
        </p:txBody>
      </p:sp>
    </p:spTree>
    <p:extLst>
      <p:ext uri="{BB962C8B-B14F-4D97-AF65-F5344CB8AC3E}">
        <p14:creationId xmlns:p14="http://schemas.microsoft.com/office/powerpoint/2010/main" val="1572642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a:t>Notes: </a:t>
            </a:r>
          </a:p>
          <a:p>
            <a:endParaRPr lang="en-US" b="1" noProof="0"/>
          </a:p>
          <a:p>
            <a:pPr marL="171450" indent="-171450">
              <a:buFontTx/>
              <a:buChar char="-"/>
            </a:pPr>
            <a:r>
              <a:rPr lang="en-US" noProof="0"/>
              <a:t>Let‘s start with some background information on the topic to better understand the subject matter that had to be coordinated</a:t>
            </a:r>
          </a:p>
          <a:p>
            <a:pPr marL="171450" indent="-171450">
              <a:buFontTx/>
              <a:buChar char="-"/>
            </a:pPr>
            <a:r>
              <a:rPr lang="en-US" noProof="0"/>
              <a:t>Agricultural activities and food production feature a number of interdependencies with different environmental resources, such as soils, water, air and climate</a:t>
            </a:r>
          </a:p>
          <a:p>
            <a:pPr marL="171450" indent="-171450">
              <a:buFontTx/>
              <a:buChar char="-"/>
            </a:pPr>
            <a:r>
              <a:rPr lang="en-US" noProof="0"/>
              <a:t>Through the production of food items, agriculture contributes a significant share to food security and human development</a:t>
            </a:r>
          </a:p>
          <a:p>
            <a:pPr marL="171450" indent="-171450">
              <a:buFontTx/>
              <a:buChar char="-"/>
            </a:pPr>
            <a:r>
              <a:rPr lang="en-US" noProof="0"/>
              <a:t>For food production, agriculture is dependent on environmental resources, though at the same time has a number of </a:t>
            </a:r>
            <a:r>
              <a:rPr lang="en-US" b="1" noProof="0"/>
              <a:t>unintended negative effects on these resources, especially through the input of various nitrogen compounds</a:t>
            </a:r>
            <a:endParaRPr lang="en-US" noProof="0"/>
          </a:p>
          <a:p>
            <a:pPr marL="171450" indent="-171450">
              <a:buFontTx/>
              <a:buChar char="-"/>
            </a:pPr>
            <a:r>
              <a:rPr lang="en-US" u="sng" noProof="0"/>
              <a:t>Graphic</a:t>
            </a:r>
            <a:r>
              <a:rPr lang="en-US" noProof="0"/>
              <a:t>: Shows the  Nitrogen interconnections between the water-energy-agriculture sectors </a:t>
            </a:r>
          </a:p>
          <a:p>
            <a:pPr marL="514350" lvl="1" indent="-171450">
              <a:buFontTx/>
              <a:buChar char="-"/>
            </a:pPr>
            <a:r>
              <a:rPr lang="en-US" noProof="0"/>
              <a:t>Food production and the associated nutrient supply (fertilization) are often too high - plants cannot absorb everything - excess nitrogen then ends up in the soil and groundwater </a:t>
            </a:r>
          </a:p>
          <a:p>
            <a:pPr marL="514350" lvl="1" indent="-171450">
              <a:buFontTx/>
              <a:buChar char="-"/>
            </a:pPr>
            <a:r>
              <a:rPr lang="en-US" noProof="0"/>
              <a:t>14% of the groundwater bodies in Germany have too high nitrate concentrations (over 50mg/l) </a:t>
            </a:r>
          </a:p>
          <a:p>
            <a:pPr marL="514350" lvl="1" indent="-171450">
              <a:buFontTx/>
              <a:buChar char="-"/>
            </a:pPr>
            <a:r>
              <a:rPr lang="en-US" noProof="0"/>
              <a:t>problem amplified by fermentation residues from bioenergy </a:t>
            </a:r>
          </a:p>
          <a:p>
            <a:pPr marL="514350" lvl="1" indent="-171450">
              <a:buFontTx/>
              <a:buChar char="-"/>
            </a:pPr>
            <a:r>
              <a:rPr lang="en-US" noProof="0"/>
              <a:t>High problem pressure </a:t>
            </a:r>
            <a:r>
              <a:rPr lang="en-US" noProof="0">
                <a:sym typeface="Wingdings" panose="05000000000000000000" pitchFamily="2" charset="2"/>
              </a:rPr>
              <a:t> </a:t>
            </a:r>
            <a:r>
              <a:rPr lang="en-US" noProof="0"/>
              <a:t>addressed in the new </a:t>
            </a:r>
            <a:r>
              <a:rPr lang="en-US" b="1" noProof="0"/>
              <a:t>Sustainability Strategy</a:t>
            </a:r>
          </a:p>
          <a:p>
            <a:pPr marL="857250" lvl="2" indent="-171450">
              <a:buFontTx/>
              <a:buChar char="-"/>
            </a:pPr>
            <a:r>
              <a:rPr lang="en-US" noProof="0"/>
              <a:t>By 2030, nitrogen surpluses are to be limited to 70kg/hectare by agriculture</a:t>
            </a:r>
          </a:p>
          <a:p>
            <a:pPr marL="857250" lvl="2" indent="-171450">
              <a:buFontTx/>
              <a:buChar char="-"/>
            </a:pPr>
            <a:r>
              <a:rPr lang="en-US" noProof="0"/>
              <a:t>Nitrate threshold of 50mg/l in groundwater can no longer be exceeded</a:t>
            </a:r>
          </a:p>
          <a:p>
            <a:endParaRPr lang="en-US" noProof="0"/>
          </a:p>
          <a:p>
            <a:r>
              <a:rPr lang="en-US" b="1" noProof="0"/>
              <a:t>Sources: </a:t>
            </a:r>
          </a:p>
          <a:p>
            <a:endParaRPr lang="en-US" noProof="0"/>
          </a:p>
          <a:p>
            <a:r>
              <a:rPr lang="en-US" sz="900" noProof="0"/>
              <a:t>Blumstein, S., Kramer, A., </a:t>
            </a:r>
            <a:r>
              <a:rPr lang="en-US" sz="900" noProof="0" err="1"/>
              <a:t>Carius</a:t>
            </a:r>
            <a:r>
              <a:rPr lang="en-US" sz="900" noProof="0"/>
              <a:t>, A. (2017). Coordination of Sectoral Interests in the Nexus Between Water, Energy and Agriculture. Mechanisms and Interests in Germany. Deutsche Gesellschaft für </a:t>
            </a:r>
            <a:r>
              <a:rPr lang="en-US" sz="900" noProof="0" err="1"/>
              <a:t>Internationale</a:t>
            </a:r>
            <a:r>
              <a:rPr lang="en-US" sz="900" noProof="0"/>
              <a:t> </a:t>
            </a:r>
            <a:r>
              <a:rPr lang="en-US" sz="900" noProof="0" err="1"/>
              <a:t>Zusammenarbeit</a:t>
            </a:r>
            <a:r>
              <a:rPr lang="en-US" sz="900" noProof="0"/>
              <a:t> (GIZ). </a:t>
            </a:r>
          </a:p>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3385261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‹Nr.›</a:t>
            </a:fld>
            <a:endParaRPr lang="en-GB"/>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‹Nr.›</a:t>
            </a:fld>
            <a:endParaRPr lang="en-GB"/>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a:solidFill>
                  <a:srgbClr val="004C82"/>
                </a:solidFill>
              </a:rPr>
              <a:t>VISIT US</a:t>
            </a:r>
          </a:p>
          <a:p>
            <a:pPr algn="l">
              <a:spcAft>
                <a:spcPts val="600"/>
              </a:spcAft>
            </a:pPr>
            <a:r>
              <a:rPr lang="en-GB" sz="1600" b="1">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a:solidFill>
                  <a:srgbClr val="004C82"/>
                </a:solidFill>
              </a:rPr>
              <a:t>FOLLOW US</a:t>
            </a:r>
            <a:endParaRPr lang="en-GB" sz="1400" b="0">
              <a:solidFill>
                <a:srgbClr val="004C82"/>
              </a:solidFill>
            </a:endParaRPr>
          </a:p>
          <a:p>
            <a:pPr algn="l">
              <a:spcAft>
                <a:spcPts val="600"/>
              </a:spcAft>
            </a:pPr>
            <a:r>
              <a:rPr lang="en-GB" sz="1600" b="1">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a:solidFill>
                  <a:srgbClr val="004C82"/>
                </a:solidFill>
              </a:rPr>
              <a:t>LIKE US</a:t>
            </a:r>
          </a:p>
          <a:p>
            <a:pPr algn="l">
              <a:spcAft>
                <a:spcPts val="600"/>
              </a:spcAft>
            </a:pPr>
            <a:r>
              <a:rPr lang="en-GB" sz="1600" b="1">
                <a:solidFill>
                  <a:srgbClr val="004C82"/>
                </a:solidFill>
              </a:rPr>
              <a:t>@nexusresourceplatform</a:t>
            </a: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‹Nr.›</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a:lvl1pPr>
          </a:lstStyle>
          <a:p>
            <a:r>
              <a:rPr lang="de-DE"/>
              <a:t>CLICK TO EDIT MASTER TITLE STYLE</a:t>
            </a:r>
            <a:endParaRPr lang="en-US"/>
          </a:p>
        </p:txBody>
      </p:sp>
      <p:sp>
        <p:nvSpPr>
          <p:cNvPr id="3" name="Content Placeholder 2"/>
          <p:cNvSpPr>
            <a:spLocks noGrp="1"/>
          </p:cNvSpPr>
          <p:nvPr>
            <p:ph idx="1"/>
          </p:nvPr>
        </p:nvSpPr>
        <p:spPr/>
        <p:txBody>
          <a:bodyPr/>
          <a:lstStyle/>
          <a:p>
            <a:pPr lvl="0"/>
            <a:r>
              <a:rPr lang="de-DE"/>
              <a:t>Click </a:t>
            </a:r>
            <a:r>
              <a:rPr lang="de-DE" err="1"/>
              <a:t>to</a:t>
            </a:r>
            <a:r>
              <a:rPr lang="de-DE"/>
              <a:t> </a:t>
            </a:r>
            <a:r>
              <a:rPr lang="de-DE" err="1"/>
              <a:t>edit</a:t>
            </a:r>
            <a:r>
              <a:rPr lang="de-DE"/>
              <a:t> Master </a:t>
            </a:r>
            <a:r>
              <a:rPr lang="de-DE" err="1"/>
              <a:t>text</a:t>
            </a:r>
            <a:r>
              <a:rPr lang="de-DE"/>
              <a:t> </a:t>
            </a:r>
            <a:r>
              <a:rPr lang="de-DE" err="1"/>
              <a:t>styles</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en-US"/>
          </a:p>
        </p:txBody>
      </p:sp>
      <p:sp>
        <p:nvSpPr>
          <p:cNvPr id="4" name="Date Placeholder 3"/>
          <p:cNvSpPr>
            <a:spLocks noGrp="1"/>
          </p:cNvSpPr>
          <p:nvPr>
            <p:ph type="dt" sz="half" idx="10"/>
          </p:nvPr>
        </p:nvSpPr>
        <p:spPr/>
        <p:txBody>
          <a:bodyPr/>
          <a:lstStyle/>
          <a:p>
            <a:fld id="{E157BF87-24CE-1F48-88E7-AB09F176801F}" type="datetime1">
              <a:rPr lang="de-DE" smtClean="0"/>
              <a:t>15.09.2022</a:t>
            </a:fld>
            <a:endParaRPr lang="en-US"/>
          </a:p>
        </p:txBody>
      </p:sp>
      <p:sp>
        <p:nvSpPr>
          <p:cNvPr id="5" name="Footer Placeholder 4"/>
          <p:cNvSpPr>
            <a:spLocks noGrp="1"/>
          </p:cNvSpPr>
          <p:nvPr>
            <p:ph type="ftr" sz="quarter" idx="11"/>
          </p:nvPr>
        </p:nvSpPr>
        <p:spPr/>
        <p:txBody>
          <a:bodyPr/>
          <a:lstStyle/>
          <a:p>
            <a:r>
              <a:rPr lang="en-US"/>
              <a:t>Introduction to the WEF Nexus</a:t>
            </a:r>
          </a:p>
        </p:txBody>
      </p:sp>
      <p:sp>
        <p:nvSpPr>
          <p:cNvPr id="6" name="Slide Number Placeholder 5"/>
          <p:cNvSpPr>
            <a:spLocks noGrp="1"/>
          </p:cNvSpPr>
          <p:nvPr>
            <p:ph type="sldNum" sz="quarter" idx="12"/>
          </p:nvPr>
        </p:nvSpPr>
        <p:spPr/>
        <p:txBody>
          <a:bodyPr/>
          <a:lstStyle/>
          <a:p>
            <a:fld id="{667D8924-ED41-2D41-ADBC-AA00085F47EA}" type="slidenum">
              <a:rPr lang="en-US" smtClean="0"/>
              <a:t>‹Nr.›</a:t>
            </a:fld>
            <a:endParaRPr lang="en-US"/>
          </a:p>
        </p:txBody>
      </p:sp>
    </p:spTree>
    <p:extLst>
      <p:ext uri="{BB962C8B-B14F-4D97-AF65-F5344CB8AC3E}">
        <p14:creationId xmlns:p14="http://schemas.microsoft.com/office/powerpoint/2010/main" val="3596674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15 September 2022</a:t>
            </a:fld>
            <a:endParaRPr lang="en-GB"/>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12568"/>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‹Nr.›</a:t>
            </a:fld>
            <a:endParaRPr lang="en-GB"/>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15 September 2022</a:t>
            </a:fld>
            <a:endParaRPr lang="en-GB"/>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 id="2147483877" r:id="rId38"/>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svg"/><Relationship Id="rId2" Type="http://schemas.openxmlformats.org/officeDocument/2006/relationships/notesSlide" Target="../notesSlides/notesSlide2.xml"/><Relationship Id="rId16" Type="http://schemas.openxmlformats.org/officeDocument/2006/relationships/image" Target="../media/image49.png"/><Relationship Id="rId1" Type="http://schemas.openxmlformats.org/officeDocument/2006/relationships/slideLayout" Target="../slideLayouts/slideLayout33.xml"/><Relationship Id="rId6" Type="http://schemas.openxmlformats.org/officeDocument/2006/relationships/image" Target="../media/image39.png"/><Relationship Id="rId11" Type="http://schemas.openxmlformats.org/officeDocument/2006/relationships/image" Target="../media/image44.svg"/><Relationship Id="rId5" Type="http://schemas.openxmlformats.org/officeDocument/2006/relationships/image" Target="../media/image38.png"/><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image" Target="../media/image37.svg"/><Relationship Id="rId9" Type="http://schemas.openxmlformats.org/officeDocument/2006/relationships/image" Target="../media/image42.png"/><Relationship Id="rId14" Type="http://schemas.openxmlformats.org/officeDocument/2006/relationships/image" Target="../media/image47.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339365" y="4124658"/>
            <a:ext cx="1963125" cy="213058"/>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6FE78462-EC25-4D6F-859E-EAAB761FF960}" type="datetime4">
              <a:rPr kumimoji="0" lang="en-GB" sz="1400" b="0" i="0" u="none" strike="noStrike" kern="1200" cap="none" spc="0" normalizeH="0" baseline="0" noProof="0" smtClean="0">
                <a:ln>
                  <a:noFill/>
                </a:ln>
                <a:solidFill>
                  <a:srgbClr val="6F6F6F"/>
                </a:solidFill>
                <a:effectLst/>
                <a:uLnTx/>
                <a:uFillTx/>
                <a:latin typeface="Arial"/>
                <a:ea typeface="+mn-ea"/>
                <a:cs typeface="Calibri" panose="020F0502020204030204" pitchFamily="34" charset="0"/>
              </a:rPr>
              <a:pPr marL="0" marR="0" lvl="0" indent="0" algn="l" defTabSz="685800" rtl="0" eaLnBrk="1" fontAlgn="auto" latinLnBrk="0" hangingPunct="1">
                <a:lnSpc>
                  <a:spcPct val="100000"/>
                </a:lnSpc>
                <a:spcBef>
                  <a:spcPts val="0"/>
                </a:spcBef>
                <a:spcAft>
                  <a:spcPts val="0"/>
                </a:spcAft>
                <a:buClrTx/>
                <a:buSzTx/>
                <a:buFontTx/>
                <a:buNone/>
                <a:tabLst/>
                <a:defRPr/>
              </a:pPr>
              <a:t>15 September 2022</a:t>
            </a:fld>
            <a:endParaRPr kumimoji="0" lang="en-GB" sz="1400" b="0" i="0" u="none" strike="noStrike" kern="1200" cap="none" spc="0" normalizeH="0" baseline="0" noProof="0">
              <a:ln>
                <a:noFill/>
              </a:ln>
              <a:solidFill>
                <a:srgbClr val="6F6F6F"/>
              </a:solidFill>
              <a:effectLst/>
              <a:uLnTx/>
              <a:uFillTx/>
              <a:latin typeface="Arial"/>
              <a:ea typeface="+mn-ea"/>
              <a:cs typeface="Calibri" panose="020F0502020204030204" pitchFamily="34" charset="0"/>
            </a:endParaRPr>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pic>
        <p:nvPicPr>
          <p:cNvPr id="30" name="Picture Placeholder 29" descr="Icon&#10;&#10;Description automatically generated">
            <a:extLst>
              <a:ext uri="{FF2B5EF4-FFF2-40B4-BE49-F238E27FC236}">
                <a16:creationId xmlns:a16="http://schemas.microsoft.com/office/drawing/2014/main" id="{5E38E7FB-14C1-4397-ADFB-800EABBA639A}"/>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36" name="Picture Placeholder 35" descr="A screenshot of a video game&#10;&#10;Description automatically generated with medium confidence">
            <a:extLst>
              <a:ext uri="{FF2B5EF4-FFF2-40B4-BE49-F238E27FC236}">
                <a16:creationId xmlns:a16="http://schemas.microsoft.com/office/drawing/2014/main" id="{14CDB087-49CA-42A1-8E0D-84D9B22E54B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3" name="Gruppieren 2">
            <a:extLst>
              <a:ext uri="{FF2B5EF4-FFF2-40B4-BE49-F238E27FC236}">
                <a16:creationId xmlns:a16="http://schemas.microsoft.com/office/drawing/2014/main" id="{B23C5F83-05A9-4EA5-AF77-AF904044BDBC}"/>
              </a:ext>
            </a:extLst>
          </p:cNvPr>
          <p:cNvGrpSpPr/>
          <p:nvPr/>
        </p:nvGrpSpPr>
        <p:grpSpPr>
          <a:xfrm>
            <a:off x="5879834" y="4137661"/>
            <a:ext cx="1163676" cy="594174"/>
            <a:chOff x="5879834" y="4120327"/>
            <a:chExt cx="1163676" cy="594174"/>
          </a:xfrm>
        </p:grpSpPr>
        <p:pic>
          <p:nvPicPr>
            <p:cNvPr id="1026" name="Picture 2">
              <a:extLst>
                <a:ext uri="{FF2B5EF4-FFF2-40B4-BE49-F238E27FC236}">
                  <a16:creationId xmlns:a16="http://schemas.microsoft.com/office/drawing/2014/main" id="{B5664FC2-8556-40AC-A831-713217D4B4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75FE620F-B4DD-4C23-9644-156D14E8AB41}"/>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
        <p:nvSpPr>
          <p:cNvPr id="18" name="Title 1">
            <a:extLst>
              <a:ext uri="{FF2B5EF4-FFF2-40B4-BE49-F238E27FC236}">
                <a16:creationId xmlns:a16="http://schemas.microsoft.com/office/drawing/2014/main" id="{3A437BCD-8731-4835-A223-D374D02EE226}"/>
              </a:ext>
            </a:extLst>
          </p:cNvPr>
          <p:cNvSpPr txBox="1">
            <a:spLocks/>
          </p:cNvSpPr>
          <p:nvPr/>
        </p:nvSpPr>
        <p:spPr bwMode="gray">
          <a:xfrm>
            <a:off x="684000" y="2265506"/>
            <a:ext cx="7971711" cy="452432"/>
          </a:xfrm>
          <a:prstGeom prst="rect">
            <a:avLst/>
          </a:prstGeom>
        </p:spPr>
        <p:txBody>
          <a:bodyPr vert="horz" wrap="square" lIns="91440" tIns="45720" rIns="91440" bIns="45720" rtlCol="0" anchor="ctr">
            <a:spAutoFit/>
          </a:bodyPr>
          <a:lstStyle>
            <a:lvl1pPr algn="l" defTabSz="685800" rtl="0" eaLnBrk="1" latinLnBrk="0" hangingPunct="1">
              <a:lnSpc>
                <a:spcPct val="90000"/>
              </a:lnSpc>
              <a:spcBef>
                <a:spcPct val="0"/>
              </a:spcBef>
              <a:buNone/>
              <a:defRPr sz="2600" b="1" kern="1200" cap="none" baseline="0">
                <a:solidFill>
                  <a:schemeClr val="bg1"/>
                </a:solidFill>
                <a:latin typeface="+mj-lt"/>
                <a:ea typeface="+mj-ea"/>
                <a:cs typeface="+mj-cs"/>
              </a:defRPr>
            </a:lvl1pPr>
          </a:lstStyle>
          <a:p>
            <a:r>
              <a:rPr lang="en-US"/>
              <a:t>Module III - Case Studies</a:t>
            </a:r>
            <a:endParaRPr lang="en-GB"/>
          </a:p>
        </p:txBody>
      </p:sp>
      <p:sp>
        <p:nvSpPr>
          <p:cNvPr id="20" name="Text Placeholder 11">
            <a:extLst>
              <a:ext uri="{FF2B5EF4-FFF2-40B4-BE49-F238E27FC236}">
                <a16:creationId xmlns:a16="http://schemas.microsoft.com/office/drawing/2014/main" id="{BAB7D024-6A29-452E-8254-093AA90A7D08}"/>
              </a:ext>
            </a:extLst>
          </p:cNvPr>
          <p:cNvSpPr>
            <a:spLocks noGrp="1"/>
          </p:cNvSpPr>
          <p:nvPr>
            <p:ph type="body" sz="quarter" idx="10"/>
          </p:nvPr>
        </p:nvSpPr>
        <p:spPr>
          <a:xfrm>
            <a:off x="684000" y="2831017"/>
            <a:ext cx="7970837" cy="384721"/>
          </a:xfrm>
        </p:spPr>
        <p:txBody>
          <a:bodyPr/>
          <a:lstStyle/>
          <a:p>
            <a:r>
              <a:rPr lang="en-US"/>
              <a:t>For cross-policy making and related project design and planning</a:t>
            </a:r>
            <a:endParaRPr lang="en-GB"/>
          </a:p>
        </p:txBody>
      </p:sp>
    </p:spTree>
    <p:extLst>
      <p:ext uri="{BB962C8B-B14F-4D97-AF65-F5344CB8AC3E}">
        <p14:creationId xmlns:p14="http://schemas.microsoft.com/office/powerpoint/2010/main" val="76837945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448A5748-FE27-49D4-AC07-030E395A9803}"/>
              </a:ext>
            </a:extLst>
          </p:cNvPr>
          <p:cNvSpPr>
            <a:spLocks noGrp="1"/>
          </p:cNvSpPr>
          <p:nvPr>
            <p:ph type="body" sz="quarter" idx="13"/>
          </p:nvPr>
        </p:nvSpPr>
        <p:spPr>
          <a:xfrm>
            <a:off x="449818" y="1548000"/>
            <a:ext cx="3354188" cy="1267389"/>
          </a:xfrm>
        </p:spPr>
        <p:txBody>
          <a:bodyPr>
            <a:normAutofit/>
          </a:bodyPr>
          <a:lstStyle/>
          <a:p>
            <a:r>
              <a:rPr lang="en-US" sz="1600"/>
              <a:t>Annual average nitrate concentration in groundwater, 2016-2019 (EC 2021)</a:t>
            </a:r>
          </a:p>
        </p:txBody>
      </p:sp>
      <p:sp>
        <p:nvSpPr>
          <p:cNvPr id="4" name="Titel 3">
            <a:extLst>
              <a:ext uri="{FF2B5EF4-FFF2-40B4-BE49-F238E27FC236}">
                <a16:creationId xmlns:a16="http://schemas.microsoft.com/office/drawing/2014/main" id="{4D140CD8-D14B-4FE0-B6FF-2C66B952D55A}"/>
              </a:ext>
            </a:extLst>
          </p:cNvPr>
          <p:cNvSpPr>
            <a:spLocks noGrp="1"/>
          </p:cNvSpPr>
          <p:nvPr>
            <p:ph type="title"/>
          </p:nvPr>
        </p:nvSpPr>
        <p:spPr/>
        <p:txBody>
          <a:bodyPr/>
          <a:lstStyle/>
          <a:p>
            <a:r>
              <a:rPr lang="en-US"/>
              <a:t>Nitrate pollution of groundwater in Europe</a:t>
            </a:r>
          </a:p>
        </p:txBody>
      </p:sp>
      <p:sp>
        <p:nvSpPr>
          <p:cNvPr id="5" name="Foliennummernplatzhalter 4">
            <a:extLst>
              <a:ext uri="{FF2B5EF4-FFF2-40B4-BE49-F238E27FC236}">
                <a16:creationId xmlns:a16="http://schemas.microsoft.com/office/drawing/2014/main" id="{A6665F7C-D709-4FAA-924C-5E63334C73FA}"/>
              </a:ext>
            </a:extLst>
          </p:cNvPr>
          <p:cNvSpPr>
            <a:spLocks noGrp="1"/>
          </p:cNvSpPr>
          <p:nvPr>
            <p:ph type="sldNum" sz="quarter" idx="16"/>
          </p:nvPr>
        </p:nvSpPr>
        <p:spPr/>
        <p:txBody>
          <a:bodyPr/>
          <a:lstStyle/>
          <a:p>
            <a:fld id="{CF23C0C3-F0EC-4AF0-84C8-08554CFEDD03}" type="slidenum">
              <a:rPr lang="en-GB" smtClean="0"/>
              <a:t>10</a:t>
            </a:fld>
            <a:endParaRPr lang="en-GB"/>
          </a:p>
        </p:txBody>
      </p:sp>
      <p:pic>
        <p:nvPicPr>
          <p:cNvPr id="7" name="Grafik 6">
            <a:extLst>
              <a:ext uri="{FF2B5EF4-FFF2-40B4-BE49-F238E27FC236}">
                <a16:creationId xmlns:a16="http://schemas.microsoft.com/office/drawing/2014/main" id="{7ED51E6B-FD94-4C3D-8727-4CE725E7EF42}"/>
              </a:ext>
            </a:extLst>
          </p:cNvPr>
          <p:cNvPicPr>
            <a:picLocks noChangeAspect="1"/>
          </p:cNvPicPr>
          <p:nvPr/>
        </p:nvPicPr>
        <p:blipFill rotWithShape="1">
          <a:blip r:embed="rId3"/>
          <a:srcRect t="3691"/>
          <a:stretch/>
        </p:blipFill>
        <p:spPr>
          <a:xfrm>
            <a:off x="4393553" y="979226"/>
            <a:ext cx="3818495" cy="3913018"/>
          </a:xfrm>
          <a:prstGeom prst="rect">
            <a:avLst/>
          </a:prstGeom>
        </p:spPr>
      </p:pic>
    </p:spTree>
    <p:extLst>
      <p:ext uri="{BB962C8B-B14F-4D97-AF65-F5344CB8AC3E}">
        <p14:creationId xmlns:p14="http://schemas.microsoft.com/office/powerpoint/2010/main" val="3640795646"/>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C28D6C9-3DEB-4AC2-BF56-E938EE3683BA}"/>
              </a:ext>
            </a:extLst>
          </p:cNvPr>
          <p:cNvSpPr>
            <a:spLocks noGrp="1"/>
          </p:cNvSpPr>
          <p:nvPr>
            <p:ph type="body" sz="quarter" idx="14"/>
          </p:nvPr>
        </p:nvSpPr>
        <p:spPr/>
        <p:txBody>
          <a:bodyPr/>
          <a:lstStyle/>
          <a:p>
            <a:r>
              <a:rPr lang="en-US">
                <a:cs typeface="Calibri"/>
              </a:rPr>
              <a:t>Fertilizer Ordinance </a:t>
            </a:r>
            <a:endParaRPr lang="en-US"/>
          </a:p>
        </p:txBody>
      </p:sp>
      <p:sp>
        <p:nvSpPr>
          <p:cNvPr id="3" name="Textplatzhalter 2">
            <a:extLst>
              <a:ext uri="{FF2B5EF4-FFF2-40B4-BE49-F238E27FC236}">
                <a16:creationId xmlns:a16="http://schemas.microsoft.com/office/drawing/2014/main" id="{AD6F513D-D3EA-47AC-8B98-D5100FF1780D}"/>
              </a:ext>
            </a:extLst>
          </p:cNvPr>
          <p:cNvSpPr>
            <a:spLocks noGrp="1"/>
          </p:cNvSpPr>
          <p:nvPr>
            <p:ph type="body" sz="quarter" idx="13"/>
          </p:nvPr>
        </p:nvSpPr>
        <p:spPr>
          <a:xfrm>
            <a:off x="449817" y="1548000"/>
            <a:ext cx="7656493" cy="3365733"/>
          </a:xfrm>
        </p:spPr>
        <p:txBody>
          <a:bodyPr vert="horz" lIns="91440" tIns="45720" rIns="91440" bIns="45720" rtlCol="0" anchor="t">
            <a:normAutofit lnSpcReduction="10000"/>
          </a:bodyPr>
          <a:lstStyle/>
          <a:p>
            <a:pPr marL="342900" indent="-342900">
              <a:lnSpc>
                <a:spcPct val="100000"/>
              </a:lnSpc>
              <a:buClr>
                <a:srgbClr val="F4971A"/>
              </a:buClr>
              <a:buFont typeface="Wingdings" panose="05000000000000000000" pitchFamily="2" charset="2"/>
              <a:buChar char="§"/>
            </a:pPr>
            <a:r>
              <a:rPr lang="en-US">
                <a:latin typeface="Calibri"/>
                <a:cs typeface="Calibri"/>
              </a:rPr>
              <a:t>Regulates use of fertilizers (type, amount, methods of fertilizer application)</a:t>
            </a:r>
          </a:p>
          <a:p>
            <a:pPr marL="342900" indent="-342900">
              <a:lnSpc>
                <a:spcPct val="100000"/>
              </a:lnSpc>
              <a:buClr>
                <a:srgbClr val="F4971A"/>
              </a:buClr>
              <a:buFont typeface="Wingdings" panose="05000000000000000000" pitchFamily="2" charset="2"/>
              <a:buChar char="§"/>
            </a:pPr>
            <a:r>
              <a:rPr lang="en-US">
                <a:latin typeface="Calibri"/>
                <a:cs typeface="Calibri"/>
              </a:rPr>
              <a:t>Central instrument for the implementation of the </a:t>
            </a:r>
            <a:r>
              <a:rPr lang="en-US" b="1">
                <a:latin typeface="Calibri"/>
                <a:cs typeface="Calibri"/>
              </a:rPr>
              <a:t>European Nitrates Directive</a:t>
            </a:r>
          </a:p>
          <a:p>
            <a:pPr marL="615950" lvl="1" indent="-342900">
              <a:lnSpc>
                <a:spcPct val="100000"/>
              </a:lnSpc>
              <a:buFont typeface="Symbol" panose="05050102010706020507" pitchFamily="18" charset="2"/>
              <a:buChar char="-"/>
            </a:pPr>
            <a:r>
              <a:rPr lang="en-US" sz="1800" u="sng">
                <a:latin typeface="Calibri"/>
                <a:cs typeface="Calibri"/>
              </a:rPr>
              <a:t>Objective: </a:t>
            </a:r>
            <a:r>
              <a:rPr lang="en-US" sz="1800">
                <a:latin typeface="Calibri"/>
                <a:cs typeface="Calibri"/>
              </a:rPr>
              <a:t>Prevent/reduce pollution of water bodies by nitrate </a:t>
            </a:r>
            <a:endParaRPr lang="en-US" sz="1800"/>
          </a:p>
          <a:p>
            <a:pPr marL="615950" lvl="1" indent="-342900">
              <a:lnSpc>
                <a:spcPct val="100000"/>
              </a:lnSpc>
              <a:buFont typeface="Symbol" panose="05050102010706020507" pitchFamily="18" charset="2"/>
              <a:buChar char="-"/>
            </a:pPr>
            <a:r>
              <a:rPr lang="en-US" sz="1800">
                <a:latin typeface="Calibri"/>
                <a:cs typeface="Calibri"/>
              </a:rPr>
              <a:t>All EU member states are obliged to document nitrate pollution</a:t>
            </a:r>
          </a:p>
          <a:p>
            <a:pPr marL="342900" indent="-342900">
              <a:lnSpc>
                <a:spcPct val="100000"/>
              </a:lnSpc>
              <a:buClr>
                <a:srgbClr val="F4971A"/>
              </a:buClr>
              <a:buFont typeface="Wingdings" panose="05000000000000000000" pitchFamily="2" charset="2"/>
              <a:buChar char="§"/>
            </a:pPr>
            <a:r>
              <a:rPr lang="en-US">
                <a:latin typeface="Calibri"/>
                <a:cs typeface="Calibri"/>
              </a:rPr>
              <a:t>In 2013 the EU initiated infringement proceedings against Germany and filed a complaint with the ECJ in 2016 because of non-compliance</a:t>
            </a:r>
          </a:p>
          <a:p>
            <a:pPr>
              <a:lnSpc>
                <a:spcPct val="100000"/>
              </a:lnSpc>
              <a:buClr>
                <a:srgbClr val="F4971A"/>
              </a:buClr>
            </a:pPr>
            <a:r>
              <a:rPr lang="en-US">
                <a:solidFill>
                  <a:srgbClr val="F4971A"/>
                </a:solidFill>
                <a:latin typeface="Calibri"/>
                <a:cs typeface="Calibri"/>
                <a:sym typeface="Wingdings" panose="05000000000000000000" pitchFamily="2" charset="2"/>
              </a:rPr>
              <a:t></a:t>
            </a:r>
            <a:r>
              <a:rPr lang="en-US">
                <a:latin typeface="Calibri"/>
                <a:cs typeface="Calibri"/>
                <a:sym typeface="Wingdings" panose="05000000000000000000" pitchFamily="2" charset="2"/>
              </a:rPr>
              <a:t> Trigger for the Fertilizer Ordinance Amendment</a:t>
            </a:r>
            <a:endParaRPr lang="en-US">
              <a:latin typeface="Calibri"/>
              <a:cs typeface="Calibri"/>
            </a:endParaRPr>
          </a:p>
          <a:p>
            <a:pPr marL="342900" indent="-342900">
              <a:buFont typeface="Symbol" panose="05050102010706020507" pitchFamily="18" charset="2"/>
              <a:buChar char="-"/>
            </a:pPr>
            <a:endParaRPr lang="en-US"/>
          </a:p>
        </p:txBody>
      </p:sp>
      <p:sp>
        <p:nvSpPr>
          <p:cNvPr id="4" name="Titel 3">
            <a:extLst>
              <a:ext uri="{FF2B5EF4-FFF2-40B4-BE49-F238E27FC236}">
                <a16:creationId xmlns:a16="http://schemas.microsoft.com/office/drawing/2014/main" id="{EC760638-4842-411E-B509-02CCA7215058}"/>
              </a:ext>
            </a:extLst>
          </p:cNvPr>
          <p:cNvSpPr>
            <a:spLocks noGrp="1"/>
          </p:cNvSpPr>
          <p:nvPr>
            <p:ph type="title"/>
          </p:nvPr>
        </p:nvSpPr>
        <p:spPr/>
        <p:txBody>
          <a:bodyPr/>
          <a:lstStyle/>
          <a:p>
            <a:r>
              <a:rPr lang="en-US" sz="2800"/>
              <a:t>Fertilizer Ordinance Amendment </a:t>
            </a:r>
            <a:endParaRPr lang="de-DE"/>
          </a:p>
        </p:txBody>
      </p:sp>
      <p:sp>
        <p:nvSpPr>
          <p:cNvPr id="5" name="Foliennummernplatzhalter 4">
            <a:extLst>
              <a:ext uri="{FF2B5EF4-FFF2-40B4-BE49-F238E27FC236}">
                <a16:creationId xmlns:a16="http://schemas.microsoft.com/office/drawing/2014/main" id="{70B4BD2A-D5A6-48D5-9566-EA2155933FED}"/>
              </a:ext>
            </a:extLst>
          </p:cNvPr>
          <p:cNvSpPr>
            <a:spLocks noGrp="1"/>
          </p:cNvSpPr>
          <p:nvPr>
            <p:ph type="sldNum" sz="quarter" idx="16"/>
          </p:nvPr>
        </p:nvSpPr>
        <p:spPr/>
        <p:txBody>
          <a:bodyPr/>
          <a:lstStyle/>
          <a:p>
            <a:fld id="{CF23C0C3-F0EC-4AF0-84C8-08554CFEDD03}" type="slidenum">
              <a:rPr lang="en-GB" smtClean="0"/>
              <a:t>11</a:t>
            </a:fld>
            <a:endParaRPr lang="en-GB"/>
          </a:p>
        </p:txBody>
      </p:sp>
    </p:spTree>
    <p:extLst>
      <p:ext uri="{BB962C8B-B14F-4D97-AF65-F5344CB8AC3E}">
        <p14:creationId xmlns:p14="http://schemas.microsoft.com/office/powerpoint/2010/main" val="6192108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C88B8ABF-4A62-4EE4-8309-D7B4196BFB74}"/>
              </a:ext>
            </a:extLst>
          </p:cNvPr>
          <p:cNvSpPr>
            <a:spLocks noGrp="1"/>
          </p:cNvSpPr>
          <p:nvPr>
            <p:ph type="body" sz="quarter" idx="13"/>
          </p:nvPr>
        </p:nvSpPr>
        <p:spPr/>
        <p:txBody>
          <a:bodyPr/>
          <a:lstStyle/>
          <a:p>
            <a:pPr algn="ctr"/>
            <a:r>
              <a:rPr lang="de-DE" b="1"/>
              <a:t>		</a:t>
            </a:r>
            <a:r>
              <a:rPr lang="de-DE"/>
              <a:t>	</a:t>
            </a:r>
          </a:p>
        </p:txBody>
      </p:sp>
      <p:sp>
        <p:nvSpPr>
          <p:cNvPr id="31" name="Textplatzhalter 30">
            <a:extLst>
              <a:ext uri="{FF2B5EF4-FFF2-40B4-BE49-F238E27FC236}">
                <a16:creationId xmlns:a16="http://schemas.microsoft.com/office/drawing/2014/main" id="{E767B419-42CD-4174-BA8E-F46AE132BEBA}"/>
              </a:ext>
            </a:extLst>
          </p:cNvPr>
          <p:cNvSpPr>
            <a:spLocks noGrp="1"/>
          </p:cNvSpPr>
          <p:nvPr>
            <p:ph type="body" sz="quarter" idx="14"/>
          </p:nvPr>
        </p:nvSpPr>
        <p:spPr>
          <a:xfrm>
            <a:off x="482890" y="1861975"/>
            <a:ext cx="3591168" cy="2481426"/>
          </a:xfrm>
          <a:ln w="28575">
            <a:solidFill>
              <a:srgbClr val="79A12C"/>
            </a:solidFill>
          </a:ln>
        </p:spPr>
        <p:txBody>
          <a:bodyPr vert="horz" lIns="91440" tIns="45720" rIns="91440" bIns="45720" rtlCol="0" anchor="t">
            <a:normAutofit lnSpcReduction="10000"/>
          </a:bodyPr>
          <a:lstStyle/>
          <a:p>
            <a:pPr marL="342900" indent="-342900">
              <a:buClr>
                <a:srgbClr val="F4971A"/>
              </a:buClr>
              <a:buFont typeface="Wingdings" panose="05000000000000000000" pitchFamily="2" charset="2"/>
              <a:buChar char="§"/>
            </a:pPr>
            <a:endParaRPr lang="en-US" sz="1600"/>
          </a:p>
          <a:p>
            <a:pPr marL="342900" indent="-342900">
              <a:buClr>
                <a:srgbClr val="F4971A"/>
              </a:buClr>
              <a:buFont typeface="Wingdings" panose="05000000000000000000" pitchFamily="2" charset="2"/>
              <a:buChar char="§"/>
            </a:pPr>
            <a:r>
              <a:rPr lang="en-US" sz="1800">
                <a:latin typeface="Calibri"/>
                <a:cs typeface="Calibri"/>
              </a:rPr>
              <a:t>Provide nutrients for plants</a:t>
            </a:r>
          </a:p>
          <a:p>
            <a:pPr marL="342900" indent="-342900">
              <a:buClr>
                <a:srgbClr val="F4971A"/>
              </a:buClr>
              <a:buFont typeface="Wingdings" panose="05000000000000000000" pitchFamily="2" charset="2"/>
              <a:buChar char="§"/>
            </a:pPr>
            <a:r>
              <a:rPr lang="en-US" sz="1800">
                <a:latin typeface="Calibri"/>
                <a:cs typeface="Calibri"/>
              </a:rPr>
              <a:t>Increase agricultural yields</a:t>
            </a:r>
          </a:p>
          <a:p>
            <a:pPr marL="342900" indent="-342900">
              <a:buClr>
                <a:srgbClr val="F4971A"/>
              </a:buClr>
              <a:buFont typeface="Wingdings" panose="05000000000000000000" pitchFamily="2" charset="2"/>
              <a:buChar char="§"/>
            </a:pPr>
            <a:r>
              <a:rPr lang="en-US" sz="1800">
                <a:latin typeface="Calibri"/>
                <a:cs typeface="Calibri"/>
              </a:rPr>
              <a:t>Ensure food security</a:t>
            </a:r>
          </a:p>
          <a:p>
            <a:pPr marL="342900" indent="-342900">
              <a:buClr>
                <a:srgbClr val="F4971A"/>
              </a:buClr>
              <a:buFont typeface="Wingdings" panose="05000000000000000000" pitchFamily="2" charset="2"/>
              <a:buChar char="§"/>
            </a:pPr>
            <a:r>
              <a:rPr lang="en-US" sz="1800">
                <a:latin typeface="Calibri"/>
                <a:cs typeface="Calibri"/>
              </a:rPr>
              <a:t>Dispose of/use of manure </a:t>
            </a:r>
            <a:endParaRPr lang="en-US" sz="1800"/>
          </a:p>
          <a:p>
            <a:pPr marL="342900" indent="-342900">
              <a:buClr>
                <a:srgbClr val="F4971A"/>
              </a:buClr>
              <a:buFont typeface="Wingdings" panose="05000000000000000000" pitchFamily="2" charset="2"/>
              <a:buChar char="§"/>
            </a:pPr>
            <a:r>
              <a:rPr lang="en-US" sz="1800">
                <a:latin typeface="Calibri"/>
                <a:cs typeface="Calibri"/>
              </a:rPr>
              <a:t>Prevent high bureaucratic charges and additional investment costs (e.g. for storage of manure)</a:t>
            </a:r>
          </a:p>
          <a:p>
            <a:endParaRPr lang="de-DE"/>
          </a:p>
        </p:txBody>
      </p:sp>
      <p:sp>
        <p:nvSpPr>
          <p:cNvPr id="3" name="Titel 2">
            <a:extLst>
              <a:ext uri="{FF2B5EF4-FFF2-40B4-BE49-F238E27FC236}">
                <a16:creationId xmlns:a16="http://schemas.microsoft.com/office/drawing/2014/main" id="{69AF1B9B-2B41-4295-A537-79B0BD83AC71}"/>
              </a:ext>
            </a:extLst>
          </p:cNvPr>
          <p:cNvSpPr>
            <a:spLocks noGrp="1"/>
          </p:cNvSpPr>
          <p:nvPr>
            <p:ph type="title"/>
          </p:nvPr>
        </p:nvSpPr>
        <p:spPr/>
        <p:txBody>
          <a:bodyPr>
            <a:normAutofit fontScale="90000"/>
          </a:bodyPr>
          <a:lstStyle/>
          <a:p>
            <a:r>
              <a:rPr lang="en-US"/>
              <a:t>Objectives and trade-offs between agriculture and water sectors</a:t>
            </a:r>
          </a:p>
        </p:txBody>
      </p:sp>
      <p:sp>
        <p:nvSpPr>
          <p:cNvPr id="4" name="Foliennummernplatzhalter 3">
            <a:extLst>
              <a:ext uri="{FF2B5EF4-FFF2-40B4-BE49-F238E27FC236}">
                <a16:creationId xmlns:a16="http://schemas.microsoft.com/office/drawing/2014/main" id="{D9FE182B-EDEB-473A-8E61-1E28F7B9496A}"/>
              </a:ext>
            </a:extLst>
          </p:cNvPr>
          <p:cNvSpPr>
            <a:spLocks noGrp="1"/>
          </p:cNvSpPr>
          <p:nvPr>
            <p:ph type="sldNum" sz="quarter" idx="16"/>
          </p:nvPr>
        </p:nvSpPr>
        <p:spPr/>
        <p:txBody>
          <a:bodyPr/>
          <a:lstStyle/>
          <a:p>
            <a:fld id="{CF23C0C3-F0EC-4AF0-84C8-08554CFEDD03}" type="slidenum">
              <a:rPr lang="en-GB" smtClean="0"/>
              <a:t>12</a:t>
            </a:fld>
            <a:endParaRPr lang="en-GB"/>
          </a:p>
        </p:txBody>
      </p:sp>
      <p:pic>
        <p:nvPicPr>
          <p:cNvPr id="25" name="Picture 48" descr="Logo, icon&#10;&#10;Description automatically generated">
            <a:extLst>
              <a:ext uri="{FF2B5EF4-FFF2-40B4-BE49-F238E27FC236}">
                <a16:creationId xmlns:a16="http://schemas.microsoft.com/office/drawing/2014/main" id="{DD9B64FB-ED69-4269-BE42-322CC372C80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966884" y="1130336"/>
            <a:ext cx="694633" cy="694633"/>
          </a:xfrm>
          <a:prstGeom prst="rect">
            <a:avLst/>
          </a:prstGeom>
        </p:spPr>
      </p:pic>
      <p:pic>
        <p:nvPicPr>
          <p:cNvPr id="26" name="Picture 52" descr="Icon&#10;&#10;Description automatically generated">
            <a:extLst>
              <a:ext uri="{FF2B5EF4-FFF2-40B4-BE49-F238E27FC236}">
                <a16:creationId xmlns:a16="http://schemas.microsoft.com/office/drawing/2014/main" id="{C6B79D99-B5B0-429F-BCD3-182C569A68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610211" y="1124210"/>
            <a:ext cx="694633" cy="694633"/>
          </a:xfrm>
          <a:prstGeom prst="rect">
            <a:avLst/>
          </a:prstGeom>
        </p:spPr>
      </p:pic>
      <p:sp>
        <p:nvSpPr>
          <p:cNvPr id="32" name="Textplatzhalter 30">
            <a:extLst>
              <a:ext uri="{FF2B5EF4-FFF2-40B4-BE49-F238E27FC236}">
                <a16:creationId xmlns:a16="http://schemas.microsoft.com/office/drawing/2014/main" id="{F2FF7E86-71F3-496E-BCF9-3732FA4F947C}"/>
              </a:ext>
            </a:extLst>
          </p:cNvPr>
          <p:cNvSpPr txBox="1">
            <a:spLocks/>
          </p:cNvSpPr>
          <p:nvPr/>
        </p:nvSpPr>
        <p:spPr bwMode="gray">
          <a:xfrm>
            <a:off x="5077326" y="1882632"/>
            <a:ext cx="3848774" cy="2460770"/>
          </a:xfrm>
          <a:prstGeom prst="rect">
            <a:avLst/>
          </a:prstGeom>
          <a:ln w="28575">
            <a:solidFill>
              <a:srgbClr val="0070C0"/>
            </a:solidFill>
          </a:ln>
        </p:spPr>
        <p:txBody>
          <a:bodyPr vert="horz" lIns="91440" tIns="45720" rIns="91440" bIns="45720" rtlCol="0">
            <a:normAutofit/>
          </a:bodyPr>
          <a:lstStyle>
            <a:lvl1pPr marL="0" indent="0" algn="l" defTabSz="685800" rtl="0" eaLnBrk="1" latinLnBrk="0" hangingPunct="1">
              <a:lnSpc>
                <a:spcPct val="90000"/>
              </a:lnSpc>
              <a:spcBef>
                <a:spcPts val="600"/>
              </a:spcBef>
              <a:buFont typeface="Arial" panose="020B0604020202020204" pitchFamily="34" charset="0"/>
              <a:buNone/>
              <a:defRPr lang="de-DE" sz="2000" kern="120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Clr>
                <a:srgbClr val="F4971A"/>
              </a:buClr>
              <a:buFont typeface="Wingdings" panose="05000000000000000000" pitchFamily="2" charset="2"/>
              <a:buChar char="§"/>
            </a:pPr>
            <a:endParaRPr lang="en-US" sz="1800"/>
          </a:p>
          <a:p>
            <a:pPr marL="342900" indent="-342900">
              <a:buClr>
                <a:srgbClr val="F4971A"/>
              </a:buClr>
              <a:buFont typeface="Wingdings" panose="05000000000000000000" pitchFamily="2" charset="2"/>
              <a:buChar char="§"/>
            </a:pPr>
            <a:r>
              <a:rPr lang="en-US" sz="1800"/>
              <a:t>Protect water sources from pollution</a:t>
            </a:r>
          </a:p>
          <a:p>
            <a:pPr marL="342900" indent="-342900">
              <a:buClr>
                <a:srgbClr val="F4971A"/>
              </a:buClr>
              <a:buFont typeface="Wingdings" panose="05000000000000000000" pitchFamily="2" charset="2"/>
              <a:buChar char="§"/>
            </a:pPr>
            <a:r>
              <a:rPr lang="en-US" sz="1800"/>
              <a:t>Provide clean drinking water</a:t>
            </a:r>
          </a:p>
          <a:p>
            <a:pPr marL="342900" indent="-342900">
              <a:buClr>
                <a:srgbClr val="F4971A"/>
              </a:buClr>
              <a:buFont typeface="Wingdings" panose="05000000000000000000" pitchFamily="2" charset="2"/>
              <a:buChar char="§"/>
            </a:pPr>
            <a:r>
              <a:rPr lang="en-US" sz="1800"/>
              <a:t>Minimize costs for drinking water supply</a:t>
            </a:r>
          </a:p>
          <a:p>
            <a:pPr marL="342900" indent="-342900">
              <a:buClr>
                <a:srgbClr val="F4971A"/>
              </a:buClr>
              <a:buFont typeface="Wingdings" panose="05000000000000000000" pitchFamily="2" charset="2"/>
              <a:buChar char="§"/>
            </a:pPr>
            <a:r>
              <a:rPr lang="en-US" sz="1800"/>
              <a:t>Protect the environment and biodiversity</a:t>
            </a:r>
          </a:p>
          <a:p>
            <a:endParaRPr lang="en-US"/>
          </a:p>
        </p:txBody>
      </p:sp>
      <p:pic>
        <p:nvPicPr>
          <p:cNvPr id="34" name="Grafik 33" descr="Blitz mit einfarbiger Füllung">
            <a:extLst>
              <a:ext uri="{FF2B5EF4-FFF2-40B4-BE49-F238E27FC236}">
                <a16:creationId xmlns:a16="http://schemas.microsoft.com/office/drawing/2014/main" id="{0A3F0032-043C-462A-87B6-6AAF901FA7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14800" y="2114550"/>
            <a:ext cx="914400" cy="914400"/>
          </a:xfrm>
          <a:prstGeom prst="rect">
            <a:avLst/>
          </a:prstGeom>
        </p:spPr>
      </p:pic>
    </p:spTree>
    <p:extLst>
      <p:ext uri="{BB962C8B-B14F-4D97-AF65-F5344CB8AC3E}">
        <p14:creationId xmlns:p14="http://schemas.microsoft.com/office/powerpoint/2010/main" val="334889717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27E7DF-CF85-43E5-950E-AF01D337CCF3}"/>
              </a:ext>
            </a:extLst>
          </p:cNvPr>
          <p:cNvSpPr>
            <a:spLocks noGrp="1"/>
          </p:cNvSpPr>
          <p:nvPr>
            <p:ph type="body" sz="quarter" idx="13"/>
          </p:nvPr>
        </p:nvSpPr>
        <p:spPr>
          <a:xfrm>
            <a:off x="473264" y="1066800"/>
            <a:ext cx="7828550" cy="3535869"/>
          </a:xfrm>
        </p:spPr>
        <p:txBody>
          <a:bodyPr vert="horz" lIns="91440" tIns="45720" rIns="91440" bIns="45720" rtlCol="0" anchor="t">
            <a:noAutofit/>
          </a:bodyPr>
          <a:lstStyle/>
          <a:p>
            <a:pPr marL="457200" indent="-457200">
              <a:buFont typeface="+mj-lt"/>
              <a:buAutoNum type="arabicPeriod"/>
            </a:pPr>
            <a:r>
              <a:rPr lang="en-US" sz="1500" b="1">
                <a:solidFill>
                  <a:srgbClr val="004C82"/>
                </a:solidFill>
                <a:latin typeface="Calibri"/>
                <a:cs typeface="Calibri"/>
              </a:rPr>
              <a:t>Federal-state working group for the evaluation of the Fertilizer Ordinance (BLAG-</a:t>
            </a:r>
            <a:r>
              <a:rPr lang="en-US" sz="1500" b="1" err="1">
                <a:solidFill>
                  <a:srgbClr val="004C82"/>
                </a:solidFill>
                <a:latin typeface="Calibri"/>
                <a:cs typeface="Calibri"/>
              </a:rPr>
              <a:t>DüV</a:t>
            </a:r>
            <a:r>
              <a:rPr lang="en-US" sz="1500" b="1">
                <a:solidFill>
                  <a:srgbClr val="004C82"/>
                </a:solidFill>
                <a:latin typeface="Calibri"/>
                <a:cs typeface="Calibri"/>
              </a:rPr>
              <a:t>)</a:t>
            </a:r>
          </a:p>
          <a:p>
            <a:pPr marL="267970" lvl="1" indent="-267970"/>
            <a:r>
              <a:rPr lang="en-US" sz="1500">
                <a:latin typeface="Calibri"/>
                <a:cs typeface="Calibri"/>
              </a:rPr>
              <a:t>The working group was convened by the Federal Ministry of Food and Agriculture (BMEL) to analyze the effectiveness of the </a:t>
            </a:r>
            <a:r>
              <a:rPr lang="en-US" sz="1500" err="1">
                <a:latin typeface="Calibri"/>
                <a:cs typeface="Calibri"/>
              </a:rPr>
              <a:t>DüV</a:t>
            </a:r>
            <a:r>
              <a:rPr lang="en-US" sz="1500">
                <a:latin typeface="Calibri"/>
                <a:cs typeface="Calibri"/>
              </a:rPr>
              <a:t> and submitted significant proposals for changes</a:t>
            </a:r>
          </a:p>
          <a:p>
            <a:pPr marL="267970" lvl="1" indent="-267970"/>
            <a:r>
              <a:rPr lang="en-US" sz="1500">
                <a:latin typeface="Calibri"/>
                <a:cs typeface="Calibri"/>
              </a:rPr>
              <a:t>Composed of representatives of various ministries, authorities, stakeholders and science (BMEL, BMUB, UBA, Chambers of Agriculture)</a:t>
            </a:r>
          </a:p>
          <a:p>
            <a:pPr marL="457200" lvl="1" indent="0">
              <a:buNone/>
            </a:pPr>
            <a:endParaRPr lang="en-US" sz="500" b="1"/>
          </a:p>
          <a:p>
            <a:pPr marL="450850" indent="-450850">
              <a:buFont typeface="+mj-lt"/>
              <a:buAutoNum type="arabicPeriod"/>
            </a:pPr>
            <a:r>
              <a:rPr lang="en-US" sz="1500" b="1" err="1">
                <a:solidFill>
                  <a:srgbClr val="004C82"/>
                </a:solidFill>
                <a:latin typeface="Calibri"/>
                <a:cs typeface="Calibri"/>
              </a:rPr>
              <a:t>Interministerial</a:t>
            </a:r>
            <a:r>
              <a:rPr lang="en-US" sz="1500" b="1">
                <a:solidFill>
                  <a:srgbClr val="004C82"/>
                </a:solidFill>
                <a:latin typeface="Calibri"/>
                <a:cs typeface="Calibri"/>
              </a:rPr>
              <a:t> coordination </a:t>
            </a:r>
          </a:p>
          <a:p>
            <a:pPr lvl="1"/>
            <a:r>
              <a:rPr lang="en-US" sz="1500">
                <a:latin typeface="Calibri"/>
                <a:cs typeface="Calibri"/>
              </a:rPr>
              <a:t>Based on BLAG-DÜV working group results BMEL drafted first version of regulation </a:t>
            </a:r>
            <a:endParaRPr lang="de-DE" sz="1500">
              <a:latin typeface="Calibri"/>
              <a:cs typeface="Calibri"/>
            </a:endParaRPr>
          </a:p>
          <a:p>
            <a:pPr lvl="1"/>
            <a:r>
              <a:rPr lang="en-US" sz="1500">
                <a:latin typeface="Calibri"/>
                <a:cs typeface="Calibri"/>
              </a:rPr>
              <a:t>Coordination with 2 ministries responsible for environment and economy (obligation to sign according to GGO):</a:t>
            </a:r>
            <a:endParaRPr lang="en-US" sz="1500"/>
          </a:p>
          <a:p>
            <a:pPr lvl="2"/>
            <a:r>
              <a:rPr lang="en-US" sz="1500">
                <a:latin typeface="Calibri"/>
                <a:cs typeface="Calibri"/>
              </a:rPr>
              <a:t>At all levels (head of division, head of department, state secretary, minister level)</a:t>
            </a:r>
          </a:p>
          <a:p>
            <a:pPr lvl="2"/>
            <a:r>
              <a:rPr lang="en-US" sz="1500">
                <a:latin typeface="Calibri"/>
                <a:cs typeface="Calibri"/>
              </a:rPr>
              <a:t>Hearings in the ministries (federal state and association representatives, science, interest groups such as environmental NGOs)</a:t>
            </a:r>
          </a:p>
          <a:p>
            <a:pPr marL="263525" lvl="1" indent="-263525">
              <a:buFont typeface="Wingdings" panose="05000000000000000000" pitchFamily="2" charset="2"/>
              <a:buChar char="Ø"/>
            </a:pPr>
            <a:r>
              <a:rPr lang="en-US" sz="1500" b="1">
                <a:solidFill>
                  <a:srgbClr val="F4971A"/>
                </a:solidFill>
                <a:latin typeface="Calibri"/>
                <a:cs typeface="Calibri"/>
              </a:rPr>
              <a:t>Great motivation to reach an agreement due to the threat of lawsuits </a:t>
            </a:r>
            <a:endParaRPr lang="en-US" sz="1500">
              <a:solidFill>
                <a:srgbClr val="F4971A"/>
              </a:solidFill>
            </a:endParaRPr>
          </a:p>
        </p:txBody>
      </p:sp>
      <p:sp>
        <p:nvSpPr>
          <p:cNvPr id="4" name="Title 3">
            <a:extLst>
              <a:ext uri="{FF2B5EF4-FFF2-40B4-BE49-F238E27FC236}">
                <a16:creationId xmlns:a16="http://schemas.microsoft.com/office/drawing/2014/main" id="{A1846631-5D86-4DB3-B635-C0BE759525B8}"/>
              </a:ext>
            </a:extLst>
          </p:cNvPr>
          <p:cNvSpPr>
            <a:spLocks noGrp="1"/>
          </p:cNvSpPr>
          <p:nvPr>
            <p:ph type="title"/>
          </p:nvPr>
        </p:nvSpPr>
        <p:spPr/>
        <p:txBody>
          <a:bodyPr>
            <a:normAutofit/>
          </a:bodyPr>
          <a:lstStyle/>
          <a:p>
            <a:r>
              <a:rPr lang="en-US" sz="2000"/>
              <a:t>Amendment of the Fertilizer Ordinance: Intersectoral coordination  </a:t>
            </a:r>
          </a:p>
        </p:txBody>
      </p:sp>
      <p:sp>
        <p:nvSpPr>
          <p:cNvPr id="5" name="Slide Number Placeholder 4">
            <a:extLst>
              <a:ext uri="{FF2B5EF4-FFF2-40B4-BE49-F238E27FC236}">
                <a16:creationId xmlns:a16="http://schemas.microsoft.com/office/drawing/2014/main" id="{1056848F-0852-4216-B16E-D9B57D855329}"/>
              </a:ext>
            </a:extLst>
          </p:cNvPr>
          <p:cNvSpPr>
            <a:spLocks noGrp="1"/>
          </p:cNvSpPr>
          <p:nvPr>
            <p:ph type="sldNum" sz="quarter" idx="16"/>
          </p:nvPr>
        </p:nvSpPr>
        <p:spPr/>
        <p:txBody>
          <a:bodyPr/>
          <a:lstStyle/>
          <a:p>
            <a:fld id="{CF23C0C3-F0EC-4AF0-84C8-08554CFEDD03}" type="slidenum">
              <a:rPr lang="en-GB" smtClean="0"/>
              <a:t>13</a:t>
            </a:fld>
            <a:endParaRPr lang="en-GB"/>
          </a:p>
        </p:txBody>
      </p:sp>
    </p:spTree>
    <p:extLst>
      <p:ext uri="{BB962C8B-B14F-4D97-AF65-F5344CB8AC3E}">
        <p14:creationId xmlns:p14="http://schemas.microsoft.com/office/powerpoint/2010/main" val="7855977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C1BD2-58C0-42FC-A1F5-FAEFF9D245BE}"/>
              </a:ext>
            </a:extLst>
          </p:cNvPr>
          <p:cNvSpPr>
            <a:spLocks noGrp="1"/>
          </p:cNvSpPr>
          <p:nvPr>
            <p:ph type="body" sz="quarter" idx="13"/>
          </p:nvPr>
        </p:nvSpPr>
        <p:spPr/>
        <p:txBody>
          <a:bodyPr>
            <a:noAutofit/>
          </a:bodyPr>
          <a:lstStyle/>
          <a:p>
            <a:pPr marL="457200" marR="0" lvl="0" indent="-457200" algn="l" defTabSz="685800" rtl="0" eaLnBrk="1" fontAlgn="auto" latinLnBrk="0" hangingPunct="1">
              <a:lnSpc>
                <a:spcPct val="90000"/>
              </a:lnSpc>
              <a:spcBef>
                <a:spcPts val="600"/>
              </a:spcBef>
              <a:spcAft>
                <a:spcPts val="0"/>
              </a:spcAft>
              <a:buClrTx/>
              <a:buSzTx/>
              <a:buFont typeface="+mj-lt"/>
              <a:buAutoNum type="arabicPeriod" startAt="3"/>
              <a:tabLst/>
              <a:defRPr/>
            </a:pPr>
            <a:r>
              <a:rPr kumimoji="0" lang="en-US" sz="1600" b="1" i="0" u="none" strike="noStrike" kern="1200" cap="none" spc="0" normalizeH="0" baseline="0">
                <a:ln>
                  <a:noFill/>
                </a:ln>
                <a:solidFill>
                  <a:srgbClr val="004C82"/>
                </a:solidFill>
                <a:effectLst/>
                <a:uLnTx/>
                <a:uFillTx/>
                <a:latin typeface="Calibri" panose="020F0502020204030204" pitchFamily="34" charset="0"/>
                <a:ea typeface="+mn-ea"/>
                <a:cs typeface="Calibri" panose="020F0502020204030204" pitchFamily="34" charset="0"/>
              </a:rPr>
              <a:t>Scientific Councils </a:t>
            </a:r>
          </a:p>
          <a:p>
            <a:pPr marL="268288" marR="0" lvl="1" indent="-268288"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sz="1600"/>
              <a:t>Representatives present at hearings in government departments </a:t>
            </a:r>
          </a:p>
          <a:p>
            <a:pPr marL="268288" marR="0" lvl="1" indent="-268288" algn="l" defTabSz="685800" rtl="0" eaLnBrk="1" fontAlgn="auto" latinLnBrk="0" hangingPunct="1">
              <a:lnSpc>
                <a:spcPct val="90000"/>
              </a:lnSpc>
              <a:spcBef>
                <a:spcPts val="600"/>
              </a:spcBef>
              <a:spcAft>
                <a:spcPts val="0"/>
              </a:spcAft>
              <a:buClr>
                <a:srgbClr val="F4971A"/>
              </a:buClr>
              <a:buSzPct val="125000"/>
              <a:buFont typeface="Wingdings" panose="05000000000000000000" pitchFamily="2" charset="2"/>
              <a:buChar char="§"/>
              <a:tabLst/>
              <a:defRPr/>
            </a:pPr>
            <a:r>
              <a:rPr lang="en-US" sz="1600"/>
              <a:t>Joint statements by several scientific councils (including SRU, WBD and WBAE), supporting several points in the proposals of the BLAG-</a:t>
            </a:r>
            <a:r>
              <a:rPr lang="en-US" sz="1600" err="1"/>
              <a:t>DüV</a:t>
            </a:r>
            <a:r>
              <a:rPr lang="en-US" sz="1600"/>
              <a:t> and calling for more far-reaching measures in other aspects</a:t>
            </a:r>
          </a:p>
          <a:p>
            <a:pPr marL="342900" marR="0" lvl="1" indent="-342900" algn="l" defTabSz="685800" rtl="0" eaLnBrk="1" fontAlgn="auto" latinLnBrk="0" hangingPunct="1">
              <a:lnSpc>
                <a:spcPct val="90000"/>
              </a:lnSpc>
              <a:spcBef>
                <a:spcPts val="600"/>
              </a:spcBef>
              <a:spcAft>
                <a:spcPts val="0"/>
              </a:spcAft>
              <a:buClr>
                <a:srgbClr val="F4971A"/>
              </a:buClr>
              <a:buSzPct val="125000"/>
              <a:buFont typeface="+mj-lt"/>
              <a:buAutoNum type="arabicPeriod" startAt="4"/>
              <a:tabLst/>
              <a:defRPr/>
            </a:pPr>
            <a:endParaRPr lang="en-US" sz="1600" b="1">
              <a:solidFill>
                <a:srgbClr val="004C82"/>
              </a:solidFill>
            </a:endParaRPr>
          </a:p>
          <a:p>
            <a:pPr marL="342900" marR="0" lvl="1" indent="-342900" algn="l" defTabSz="685800" rtl="0" eaLnBrk="1" fontAlgn="auto" latinLnBrk="0" hangingPunct="1">
              <a:lnSpc>
                <a:spcPct val="90000"/>
              </a:lnSpc>
              <a:spcBef>
                <a:spcPts val="600"/>
              </a:spcBef>
              <a:spcAft>
                <a:spcPts val="0"/>
              </a:spcAft>
              <a:buClr>
                <a:srgbClr val="004C82"/>
              </a:buClr>
              <a:buSzPct val="100000"/>
              <a:buFont typeface="+mj-lt"/>
              <a:buAutoNum type="arabicPeriod" startAt="4"/>
              <a:tabLst/>
              <a:defRPr/>
            </a:pPr>
            <a:r>
              <a:rPr lang="en-US" sz="1600" b="1">
                <a:solidFill>
                  <a:srgbClr val="004C82"/>
                </a:solidFill>
              </a:rPr>
              <a:t>Expert hearings in parliamentary bodies</a:t>
            </a:r>
          </a:p>
          <a:p>
            <a:pPr marL="285750" indent="-285750">
              <a:buClr>
                <a:srgbClr val="F4971A"/>
              </a:buClr>
              <a:buFont typeface="Wingdings" panose="05000000000000000000" pitchFamily="2" charset="2"/>
              <a:buChar char="§"/>
            </a:pPr>
            <a:r>
              <a:rPr lang="en-US" sz="1600"/>
              <a:t>Hearing of representatives from science and associations (e.g. from chambers of agriculture, water associations, research) in the Bundestag Committee for Food and Agriculture and the Committee for the Environment, Nature Conservation, Building and Nuclear Safety</a:t>
            </a:r>
          </a:p>
        </p:txBody>
      </p:sp>
      <p:sp>
        <p:nvSpPr>
          <p:cNvPr id="3" name="Title 2">
            <a:extLst>
              <a:ext uri="{FF2B5EF4-FFF2-40B4-BE49-F238E27FC236}">
                <a16:creationId xmlns:a16="http://schemas.microsoft.com/office/drawing/2014/main" id="{5121947F-2A63-4831-A2A3-8307AA833E58}"/>
              </a:ext>
            </a:extLst>
          </p:cNvPr>
          <p:cNvSpPr>
            <a:spLocks noGrp="1"/>
          </p:cNvSpPr>
          <p:nvPr>
            <p:ph type="title"/>
          </p:nvPr>
        </p:nvSpPr>
        <p:spPr/>
        <p:txBody>
          <a:bodyPr/>
          <a:lstStyle/>
          <a:p>
            <a:r>
              <a:rPr kumimoji="0" lang="en-US" sz="2000" b="1" i="0" u="none" strike="noStrike" kern="1200" cap="none" spc="0" normalizeH="0" baseline="0">
                <a:ln>
                  <a:noFill/>
                </a:ln>
                <a:solidFill>
                  <a:srgbClr val="004C82"/>
                </a:solidFill>
                <a:effectLst/>
                <a:uLnTx/>
                <a:uFillTx/>
                <a:latin typeface="Arial"/>
                <a:ea typeface="+mj-ea"/>
                <a:cs typeface="+mj-cs"/>
              </a:rPr>
              <a:t>Amendment of the Fertilizer Ordinance: Intersectoral coordination </a:t>
            </a:r>
            <a:endParaRPr lang="en-US"/>
          </a:p>
        </p:txBody>
      </p:sp>
      <p:sp>
        <p:nvSpPr>
          <p:cNvPr id="4" name="Slide Number Placeholder 3">
            <a:extLst>
              <a:ext uri="{FF2B5EF4-FFF2-40B4-BE49-F238E27FC236}">
                <a16:creationId xmlns:a16="http://schemas.microsoft.com/office/drawing/2014/main" id="{3D50ECD4-D0B4-43A9-8114-A5FD34A083D3}"/>
              </a:ext>
            </a:extLst>
          </p:cNvPr>
          <p:cNvSpPr>
            <a:spLocks noGrp="1"/>
          </p:cNvSpPr>
          <p:nvPr>
            <p:ph type="sldNum" sz="quarter" idx="16"/>
          </p:nvPr>
        </p:nvSpPr>
        <p:spPr/>
        <p:txBody>
          <a:bodyPr/>
          <a:lstStyle/>
          <a:p>
            <a:fld id="{CF23C0C3-F0EC-4AF0-84C8-08554CFEDD03}" type="slidenum">
              <a:rPr lang="en-GB" smtClean="0"/>
              <a:t>14</a:t>
            </a:fld>
            <a:endParaRPr lang="en-GB"/>
          </a:p>
        </p:txBody>
      </p:sp>
    </p:spTree>
    <p:extLst>
      <p:ext uri="{BB962C8B-B14F-4D97-AF65-F5344CB8AC3E}">
        <p14:creationId xmlns:p14="http://schemas.microsoft.com/office/powerpoint/2010/main" val="98349754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BC1BD2-58C0-42FC-A1F5-FAEFF9D245BE}"/>
              </a:ext>
            </a:extLst>
          </p:cNvPr>
          <p:cNvSpPr>
            <a:spLocks noGrp="1"/>
          </p:cNvSpPr>
          <p:nvPr>
            <p:ph type="body" sz="quarter" idx="13"/>
          </p:nvPr>
        </p:nvSpPr>
        <p:spPr>
          <a:xfrm>
            <a:off x="449818" y="1188000"/>
            <a:ext cx="5772078" cy="2839832"/>
          </a:xfrm>
        </p:spPr>
        <p:txBody>
          <a:bodyPr vert="horz" lIns="91440" tIns="45720" rIns="91440" bIns="45720" rtlCol="0" anchor="t">
            <a:normAutofit/>
          </a:bodyPr>
          <a:lstStyle/>
          <a:p>
            <a:pPr marL="457200" indent="-457200">
              <a:buFont typeface="+mj-lt"/>
              <a:buAutoNum type="arabicPeriod" startAt="5"/>
              <a:defRPr/>
            </a:pPr>
            <a:r>
              <a:rPr lang="en-US" sz="1500" b="1">
                <a:solidFill>
                  <a:srgbClr val="004C82"/>
                </a:solidFill>
                <a:latin typeface="Calibri"/>
                <a:cs typeface="Calibri"/>
              </a:rPr>
              <a:t>Public Participation</a:t>
            </a:r>
            <a:endParaRPr lang="en-US" sz="1500" b="1" i="0" u="none" strike="noStrike" kern="1200" cap="none" spc="0" normalizeH="0" baseline="0">
              <a:ln>
                <a:noFill/>
              </a:ln>
              <a:solidFill>
                <a:srgbClr val="004C82"/>
              </a:solidFill>
              <a:effectLst/>
              <a:uLnTx/>
              <a:uFillTx/>
            </a:endParaRPr>
          </a:p>
          <a:p>
            <a:pPr marR="0" lvl="1" algn="l" defTabSz="685800" rtl="0" eaLnBrk="1" fontAlgn="auto" latinLnBrk="0" hangingPunct="1">
              <a:lnSpc>
                <a:spcPct val="90000"/>
              </a:lnSpc>
              <a:spcBef>
                <a:spcPts val="600"/>
              </a:spcBef>
              <a:spcAft>
                <a:spcPts val="0"/>
              </a:spcAft>
              <a:buSzPct val="100000"/>
              <a:tabLst/>
              <a:defRPr/>
            </a:pPr>
            <a:r>
              <a:rPr lang="en-US" sz="1600"/>
              <a:t>As part of the strategic environmental assessment, an environmental report was prepared that was made available to the public for comments</a:t>
            </a:r>
          </a:p>
          <a:p>
            <a:pPr marR="0" lvl="1" algn="l" defTabSz="685800" rtl="0" eaLnBrk="1" fontAlgn="auto" latinLnBrk="0" hangingPunct="1">
              <a:lnSpc>
                <a:spcPct val="90000"/>
              </a:lnSpc>
              <a:spcBef>
                <a:spcPts val="600"/>
              </a:spcBef>
              <a:spcAft>
                <a:spcPts val="0"/>
              </a:spcAft>
              <a:buSzPct val="100000"/>
              <a:tabLst/>
              <a:defRPr/>
            </a:pPr>
            <a:r>
              <a:rPr lang="en-US" sz="1600"/>
              <a:t>The public was also given the opportunity to submit comments on the draft ordinance of the </a:t>
            </a:r>
            <a:r>
              <a:rPr lang="en-US" sz="1600" err="1"/>
              <a:t>DüV</a:t>
            </a:r>
            <a:r>
              <a:rPr lang="en-US" sz="1600"/>
              <a:t> itself</a:t>
            </a:r>
          </a:p>
        </p:txBody>
      </p:sp>
      <p:sp>
        <p:nvSpPr>
          <p:cNvPr id="3" name="Title 2">
            <a:extLst>
              <a:ext uri="{FF2B5EF4-FFF2-40B4-BE49-F238E27FC236}">
                <a16:creationId xmlns:a16="http://schemas.microsoft.com/office/drawing/2014/main" id="{5121947F-2A63-4831-A2A3-8307AA833E58}"/>
              </a:ext>
            </a:extLst>
          </p:cNvPr>
          <p:cNvSpPr>
            <a:spLocks noGrp="1"/>
          </p:cNvSpPr>
          <p:nvPr>
            <p:ph type="title"/>
          </p:nvPr>
        </p:nvSpPr>
        <p:spPr/>
        <p:txBody>
          <a:bodyPr/>
          <a:lstStyle/>
          <a:p>
            <a:r>
              <a:rPr kumimoji="0" lang="en-US" sz="2000" b="1" i="0" u="none" strike="noStrike" kern="1200" cap="none" spc="0" normalizeH="0" baseline="0">
                <a:ln>
                  <a:noFill/>
                </a:ln>
                <a:solidFill>
                  <a:srgbClr val="004C82"/>
                </a:solidFill>
                <a:effectLst/>
                <a:uLnTx/>
                <a:uFillTx/>
                <a:latin typeface="Arial"/>
                <a:ea typeface="+mj-ea"/>
                <a:cs typeface="+mj-cs"/>
              </a:rPr>
              <a:t>Amendment of the Fertilizer Ordinance: Intersectoral coordination </a:t>
            </a:r>
            <a:endParaRPr lang="en-US"/>
          </a:p>
        </p:txBody>
      </p:sp>
      <p:sp>
        <p:nvSpPr>
          <p:cNvPr id="4" name="Slide Number Placeholder 3">
            <a:extLst>
              <a:ext uri="{FF2B5EF4-FFF2-40B4-BE49-F238E27FC236}">
                <a16:creationId xmlns:a16="http://schemas.microsoft.com/office/drawing/2014/main" id="{3D50ECD4-D0B4-43A9-8114-A5FD34A083D3}"/>
              </a:ext>
            </a:extLst>
          </p:cNvPr>
          <p:cNvSpPr>
            <a:spLocks noGrp="1"/>
          </p:cNvSpPr>
          <p:nvPr>
            <p:ph type="sldNum" sz="quarter" idx="16"/>
          </p:nvPr>
        </p:nvSpPr>
        <p:spPr/>
        <p:txBody>
          <a:bodyPr/>
          <a:lstStyle/>
          <a:p>
            <a:fld id="{CF23C0C3-F0EC-4AF0-84C8-08554CFEDD03}" type="slidenum">
              <a:rPr lang="en-GB" smtClean="0"/>
              <a:t>15</a:t>
            </a:fld>
            <a:endParaRPr lang="en-GB"/>
          </a:p>
        </p:txBody>
      </p:sp>
      <p:sp>
        <p:nvSpPr>
          <p:cNvPr id="12" name="AutoShape 9">
            <a:extLst>
              <a:ext uri="{FF2B5EF4-FFF2-40B4-BE49-F238E27FC236}">
                <a16:creationId xmlns:a16="http://schemas.microsoft.com/office/drawing/2014/main" id="{CEB95D1E-CB14-4973-883D-ED9B36279836}"/>
              </a:ext>
            </a:extLst>
          </p:cNvPr>
          <p:cNvSpPr>
            <a:spLocks noChangeAspect="1" noChangeArrowheads="1"/>
          </p:cNvSpPr>
          <p:nvPr/>
        </p:nvSpPr>
        <p:spPr bwMode="auto">
          <a:xfrm>
            <a:off x="4419599" y="2419349"/>
            <a:ext cx="2170043" cy="21700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4" name="Graphic 13" descr="Group of people outline">
            <a:extLst>
              <a:ext uri="{FF2B5EF4-FFF2-40B4-BE49-F238E27FC236}">
                <a16:creationId xmlns:a16="http://schemas.microsoft.com/office/drawing/2014/main" id="{B832A869-671C-466B-9D21-D9A34E0BD9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41043" y="1274693"/>
            <a:ext cx="2753139" cy="2753139"/>
          </a:xfrm>
          <a:prstGeom prst="rect">
            <a:avLst/>
          </a:prstGeom>
        </p:spPr>
      </p:pic>
    </p:spTree>
    <p:extLst>
      <p:ext uri="{BB962C8B-B14F-4D97-AF65-F5344CB8AC3E}">
        <p14:creationId xmlns:p14="http://schemas.microsoft.com/office/powerpoint/2010/main" val="339014034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809E54F-B850-4421-BB1F-46812F68E5CC}"/>
              </a:ext>
            </a:extLst>
          </p:cNvPr>
          <p:cNvSpPr>
            <a:spLocks noGrp="1"/>
          </p:cNvSpPr>
          <p:nvPr>
            <p:ph type="sldNum" sz="quarter" idx="16"/>
          </p:nvPr>
        </p:nvSpPr>
        <p:spPr/>
        <p:txBody>
          <a:bodyPr/>
          <a:lstStyle/>
          <a:p>
            <a:fld id="{CF23C0C3-F0EC-4AF0-84C8-08554CFEDD03}" type="slidenum">
              <a:rPr lang="en-GB" smtClean="0"/>
              <a:t>16</a:t>
            </a:fld>
            <a:endParaRPr lang="en-GB"/>
          </a:p>
        </p:txBody>
      </p:sp>
      <p:pic>
        <p:nvPicPr>
          <p:cNvPr id="7" name="Picture 2">
            <a:extLst>
              <a:ext uri="{FF2B5EF4-FFF2-40B4-BE49-F238E27FC236}">
                <a16:creationId xmlns:a16="http://schemas.microsoft.com/office/drawing/2014/main" id="{4AC81830-FF81-45B9-B337-40961C5E17A5}"/>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87638" y="2477128"/>
            <a:ext cx="199680" cy="78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Łącznik prosty ze strzałką 29">
            <a:extLst>
              <a:ext uri="{FF2B5EF4-FFF2-40B4-BE49-F238E27FC236}">
                <a16:creationId xmlns:a16="http://schemas.microsoft.com/office/drawing/2014/main" id="{9598D0AB-6B68-4C36-8D24-9FC724EBCED5}"/>
              </a:ext>
            </a:extLst>
          </p:cNvPr>
          <p:cNvCxnSpPr/>
          <p:nvPr/>
        </p:nvCxnSpPr>
        <p:spPr>
          <a:xfrm flipH="1">
            <a:off x="5889256" y="2765033"/>
            <a:ext cx="4772" cy="369736"/>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9" name="TextBox 5">
            <a:extLst>
              <a:ext uri="{FF2B5EF4-FFF2-40B4-BE49-F238E27FC236}">
                <a16:creationId xmlns:a16="http://schemas.microsoft.com/office/drawing/2014/main" id="{F28607C6-8972-48EC-9E4C-9F6063D6C5C4}"/>
              </a:ext>
            </a:extLst>
          </p:cNvPr>
          <p:cNvSpPr txBox="1"/>
          <p:nvPr/>
        </p:nvSpPr>
        <p:spPr>
          <a:xfrm>
            <a:off x="7053125" y="1876328"/>
            <a:ext cx="1051668" cy="775982"/>
          </a:xfrm>
          <a:prstGeom prst="round1Rect">
            <a:avLst/>
          </a:prstGeom>
          <a:solidFill>
            <a:schemeClr val="accent1">
              <a:lumMod val="40000"/>
              <a:lumOff val="60000"/>
            </a:schemeClr>
          </a:solidFill>
          <a:ln w="19050">
            <a:noFill/>
          </a:ln>
        </p:spPr>
        <p:txBody>
          <a:bodyPr wrap="square" rtlCol="0">
            <a:spAutoFit/>
          </a:bodyPr>
          <a:lstStyle/>
          <a:p>
            <a:r>
              <a:rPr lang="en-GB" sz="1013">
                <a:solidFill>
                  <a:prstClr val="black"/>
                </a:solidFill>
              </a:rPr>
              <a:t>Procedural Instrument</a:t>
            </a:r>
          </a:p>
          <a:p>
            <a:pPr>
              <a:spcBef>
                <a:spcPts val="225"/>
              </a:spcBef>
            </a:pPr>
            <a:r>
              <a:rPr lang="en-GB" sz="750">
                <a:solidFill>
                  <a:prstClr val="black"/>
                </a:solidFill>
              </a:rPr>
              <a:t>Joint Rules of Procedure of the Federal Ministries</a:t>
            </a:r>
          </a:p>
        </p:txBody>
      </p:sp>
      <p:cxnSp>
        <p:nvCxnSpPr>
          <p:cNvPr id="10" name="Łącznik prosty ze strzałką 32">
            <a:extLst>
              <a:ext uri="{FF2B5EF4-FFF2-40B4-BE49-F238E27FC236}">
                <a16:creationId xmlns:a16="http://schemas.microsoft.com/office/drawing/2014/main" id="{38C3A702-8A63-4EFA-8EBB-0A106EDF119A}"/>
              </a:ext>
            </a:extLst>
          </p:cNvPr>
          <p:cNvCxnSpPr>
            <a:cxnSpLocks/>
          </p:cNvCxnSpPr>
          <p:nvPr/>
        </p:nvCxnSpPr>
        <p:spPr>
          <a:xfrm>
            <a:off x="3576591" y="2260048"/>
            <a:ext cx="1431000" cy="1"/>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 name="Prostokąt zaokrąglony 4">
            <a:extLst>
              <a:ext uri="{FF2B5EF4-FFF2-40B4-BE49-F238E27FC236}">
                <a16:creationId xmlns:a16="http://schemas.microsoft.com/office/drawing/2014/main" id="{1B71A6D1-F80D-4757-8569-D65F4373BE23}"/>
              </a:ext>
            </a:extLst>
          </p:cNvPr>
          <p:cNvSpPr/>
          <p:nvPr/>
        </p:nvSpPr>
        <p:spPr>
          <a:xfrm>
            <a:off x="1568111" y="799472"/>
            <a:ext cx="5115047" cy="561856"/>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900" b="1">
                <a:solidFill>
                  <a:prstClr val="white"/>
                </a:solidFill>
              </a:rPr>
              <a:t>Federal Government: </a:t>
            </a:r>
            <a:r>
              <a:rPr lang="en-GB" sz="900">
                <a:solidFill>
                  <a:prstClr val="white"/>
                </a:solidFill>
              </a:rPr>
              <a:t>Involvement of Parliament and Federal Council: Public Expert Hearing in German Parliamentary Committee for Food and Agriculture / Regulative hearings / meetings discussions </a:t>
            </a:r>
          </a:p>
        </p:txBody>
      </p:sp>
      <p:sp>
        <p:nvSpPr>
          <p:cNvPr id="12" name="Prostokąt zaokrąglony 7">
            <a:extLst>
              <a:ext uri="{FF2B5EF4-FFF2-40B4-BE49-F238E27FC236}">
                <a16:creationId xmlns:a16="http://schemas.microsoft.com/office/drawing/2014/main" id="{AAAD1B58-5806-4D69-99A2-1CF78D93DA54}"/>
              </a:ext>
            </a:extLst>
          </p:cNvPr>
          <p:cNvSpPr/>
          <p:nvPr/>
        </p:nvSpPr>
        <p:spPr>
          <a:xfrm>
            <a:off x="1568111" y="1959966"/>
            <a:ext cx="2008480" cy="600164"/>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975" b="1">
                <a:solidFill>
                  <a:prstClr val="white"/>
                </a:solidFill>
              </a:rPr>
              <a:t>Lead ministry : Federal Ministry of Food and Agriculture</a:t>
            </a:r>
          </a:p>
        </p:txBody>
      </p:sp>
      <p:sp>
        <p:nvSpPr>
          <p:cNvPr id="13" name="Prostokąt zaokrąglony 8">
            <a:extLst>
              <a:ext uri="{FF2B5EF4-FFF2-40B4-BE49-F238E27FC236}">
                <a16:creationId xmlns:a16="http://schemas.microsoft.com/office/drawing/2014/main" id="{5AC1F417-5CBD-4FD1-9458-951220E578A7}"/>
              </a:ext>
            </a:extLst>
          </p:cNvPr>
          <p:cNvSpPr/>
          <p:nvPr/>
        </p:nvSpPr>
        <p:spPr>
          <a:xfrm>
            <a:off x="5044752" y="1819144"/>
            <a:ext cx="1698551" cy="1021556"/>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AU" sz="900"/>
              <a:t>Federal Ministry for the Environment, Nature Conservation, Building and Nuclear Safety; </a:t>
            </a:r>
            <a:r>
              <a:rPr lang="en-US" sz="900"/>
              <a:t>Federal Ministry for Economic Affairs and Energy</a:t>
            </a:r>
            <a:endParaRPr lang="en-GB" sz="900" b="1">
              <a:solidFill>
                <a:prstClr val="white"/>
              </a:solidFill>
            </a:endParaRPr>
          </a:p>
        </p:txBody>
      </p:sp>
      <p:sp>
        <p:nvSpPr>
          <p:cNvPr id="14" name="Prostokąt zaokrąglony 15">
            <a:extLst>
              <a:ext uri="{FF2B5EF4-FFF2-40B4-BE49-F238E27FC236}">
                <a16:creationId xmlns:a16="http://schemas.microsoft.com/office/drawing/2014/main" id="{54CEFDFC-AD93-4E85-B4C0-867061190F95}"/>
              </a:ext>
            </a:extLst>
          </p:cNvPr>
          <p:cNvSpPr/>
          <p:nvPr/>
        </p:nvSpPr>
        <p:spPr>
          <a:xfrm>
            <a:off x="1439470" y="4115170"/>
            <a:ext cx="5020523" cy="28092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black"/>
                </a:solidFill>
              </a:rPr>
              <a:t>Public Involvement</a:t>
            </a:r>
          </a:p>
        </p:txBody>
      </p:sp>
      <p:graphicFrame>
        <p:nvGraphicFramePr>
          <p:cNvPr id="15" name="Tabela 20">
            <a:extLst>
              <a:ext uri="{FF2B5EF4-FFF2-40B4-BE49-F238E27FC236}">
                <a16:creationId xmlns:a16="http://schemas.microsoft.com/office/drawing/2014/main" id="{BC2494A8-FB47-4E71-8CB7-6BBAF9697735}"/>
              </a:ext>
            </a:extLst>
          </p:cNvPr>
          <p:cNvGraphicFramePr>
            <a:graphicFrameLocks noGrp="1"/>
          </p:cNvGraphicFramePr>
          <p:nvPr>
            <p:extLst>
              <p:ext uri="{D42A27DB-BD31-4B8C-83A1-F6EECF244321}">
                <p14:modId xmlns:p14="http://schemas.microsoft.com/office/powerpoint/2010/main" val="3445171086"/>
              </p:ext>
            </p:extLst>
          </p:nvPr>
        </p:nvGraphicFramePr>
        <p:xfrm>
          <a:off x="3854504" y="1876327"/>
          <a:ext cx="870255" cy="739800"/>
        </p:xfrm>
        <a:graphic>
          <a:graphicData uri="http://schemas.openxmlformats.org/drawingml/2006/table">
            <a:tbl>
              <a:tblPr>
                <a:tableStyleId>{21E4AEA4-8DFA-4A89-87EB-49C32662AFE0}</a:tableStyleId>
              </a:tblPr>
              <a:tblGrid>
                <a:gridCol w="870255">
                  <a:extLst>
                    <a:ext uri="{9D8B030D-6E8A-4147-A177-3AD203B41FA5}">
                      <a16:colId xmlns:a16="http://schemas.microsoft.com/office/drawing/2014/main" val="20000"/>
                    </a:ext>
                  </a:extLst>
                </a:gridCol>
              </a:tblGrid>
              <a:tr h="739800">
                <a:tc>
                  <a:txBody>
                    <a:bodyPr/>
                    <a:lstStyle/>
                    <a:p>
                      <a:pPr algn="ctr"/>
                      <a:r>
                        <a:rPr lang="en-GB" sz="800" b="0" noProof="0">
                          <a:solidFill>
                            <a:schemeClr val="accent6">
                              <a:lumMod val="50000"/>
                            </a:schemeClr>
                          </a:solidFill>
                        </a:rPr>
                        <a:t>Interdisciplinary ministerial coordination: involved ministries  were:</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cxnSp>
        <p:nvCxnSpPr>
          <p:cNvPr id="16" name="Łącznik prosty ze strzałką 28">
            <a:extLst>
              <a:ext uri="{FF2B5EF4-FFF2-40B4-BE49-F238E27FC236}">
                <a16:creationId xmlns:a16="http://schemas.microsoft.com/office/drawing/2014/main" id="{D92121B9-3887-49E7-97BA-2B58981CA599}"/>
              </a:ext>
            </a:extLst>
          </p:cNvPr>
          <p:cNvCxnSpPr/>
          <p:nvPr/>
        </p:nvCxnSpPr>
        <p:spPr>
          <a:xfrm>
            <a:off x="2687478" y="1208093"/>
            <a:ext cx="0" cy="834180"/>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Łącznik prosty ze strzałką 36">
            <a:extLst>
              <a:ext uri="{FF2B5EF4-FFF2-40B4-BE49-F238E27FC236}">
                <a16:creationId xmlns:a16="http://schemas.microsoft.com/office/drawing/2014/main" id="{1F27BCF0-98DB-4652-99D8-DBE76A3250F9}"/>
              </a:ext>
            </a:extLst>
          </p:cNvPr>
          <p:cNvCxnSpPr>
            <a:cxnSpLocks/>
          </p:cNvCxnSpPr>
          <p:nvPr/>
        </p:nvCxnSpPr>
        <p:spPr>
          <a:xfrm flipH="1" flipV="1">
            <a:off x="5889256" y="1198233"/>
            <a:ext cx="4772" cy="620911"/>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8" name="Tabela 44">
            <a:extLst>
              <a:ext uri="{FF2B5EF4-FFF2-40B4-BE49-F238E27FC236}">
                <a16:creationId xmlns:a16="http://schemas.microsoft.com/office/drawing/2014/main" id="{648ECAB5-8CCC-46C7-ADB4-9185B8103820}"/>
              </a:ext>
            </a:extLst>
          </p:cNvPr>
          <p:cNvGraphicFramePr>
            <a:graphicFrameLocks noGrp="1"/>
          </p:cNvGraphicFramePr>
          <p:nvPr>
            <p:extLst>
              <p:ext uri="{D42A27DB-BD31-4B8C-83A1-F6EECF244321}">
                <p14:modId xmlns:p14="http://schemas.microsoft.com/office/powerpoint/2010/main" val="2959171543"/>
              </p:ext>
            </p:extLst>
          </p:nvPr>
        </p:nvGraphicFramePr>
        <p:xfrm>
          <a:off x="1978252" y="2668758"/>
          <a:ext cx="1579066" cy="297840"/>
        </p:xfrm>
        <a:graphic>
          <a:graphicData uri="http://schemas.openxmlformats.org/drawingml/2006/table">
            <a:tbl>
              <a:tblPr>
                <a:tableStyleId>{21E4AEA4-8DFA-4A89-87EB-49C32662AFE0}</a:tableStyleId>
              </a:tblPr>
              <a:tblGrid>
                <a:gridCol w="1579066">
                  <a:extLst>
                    <a:ext uri="{9D8B030D-6E8A-4147-A177-3AD203B41FA5}">
                      <a16:colId xmlns:a16="http://schemas.microsoft.com/office/drawing/2014/main" val="20000"/>
                    </a:ext>
                  </a:extLst>
                </a:gridCol>
              </a:tblGrid>
              <a:tr h="271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0" kern="1200">
                          <a:solidFill>
                            <a:schemeClr val="accent6">
                              <a:lumMod val="50000"/>
                            </a:schemeClr>
                          </a:solidFill>
                          <a:latin typeface="+mn-lt"/>
                          <a:ea typeface="+mn-ea"/>
                          <a:cs typeface="+mn-cs"/>
                        </a:rPr>
                        <a:t>Involvement and consultations with</a:t>
                      </a:r>
                      <a:r>
                        <a:rPr lang="en-GB" sz="800" b="0" baseline="0" noProof="0">
                          <a:solidFill>
                            <a:schemeClr val="accent6">
                              <a:lumMod val="50000"/>
                            </a:schemeClr>
                          </a:solidFill>
                        </a:rPr>
                        <a:t>: </a:t>
                      </a:r>
                      <a:endParaRPr lang="en-GB" sz="800" b="0" noProof="0">
                        <a:solidFill>
                          <a:schemeClr val="accent6">
                            <a:lumMod val="50000"/>
                          </a:schemeClr>
                        </a:solidFill>
                      </a:endParaRP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cxnSp>
        <p:nvCxnSpPr>
          <p:cNvPr id="19" name="Łącznik prosty ze strzałką 28">
            <a:extLst>
              <a:ext uri="{FF2B5EF4-FFF2-40B4-BE49-F238E27FC236}">
                <a16:creationId xmlns:a16="http://schemas.microsoft.com/office/drawing/2014/main" id="{AB01FFE2-0B47-4667-8A20-7B02E6F3C6D0}"/>
              </a:ext>
            </a:extLst>
          </p:cNvPr>
          <p:cNvCxnSpPr/>
          <p:nvPr/>
        </p:nvCxnSpPr>
        <p:spPr>
          <a:xfrm flipH="1">
            <a:off x="4025532" y="3836569"/>
            <a:ext cx="8849" cy="287596"/>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0" name="Prostokąt zaokrąglony 14">
            <a:extLst>
              <a:ext uri="{FF2B5EF4-FFF2-40B4-BE49-F238E27FC236}">
                <a16:creationId xmlns:a16="http://schemas.microsoft.com/office/drawing/2014/main" id="{0D833934-AC53-4D4E-86E8-14C6D7C8853A}"/>
              </a:ext>
            </a:extLst>
          </p:cNvPr>
          <p:cNvSpPr/>
          <p:nvPr/>
        </p:nvSpPr>
        <p:spPr>
          <a:xfrm>
            <a:off x="1439470" y="3117830"/>
            <a:ext cx="5134205" cy="408623"/>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900" b="1">
                <a:solidFill>
                  <a:prstClr val="white"/>
                </a:solidFill>
              </a:rPr>
              <a:t>Federal states AND Communal organisations: Federal States Working Group Evaluating the Fertiliser Ordinance </a:t>
            </a:r>
          </a:p>
        </p:txBody>
      </p:sp>
      <p:graphicFrame>
        <p:nvGraphicFramePr>
          <p:cNvPr id="21" name="Tabela 55">
            <a:extLst>
              <a:ext uri="{FF2B5EF4-FFF2-40B4-BE49-F238E27FC236}">
                <a16:creationId xmlns:a16="http://schemas.microsoft.com/office/drawing/2014/main" id="{00B1868D-C36F-4519-8179-25E4032757D3}"/>
              </a:ext>
            </a:extLst>
          </p:cNvPr>
          <p:cNvGraphicFramePr>
            <a:graphicFrameLocks noGrp="1"/>
          </p:cNvGraphicFramePr>
          <p:nvPr>
            <p:extLst>
              <p:ext uri="{D42A27DB-BD31-4B8C-83A1-F6EECF244321}">
                <p14:modId xmlns:p14="http://schemas.microsoft.com/office/powerpoint/2010/main" val="3814508187"/>
              </p:ext>
            </p:extLst>
          </p:nvPr>
        </p:nvGraphicFramePr>
        <p:xfrm>
          <a:off x="5260688" y="1412502"/>
          <a:ext cx="1336136" cy="297840"/>
        </p:xfrm>
        <a:graphic>
          <a:graphicData uri="http://schemas.openxmlformats.org/drawingml/2006/table">
            <a:tbl>
              <a:tblPr>
                <a:tableStyleId>{21E4AEA4-8DFA-4A89-87EB-49C32662AFE0}</a:tableStyleId>
              </a:tblPr>
              <a:tblGrid>
                <a:gridCol w="1336136">
                  <a:extLst>
                    <a:ext uri="{9D8B030D-6E8A-4147-A177-3AD203B41FA5}">
                      <a16:colId xmlns:a16="http://schemas.microsoft.com/office/drawing/2014/main" val="20000"/>
                    </a:ext>
                  </a:extLst>
                </a:gridCol>
              </a:tblGrid>
              <a:tr h="282600">
                <a:tc>
                  <a:txBody>
                    <a:bodyPr/>
                    <a:lstStyle/>
                    <a:p>
                      <a:pPr algn="ctr"/>
                      <a:r>
                        <a:rPr lang="en-US" sz="800" b="0">
                          <a:solidFill>
                            <a:schemeClr val="accent6">
                              <a:lumMod val="50000"/>
                            </a:schemeClr>
                          </a:solidFill>
                        </a:rPr>
                        <a:t>Federal government acts in a mediating role </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22" name="Prostokąt zaokrąglony 69">
            <a:extLst>
              <a:ext uri="{FF2B5EF4-FFF2-40B4-BE49-F238E27FC236}">
                <a16:creationId xmlns:a16="http://schemas.microsoft.com/office/drawing/2014/main" id="{8A4B30B0-0E7A-46BD-80A6-5CF02C542A24}"/>
              </a:ext>
            </a:extLst>
          </p:cNvPr>
          <p:cNvSpPr/>
          <p:nvPr/>
        </p:nvSpPr>
        <p:spPr>
          <a:xfrm>
            <a:off x="1487961" y="4442879"/>
            <a:ext cx="900235" cy="280928"/>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DE" sz="1050" b="1">
                <a:solidFill>
                  <a:prstClr val="white"/>
                </a:solidFill>
              </a:rPr>
              <a:t>Institution </a:t>
            </a:r>
            <a:endParaRPr lang="pl-PL" sz="1050" b="1">
              <a:solidFill>
                <a:prstClr val="white"/>
              </a:solidFill>
            </a:endParaRPr>
          </a:p>
        </p:txBody>
      </p:sp>
      <p:graphicFrame>
        <p:nvGraphicFramePr>
          <p:cNvPr id="23" name="Tabela 70">
            <a:extLst>
              <a:ext uri="{FF2B5EF4-FFF2-40B4-BE49-F238E27FC236}">
                <a16:creationId xmlns:a16="http://schemas.microsoft.com/office/drawing/2014/main" id="{8D7FBF72-8B92-49E0-B371-EB6B5F40426C}"/>
              </a:ext>
            </a:extLst>
          </p:cNvPr>
          <p:cNvGraphicFramePr>
            <a:graphicFrameLocks noGrp="1"/>
          </p:cNvGraphicFramePr>
          <p:nvPr>
            <p:extLst>
              <p:ext uri="{D42A27DB-BD31-4B8C-83A1-F6EECF244321}">
                <p14:modId xmlns:p14="http://schemas.microsoft.com/office/powerpoint/2010/main" val="2649655117"/>
              </p:ext>
            </p:extLst>
          </p:nvPr>
        </p:nvGraphicFramePr>
        <p:xfrm>
          <a:off x="2464518" y="4411964"/>
          <a:ext cx="790226" cy="297840"/>
        </p:xfrm>
        <a:graphic>
          <a:graphicData uri="http://schemas.openxmlformats.org/drawingml/2006/table">
            <a:tbl>
              <a:tblPr>
                <a:tableStyleId>{21E4AEA4-8DFA-4A89-87EB-49C32662AFE0}</a:tableStyleId>
              </a:tblPr>
              <a:tblGrid>
                <a:gridCol w="790226">
                  <a:extLst>
                    <a:ext uri="{9D8B030D-6E8A-4147-A177-3AD203B41FA5}">
                      <a16:colId xmlns:a16="http://schemas.microsoft.com/office/drawing/2014/main" val="20000"/>
                    </a:ext>
                  </a:extLst>
                </a:gridCol>
              </a:tblGrid>
              <a:tr h="282600">
                <a:tc>
                  <a:txBody>
                    <a:bodyPr/>
                    <a:lstStyle/>
                    <a:p>
                      <a:pPr algn="ctr"/>
                      <a:r>
                        <a:rPr lang="en-GB" sz="800" b="0" noProof="0">
                          <a:solidFill>
                            <a:schemeClr val="accent6">
                              <a:lumMod val="50000"/>
                            </a:schemeClr>
                          </a:solidFill>
                        </a:rPr>
                        <a:t>Processes and functions</a:t>
                      </a:r>
                    </a:p>
                  </a:txBody>
                  <a:tcPr marL="27000" marR="2700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24" name="Tabela 17">
            <a:extLst>
              <a:ext uri="{FF2B5EF4-FFF2-40B4-BE49-F238E27FC236}">
                <a16:creationId xmlns:a16="http://schemas.microsoft.com/office/drawing/2014/main" id="{EE14924A-FFB9-4642-A3F8-F1E793833FFD}"/>
              </a:ext>
            </a:extLst>
          </p:cNvPr>
          <p:cNvGraphicFramePr>
            <a:graphicFrameLocks noGrp="1"/>
          </p:cNvGraphicFramePr>
          <p:nvPr>
            <p:extLst>
              <p:ext uri="{D42A27DB-BD31-4B8C-83A1-F6EECF244321}">
                <p14:modId xmlns:p14="http://schemas.microsoft.com/office/powerpoint/2010/main" val="491958756"/>
              </p:ext>
            </p:extLst>
          </p:nvPr>
        </p:nvGraphicFramePr>
        <p:xfrm>
          <a:off x="1740185" y="1412502"/>
          <a:ext cx="1827908" cy="348338"/>
        </p:xfrm>
        <a:graphic>
          <a:graphicData uri="http://schemas.openxmlformats.org/drawingml/2006/table">
            <a:tbl>
              <a:tblPr>
                <a:tableStyleId>{21E4AEA4-8DFA-4A89-87EB-49C32662AFE0}</a:tableStyleId>
              </a:tblPr>
              <a:tblGrid>
                <a:gridCol w="1827908">
                  <a:extLst>
                    <a:ext uri="{9D8B030D-6E8A-4147-A177-3AD203B41FA5}">
                      <a16:colId xmlns:a16="http://schemas.microsoft.com/office/drawing/2014/main" val="20000"/>
                    </a:ext>
                  </a:extLst>
                </a:gridCol>
              </a:tblGrid>
              <a:tr h="348338">
                <a:tc>
                  <a:txBody>
                    <a:bodyPr/>
                    <a:lstStyle/>
                    <a:p>
                      <a:pPr algn="ctr"/>
                      <a:r>
                        <a:rPr lang="en-GB" sz="800" b="0" noProof="0">
                          <a:solidFill>
                            <a:schemeClr val="accent6">
                              <a:lumMod val="50000"/>
                            </a:schemeClr>
                          </a:solidFill>
                        </a:rPr>
                        <a:t>Overriding coordination function for policy</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25" name="TextBox 6">
            <a:extLst>
              <a:ext uri="{FF2B5EF4-FFF2-40B4-BE49-F238E27FC236}">
                <a16:creationId xmlns:a16="http://schemas.microsoft.com/office/drawing/2014/main" id="{36E31312-89FA-4C97-8E23-C8685BFDC1DA}"/>
              </a:ext>
            </a:extLst>
          </p:cNvPr>
          <p:cNvSpPr txBox="1"/>
          <p:nvPr/>
        </p:nvSpPr>
        <p:spPr>
          <a:xfrm>
            <a:off x="3679393" y="921234"/>
            <a:ext cx="184731" cy="248209"/>
          </a:xfrm>
          <a:prstGeom prst="rect">
            <a:avLst/>
          </a:prstGeom>
          <a:noFill/>
        </p:spPr>
        <p:txBody>
          <a:bodyPr wrap="none" rtlCol="0">
            <a:spAutoFit/>
          </a:bodyPr>
          <a:lstStyle/>
          <a:p>
            <a:endParaRPr lang="en-US" sz="1013">
              <a:solidFill>
                <a:prstClr val="black"/>
              </a:solidFill>
            </a:endParaRPr>
          </a:p>
        </p:txBody>
      </p:sp>
      <p:sp>
        <p:nvSpPr>
          <p:cNvPr id="26" name="TextBox 9">
            <a:extLst>
              <a:ext uri="{FF2B5EF4-FFF2-40B4-BE49-F238E27FC236}">
                <a16:creationId xmlns:a16="http://schemas.microsoft.com/office/drawing/2014/main" id="{85FC8168-67B5-4154-A2B2-4CDD17D31375}"/>
              </a:ext>
            </a:extLst>
          </p:cNvPr>
          <p:cNvSpPr txBox="1"/>
          <p:nvPr/>
        </p:nvSpPr>
        <p:spPr>
          <a:xfrm>
            <a:off x="3002499" y="921234"/>
            <a:ext cx="184731" cy="248209"/>
          </a:xfrm>
          <a:prstGeom prst="rect">
            <a:avLst/>
          </a:prstGeom>
          <a:noFill/>
        </p:spPr>
        <p:txBody>
          <a:bodyPr wrap="none" rtlCol="0">
            <a:spAutoFit/>
          </a:bodyPr>
          <a:lstStyle/>
          <a:p>
            <a:endParaRPr lang="en-US" sz="1013">
              <a:solidFill>
                <a:prstClr val="black"/>
              </a:solidFill>
            </a:endParaRPr>
          </a:p>
        </p:txBody>
      </p:sp>
      <p:sp>
        <p:nvSpPr>
          <p:cNvPr id="27" name="TextBox 23">
            <a:extLst>
              <a:ext uri="{FF2B5EF4-FFF2-40B4-BE49-F238E27FC236}">
                <a16:creationId xmlns:a16="http://schemas.microsoft.com/office/drawing/2014/main" id="{C71516D8-9BC0-4974-8403-B7450CCB6BDD}"/>
              </a:ext>
            </a:extLst>
          </p:cNvPr>
          <p:cNvSpPr txBox="1"/>
          <p:nvPr/>
        </p:nvSpPr>
        <p:spPr>
          <a:xfrm>
            <a:off x="7497275" y="2765033"/>
            <a:ext cx="184731" cy="248209"/>
          </a:xfrm>
          <a:prstGeom prst="rect">
            <a:avLst/>
          </a:prstGeom>
          <a:noFill/>
        </p:spPr>
        <p:txBody>
          <a:bodyPr wrap="none" rtlCol="0">
            <a:spAutoFit/>
          </a:bodyPr>
          <a:lstStyle/>
          <a:p>
            <a:endParaRPr lang="en-US" sz="1013">
              <a:solidFill>
                <a:prstClr val="black"/>
              </a:solidFill>
            </a:endParaRPr>
          </a:p>
        </p:txBody>
      </p:sp>
      <p:sp>
        <p:nvSpPr>
          <p:cNvPr id="28" name="TextBox 42">
            <a:extLst>
              <a:ext uri="{FF2B5EF4-FFF2-40B4-BE49-F238E27FC236}">
                <a16:creationId xmlns:a16="http://schemas.microsoft.com/office/drawing/2014/main" id="{DD82B73E-4482-490A-9168-A7CE21FC796E}"/>
              </a:ext>
            </a:extLst>
          </p:cNvPr>
          <p:cNvSpPr txBox="1"/>
          <p:nvPr/>
        </p:nvSpPr>
        <p:spPr>
          <a:xfrm>
            <a:off x="7104970" y="3709925"/>
            <a:ext cx="999823" cy="1010535"/>
          </a:xfrm>
          <a:prstGeom prst="round1Rect">
            <a:avLst/>
          </a:prstGeom>
          <a:solidFill>
            <a:schemeClr val="accent1">
              <a:lumMod val="40000"/>
              <a:lumOff val="60000"/>
            </a:schemeClr>
          </a:solidFill>
        </p:spPr>
        <p:txBody>
          <a:bodyPr wrap="square" rtlCol="0">
            <a:spAutoFit/>
          </a:bodyPr>
          <a:lstStyle/>
          <a:p>
            <a:r>
              <a:rPr lang="en-GB" sz="750">
                <a:solidFill>
                  <a:prstClr val="black"/>
                </a:solidFill>
              </a:rPr>
              <a:t>The fertiliser law stipulates that the public are to be consulted regarding any changes to the fertiliser ordinance. </a:t>
            </a:r>
          </a:p>
        </p:txBody>
      </p:sp>
      <p:sp>
        <p:nvSpPr>
          <p:cNvPr id="29" name="TextBox 62">
            <a:extLst>
              <a:ext uri="{FF2B5EF4-FFF2-40B4-BE49-F238E27FC236}">
                <a16:creationId xmlns:a16="http://schemas.microsoft.com/office/drawing/2014/main" id="{96EC0CC6-6E3E-4B23-8CDF-3AD26603BEE9}"/>
              </a:ext>
            </a:extLst>
          </p:cNvPr>
          <p:cNvSpPr txBox="1"/>
          <p:nvPr/>
        </p:nvSpPr>
        <p:spPr>
          <a:xfrm>
            <a:off x="3319996" y="4421541"/>
            <a:ext cx="1269579" cy="323165"/>
          </a:xfrm>
          <a:prstGeom prst="round1Rect">
            <a:avLst/>
          </a:prstGeom>
          <a:solidFill>
            <a:schemeClr val="accent1">
              <a:lumMod val="40000"/>
              <a:lumOff val="60000"/>
            </a:schemeClr>
          </a:solidFill>
        </p:spPr>
        <p:txBody>
          <a:bodyPr wrap="square" rtlCol="0">
            <a:spAutoFit/>
          </a:bodyPr>
          <a:lstStyle/>
          <a:p>
            <a:pPr algn="ctr"/>
            <a:r>
              <a:rPr lang="en-US" sz="750">
                <a:solidFill>
                  <a:prstClr val="black"/>
                </a:solidFill>
              </a:rPr>
              <a:t>Procedural instruments and policies </a:t>
            </a:r>
          </a:p>
        </p:txBody>
      </p:sp>
      <p:sp>
        <p:nvSpPr>
          <p:cNvPr id="30" name="Geschweifte Klammer rechts 33">
            <a:extLst>
              <a:ext uri="{FF2B5EF4-FFF2-40B4-BE49-F238E27FC236}">
                <a16:creationId xmlns:a16="http://schemas.microsoft.com/office/drawing/2014/main" id="{7DE165EE-3DC2-4A3A-B0D0-FBCAD11547FD}"/>
              </a:ext>
            </a:extLst>
          </p:cNvPr>
          <p:cNvSpPr/>
          <p:nvPr/>
        </p:nvSpPr>
        <p:spPr>
          <a:xfrm>
            <a:off x="6596824" y="844159"/>
            <a:ext cx="456302" cy="3246639"/>
          </a:xfrm>
          <a:prstGeom prst="rightBrace">
            <a:avLst/>
          </a:prstGeom>
          <a:noFill/>
          <a:ln w="60325"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13">
              <a:solidFill>
                <a:prstClr val="black"/>
              </a:solidFill>
            </a:endParaRPr>
          </a:p>
        </p:txBody>
      </p:sp>
      <p:sp>
        <p:nvSpPr>
          <p:cNvPr id="31" name="Geschweifte Klammer rechts 34">
            <a:extLst>
              <a:ext uri="{FF2B5EF4-FFF2-40B4-BE49-F238E27FC236}">
                <a16:creationId xmlns:a16="http://schemas.microsoft.com/office/drawing/2014/main" id="{1F553D96-4A27-41DF-B6D2-EC5046698DBF}"/>
              </a:ext>
            </a:extLst>
          </p:cNvPr>
          <p:cNvSpPr/>
          <p:nvPr/>
        </p:nvSpPr>
        <p:spPr>
          <a:xfrm>
            <a:off x="6596824" y="4127940"/>
            <a:ext cx="476960" cy="328187"/>
          </a:xfrm>
          <a:prstGeom prst="rightBrace">
            <a:avLst/>
          </a:prstGeom>
          <a:noFill/>
          <a:ln w="60325" cap="rnd">
            <a:solidFill>
              <a:schemeClr val="accent1">
                <a:lumMod val="40000"/>
                <a:lumOff val="6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13">
              <a:solidFill>
                <a:prstClr val="black"/>
              </a:solidFill>
            </a:endParaRPr>
          </a:p>
        </p:txBody>
      </p:sp>
      <p:sp>
        <p:nvSpPr>
          <p:cNvPr id="32" name="Prostokąt zaokrąglony 14">
            <a:extLst>
              <a:ext uri="{FF2B5EF4-FFF2-40B4-BE49-F238E27FC236}">
                <a16:creationId xmlns:a16="http://schemas.microsoft.com/office/drawing/2014/main" id="{33B2F8BB-6B04-4E1B-B219-5C9E0864F48C}"/>
              </a:ext>
            </a:extLst>
          </p:cNvPr>
          <p:cNvSpPr/>
          <p:nvPr/>
        </p:nvSpPr>
        <p:spPr>
          <a:xfrm>
            <a:off x="1439470" y="3557219"/>
            <a:ext cx="5134204" cy="561856"/>
          </a:xfrm>
          <a:prstGeom prst="roundRect">
            <a:avLst/>
          </a:prstGeom>
          <a:solidFill>
            <a:srgbClr val="619358"/>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900" b="1">
                <a:solidFill>
                  <a:prstClr val="white"/>
                </a:solidFill>
              </a:rPr>
              <a:t>Technical expertise: </a:t>
            </a:r>
            <a:r>
              <a:rPr lang="en-US" sz="900" b="1">
                <a:solidFill>
                  <a:prstClr val="white"/>
                </a:solidFill>
              </a:rPr>
              <a:t>The Scientific Advisory Council for Fertiliser; the Scientific Advisory Board on Agricultural Policy, Food and Consumer Health Protection</a:t>
            </a:r>
            <a:r>
              <a:rPr lang="en-GB" sz="900" b="1">
                <a:solidFill>
                  <a:prstClr val="white"/>
                </a:solidFill>
              </a:rPr>
              <a:t>; German Advisory Council on the Environment </a:t>
            </a:r>
          </a:p>
        </p:txBody>
      </p:sp>
      <p:sp>
        <p:nvSpPr>
          <p:cNvPr id="33" name="Prostokąt zaokrąglony 4">
            <a:extLst>
              <a:ext uri="{FF2B5EF4-FFF2-40B4-BE49-F238E27FC236}">
                <a16:creationId xmlns:a16="http://schemas.microsoft.com/office/drawing/2014/main" id="{C2A6EA40-5F51-4C9A-A543-CC03B68F9508}"/>
              </a:ext>
            </a:extLst>
          </p:cNvPr>
          <p:cNvSpPr/>
          <p:nvPr/>
        </p:nvSpPr>
        <p:spPr>
          <a:xfrm>
            <a:off x="1568111" y="576000"/>
            <a:ext cx="5028713" cy="280928"/>
          </a:xfrm>
          <a:prstGeom prst="round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European Commission sues Germany before the European Court of Justice</a:t>
            </a:r>
          </a:p>
        </p:txBody>
      </p:sp>
      <p:cxnSp>
        <p:nvCxnSpPr>
          <p:cNvPr id="34" name="Łącznik prosty ze strzałką 32">
            <a:extLst>
              <a:ext uri="{FF2B5EF4-FFF2-40B4-BE49-F238E27FC236}">
                <a16:creationId xmlns:a16="http://schemas.microsoft.com/office/drawing/2014/main" id="{F610D238-7826-4F5D-8ADA-630C1B0B0329}"/>
              </a:ext>
            </a:extLst>
          </p:cNvPr>
          <p:cNvCxnSpPr/>
          <p:nvPr/>
        </p:nvCxnSpPr>
        <p:spPr>
          <a:xfrm>
            <a:off x="2687478" y="3042032"/>
            <a:ext cx="3201777" cy="0"/>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Łącznik prosty ze strzałką 32">
            <a:extLst>
              <a:ext uri="{FF2B5EF4-FFF2-40B4-BE49-F238E27FC236}">
                <a16:creationId xmlns:a16="http://schemas.microsoft.com/office/drawing/2014/main" id="{A611A865-700B-4206-B8D9-FF78FF94AA3B}"/>
              </a:ext>
            </a:extLst>
          </p:cNvPr>
          <p:cNvCxnSpPr/>
          <p:nvPr/>
        </p:nvCxnSpPr>
        <p:spPr>
          <a:xfrm>
            <a:off x="2644629" y="1303909"/>
            <a:ext cx="3201777" cy="0"/>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3894607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20" grpId="0" animBg="1"/>
      <p:bldP spid="28" grpId="0" animBg="1"/>
      <p:bldP spid="30" grpId="0" animBg="1"/>
      <p:bldP spid="31" grpId="0" animBg="1"/>
      <p:bldP spid="32" grpId="0" animBg="1"/>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CCFFE3-D0D2-4702-B7D4-D7A2B6BD8307}"/>
              </a:ext>
            </a:extLst>
          </p:cNvPr>
          <p:cNvSpPr>
            <a:spLocks noGrp="1"/>
          </p:cNvSpPr>
          <p:nvPr>
            <p:ph type="body" sz="quarter" idx="13"/>
          </p:nvPr>
        </p:nvSpPr>
        <p:spPr>
          <a:xfrm>
            <a:off x="526212" y="1188000"/>
            <a:ext cx="7530860" cy="2839832"/>
          </a:xfrm>
        </p:spPr>
        <p:txBody>
          <a:bodyPr>
            <a:normAutofit/>
          </a:bodyPr>
          <a:lstStyle/>
          <a:p>
            <a:pPr marL="457200" indent="-457200">
              <a:buClr>
                <a:srgbClr val="F4971A"/>
              </a:buClr>
              <a:buFont typeface="+mj-lt"/>
              <a:buAutoNum type="arabicPeriod"/>
            </a:pPr>
            <a:r>
              <a:rPr lang="en-US"/>
              <a:t>A number of </a:t>
            </a:r>
            <a:r>
              <a:rPr lang="en-US" b="1"/>
              <a:t>mechanisms are available to coordinate nexus issues at various levels </a:t>
            </a:r>
            <a:r>
              <a:rPr lang="en-US"/>
              <a:t>in Germany. </a:t>
            </a:r>
          </a:p>
          <a:p>
            <a:pPr marL="457200" indent="-457200">
              <a:buClr>
                <a:srgbClr val="F4971A"/>
              </a:buClr>
              <a:buFont typeface="+mj-lt"/>
              <a:buAutoNum type="arabicPeriod"/>
            </a:pPr>
            <a:r>
              <a:rPr lang="en-US"/>
              <a:t>In principle, these instruments </a:t>
            </a:r>
            <a:r>
              <a:rPr lang="en-US" b="1"/>
              <a:t>can be transferred to other countries</a:t>
            </a:r>
            <a:r>
              <a:rPr lang="en-US"/>
              <a:t>, but must be adapted to the respective institutional and political structures.</a:t>
            </a:r>
          </a:p>
          <a:p>
            <a:pPr marL="457200" indent="-457200">
              <a:buClr>
                <a:srgbClr val="F4971A"/>
              </a:buClr>
              <a:buFont typeface="+mj-lt"/>
              <a:buAutoNum type="arabicPeriod"/>
            </a:pPr>
            <a:r>
              <a:rPr lang="en-US" b="1"/>
              <a:t>Coordination through negotiation processes between affected sectors predominates</a:t>
            </a:r>
            <a:r>
              <a:rPr lang="en-US"/>
              <a:t>. However, strategic cross-sector approaches are gaining in importance.</a:t>
            </a:r>
            <a:endParaRPr lang="de-DE"/>
          </a:p>
        </p:txBody>
      </p:sp>
      <p:sp>
        <p:nvSpPr>
          <p:cNvPr id="6" name="Title 5">
            <a:extLst>
              <a:ext uri="{FF2B5EF4-FFF2-40B4-BE49-F238E27FC236}">
                <a16:creationId xmlns:a16="http://schemas.microsoft.com/office/drawing/2014/main" id="{490EB828-7972-4A12-AFB1-98C950E052C6}"/>
              </a:ext>
            </a:extLst>
          </p:cNvPr>
          <p:cNvSpPr>
            <a:spLocks noGrp="1"/>
          </p:cNvSpPr>
          <p:nvPr>
            <p:ph type="title"/>
          </p:nvPr>
        </p:nvSpPr>
        <p:spPr/>
        <p:txBody>
          <a:bodyPr/>
          <a:lstStyle/>
          <a:p>
            <a:r>
              <a:rPr lang="de-DE" err="1"/>
              <a:t>Conclusions</a:t>
            </a:r>
            <a:endParaRPr lang="de-DE"/>
          </a:p>
        </p:txBody>
      </p:sp>
      <p:sp>
        <p:nvSpPr>
          <p:cNvPr id="5" name="Slide Number Placeholder 4">
            <a:extLst>
              <a:ext uri="{FF2B5EF4-FFF2-40B4-BE49-F238E27FC236}">
                <a16:creationId xmlns:a16="http://schemas.microsoft.com/office/drawing/2014/main" id="{73852F23-BCBB-4BE7-B7A0-21723E22E6E8}"/>
              </a:ext>
            </a:extLst>
          </p:cNvPr>
          <p:cNvSpPr>
            <a:spLocks noGrp="1"/>
          </p:cNvSpPr>
          <p:nvPr>
            <p:ph type="sldNum" sz="quarter" idx="16"/>
          </p:nvPr>
        </p:nvSpPr>
        <p:spPr/>
        <p:txBody>
          <a:bodyPr/>
          <a:lstStyle/>
          <a:p>
            <a:fld id="{CF23C0C3-F0EC-4AF0-84C8-08554CFEDD03}" type="slidenum">
              <a:rPr lang="en-GB" smtClean="0"/>
              <a:t>17</a:t>
            </a:fld>
            <a:endParaRPr lang="en-GB"/>
          </a:p>
        </p:txBody>
      </p:sp>
    </p:spTree>
    <p:extLst>
      <p:ext uri="{BB962C8B-B14F-4D97-AF65-F5344CB8AC3E}">
        <p14:creationId xmlns:p14="http://schemas.microsoft.com/office/powerpoint/2010/main" val="165339461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CCFFE3-D0D2-4702-B7D4-D7A2B6BD8307}"/>
              </a:ext>
            </a:extLst>
          </p:cNvPr>
          <p:cNvSpPr>
            <a:spLocks noGrp="1"/>
          </p:cNvSpPr>
          <p:nvPr>
            <p:ph type="body" sz="quarter" idx="13"/>
          </p:nvPr>
        </p:nvSpPr>
        <p:spPr/>
        <p:txBody>
          <a:bodyPr/>
          <a:lstStyle/>
          <a:p>
            <a:pPr marL="457200" indent="-457200">
              <a:buClr>
                <a:srgbClr val="F4971A"/>
              </a:buClr>
              <a:buFont typeface="+mj-lt"/>
              <a:buAutoNum type="arabicPeriod" startAt="4"/>
            </a:pPr>
            <a:r>
              <a:rPr lang="en-US"/>
              <a:t>In addition to horizontal coordination, </a:t>
            </a:r>
            <a:r>
              <a:rPr lang="en-US" b="1"/>
              <a:t>vertical coordination between different political levels</a:t>
            </a:r>
            <a:r>
              <a:rPr lang="en-US"/>
              <a:t> is also necessary to ensure conflict-free implementation.</a:t>
            </a:r>
          </a:p>
          <a:p>
            <a:pPr marL="457200" indent="-457200">
              <a:buClr>
                <a:srgbClr val="F4971A"/>
              </a:buClr>
              <a:buFont typeface="+mj-lt"/>
              <a:buAutoNum type="arabicPeriod" startAt="4"/>
            </a:pPr>
            <a:r>
              <a:rPr lang="en-US"/>
              <a:t>A </a:t>
            </a:r>
            <a:r>
              <a:rPr lang="en-US" b="1"/>
              <a:t>binding regional regulatory framework </a:t>
            </a:r>
            <a:r>
              <a:rPr lang="en-US"/>
              <a:t>(such as the European Water Framework Directive) can be an important stimulus for coordination at national level and possibly strengthen weaker interest groups.</a:t>
            </a:r>
            <a:endParaRPr lang="de-DE"/>
          </a:p>
        </p:txBody>
      </p:sp>
      <p:sp>
        <p:nvSpPr>
          <p:cNvPr id="6" name="Title 5">
            <a:extLst>
              <a:ext uri="{FF2B5EF4-FFF2-40B4-BE49-F238E27FC236}">
                <a16:creationId xmlns:a16="http://schemas.microsoft.com/office/drawing/2014/main" id="{490EB828-7972-4A12-AFB1-98C950E052C6}"/>
              </a:ext>
            </a:extLst>
          </p:cNvPr>
          <p:cNvSpPr>
            <a:spLocks noGrp="1"/>
          </p:cNvSpPr>
          <p:nvPr>
            <p:ph type="title"/>
          </p:nvPr>
        </p:nvSpPr>
        <p:spPr/>
        <p:txBody>
          <a:bodyPr/>
          <a:lstStyle/>
          <a:p>
            <a:r>
              <a:rPr lang="de-DE" err="1"/>
              <a:t>Conclusions</a:t>
            </a:r>
            <a:endParaRPr lang="de-DE"/>
          </a:p>
        </p:txBody>
      </p:sp>
      <p:sp>
        <p:nvSpPr>
          <p:cNvPr id="5" name="Slide Number Placeholder 4">
            <a:extLst>
              <a:ext uri="{FF2B5EF4-FFF2-40B4-BE49-F238E27FC236}">
                <a16:creationId xmlns:a16="http://schemas.microsoft.com/office/drawing/2014/main" id="{73852F23-BCBB-4BE7-B7A0-21723E22E6E8}"/>
              </a:ext>
            </a:extLst>
          </p:cNvPr>
          <p:cNvSpPr>
            <a:spLocks noGrp="1"/>
          </p:cNvSpPr>
          <p:nvPr>
            <p:ph type="sldNum" sz="quarter" idx="16"/>
          </p:nvPr>
        </p:nvSpPr>
        <p:spPr/>
        <p:txBody>
          <a:bodyPr/>
          <a:lstStyle/>
          <a:p>
            <a:fld id="{CF23C0C3-F0EC-4AF0-84C8-08554CFEDD03}" type="slidenum">
              <a:rPr lang="en-GB" smtClean="0"/>
              <a:t>18</a:t>
            </a:fld>
            <a:endParaRPr lang="en-GB"/>
          </a:p>
        </p:txBody>
      </p:sp>
    </p:spTree>
    <p:extLst>
      <p:ext uri="{BB962C8B-B14F-4D97-AF65-F5344CB8AC3E}">
        <p14:creationId xmlns:p14="http://schemas.microsoft.com/office/powerpoint/2010/main" val="1082430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8CCFFE3-D0D2-4702-B7D4-D7A2B6BD8307}"/>
              </a:ext>
            </a:extLst>
          </p:cNvPr>
          <p:cNvSpPr>
            <a:spLocks noGrp="1"/>
          </p:cNvSpPr>
          <p:nvPr>
            <p:ph type="body" sz="quarter" idx="13"/>
          </p:nvPr>
        </p:nvSpPr>
        <p:spPr/>
        <p:txBody>
          <a:bodyPr/>
          <a:lstStyle/>
          <a:p>
            <a:pPr marL="457200" indent="-457200">
              <a:buClr>
                <a:srgbClr val="F4971A"/>
              </a:buClr>
              <a:buFont typeface="+mj-lt"/>
              <a:buAutoNum type="arabicPeriod" startAt="6"/>
            </a:pPr>
            <a:r>
              <a:rPr lang="en-US"/>
              <a:t>A broad</a:t>
            </a:r>
            <a:r>
              <a:rPr lang="en-US" b="1"/>
              <a:t>, interdisciplinary consensus </a:t>
            </a:r>
            <a:r>
              <a:rPr lang="en-US"/>
              <a:t>on the part of science </a:t>
            </a:r>
            <a:r>
              <a:rPr lang="en-US" b="1"/>
              <a:t>can promote coordination </a:t>
            </a:r>
            <a:r>
              <a:rPr lang="en-US"/>
              <a:t>between the sectors. </a:t>
            </a:r>
          </a:p>
          <a:p>
            <a:pPr marL="457200" indent="-457200">
              <a:buClr>
                <a:srgbClr val="F4971A"/>
              </a:buClr>
              <a:buFont typeface="+mj-lt"/>
              <a:buAutoNum type="arabicPeriod" startAt="6"/>
            </a:pPr>
            <a:r>
              <a:rPr lang="en-US" b="1"/>
              <a:t>Differing interests cannot always be resolved </a:t>
            </a:r>
            <a:r>
              <a:rPr lang="en-US"/>
              <a:t>in the coordination process.</a:t>
            </a:r>
            <a:endParaRPr lang="de-DE"/>
          </a:p>
        </p:txBody>
      </p:sp>
      <p:sp>
        <p:nvSpPr>
          <p:cNvPr id="6" name="Title 5">
            <a:extLst>
              <a:ext uri="{FF2B5EF4-FFF2-40B4-BE49-F238E27FC236}">
                <a16:creationId xmlns:a16="http://schemas.microsoft.com/office/drawing/2014/main" id="{490EB828-7972-4A12-AFB1-98C950E052C6}"/>
              </a:ext>
            </a:extLst>
          </p:cNvPr>
          <p:cNvSpPr>
            <a:spLocks noGrp="1"/>
          </p:cNvSpPr>
          <p:nvPr>
            <p:ph type="title"/>
          </p:nvPr>
        </p:nvSpPr>
        <p:spPr/>
        <p:txBody>
          <a:bodyPr/>
          <a:lstStyle/>
          <a:p>
            <a:r>
              <a:rPr lang="de-DE" err="1"/>
              <a:t>Conclusions</a:t>
            </a:r>
            <a:endParaRPr lang="de-DE"/>
          </a:p>
        </p:txBody>
      </p:sp>
      <p:sp>
        <p:nvSpPr>
          <p:cNvPr id="5" name="Slide Number Placeholder 4">
            <a:extLst>
              <a:ext uri="{FF2B5EF4-FFF2-40B4-BE49-F238E27FC236}">
                <a16:creationId xmlns:a16="http://schemas.microsoft.com/office/drawing/2014/main" id="{73852F23-BCBB-4BE7-B7A0-21723E22E6E8}"/>
              </a:ext>
            </a:extLst>
          </p:cNvPr>
          <p:cNvSpPr>
            <a:spLocks noGrp="1"/>
          </p:cNvSpPr>
          <p:nvPr>
            <p:ph type="sldNum" sz="quarter" idx="16"/>
          </p:nvPr>
        </p:nvSpPr>
        <p:spPr/>
        <p:txBody>
          <a:bodyPr/>
          <a:lstStyle/>
          <a:p>
            <a:fld id="{CF23C0C3-F0EC-4AF0-84C8-08554CFEDD03}" type="slidenum">
              <a:rPr lang="en-GB" smtClean="0"/>
              <a:t>19</a:t>
            </a:fld>
            <a:endParaRPr lang="en-GB"/>
          </a:p>
        </p:txBody>
      </p:sp>
    </p:spTree>
    <p:extLst>
      <p:ext uri="{BB962C8B-B14F-4D97-AF65-F5344CB8AC3E}">
        <p14:creationId xmlns:p14="http://schemas.microsoft.com/office/powerpoint/2010/main" val="22372163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Table 6">
            <a:extLst>
              <a:ext uri="{FF2B5EF4-FFF2-40B4-BE49-F238E27FC236}">
                <a16:creationId xmlns:a16="http://schemas.microsoft.com/office/drawing/2014/main" id="{ECDD2681-5186-4210-A132-E057BE1DD598}"/>
              </a:ext>
            </a:extLst>
          </p:cNvPr>
          <p:cNvGraphicFramePr>
            <a:graphicFrameLocks noGrp="1"/>
          </p:cNvGraphicFramePr>
          <p:nvPr/>
        </p:nvGraphicFramePr>
        <p:xfrm>
          <a:off x="3447422" y="441968"/>
          <a:ext cx="5567506" cy="4147002"/>
        </p:xfrm>
        <a:graphic>
          <a:graphicData uri="http://schemas.openxmlformats.org/drawingml/2006/table">
            <a:tbl>
              <a:tblPr firstRow="1">
                <a:tableStyleId>{5C22544A-7EE6-4342-B048-85BDC9FD1C3A}</a:tableStyleId>
              </a:tblPr>
              <a:tblGrid>
                <a:gridCol w="1279492">
                  <a:extLst>
                    <a:ext uri="{9D8B030D-6E8A-4147-A177-3AD203B41FA5}">
                      <a16:colId xmlns:a16="http://schemas.microsoft.com/office/drawing/2014/main" val="2525315008"/>
                    </a:ext>
                  </a:extLst>
                </a:gridCol>
                <a:gridCol w="1215482">
                  <a:extLst>
                    <a:ext uri="{9D8B030D-6E8A-4147-A177-3AD203B41FA5}">
                      <a16:colId xmlns:a16="http://schemas.microsoft.com/office/drawing/2014/main" val="3558327723"/>
                    </a:ext>
                  </a:extLst>
                </a:gridCol>
                <a:gridCol w="1483113">
                  <a:extLst>
                    <a:ext uri="{9D8B030D-6E8A-4147-A177-3AD203B41FA5}">
                      <a16:colId xmlns:a16="http://schemas.microsoft.com/office/drawing/2014/main" val="1982360440"/>
                    </a:ext>
                  </a:extLst>
                </a:gridCol>
                <a:gridCol w="1589419">
                  <a:extLst>
                    <a:ext uri="{9D8B030D-6E8A-4147-A177-3AD203B41FA5}">
                      <a16:colId xmlns:a16="http://schemas.microsoft.com/office/drawing/2014/main" val="775667852"/>
                    </a:ext>
                  </a:extLst>
                </a:gridCol>
              </a:tblGrid>
              <a:tr h="678966">
                <a:tc>
                  <a:txBody>
                    <a:bodyPr/>
                    <a:lstStyle/>
                    <a:p>
                      <a:pPr algn="ctr"/>
                      <a:r>
                        <a:rPr lang="en-GB" sz="1600">
                          <a:latin typeface="Calibri" panose="020F0502020204030204" pitchFamily="34" charset="0"/>
                          <a:cs typeface="Calibri" panose="020F0502020204030204" pitchFamily="34" charset="0"/>
                        </a:rPr>
                        <a:t>Region</a:t>
                      </a:r>
                    </a:p>
                  </a:txBody>
                  <a:tcPr marL="98504" marR="98504" marT="118111" marB="49251">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Scale </a:t>
                      </a:r>
                      <a:br>
                        <a:rPr lang="en-GB" sz="1600">
                          <a:latin typeface="Calibri" panose="020F0502020204030204" pitchFamily="34" charset="0"/>
                          <a:cs typeface="Calibri" panose="020F0502020204030204" pitchFamily="34" charset="0"/>
                        </a:rPr>
                      </a:br>
                      <a:r>
                        <a:rPr lang="en-GB" sz="900">
                          <a:latin typeface="Calibri" panose="020F0502020204030204" pitchFamily="34" charset="0"/>
                          <a:cs typeface="Calibri" panose="020F0502020204030204" pitchFamily="34" charset="0"/>
                        </a:rPr>
                        <a:t>(local, regional, national, transboundary)</a:t>
                      </a:r>
                      <a:endParaRPr lang="en-GB" sz="1600">
                        <a:latin typeface="Calibri" panose="020F0502020204030204" pitchFamily="34" charset="0"/>
                        <a:cs typeface="Calibri" panose="020F0502020204030204" pitchFamily="34" charset="0"/>
                      </a:endParaRP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Sectors</a:t>
                      </a:r>
                    </a:p>
                    <a:p>
                      <a:pPr algn="ctr"/>
                      <a:r>
                        <a:rPr lang="en-GB" sz="900">
                          <a:latin typeface="Calibri" panose="020F0502020204030204" pitchFamily="34" charset="0"/>
                          <a:cs typeface="Calibri" panose="020F0502020204030204" pitchFamily="34" charset="0"/>
                        </a:rPr>
                        <a:t>(water, agriculture, energy)</a:t>
                      </a:r>
                    </a:p>
                  </a:txBody>
                  <a:tcPr marL="98504" marR="98504" marT="118111" marB="49251">
                    <a:lnL w="19050" cap="flat" cmpd="sng" algn="ctr">
                      <a:noFill/>
                      <a:prstDash val="solid"/>
                      <a:round/>
                      <a:headEnd type="none" w="med" len="med"/>
                      <a:tailEnd type="none" w="med" len="med"/>
                    </a:lnL>
                    <a:lnR w="19050" cap="flat" cmpd="sng" algn="ctr">
                      <a:noFill/>
                      <a:prstDash val="solid"/>
                      <a:round/>
                      <a:headEnd type="none" w="med" len="med"/>
                      <a:tailEnd type="none" w="med" len="med"/>
                    </a:lnR>
                    <a:solidFill>
                      <a:srgbClr val="F4971A"/>
                    </a:solidFill>
                  </a:tcPr>
                </a:tc>
                <a:tc>
                  <a:txBody>
                    <a:bodyPr/>
                    <a:lstStyle/>
                    <a:p>
                      <a:pPr algn="ctr"/>
                      <a:r>
                        <a:rPr lang="en-GB" sz="1600">
                          <a:latin typeface="Calibri" panose="020F0502020204030204" pitchFamily="34" charset="0"/>
                          <a:cs typeface="Calibri" panose="020F0502020204030204" pitchFamily="34" charset="0"/>
                        </a:rPr>
                        <a:t>Solutions</a:t>
                      </a:r>
                    </a:p>
                    <a:p>
                      <a:pPr algn="ctr"/>
                      <a:r>
                        <a:rPr lang="en-GB" sz="900">
                          <a:latin typeface="Calibri" panose="020F0502020204030204" pitchFamily="34" charset="0"/>
                          <a:cs typeface="Calibri" panose="020F0502020204030204" pitchFamily="34" charset="0"/>
                        </a:rPr>
                        <a:t>(technical, nature-based, governance, focus on challenges)</a:t>
                      </a:r>
                    </a:p>
                  </a:txBody>
                  <a:tcPr marL="98504" marR="98504" marT="118111" marB="49251">
                    <a:lnL w="19050" cap="flat" cmpd="sng" algn="ctr">
                      <a:noFill/>
                      <a:prstDash val="solid"/>
                      <a:round/>
                      <a:headEnd type="none" w="med" len="med"/>
                      <a:tailEnd type="none" w="med" len="med"/>
                    </a:lnL>
                    <a:solidFill>
                      <a:srgbClr val="F4971A"/>
                    </a:solidFill>
                  </a:tcPr>
                </a:tc>
                <a:extLst>
                  <a:ext uri="{0D108BD9-81ED-4DB2-BD59-A6C34878D82A}">
                    <a16:rowId xmlns:a16="http://schemas.microsoft.com/office/drawing/2014/main" val="4040303823"/>
                  </a:ext>
                </a:extLst>
              </a:tr>
              <a:tr h="53176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Europe</a:t>
                      </a:r>
                    </a:p>
                  </a:txBody>
                  <a:tcPr marL="98504" marR="98504" marT="49251" marB="49251" anchor="ctr">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721546547"/>
                  </a:ext>
                </a:extLst>
              </a:tr>
              <a:tr h="5292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3078441806"/>
                  </a:ext>
                </a:extLst>
              </a:tr>
              <a:tr h="59597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LAC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878791770"/>
                  </a:ext>
                </a:extLst>
              </a:tr>
              <a:tr h="59101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MENA Region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009861977"/>
                  </a:ext>
                </a:extLst>
              </a:tr>
              <a:tr h="52410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Niger Basin</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1777588224"/>
                  </a:ext>
                </a:extLst>
              </a:tr>
              <a:tr h="552229">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a:latin typeface="Calibri" panose="020F0502020204030204" pitchFamily="34" charset="0"/>
                          <a:cs typeface="Calibri" panose="020F0502020204030204" pitchFamily="34" charset="0"/>
                        </a:rPr>
                        <a:t>SADC</a:t>
                      </a:r>
                    </a:p>
                  </a:txBody>
                  <a:tcPr marL="98504" marR="98504" marT="49251" marB="49251" anchor="ctr">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800">
                        <a:latin typeface="Calibri" panose="020F0502020204030204" pitchFamily="34" charset="0"/>
                        <a:cs typeface="Calibri" panose="020F0502020204030204" pitchFamily="34" charset="0"/>
                      </a:endParaRPr>
                    </a:p>
                  </a:txBody>
                  <a:tcPr marL="98504" marR="98504" marT="49251" marB="49251" anchor="ctr">
                    <a:lnL w="19050" cap="flat" cmpd="sng" algn="ctr">
                      <a:noFill/>
                      <a:prstDash val="solid"/>
                      <a:round/>
                      <a:headEnd type="none" w="med" len="med"/>
                      <a:tailEnd type="none" w="med" len="med"/>
                    </a:lnL>
                    <a:lnT w="19050" cap="flat" cmpd="sng" algn="ctr">
                      <a:solidFill>
                        <a:srgbClr val="F4971A"/>
                      </a:solidFill>
                      <a:prstDash val="solid"/>
                      <a:round/>
                      <a:headEnd type="none" w="med" len="med"/>
                      <a:tailEnd type="none" w="med" len="med"/>
                    </a:lnT>
                    <a:lnB w="1905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475012473"/>
                  </a:ext>
                </a:extLst>
              </a:tr>
            </a:tbl>
          </a:graphicData>
        </a:graphic>
      </p:graphicFrame>
      <p:sp>
        <p:nvSpPr>
          <p:cNvPr id="2" name="Title 1">
            <a:extLst>
              <a:ext uri="{FF2B5EF4-FFF2-40B4-BE49-F238E27FC236}">
                <a16:creationId xmlns:a16="http://schemas.microsoft.com/office/drawing/2014/main" id="{6A2F7AA4-29CC-44E0-8EB1-6F2672D35D0A}"/>
              </a:ext>
            </a:extLst>
          </p:cNvPr>
          <p:cNvSpPr>
            <a:spLocks noGrp="1"/>
          </p:cNvSpPr>
          <p:nvPr>
            <p:ph type="title"/>
          </p:nvPr>
        </p:nvSpPr>
        <p:spPr>
          <a:xfrm>
            <a:off x="449263" y="576397"/>
            <a:ext cx="8566150" cy="539750"/>
          </a:xfrm>
        </p:spPr>
        <p:txBody>
          <a:bodyPr>
            <a:normAutofit fontScale="90000"/>
          </a:bodyPr>
          <a:lstStyle/>
          <a:p>
            <a:r>
              <a:rPr lang="en-GB"/>
              <a:t>Overview of</a:t>
            </a:r>
            <a:br>
              <a:rPr lang="en-GB"/>
            </a:br>
            <a:r>
              <a:rPr lang="en-GB"/>
              <a:t>case studies</a:t>
            </a:r>
          </a:p>
        </p:txBody>
      </p:sp>
      <p:sp>
        <p:nvSpPr>
          <p:cNvPr id="3" name="Slide Number Placeholder 2">
            <a:extLst>
              <a:ext uri="{FF2B5EF4-FFF2-40B4-BE49-F238E27FC236}">
                <a16:creationId xmlns:a16="http://schemas.microsoft.com/office/drawing/2014/main" id="{1ACF0419-FF4B-4A80-B76A-D217BD0280FA}"/>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pPr/>
              <a:t>2</a:t>
            </a:fld>
            <a:endParaRPr lang="en-GB"/>
          </a:p>
        </p:txBody>
      </p:sp>
      <p:graphicFrame>
        <p:nvGraphicFramePr>
          <p:cNvPr id="4" name="Table 4">
            <a:extLst>
              <a:ext uri="{FF2B5EF4-FFF2-40B4-BE49-F238E27FC236}">
                <a16:creationId xmlns:a16="http://schemas.microsoft.com/office/drawing/2014/main" id="{A9803DD8-3FA0-4936-A293-510574E27D87}"/>
              </a:ext>
            </a:extLst>
          </p:cNvPr>
          <p:cNvGraphicFramePr>
            <a:graphicFrameLocks noGrp="1"/>
          </p:cNvGraphicFramePr>
          <p:nvPr/>
        </p:nvGraphicFramePr>
        <p:xfrm>
          <a:off x="562308" y="1234843"/>
          <a:ext cx="2908135" cy="3365420"/>
        </p:xfrm>
        <a:graphic>
          <a:graphicData uri="http://schemas.openxmlformats.org/drawingml/2006/table">
            <a:tbl>
              <a:tblPr firstRow="1" bandRow="1">
                <a:tableStyleId>{93296810-A885-4BE3-A3E7-6D5BEEA58F35}</a:tableStyleId>
              </a:tblPr>
              <a:tblGrid>
                <a:gridCol w="2908135">
                  <a:extLst>
                    <a:ext uri="{9D8B030D-6E8A-4147-A177-3AD203B41FA5}">
                      <a16:colId xmlns:a16="http://schemas.microsoft.com/office/drawing/2014/main" val="2010219613"/>
                    </a:ext>
                  </a:extLst>
                </a:gridCol>
              </a:tblGrid>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Policy framework for WEF coordination, Germany</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3444760809"/>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Hydropower in the Reventazón River, Costa Rica </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912223718"/>
                  </a:ext>
                </a:extLst>
              </a:tr>
              <a:tr h="5190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kern="1200">
                          <a:solidFill>
                            <a:schemeClr val="bg1"/>
                          </a:solidFill>
                          <a:latin typeface="Calibri" panose="020F0502020204030204" pitchFamily="34" charset="0"/>
                          <a:ea typeface="+mn-ea"/>
                          <a:cs typeface="Calibri" panose="020F0502020204030204" pitchFamily="34" charset="0"/>
                        </a:rPr>
                        <a:t>Mobile solar powered irrigation systems (SPIS), Bolivia</a:t>
                      </a:r>
                      <a:endParaRPr lang="en-GB" sz="1400" b="1" kern="1200">
                        <a:solidFill>
                          <a:schemeClr val="bg1"/>
                        </a:solidFill>
                        <a:latin typeface="Calibri" panose="020F0502020204030204" pitchFamily="34" charset="0"/>
                        <a:ea typeface="+mn-ea"/>
                        <a:cs typeface="Calibri" panose="020F0502020204030204" pitchFamily="34" charset="0"/>
                      </a:endParaRPr>
                    </a:p>
                  </a:txBody>
                  <a:tcPr marL="102939" marR="102939" marT="51470" marB="51470">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25622107"/>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The Sahara Forest Project, Jordan  </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566182293"/>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a:solidFill>
                            <a:schemeClr val="bg1"/>
                          </a:solidFill>
                          <a:latin typeface="Calibri" panose="020F0502020204030204" pitchFamily="34" charset="0"/>
                          <a:cs typeface="Calibri" panose="020F0502020204030204" pitchFamily="34" charset="0"/>
                        </a:rPr>
                        <a:t>The Lagdo Dam in the valley of the Benue, Cameroon</a:t>
                      </a:r>
                      <a:endParaRPr lang="en-GB" sz="1400" b="1">
                        <a:solidFill>
                          <a:schemeClr val="bg1"/>
                        </a:solidFill>
                        <a:latin typeface="Calibri" panose="020F0502020204030204" pitchFamily="34" charset="0"/>
                        <a:cs typeface="Calibri" panose="020F0502020204030204" pitchFamily="34" charset="0"/>
                      </a:endParaRP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03868161"/>
                  </a:ext>
                </a:extLst>
              </a:tr>
              <a:tr h="5671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Calibri" panose="020F0502020204030204" pitchFamily="34" charset="0"/>
                          <a:cs typeface="Calibri" panose="020F0502020204030204" pitchFamily="34" charset="0"/>
                        </a:rPr>
                        <a:t>WEF-Nexus coordination in the lower Kafue basin, Zambia</a:t>
                      </a:r>
                    </a:p>
                  </a:txBody>
                  <a:tcPr marL="102939" marR="102939" marT="51470" marB="51470" anchor="ctr">
                    <a:blipFill dpi="0" rotWithShape="1">
                      <a:blip r:embed="rId3">
                        <a:extLst>
                          <a:ext uri="{96DAC541-7B7A-43D3-8B79-37D633B846F1}">
                            <asvg:svgBlip xmlns:asvg="http://schemas.microsoft.com/office/drawing/2016/SVG/main" r:embed="rId4"/>
                          </a:ext>
                        </a:extLst>
                      </a:blip>
                      <a:srcRect/>
                      <a:stretch>
                        <a:fillRect r="1000"/>
                      </a:stretch>
                    </a:blipFill>
                  </a:tcPr>
                </a:tc>
                <a:extLst>
                  <a:ext uri="{0D108BD9-81ED-4DB2-BD59-A6C34878D82A}">
                    <a16:rowId xmlns:a16="http://schemas.microsoft.com/office/drawing/2014/main" val="1134440306"/>
                  </a:ext>
                </a:extLst>
              </a:tr>
            </a:tbl>
          </a:graphicData>
        </a:graphic>
      </p:graphicFrame>
      <p:pic>
        <p:nvPicPr>
          <p:cNvPr id="8" name="Picture 14" descr="A picture containing icon&#10;&#10;Description automatically generated">
            <a:extLst>
              <a:ext uri="{FF2B5EF4-FFF2-40B4-BE49-F238E27FC236}">
                <a16:creationId xmlns:a16="http://schemas.microsoft.com/office/drawing/2014/main" id="{1E25C79E-4187-431C-9F68-8A5F292099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449124"/>
            <a:ext cx="364673" cy="257345"/>
          </a:xfrm>
          <a:prstGeom prst="rect">
            <a:avLst/>
          </a:prstGeom>
        </p:spPr>
      </p:pic>
      <p:pic>
        <p:nvPicPr>
          <p:cNvPr id="11" name="Picture 14" descr="A picture containing icon&#10;&#10;Description automatically generated">
            <a:extLst>
              <a:ext uri="{FF2B5EF4-FFF2-40B4-BE49-F238E27FC236}">
                <a16:creationId xmlns:a16="http://schemas.microsoft.com/office/drawing/2014/main" id="{B9C8CD76-E6B9-4416-B250-29393AEAB88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6184" y="2986046"/>
            <a:ext cx="364673" cy="257345"/>
          </a:xfrm>
          <a:prstGeom prst="rect">
            <a:avLst/>
          </a:prstGeom>
        </p:spPr>
      </p:pic>
      <p:pic>
        <p:nvPicPr>
          <p:cNvPr id="12" name="Picture 14" descr="A picture containing icon&#10;&#10;Description automatically generated">
            <a:extLst>
              <a:ext uri="{FF2B5EF4-FFF2-40B4-BE49-F238E27FC236}">
                <a16:creationId xmlns:a16="http://schemas.microsoft.com/office/drawing/2014/main" id="{B3E02B3E-C651-498B-900F-B8D67568EAB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9212" y="3957454"/>
            <a:ext cx="863910" cy="609649"/>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1D14CB83-65DE-4682-85F0-A1187C58316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58671" y="1259590"/>
            <a:ext cx="699695" cy="493766"/>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E717D2DD-96DC-4E93-8B80-444231949A3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65915" y="1827141"/>
            <a:ext cx="485209" cy="342406"/>
          </a:xfrm>
          <a:prstGeom prst="rect">
            <a:avLst/>
          </a:prstGeom>
        </p:spPr>
      </p:pic>
      <p:pic>
        <p:nvPicPr>
          <p:cNvPr id="16" name="Picture 14" descr="A picture containing icon&#10;&#10;Description automatically generated">
            <a:extLst>
              <a:ext uri="{FF2B5EF4-FFF2-40B4-BE49-F238E27FC236}">
                <a16:creationId xmlns:a16="http://schemas.microsoft.com/office/drawing/2014/main" id="{7529F3E6-7FA6-4DD7-90A9-44CEBB1580AE}"/>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938727" y="3347805"/>
            <a:ext cx="863910" cy="609649"/>
          </a:xfrm>
          <a:prstGeom prst="rect">
            <a:avLst/>
          </a:prstGeom>
        </p:spPr>
      </p:pic>
      <p:grpSp>
        <p:nvGrpSpPr>
          <p:cNvPr id="17" name="Gruppieren 4">
            <a:extLst>
              <a:ext uri="{FF2B5EF4-FFF2-40B4-BE49-F238E27FC236}">
                <a16:creationId xmlns:a16="http://schemas.microsoft.com/office/drawing/2014/main" id="{2FB59241-D7F7-4526-AD2A-C1F6C7174A2D}"/>
              </a:ext>
            </a:extLst>
          </p:cNvPr>
          <p:cNvGrpSpPr/>
          <p:nvPr/>
        </p:nvGrpSpPr>
        <p:grpSpPr>
          <a:xfrm>
            <a:off x="6135893" y="2371808"/>
            <a:ext cx="1334054" cy="412135"/>
            <a:chOff x="3985446" y="2562815"/>
            <a:chExt cx="1334054" cy="412135"/>
          </a:xfrm>
        </p:grpSpPr>
        <p:pic>
          <p:nvPicPr>
            <p:cNvPr id="18" name="Picture 52" descr="Icon&#10;&#10;Description automatically generated">
              <a:extLst>
                <a:ext uri="{FF2B5EF4-FFF2-40B4-BE49-F238E27FC236}">
                  <a16:creationId xmlns:a16="http://schemas.microsoft.com/office/drawing/2014/main" id="{6521E5C9-3402-4495-B779-CA0059F0D86F}"/>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19" name="Picture 50" descr="Icon&#10;&#10;Description automatically generated">
              <a:extLst>
                <a:ext uri="{FF2B5EF4-FFF2-40B4-BE49-F238E27FC236}">
                  <a16:creationId xmlns:a16="http://schemas.microsoft.com/office/drawing/2014/main" id="{4CFA272F-E4B2-44D4-8FDD-98FFE500082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0" name="Picture 48" descr="Logo, icon&#10;&#10;Description automatically generated">
              <a:extLst>
                <a:ext uri="{FF2B5EF4-FFF2-40B4-BE49-F238E27FC236}">
                  <a16:creationId xmlns:a16="http://schemas.microsoft.com/office/drawing/2014/main" id="{A8F2B132-A1E3-4160-BAB2-C3DC8C9AC23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1" name="Gruppieren 4">
            <a:extLst>
              <a:ext uri="{FF2B5EF4-FFF2-40B4-BE49-F238E27FC236}">
                <a16:creationId xmlns:a16="http://schemas.microsoft.com/office/drawing/2014/main" id="{34DA2689-22E2-4DEB-9F79-50228B261C71}"/>
              </a:ext>
            </a:extLst>
          </p:cNvPr>
          <p:cNvGrpSpPr/>
          <p:nvPr/>
        </p:nvGrpSpPr>
        <p:grpSpPr>
          <a:xfrm>
            <a:off x="6135893" y="2986124"/>
            <a:ext cx="1334054" cy="412135"/>
            <a:chOff x="3985446" y="2562815"/>
            <a:chExt cx="1334054" cy="412135"/>
          </a:xfrm>
        </p:grpSpPr>
        <p:pic>
          <p:nvPicPr>
            <p:cNvPr id="22" name="Picture 52" descr="Icon&#10;&#10;Description automatically generated">
              <a:extLst>
                <a:ext uri="{FF2B5EF4-FFF2-40B4-BE49-F238E27FC236}">
                  <a16:creationId xmlns:a16="http://schemas.microsoft.com/office/drawing/2014/main" id="{4AFFA5AE-8818-4AFF-AD03-A4248E00DC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4" name="Picture 50" descr="Icon&#10;&#10;Description automatically generated">
              <a:extLst>
                <a:ext uri="{FF2B5EF4-FFF2-40B4-BE49-F238E27FC236}">
                  <a16:creationId xmlns:a16="http://schemas.microsoft.com/office/drawing/2014/main" id="{328DD1C9-DB33-4D58-B665-D943E12B29F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5" name="Picture 48" descr="Logo, icon&#10;&#10;Description automatically generated">
              <a:extLst>
                <a:ext uri="{FF2B5EF4-FFF2-40B4-BE49-F238E27FC236}">
                  <a16:creationId xmlns:a16="http://schemas.microsoft.com/office/drawing/2014/main" id="{D30FD89B-B152-495D-BC56-18E83157D6F2}"/>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26" name="Gruppieren 4">
            <a:extLst>
              <a:ext uri="{FF2B5EF4-FFF2-40B4-BE49-F238E27FC236}">
                <a16:creationId xmlns:a16="http://schemas.microsoft.com/office/drawing/2014/main" id="{E8201D7C-011F-4238-BB04-DCC1EE9891A8}"/>
              </a:ext>
            </a:extLst>
          </p:cNvPr>
          <p:cNvGrpSpPr/>
          <p:nvPr/>
        </p:nvGrpSpPr>
        <p:grpSpPr>
          <a:xfrm>
            <a:off x="6135893" y="3579926"/>
            <a:ext cx="1334054" cy="412135"/>
            <a:chOff x="3985446" y="2562815"/>
            <a:chExt cx="1334054" cy="412135"/>
          </a:xfrm>
        </p:grpSpPr>
        <p:pic>
          <p:nvPicPr>
            <p:cNvPr id="27" name="Picture 52" descr="Icon&#10;&#10;Description automatically generated">
              <a:extLst>
                <a:ext uri="{FF2B5EF4-FFF2-40B4-BE49-F238E27FC236}">
                  <a16:creationId xmlns:a16="http://schemas.microsoft.com/office/drawing/2014/main" id="{E80AC453-6962-441B-91E7-8218F45177F7}"/>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28" name="Picture 50" descr="Icon&#10;&#10;Description automatically generated">
              <a:extLst>
                <a:ext uri="{FF2B5EF4-FFF2-40B4-BE49-F238E27FC236}">
                  <a16:creationId xmlns:a16="http://schemas.microsoft.com/office/drawing/2014/main" id="{EE091D4F-69C0-4F2C-912A-2943E273A5E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29" name="Picture 48" descr="Logo, icon&#10;&#10;Description automatically generated">
              <a:extLst>
                <a:ext uri="{FF2B5EF4-FFF2-40B4-BE49-F238E27FC236}">
                  <a16:creationId xmlns:a16="http://schemas.microsoft.com/office/drawing/2014/main" id="{60D79B9A-762F-47BA-967F-802C2F7131C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0" name="Gruppieren 4">
            <a:extLst>
              <a:ext uri="{FF2B5EF4-FFF2-40B4-BE49-F238E27FC236}">
                <a16:creationId xmlns:a16="http://schemas.microsoft.com/office/drawing/2014/main" id="{80F26A7F-0DED-4AA2-BB73-F282DCC6BEB8}"/>
              </a:ext>
            </a:extLst>
          </p:cNvPr>
          <p:cNvGrpSpPr/>
          <p:nvPr/>
        </p:nvGrpSpPr>
        <p:grpSpPr>
          <a:xfrm>
            <a:off x="6135893" y="1839161"/>
            <a:ext cx="1334054" cy="412135"/>
            <a:chOff x="3985446" y="2562815"/>
            <a:chExt cx="1334054" cy="412135"/>
          </a:xfrm>
        </p:grpSpPr>
        <p:pic>
          <p:nvPicPr>
            <p:cNvPr id="31" name="Picture 52" descr="Icon&#10;&#10;Description automatically generated">
              <a:extLst>
                <a:ext uri="{FF2B5EF4-FFF2-40B4-BE49-F238E27FC236}">
                  <a16:creationId xmlns:a16="http://schemas.microsoft.com/office/drawing/2014/main" id="{B8AEDA73-E1A8-4ECB-8623-6806C473858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2569133"/>
              <a:ext cx="403200" cy="403200"/>
            </a:xfrm>
            <a:prstGeom prst="rect">
              <a:avLst/>
            </a:prstGeom>
          </p:spPr>
        </p:pic>
        <p:pic>
          <p:nvPicPr>
            <p:cNvPr id="32" name="Picture 50" descr="Icon&#10;&#10;Description automatically generated">
              <a:extLst>
                <a:ext uri="{FF2B5EF4-FFF2-40B4-BE49-F238E27FC236}">
                  <a16:creationId xmlns:a16="http://schemas.microsoft.com/office/drawing/2014/main" id="{8B355970-823F-4C26-9E17-C89476B78D3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4916300" y="2571750"/>
              <a:ext cx="403200" cy="403200"/>
            </a:xfrm>
            <a:prstGeom prst="rect">
              <a:avLst/>
            </a:prstGeom>
          </p:spPr>
        </p:pic>
        <p:pic>
          <p:nvPicPr>
            <p:cNvPr id="33" name="Picture 48" descr="Logo, icon&#10;&#10;Description automatically generated">
              <a:extLst>
                <a:ext uri="{FF2B5EF4-FFF2-40B4-BE49-F238E27FC236}">
                  <a16:creationId xmlns:a16="http://schemas.microsoft.com/office/drawing/2014/main" id="{F08CDAE1-50A7-4D20-B416-4A968941E424}"/>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2562815"/>
              <a:ext cx="403200" cy="403200"/>
            </a:xfrm>
            <a:prstGeom prst="rect">
              <a:avLst/>
            </a:prstGeom>
          </p:spPr>
        </p:pic>
      </p:grpSp>
      <p:grpSp>
        <p:nvGrpSpPr>
          <p:cNvPr id="34" name="Gruppieren 7">
            <a:extLst>
              <a:ext uri="{FF2B5EF4-FFF2-40B4-BE49-F238E27FC236}">
                <a16:creationId xmlns:a16="http://schemas.microsoft.com/office/drawing/2014/main" id="{588CDF0D-0B43-4F7F-B036-79D1A920FF6B}"/>
              </a:ext>
            </a:extLst>
          </p:cNvPr>
          <p:cNvGrpSpPr/>
          <p:nvPr/>
        </p:nvGrpSpPr>
        <p:grpSpPr>
          <a:xfrm>
            <a:off x="6147391" y="4163903"/>
            <a:ext cx="868627" cy="403200"/>
            <a:chOff x="3985446" y="3960562"/>
            <a:chExt cx="868627" cy="403200"/>
          </a:xfrm>
        </p:grpSpPr>
        <p:pic>
          <p:nvPicPr>
            <p:cNvPr id="35" name="Picture 52" descr="Icon&#10;&#10;Description automatically generated">
              <a:extLst>
                <a:ext uri="{FF2B5EF4-FFF2-40B4-BE49-F238E27FC236}">
                  <a16:creationId xmlns:a16="http://schemas.microsoft.com/office/drawing/2014/main" id="{1AAB2BA2-94E2-4CBD-9CFA-58E47882F18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6" name="Picture 48" descr="Logo, icon&#10;&#10;Description automatically generated">
              <a:extLst>
                <a:ext uri="{FF2B5EF4-FFF2-40B4-BE49-F238E27FC236}">
                  <a16:creationId xmlns:a16="http://schemas.microsoft.com/office/drawing/2014/main" id="{B19F105B-A8AA-45F0-BF49-57AA9369160E}"/>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grpSp>
        <p:nvGrpSpPr>
          <p:cNvPr id="37" name="Gruppieren 7">
            <a:extLst>
              <a:ext uri="{FF2B5EF4-FFF2-40B4-BE49-F238E27FC236}">
                <a16:creationId xmlns:a16="http://schemas.microsoft.com/office/drawing/2014/main" id="{4B9CA44E-47F1-4732-8D11-DC7DC9B10412}"/>
              </a:ext>
            </a:extLst>
          </p:cNvPr>
          <p:cNvGrpSpPr/>
          <p:nvPr/>
        </p:nvGrpSpPr>
        <p:grpSpPr>
          <a:xfrm>
            <a:off x="6147391" y="1326776"/>
            <a:ext cx="868627" cy="403200"/>
            <a:chOff x="3985446" y="3960562"/>
            <a:chExt cx="868627" cy="403200"/>
          </a:xfrm>
        </p:grpSpPr>
        <p:pic>
          <p:nvPicPr>
            <p:cNvPr id="38" name="Picture 52" descr="Icon&#10;&#10;Description automatically generated">
              <a:extLst>
                <a:ext uri="{FF2B5EF4-FFF2-40B4-BE49-F238E27FC236}">
                  <a16:creationId xmlns:a16="http://schemas.microsoft.com/office/drawing/2014/main" id="{F027A790-2B10-4F25-9E79-AD45EF07565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85446" y="3960562"/>
              <a:ext cx="403200" cy="403200"/>
            </a:xfrm>
            <a:prstGeom prst="rect">
              <a:avLst/>
            </a:prstGeom>
          </p:spPr>
        </p:pic>
        <p:pic>
          <p:nvPicPr>
            <p:cNvPr id="39" name="Picture 48" descr="Logo, icon&#10;&#10;Description automatically generated">
              <a:extLst>
                <a:ext uri="{FF2B5EF4-FFF2-40B4-BE49-F238E27FC236}">
                  <a16:creationId xmlns:a16="http://schemas.microsoft.com/office/drawing/2014/main" id="{CECAEC4C-6F1D-48A3-B2E0-37718439687C}"/>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450873" y="3960562"/>
              <a:ext cx="403200" cy="403200"/>
            </a:xfrm>
            <a:prstGeom prst="rect">
              <a:avLst/>
            </a:prstGeom>
          </p:spPr>
        </p:pic>
      </p:grpSp>
      <p:pic>
        <p:nvPicPr>
          <p:cNvPr id="44" name="Grafik 33" descr="Besprechung">
            <a:extLst>
              <a:ext uri="{FF2B5EF4-FFF2-40B4-BE49-F238E27FC236}">
                <a16:creationId xmlns:a16="http://schemas.microsoft.com/office/drawing/2014/main" id="{EB5E0735-C4E8-4095-9B24-07E691EE09CB}"/>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31722" y="1307415"/>
            <a:ext cx="538698" cy="544552"/>
          </a:xfrm>
          <a:prstGeom prst="rect">
            <a:avLst/>
          </a:prstGeom>
        </p:spPr>
      </p:pic>
      <p:pic>
        <p:nvPicPr>
          <p:cNvPr id="49" name="Grafik 30" descr="Werkzeuge">
            <a:extLst>
              <a:ext uri="{FF2B5EF4-FFF2-40B4-BE49-F238E27FC236}">
                <a16:creationId xmlns:a16="http://schemas.microsoft.com/office/drawing/2014/main" id="{8CC12D3D-8F0F-4706-8A22-9C1C792A5CB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085741" y="2405446"/>
            <a:ext cx="468000" cy="468000"/>
          </a:xfrm>
          <a:prstGeom prst="rect">
            <a:avLst/>
          </a:prstGeom>
        </p:spPr>
      </p:pic>
      <p:pic>
        <p:nvPicPr>
          <p:cNvPr id="52" name="Grafik 30" descr="Werkzeuge">
            <a:extLst>
              <a:ext uri="{FF2B5EF4-FFF2-40B4-BE49-F238E27FC236}">
                <a16:creationId xmlns:a16="http://schemas.microsoft.com/office/drawing/2014/main" id="{17F11D37-1307-49C0-AF4B-58209CAC42EC}"/>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959980" y="2977283"/>
            <a:ext cx="468000" cy="468000"/>
          </a:xfrm>
          <a:prstGeom prst="rect">
            <a:avLst/>
          </a:prstGeom>
        </p:spPr>
      </p:pic>
      <p:pic>
        <p:nvPicPr>
          <p:cNvPr id="54" name="Grafik 34" descr="Blatt">
            <a:extLst>
              <a:ext uri="{FF2B5EF4-FFF2-40B4-BE49-F238E27FC236}">
                <a16:creationId xmlns:a16="http://schemas.microsoft.com/office/drawing/2014/main" id="{68B1DDCA-B3D6-4D57-8377-A2424E66996A}"/>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18169042">
            <a:off x="8427105" y="3013298"/>
            <a:ext cx="413109" cy="408668"/>
          </a:xfrm>
          <a:prstGeom prst="rect">
            <a:avLst/>
          </a:prstGeom>
        </p:spPr>
      </p:pic>
      <p:pic>
        <p:nvPicPr>
          <p:cNvPr id="55" name="Grafik 30" descr="Werkzeuge">
            <a:extLst>
              <a:ext uri="{FF2B5EF4-FFF2-40B4-BE49-F238E27FC236}">
                <a16:creationId xmlns:a16="http://schemas.microsoft.com/office/drawing/2014/main" id="{C1A22301-3C70-4F0D-9E03-51A94B5D9BF0}"/>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36606" y="3566725"/>
            <a:ext cx="468000" cy="468000"/>
          </a:xfrm>
          <a:prstGeom prst="rect">
            <a:avLst/>
          </a:prstGeom>
        </p:spPr>
      </p:pic>
      <p:pic>
        <p:nvPicPr>
          <p:cNvPr id="56" name="Grafik 33" descr="Besprechung">
            <a:extLst>
              <a:ext uri="{FF2B5EF4-FFF2-40B4-BE49-F238E27FC236}">
                <a16:creationId xmlns:a16="http://schemas.microsoft.com/office/drawing/2014/main" id="{65384D9D-0471-415E-AAFF-00D944394FDA}"/>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64310" y="3551093"/>
            <a:ext cx="538698" cy="544552"/>
          </a:xfrm>
          <a:prstGeom prst="rect">
            <a:avLst/>
          </a:prstGeom>
        </p:spPr>
      </p:pic>
      <p:pic>
        <p:nvPicPr>
          <p:cNvPr id="59" name="Grafik 33" descr="Besprechung">
            <a:extLst>
              <a:ext uri="{FF2B5EF4-FFF2-40B4-BE49-F238E27FC236}">
                <a16:creationId xmlns:a16="http://schemas.microsoft.com/office/drawing/2014/main" id="{6BF4C2A9-A3C1-4B97-88F9-4E1E68F36C25}"/>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158631" y="4105158"/>
            <a:ext cx="538698" cy="544552"/>
          </a:xfrm>
          <a:prstGeom prst="rect">
            <a:avLst/>
          </a:prstGeom>
        </p:spPr>
      </p:pic>
      <p:pic>
        <p:nvPicPr>
          <p:cNvPr id="6" name="Graphic 5" descr="Lightning bolt">
            <a:extLst>
              <a:ext uri="{FF2B5EF4-FFF2-40B4-BE49-F238E27FC236}">
                <a16:creationId xmlns:a16="http://schemas.microsoft.com/office/drawing/2014/main" id="{97D90316-4D8C-4490-8D4C-606DC45551F2}"/>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58607" y="1837304"/>
            <a:ext cx="534504" cy="534504"/>
          </a:xfrm>
          <a:prstGeom prst="rect">
            <a:avLst/>
          </a:prstGeom>
        </p:spPr>
      </p:pic>
      <p:pic>
        <p:nvPicPr>
          <p:cNvPr id="5" name="Picture 50" descr="Icon&#10;&#10;Description automatically generated">
            <a:extLst>
              <a:ext uri="{FF2B5EF4-FFF2-40B4-BE49-F238E27FC236}">
                <a16:creationId xmlns:a16="http://schemas.microsoft.com/office/drawing/2014/main" id="{C19358D4-C049-B734-6B5D-85DDFB54CA49}"/>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7129635" y="4154394"/>
            <a:ext cx="403200" cy="403200"/>
          </a:xfrm>
          <a:prstGeom prst="rect">
            <a:avLst/>
          </a:prstGeom>
        </p:spPr>
      </p:pic>
    </p:spTree>
    <p:extLst>
      <p:ext uri="{BB962C8B-B14F-4D97-AF65-F5344CB8AC3E}">
        <p14:creationId xmlns:p14="http://schemas.microsoft.com/office/powerpoint/2010/main" val="2355946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496800" y="4124658"/>
            <a:ext cx="1805690" cy="213058"/>
          </a:xfrm>
        </p:spPr>
        <p:txBody>
          <a:bodyPr/>
          <a:lstStyle/>
          <a:p>
            <a:fld id="{6FE78462-EC25-4D6F-859E-EAAB761FF960}" type="datetime4">
              <a:rPr lang="en-GB" smtClean="0"/>
              <a:pPr/>
              <a:t>15 September 2022</a:t>
            </a:fld>
            <a:endParaRPr lang="en-GB"/>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lstStyle/>
          <a:p>
            <a:r>
              <a:rPr lang="en-US"/>
              <a:t>Thank you for your time!</a:t>
            </a:r>
            <a:endParaRPr lang="de-DE"/>
          </a:p>
        </p:txBody>
      </p:sp>
      <p:pic>
        <p:nvPicPr>
          <p:cNvPr id="20" name="Picture Placeholder 29" descr="Icon&#10;&#10;Description automatically generated">
            <a:extLst>
              <a:ext uri="{FF2B5EF4-FFF2-40B4-BE49-F238E27FC236}">
                <a16:creationId xmlns:a16="http://schemas.microsoft.com/office/drawing/2014/main" id="{6D9BBEA5-4CC2-4B7B-8777-B4594F6215E4}"/>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21" name="Picture Placeholder 35" descr="A screenshot of a video game&#10;&#10;Description automatically generated with medium confidence">
            <a:extLst>
              <a:ext uri="{FF2B5EF4-FFF2-40B4-BE49-F238E27FC236}">
                <a16:creationId xmlns:a16="http://schemas.microsoft.com/office/drawing/2014/main" id="{F054A0ED-6BB3-4033-9BAD-28B7E1838262}"/>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22" name="Gruppieren 21">
            <a:extLst>
              <a:ext uri="{FF2B5EF4-FFF2-40B4-BE49-F238E27FC236}">
                <a16:creationId xmlns:a16="http://schemas.microsoft.com/office/drawing/2014/main" id="{D9032182-497F-44D8-A7E4-A462FDF1C9E4}"/>
              </a:ext>
            </a:extLst>
          </p:cNvPr>
          <p:cNvGrpSpPr/>
          <p:nvPr/>
        </p:nvGrpSpPr>
        <p:grpSpPr>
          <a:xfrm>
            <a:off x="5879834" y="4137661"/>
            <a:ext cx="1163676" cy="594174"/>
            <a:chOff x="5879834" y="4120327"/>
            <a:chExt cx="1163676" cy="594174"/>
          </a:xfrm>
        </p:grpSpPr>
        <p:pic>
          <p:nvPicPr>
            <p:cNvPr id="23" name="Picture 2">
              <a:extLst>
                <a:ext uri="{FF2B5EF4-FFF2-40B4-BE49-F238E27FC236}">
                  <a16:creationId xmlns:a16="http://schemas.microsoft.com/office/drawing/2014/main" id="{C15055B0-5715-4A97-AABB-3DA85CED7C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feld 23">
              <a:extLst>
                <a:ext uri="{FF2B5EF4-FFF2-40B4-BE49-F238E27FC236}">
                  <a16:creationId xmlns:a16="http://schemas.microsoft.com/office/drawing/2014/main" id="{A822E29F-9EE6-4643-94E1-63F92446E8AA}"/>
                </a:ext>
              </a:extLst>
            </p:cNvPr>
            <p:cNvSpPr txBox="1"/>
            <p:nvPr/>
          </p:nvSpPr>
          <p:spPr>
            <a:xfrm>
              <a:off x="5879834" y="4120327"/>
              <a:ext cx="904415" cy="200055"/>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700" b="0" i="0" u="none" strike="noStrike" kern="1200" cap="none" spc="0" normalizeH="0" baseline="0" noProof="0">
                  <a:ln>
                    <a:noFill/>
                  </a:ln>
                  <a:solidFill>
                    <a:srgbClr val="2C2B2A"/>
                  </a:solidFill>
                  <a:effectLst/>
                  <a:uLnTx/>
                  <a:uFillTx/>
                  <a:latin typeface="Calibri" panose="020F0502020204030204" pitchFamily="34" charset="0"/>
                  <a:ea typeface="+mn-ea"/>
                  <a:cs typeface="Calibri" panose="020F0502020204030204" pitchFamily="34" charset="0"/>
                </a:rPr>
                <a:t>In cooperation with</a:t>
              </a:r>
            </a:p>
          </p:txBody>
        </p:sp>
      </p:grpSp>
    </p:spTree>
    <p:extLst>
      <p:ext uri="{BB962C8B-B14F-4D97-AF65-F5344CB8AC3E}">
        <p14:creationId xmlns:p14="http://schemas.microsoft.com/office/powerpoint/2010/main" val="18167517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p:txBody>
          <a:bodyPr/>
          <a:lstStyle/>
          <a:p>
            <a:r>
              <a:rPr lang="en-GB"/>
              <a:t>Europe</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581130" y="3298555"/>
            <a:ext cx="6515961" cy="1255728"/>
          </a:xfrm>
        </p:spPr>
        <p:txBody>
          <a:bodyPr/>
          <a:lstStyle/>
          <a:p>
            <a:r>
              <a:rPr lang="en-US" sz="2800"/>
              <a:t>Policy Framework for WEF coordination and the amendment of the fertilizer ordinance in Germany </a:t>
            </a:r>
            <a:endParaRPr lang="en-GB"/>
          </a:p>
        </p:txBody>
      </p:sp>
    </p:spTree>
    <p:extLst>
      <p:ext uri="{BB962C8B-B14F-4D97-AF65-F5344CB8AC3E}">
        <p14:creationId xmlns:p14="http://schemas.microsoft.com/office/powerpoint/2010/main" val="40051590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DC7AE7-80C4-4E1F-82ED-44F65AF71FCA}"/>
              </a:ext>
            </a:extLst>
          </p:cNvPr>
          <p:cNvSpPr>
            <a:spLocks noGrp="1"/>
          </p:cNvSpPr>
          <p:nvPr>
            <p:ph type="title"/>
          </p:nvPr>
        </p:nvSpPr>
        <p:spPr>
          <a:xfrm>
            <a:off x="449816" y="576000"/>
            <a:ext cx="8567183" cy="540544"/>
          </a:xfrm>
        </p:spPr>
        <p:txBody>
          <a:bodyPr>
            <a:normAutofit fontScale="90000"/>
          </a:bodyPr>
          <a:lstStyle/>
          <a:p>
            <a:r>
              <a:rPr lang="en-US"/>
              <a:t>Historical evolution of Germany’s environmental politics </a:t>
            </a:r>
            <a:endParaRPr lang="de-DE"/>
          </a:p>
        </p:txBody>
      </p:sp>
      <p:sp>
        <p:nvSpPr>
          <p:cNvPr id="4" name="Foliennummernplatzhalter 3">
            <a:extLst>
              <a:ext uri="{FF2B5EF4-FFF2-40B4-BE49-F238E27FC236}">
                <a16:creationId xmlns:a16="http://schemas.microsoft.com/office/drawing/2014/main" id="{33D87A97-5ED5-4F7B-8BB3-04B251F25D52}"/>
              </a:ext>
            </a:extLst>
          </p:cNvPr>
          <p:cNvSpPr>
            <a:spLocks noGrp="1"/>
          </p:cNvSpPr>
          <p:nvPr>
            <p:ph type="sldNum" sz="quarter" idx="16"/>
          </p:nvPr>
        </p:nvSpPr>
        <p:spPr/>
        <p:txBody>
          <a:bodyPr/>
          <a:lstStyle/>
          <a:p>
            <a:fld id="{CF23C0C3-F0EC-4AF0-84C8-08554CFEDD03}" type="slidenum">
              <a:rPr lang="en-GB" smtClean="0"/>
              <a:t>4</a:t>
            </a:fld>
            <a:endParaRPr lang="en-GB"/>
          </a:p>
        </p:txBody>
      </p:sp>
      <p:sp>
        <p:nvSpPr>
          <p:cNvPr id="5" name="Prostokąt zaokrąglony 7">
            <a:extLst>
              <a:ext uri="{FF2B5EF4-FFF2-40B4-BE49-F238E27FC236}">
                <a16:creationId xmlns:a16="http://schemas.microsoft.com/office/drawing/2014/main" id="{1D4C5609-59A6-4539-BA2E-B215B787934F}"/>
              </a:ext>
            </a:extLst>
          </p:cNvPr>
          <p:cNvSpPr/>
          <p:nvPr/>
        </p:nvSpPr>
        <p:spPr>
          <a:xfrm>
            <a:off x="1554235" y="1162968"/>
            <a:ext cx="6035530" cy="817245"/>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14313" indent="-214313">
              <a:buFont typeface="Arial" panose="020B0604020202020204" pitchFamily="34" charset="0"/>
              <a:buChar char="•"/>
            </a:pPr>
            <a:r>
              <a:rPr lang="en-US" sz="1050" b="1">
                <a:solidFill>
                  <a:prstClr val="white"/>
                </a:solidFill>
              </a:rPr>
              <a:t>Long tradition of environmental protection, 1</a:t>
            </a:r>
            <a:r>
              <a:rPr lang="en-US" sz="1050" b="1" baseline="30000">
                <a:solidFill>
                  <a:prstClr val="white"/>
                </a:solidFill>
              </a:rPr>
              <a:t>st</a:t>
            </a:r>
            <a:r>
              <a:rPr lang="en-US" sz="1050" b="1">
                <a:solidFill>
                  <a:prstClr val="white"/>
                </a:solidFill>
              </a:rPr>
              <a:t> forest protection law in 1875</a:t>
            </a:r>
          </a:p>
          <a:p>
            <a:pPr marL="214313" indent="-214313">
              <a:buFont typeface="Arial" panose="020B0604020202020204" pitchFamily="34" charset="0"/>
              <a:buChar char="•"/>
            </a:pPr>
            <a:r>
              <a:rPr lang="en-US" sz="1050" b="1">
                <a:solidFill>
                  <a:prstClr val="white"/>
                </a:solidFill>
              </a:rPr>
              <a:t>Development of common scientific and regulatory jargon</a:t>
            </a:r>
          </a:p>
          <a:p>
            <a:pPr marL="214313" indent="-214313">
              <a:buFont typeface="Arial" panose="020B0604020202020204" pitchFamily="34" charset="0"/>
              <a:buChar char="•"/>
            </a:pPr>
            <a:r>
              <a:rPr lang="en-US" sz="1050" b="1">
                <a:solidFill>
                  <a:prstClr val="white"/>
                </a:solidFill>
              </a:rPr>
              <a:t>Origins of environmental associations</a:t>
            </a:r>
          </a:p>
          <a:p>
            <a:pPr marL="214313" indent="-214313">
              <a:buFont typeface="Arial" panose="020B0604020202020204" pitchFamily="34" charset="0"/>
              <a:buChar char="•"/>
            </a:pPr>
            <a:r>
              <a:rPr lang="en-US" sz="1050" b="1">
                <a:solidFill>
                  <a:prstClr val="white"/>
                </a:solidFill>
              </a:rPr>
              <a:t>European rivers as critical for industrialisation, e.g. navigation pathways and ports</a:t>
            </a:r>
          </a:p>
        </p:txBody>
      </p:sp>
      <p:sp>
        <p:nvSpPr>
          <p:cNvPr id="6" name="Prostokąt zaokrąglony 8">
            <a:extLst>
              <a:ext uri="{FF2B5EF4-FFF2-40B4-BE49-F238E27FC236}">
                <a16:creationId xmlns:a16="http://schemas.microsoft.com/office/drawing/2014/main" id="{08EAA6B6-78DA-4261-AC5D-6A83C39CAC28}"/>
              </a:ext>
            </a:extLst>
          </p:cNvPr>
          <p:cNvSpPr/>
          <p:nvPr/>
        </p:nvSpPr>
        <p:spPr>
          <a:xfrm>
            <a:off x="1554234" y="2575277"/>
            <a:ext cx="6035531" cy="638473"/>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14313" indent="-214313">
              <a:buFont typeface="Arial" panose="020B0604020202020204" pitchFamily="34" charset="0"/>
              <a:buChar char="•"/>
            </a:pPr>
            <a:r>
              <a:rPr lang="en-GB" sz="1050" b="1">
                <a:solidFill>
                  <a:prstClr val="white"/>
                </a:solidFill>
              </a:rPr>
              <a:t>Federalism, decentralisation and (environmental) subsidiarity</a:t>
            </a:r>
          </a:p>
          <a:p>
            <a:pPr marL="214313" indent="-214313">
              <a:buFont typeface="Arial" panose="020B0604020202020204" pitchFamily="34" charset="0"/>
              <a:buChar char="•"/>
            </a:pPr>
            <a:r>
              <a:rPr lang="en-GB" sz="1050" b="1">
                <a:solidFill>
                  <a:prstClr val="white"/>
                </a:solidFill>
              </a:rPr>
              <a:t>Green political parties and incorporation of environmental interests </a:t>
            </a:r>
          </a:p>
          <a:p>
            <a:pPr marL="214313" indent="-214313">
              <a:buFont typeface="Arial" panose="020B0604020202020204" pitchFamily="34" charset="0"/>
              <a:buChar char="•"/>
            </a:pPr>
            <a:r>
              <a:rPr lang="en-GB" sz="1050" b="1">
                <a:solidFill>
                  <a:prstClr val="white"/>
                </a:solidFill>
              </a:rPr>
              <a:t>EU integration and harmonisation of environmental policies</a:t>
            </a:r>
          </a:p>
        </p:txBody>
      </p:sp>
      <p:graphicFrame>
        <p:nvGraphicFramePr>
          <p:cNvPr id="7" name="Tabela 20">
            <a:extLst>
              <a:ext uri="{FF2B5EF4-FFF2-40B4-BE49-F238E27FC236}">
                <a16:creationId xmlns:a16="http://schemas.microsoft.com/office/drawing/2014/main" id="{4FBE4D4D-CCF2-4B85-AC12-C638A4880E1C}"/>
              </a:ext>
            </a:extLst>
          </p:cNvPr>
          <p:cNvGraphicFramePr>
            <a:graphicFrameLocks noGrp="1"/>
          </p:cNvGraphicFramePr>
          <p:nvPr>
            <p:extLst>
              <p:ext uri="{D42A27DB-BD31-4B8C-83A1-F6EECF244321}">
                <p14:modId xmlns:p14="http://schemas.microsoft.com/office/powerpoint/2010/main" val="3159445193"/>
              </p:ext>
            </p:extLst>
          </p:nvPr>
        </p:nvGraphicFramePr>
        <p:xfrm>
          <a:off x="1931214" y="1972925"/>
          <a:ext cx="4090916" cy="602640"/>
        </p:xfrm>
        <a:graphic>
          <a:graphicData uri="http://schemas.openxmlformats.org/drawingml/2006/table">
            <a:tbl>
              <a:tblPr>
                <a:tableStyleId>{21E4AEA4-8DFA-4A89-87EB-49C32662AFE0}</a:tableStyleId>
              </a:tblPr>
              <a:tblGrid>
                <a:gridCol w="4090916">
                  <a:extLst>
                    <a:ext uri="{9D8B030D-6E8A-4147-A177-3AD203B41FA5}">
                      <a16:colId xmlns:a16="http://schemas.microsoft.com/office/drawing/2014/main" val="20000"/>
                    </a:ext>
                  </a:extLst>
                </a:gridCol>
              </a:tblGrid>
              <a:tr h="602640">
                <a:tc>
                  <a:txBody>
                    <a:bodyPr/>
                    <a:lstStyle/>
                    <a:p>
                      <a:pPr algn="l"/>
                      <a:r>
                        <a:rPr lang="en-GB" sz="900" b="0" noProof="0">
                          <a:solidFill>
                            <a:schemeClr val="accent6">
                              <a:lumMod val="50000"/>
                            </a:schemeClr>
                          </a:solidFill>
                        </a:rPr>
                        <a:t>Strong institutions</a:t>
                      </a:r>
                      <a:r>
                        <a:rPr lang="en-GB" sz="900" b="0" baseline="0" noProof="0">
                          <a:solidFill>
                            <a:schemeClr val="accent6">
                              <a:lumMod val="50000"/>
                            </a:schemeClr>
                          </a:solidFill>
                        </a:rPr>
                        <a:t> for environmental protection at different levels </a:t>
                      </a:r>
                    </a:p>
                    <a:p>
                      <a:pPr algn="l"/>
                      <a:r>
                        <a:rPr lang="en-GB" sz="900" b="0" baseline="0" noProof="0">
                          <a:solidFill>
                            <a:schemeClr val="accent6">
                              <a:lumMod val="50000"/>
                            </a:schemeClr>
                          </a:solidFill>
                        </a:rPr>
                        <a:t>Old river basin organisations</a:t>
                      </a:r>
                    </a:p>
                    <a:p>
                      <a:pPr algn="l"/>
                      <a:r>
                        <a:rPr lang="en-GB" sz="900" b="0" baseline="0" noProof="0">
                          <a:solidFill>
                            <a:schemeClr val="accent6">
                              <a:lumMod val="50000"/>
                            </a:schemeClr>
                          </a:solidFill>
                        </a:rPr>
                        <a:t>Active civil engagement </a:t>
                      </a:r>
                    </a:p>
                    <a:p>
                      <a:pPr algn="l"/>
                      <a:r>
                        <a:rPr lang="en-GB" sz="900" b="0" noProof="0">
                          <a:solidFill>
                            <a:schemeClr val="accent6">
                              <a:lumMod val="50000"/>
                            </a:schemeClr>
                          </a:solidFill>
                        </a:rPr>
                        <a:t>Rich</a:t>
                      </a:r>
                      <a:r>
                        <a:rPr lang="en-GB" sz="900" b="0" baseline="0" noProof="0">
                          <a:solidFill>
                            <a:schemeClr val="accent6">
                              <a:lumMod val="50000"/>
                            </a:schemeClr>
                          </a:solidFill>
                        </a:rPr>
                        <a:t> regulatory legacies </a:t>
                      </a:r>
                      <a:endParaRPr lang="en-GB" sz="900" b="0" noProof="0">
                        <a:solidFill>
                          <a:schemeClr val="accent6">
                            <a:lumMod val="50000"/>
                          </a:schemeClr>
                        </a:solidFill>
                      </a:endParaRP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8" name="TextBox 62">
            <a:extLst>
              <a:ext uri="{FF2B5EF4-FFF2-40B4-BE49-F238E27FC236}">
                <a16:creationId xmlns:a16="http://schemas.microsoft.com/office/drawing/2014/main" id="{F0371134-C6FE-4FDE-B0BA-50A0BB796096}"/>
              </a:ext>
            </a:extLst>
          </p:cNvPr>
          <p:cNvSpPr txBox="1"/>
          <p:nvPr/>
        </p:nvSpPr>
        <p:spPr>
          <a:xfrm>
            <a:off x="3898386" y="1021829"/>
            <a:ext cx="2164923" cy="207749"/>
          </a:xfrm>
          <a:prstGeom prst="round1Rect">
            <a:avLst/>
          </a:prstGeom>
          <a:solidFill>
            <a:srgbClr val="F4971A"/>
          </a:solidFill>
        </p:spPr>
        <p:txBody>
          <a:bodyPr wrap="square" rtlCol="0">
            <a:spAutoFit/>
          </a:bodyPr>
          <a:lstStyle/>
          <a:p>
            <a:pPr algn="ctr"/>
            <a:r>
              <a:rPr lang="en-US" sz="750">
                <a:solidFill>
                  <a:prstClr val="black"/>
                </a:solidFill>
              </a:rPr>
              <a:t>Late 19</a:t>
            </a:r>
            <a:r>
              <a:rPr lang="en-US" sz="750" baseline="30000">
                <a:solidFill>
                  <a:prstClr val="black"/>
                </a:solidFill>
              </a:rPr>
              <a:t>th</a:t>
            </a:r>
            <a:r>
              <a:rPr lang="en-US" sz="750">
                <a:solidFill>
                  <a:prstClr val="black"/>
                </a:solidFill>
              </a:rPr>
              <a:t> century and 1</a:t>
            </a:r>
            <a:r>
              <a:rPr lang="en-US" sz="750" baseline="30000">
                <a:solidFill>
                  <a:prstClr val="black"/>
                </a:solidFill>
              </a:rPr>
              <a:t>st</a:t>
            </a:r>
            <a:r>
              <a:rPr lang="en-US" sz="750">
                <a:solidFill>
                  <a:prstClr val="black"/>
                </a:solidFill>
              </a:rPr>
              <a:t> half of 20</a:t>
            </a:r>
            <a:r>
              <a:rPr lang="en-US" sz="750" baseline="30000">
                <a:solidFill>
                  <a:prstClr val="black"/>
                </a:solidFill>
              </a:rPr>
              <a:t>th</a:t>
            </a:r>
            <a:r>
              <a:rPr lang="en-US" sz="750">
                <a:solidFill>
                  <a:prstClr val="black"/>
                </a:solidFill>
              </a:rPr>
              <a:t> century </a:t>
            </a:r>
          </a:p>
        </p:txBody>
      </p:sp>
      <p:sp>
        <p:nvSpPr>
          <p:cNvPr id="9" name="TextBox 62">
            <a:extLst>
              <a:ext uri="{FF2B5EF4-FFF2-40B4-BE49-F238E27FC236}">
                <a16:creationId xmlns:a16="http://schemas.microsoft.com/office/drawing/2014/main" id="{B646F1BF-0D37-4584-83ED-C3067B0E1526}"/>
              </a:ext>
            </a:extLst>
          </p:cNvPr>
          <p:cNvSpPr txBox="1"/>
          <p:nvPr/>
        </p:nvSpPr>
        <p:spPr>
          <a:xfrm>
            <a:off x="4811170" y="2417610"/>
            <a:ext cx="1210957" cy="207749"/>
          </a:xfrm>
          <a:prstGeom prst="round1Rect">
            <a:avLst/>
          </a:prstGeom>
          <a:solidFill>
            <a:srgbClr val="F4971A"/>
          </a:solidFill>
        </p:spPr>
        <p:txBody>
          <a:bodyPr wrap="square" rtlCol="0">
            <a:spAutoFit/>
          </a:bodyPr>
          <a:lstStyle/>
          <a:p>
            <a:pPr algn="ctr"/>
            <a:r>
              <a:rPr lang="en-US" sz="750">
                <a:solidFill>
                  <a:prstClr val="black"/>
                </a:solidFill>
              </a:rPr>
              <a:t>2</a:t>
            </a:r>
            <a:r>
              <a:rPr lang="en-US" sz="750" baseline="30000">
                <a:solidFill>
                  <a:prstClr val="black"/>
                </a:solidFill>
              </a:rPr>
              <a:t>nd</a:t>
            </a:r>
            <a:r>
              <a:rPr lang="en-US" sz="750">
                <a:solidFill>
                  <a:prstClr val="black"/>
                </a:solidFill>
              </a:rPr>
              <a:t> half of 20</a:t>
            </a:r>
            <a:r>
              <a:rPr lang="en-US" sz="750" baseline="30000">
                <a:solidFill>
                  <a:prstClr val="black"/>
                </a:solidFill>
              </a:rPr>
              <a:t>th</a:t>
            </a:r>
            <a:r>
              <a:rPr lang="en-US" sz="750">
                <a:solidFill>
                  <a:prstClr val="black"/>
                </a:solidFill>
              </a:rPr>
              <a:t> century</a:t>
            </a:r>
          </a:p>
        </p:txBody>
      </p:sp>
      <p:sp>
        <p:nvSpPr>
          <p:cNvPr id="10" name="Bent-Up Arrow 19">
            <a:extLst>
              <a:ext uri="{FF2B5EF4-FFF2-40B4-BE49-F238E27FC236}">
                <a16:creationId xmlns:a16="http://schemas.microsoft.com/office/drawing/2014/main" id="{5889381C-DB86-4A76-94D0-31C8CE956216}"/>
              </a:ext>
            </a:extLst>
          </p:cNvPr>
          <p:cNvSpPr/>
          <p:nvPr/>
        </p:nvSpPr>
        <p:spPr>
          <a:xfrm rot="5400000">
            <a:off x="1771450" y="1953243"/>
            <a:ext cx="132846" cy="16155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graphicFrame>
        <p:nvGraphicFramePr>
          <p:cNvPr id="11" name="Tabela 20">
            <a:extLst>
              <a:ext uri="{FF2B5EF4-FFF2-40B4-BE49-F238E27FC236}">
                <a16:creationId xmlns:a16="http://schemas.microsoft.com/office/drawing/2014/main" id="{509506D6-A0A3-4CCF-B7C6-7925D5A59F41}"/>
              </a:ext>
            </a:extLst>
          </p:cNvPr>
          <p:cNvGraphicFramePr>
            <a:graphicFrameLocks noGrp="1"/>
          </p:cNvGraphicFramePr>
          <p:nvPr>
            <p:extLst>
              <p:ext uri="{D42A27DB-BD31-4B8C-83A1-F6EECF244321}">
                <p14:modId xmlns:p14="http://schemas.microsoft.com/office/powerpoint/2010/main" val="3064415402"/>
              </p:ext>
            </p:extLst>
          </p:nvPr>
        </p:nvGraphicFramePr>
        <p:xfrm>
          <a:off x="1926297" y="3217149"/>
          <a:ext cx="4095833" cy="465480"/>
        </p:xfrm>
        <a:graphic>
          <a:graphicData uri="http://schemas.openxmlformats.org/drawingml/2006/table">
            <a:tbl>
              <a:tblPr>
                <a:tableStyleId>{21E4AEA4-8DFA-4A89-87EB-49C32662AFE0}</a:tableStyleId>
              </a:tblPr>
              <a:tblGrid>
                <a:gridCol w="4095833">
                  <a:extLst>
                    <a:ext uri="{9D8B030D-6E8A-4147-A177-3AD203B41FA5}">
                      <a16:colId xmlns:a16="http://schemas.microsoft.com/office/drawing/2014/main" val="20000"/>
                    </a:ext>
                  </a:extLst>
                </a:gridCol>
              </a:tblGrid>
              <a:tr h="465480">
                <a:tc>
                  <a:txBody>
                    <a:bodyPr/>
                    <a:lstStyle/>
                    <a:p>
                      <a:pPr marL="0" indent="0" algn="l">
                        <a:buFont typeface="Arial" panose="020B0604020202020204" pitchFamily="34" charset="0"/>
                        <a:buNone/>
                      </a:pPr>
                      <a:r>
                        <a:rPr lang="en-GB" sz="900" b="0" noProof="0">
                          <a:solidFill>
                            <a:schemeClr val="accent6">
                              <a:lumMod val="50000"/>
                            </a:schemeClr>
                          </a:solidFill>
                        </a:rPr>
                        <a:t>Multilevel</a:t>
                      </a:r>
                      <a:r>
                        <a:rPr lang="en-GB" sz="900" b="0" baseline="0" noProof="0">
                          <a:solidFill>
                            <a:schemeClr val="accent6">
                              <a:lumMod val="50000"/>
                            </a:schemeClr>
                          </a:solidFill>
                        </a:rPr>
                        <a:t> governance</a:t>
                      </a:r>
                    </a:p>
                    <a:p>
                      <a:pPr marL="0" indent="0" algn="l">
                        <a:buFont typeface="Arial" panose="020B0604020202020204" pitchFamily="34" charset="0"/>
                        <a:buNone/>
                      </a:pPr>
                      <a:r>
                        <a:rPr lang="en-GB" sz="900" b="0" baseline="0" noProof="0">
                          <a:solidFill>
                            <a:schemeClr val="accent6">
                              <a:lumMod val="50000"/>
                            </a:schemeClr>
                          </a:solidFill>
                        </a:rPr>
                        <a:t>Political commitment and environmental awareness </a:t>
                      </a:r>
                    </a:p>
                    <a:p>
                      <a:pPr marL="0" indent="0" algn="l">
                        <a:buFont typeface="Arial" panose="020B0604020202020204" pitchFamily="34" charset="0"/>
                        <a:buNone/>
                      </a:pPr>
                      <a:r>
                        <a:rPr lang="en-GB" sz="900" b="0" baseline="0" noProof="0">
                          <a:solidFill>
                            <a:schemeClr val="accent6">
                              <a:lumMod val="50000"/>
                            </a:schemeClr>
                          </a:solidFill>
                        </a:rPr>
                        <a:t>Better incorporation of transboundary pressures </a:t>
                      </a:r>
                      <a:endParaRPr lang="en-GB" sz="900" b="0" noProof="0">
                        <a:solidFill>
                          <a:schemeClr val="accent6">
                            <a:lumMod val="50000"/>
                          </a:schemeClr>
                        </a:solidFill>
                      </a:endParaRP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12" name="Bent-Up Arrow 21">
            <a:extLst>
              <a:ext uri="{FF2B5EF4-FFF2-40B4-BE49-F238E27FC236}">
                <a16:creationId xmlns:a16="http://schemas.microsoft.com/office/drawing/2014/main" id="{098727DB-1BD2-4FD3-93D5-D36566352A60}"/>
              </a:ext>
            </a:extLst>
          </p:cNvPr>
          <p:cNvSpPr/>
          <p:nvPr/>
        </p:nvSpPr>
        <p:spPr>
          <a:xfrm rot="5400000">
            <a:off x="1771450" y="3201387"/>
            <a:ext cx="132845" cy="16155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Prostokąt zaokrąglony 8">
            <a:extLst>
              <a:ext uri="{FF2B5EF4-FFF2-40B4-BE49-F238E27FC236}">
                <a16:creationId xmlns:a16="http://schemas.microsoft.com/office/drawing/2014/main" id="{CFF16DC8-E128-404D-8B68-64298559201F}"/>
              </a:ext>
            </a:extLst>
          </p:cNvPr>
          <p:cNvSpPr/>
          <p:nvPr/>
        </p:nvSpPr>
        <p:spPr>
          <a:xfrm>
            <a:off x="1554233" y="3661689"/>
            <a:ext cx="6035531" cy="638473"/>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214313" indent="-214313">
              <a:buFont typeface="Arial" panose="020B0604020202020204" pitchFamily="34" charset="0"/>
              <a:buChar char="•"/>
            </a:pPr>
            <a:r>
              <a:rPr lang="en-GB" sz="1050" b="1">
                <a:solidFill>
                  <a:prstClr val="white"/>
                </a:solidFill>
              </a:rPr>
              <a:t>Reorientation of policies towards ecological and energy transition </a:t>
            </a:r>
          </a:p>
          <a:p>
            <a:pPr marL="214313" indent="-214313">
              <a:buFont typeface="Arial" panose="020B0604020202020204" pitchFamily="34" charset="0"/>
              <a:buChar char="•"/>
            </a:pPr>
            <a:r>
              <a:rPr lang="en-GB" sz="1050" b="1">
                <a:solidFill>
                  <a:prstClr val="white"/>
                </a:solidFill>
              </a:rPr>
              <a:t>Promotion of more integration to promote renewables, sustainable consumption &amp; production, digitalisation and security of vital infrastructure</a:t>
            </a:r>
          </a:p>
        </p:txBody>
      </p:sp>
      <p:sp>
        <p:nvSpPr>
          <p:cNvPr id="14" name="TextBox 62">
            <a:extLst>
              <a:ext uri="{FF2B5EF4-FFF2-40B4-BE49-F238E27FC236}">
                <a16:creationId xmlns:a16="http://schemas.microsoft.com/office/drawing/2014/main" id="{65D8FE63-B055-4E68-B2C7-C846F1205A0F}"/>
              </a:ext>
            </a:extLst>
          </p:cNvPr>
          <p:cNvSpPr txBox="1"/>
          <p:nvPr/>
        </p:nvSpPr>
        <p:spPr>
          <a:xfrm>
            <a:off x="4811171" y="3504673"/>
            <a:ext cx="1210957" cy="207749"/>
          </a:xfrm>
          <a:prstGeom prst="round1Rect">
            <a:avLst/>
          </a:prstGeom>
          <a:solidFill>
            <a:srgbClr val="F4971A"/>
          </a:solidFill>
        </p:spPr>
        <p:txBody>
          <a:bodyPr wrap="square" rtlCol="0">
            <a:spAutoFit/>
          </a:bodyPr>
          <a:lstStyle/>
          <a:p>
            <a:pPr algn="ctr"/>
            <a:r>
              <a:rPr lang="en-US" sz="750">
                <a:solidFill>
                  <a:prstClr val="black"/>
                </a:solidFill>
              </a:rPr>
              <a:t>21st century</a:t>
            </a:r>
          </a:p>
        </p:txBody>
      </p:sp>
      <p:graphicFrame>
        <p:nvGraphicFramePr>
          <p:cNvPr id="15" name="Tabela 20">
            <a:extLst>
              <a:ext uri="{FF2B5EF4-FFF2-40B4-BE49-F238E27FC236}">
                <a16:creationId xmlns:a16="http://schemas.microsoft.com/office/drawing/2014/main" id="{62CCA5C3-26AB-4491-B61D-E727BCA03429}"/>
              </a:ext>
            </a:extLst>
          </p:cNvPr>
          <p:cNvGraphicFramePr>
            <a:graphicFrameLocks noGrp="1"/>
          </p:cNvGraphicFramePr>
          <p:nvPr>
            <p:extLst>
              <p:ext uri="{D42A27DB-BD31-4B8C-83A1-F6EECF244321}">
                <p14:modId xmlns:p14="http://schemas.microsoft.com/office/powerpoint/2010/main" val="622808450"/>
              </p:ext>
            </p:extLst>
          </p:nvPr>
        </p:nvGraphicFramePr>
        <p:xfrm>
          <a:off x="1926297" y="4279222"/>
          <a:ext cx="4095833" cy="465480"/>
        </p:xfrm>
        <a:graphic>
          <a:graphicData uri="http://schemas.openxmlformats.org/drawingml/2006/table">
            <a:tbl>
              <a:tblPr>
                <a:tableStyleId>{21E4AEA4-8DFA-4A89-87EB-49C32662AFE0}</a:tableStyleId>
              </a:tblPr>
              <a:tblGrid>
                <a:gridCol w="4095833">
                  <a:extLst>
                    <a:ext uri="{9D8B030D-6E8A-4147-A177-3AD203B41FA5}">
                      <a16:colId xmlns:a16="http://schemas.microsoft.com/office/drawing/2014/main" val="20000"/>
                    </a:ext>
                  </a:extLst>
                </a:gridCol>
              </a:tblGrid>
              <a:tr h="465480">
                <a:tc>
                  <a:txBody>
                    <a:bodyPr/>
                    <a:lstStyle/>
                    <a:p>
                      <a:pPr marL="0" indent="0" algn="l">
                        <a:buFont typeface="Arial" panose="020B0604020202020204" pitchFamily="34" charset="0"/>
                        <a:buNone/>
                      </a:pPr>
                      <a:r>
                        <a:rPr lang="en-GB" sz="900" b="0" baseline="0" noProof="0">
                          <a:solidFill>
                            <a:schemeClr val="accent6">
                              <a:lumMod val="50000"/>
                            </a:schemeClr>
                          </a:solidFill>
                        </a:rPr>
                        <a:t>Policy coherence and coordination as overarching challenge</a:t>
                      </a:r>
                    </a:p>
                    <a:p>
                      <a:pPr marL="0" indent="0" algn="l">
                        <a:buFont typeface="Arial" panose="020B0604020202020204" pitchFamily="34" charset="0"/>
                        <a:buNone/>
                      </a:pPr>
                      <a:r>
                        <a:rPr lang="en-GB" sz="900" b="0" baseline="0" noProof="0">
                          <a:solidFill>
                            <a:schemeClr val="accent6">
                              <a:lumMod val="50000"/>
                            </a:schemeClr>
                          </a:solidFill>
                        </a:rPr>
                        <a:t>Increased use of coordination instruments</a:t>
                      </a:r>
                    </a:p>
                    <a:p>
                      <a:pPr marL="0" indent="0" algn="l">
                        <a:buFont typeface="Arial" panose="020B0604020202020204" pitchFamily="34" charset="0"/>
                        <a:buNone/>
                      </a:pPr>
                      <a:r>
                        <a:rPr lang="en-GB" sz="900" b="0" baseline="0" noProof="0">
                          <a:solidFill>
                            <a:schemeClr val="accent6">
                              <a:lumMod val="50000"/>
                            </a:schemeClr>
                          </a:solidFill>
                        </a:rPr>
                        <a:t>Promotion of the Nexus of water, energy and land</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16" name="Bent-Up Arrow 25">
            <a:extLst>
              <a:ext uri="{FF2B5EF4-FFF2-40B4-BE49-F238E27FC236}">
                <a16:creationId xmlns:a16="http://schemas.microsoft.com/office/drawing/2014/main" id="{8AA28F19-CEA5-4665-822A-0A3B023F016B}"/>
              </a:ext>
            </a:extLst>
          </p:cNvPr>
          <p:cNvSpPr/>
          <p:nvPr/>
        </p:nvSpPr>
        <p:spPr>
          <a:xfrm rot="5400000">
            <a:off x="1771449" y="4288393"/>
            <a:ext cx="132845" cy="161559"/>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4287130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2" grpId="0" animBg="1"/>
      <p:bldP spid="13"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9091A29-1A65-4333-BEAD-744B76EC8C10}"/>
              </a:ext>
            </a:extLst>
          </p:cNvPr>
          <p:cNvSpPr>
            <a:spLocks noGrp="1"/>
          </p:cNvSpPr>
          <p:nvPr>
            <p:ph type="body" sz="quarter" idx="13"/>
          </p:nvPr>
        </p:nvSpPr>
        <p:spPr>
          <a:xfrm>
            <a:off x="449818" y="1410737"/>
            <a:ext cx="7172684" cy="2839832"/>
          </a:xfrm>
        </p:spPr>
        <p:txBody>
          <a:bodyPr>
            <a:normAutofit lnSpcReduction="10000"/>
          </a:bodyPr>
          <a:lstStyle/>
          <a:p>
            <a:pPr marL="615950" lvl="1" indent="-342900"/>
            <a:r>
              <a:rPr lang="en-US" b="1"/>
              <a:t>Joint Rules of Procedure of the Federal Ministries </a:t>
            </a:r>
            <a:r>
              <a:rPr lang="en-US"/>
              <a:t>(GGO)</a:t>
            </a:r>
          </a:p>
          <a:p>
            <a:pPr marL="615950" lvl="1" indent="-342900"/>
            <a:r>
              <a:rPr lang="en-US" b="1"/>
              <a:t>Inter-ministerial committees </a:t>
            </a:r>
            <a:r>
              <a:rPr lang="en-US"/>
              <a:t>and </a:t>
            </a:r>
            <a:r>
              <a:rPr lang="en-US" b="1"/>
              <a:t>working groups </a:t>
            </a:r>
            <a:r>
              <a:rPr lang="en-US"/>
              <a:t>as coordination institutions between discipline-specific ministries</a:t>
            </a:r>
          </a:p>
          <a:p>
            <a:pPr marL="615950" lvl="1" indent="-342900"/>
            <a:r>
              <a:rPr lang="en-US" b="1"/>
              <a:t>Federal Government </a:t>
            </a:r>
            <a:r>
              <a:rPr lang="en-US"/>
              <a:t>as primary arbitration, mediation and coordinating body</a:t>
            </a:r>
          </a:p>
          <a:p>
            <a:pPr marL="615950" lvl="1" indent="-342900"/>
            <a:r>
              <a:rPr lang="en-US" b="1"/>
              <a:t>Ministerial conferences </a:t>
            </a:r>
            <a:r>
              <a:rPr lang="en-US"/>
              <a:t>as coordination amongst ministries at state level</a:t>
            </a:r>
          </a:p>
          <a:p>
            <a:pPr marL="615950" lvl="1" indent="-342900"/>
            <a:r>
              <a:rPr lang="en-US"/>
              <a:t>Involvement of subject matter </a:t>
            </a:r>
            <a:r>
              <a:rPr lang="en-US" b="1"/>
              <a:t>experts</a:t>
            </a:r>
            <a:r>
              <a:rPr lang="en-US"/>
              <a:t>, relevant </a:t>
            </a:r>
            <a:r>
              <a:rPr lang="en-US" b="1"/>
              <a:t>stakeholders</a:t>
            </a:r>
            <a:r>
              <a:rPr lang="en-US"/>
              <a:t> and the general public in national policy processes</a:t>
            </a:r>
          </a:p>
          <a:p>
            <a:endParaRPr lang="de-DE"/>
          </a:p>
        </p:txBody>
      </p:sp>
      <p:sp>
        <p:nvSpPr>
          <p:cNvPr id="3" name="Titel 2">
            <a:extLst>
              <a:ext uri="{FF2B5EF4-FFF2-40B4-BE49-F238E27FC236}">
                <a16:creationId xmlns:a16="http://schemas.microsoft.com/office/drawing/2014/main" id="{96D7351E-4342-40B3-BF3B-6CA70F68E43B}"/>
              </a:ext>
            </a:extLst>
          </p:cNvPr>
          <p:cNvSpPr>
            <a:spLocks noGrp="1"/>
          </p:cNvSpPr>
          <p:nvPr>
            <p:ph type="title"/>
          </p:nvPr>
        </p:nvSpPr>
        <p:spPr>
          <a:xfrm>
            <a:off x="449816" y="798737"/>
            <a:ext cx="8567183" cy="540544"/>
          </a:xfrm>
        </p:spPr>
        <p:txBody>
          <a:bodyPr>
            <a:normAutofit fontScale="90000"/>
          </a:bodyPr>
          <a:lstStyle/>
          <a:p>
            <a:r>
              <a:rPr lang="en-US"/>
              <a:t>Mechanism and Instruments for Nexus Coordination in Germany</a:t>
            </a:r>
            <a:endParaRPr lang="de-DE"/>
          </a:p>
        </p:txBody>
      </p:sp>
      <p:sp>
        <p:nvSpPr>
          <p:cNvPr id="4" name="Foliennummernplatzhalter 3">
            <a:extLst>
              <a:ext uri="{FF2B5EF4-FFF2-40B4-BE49-F238E27FC236}">
                <a16:creationId xmlns:a16="http://schemas.microsoft.com/office/drawing/2014/main" id="{82DF5C4F-EF34-4AA6-A36A-429C841DC04C}"/>
              </a:ext>
            </a:extLst>
          </p:cNvPr>
          <p:cNvSpPr>
            <a:spLocks noGrp="1"/>
          </p:cNvSpPr>
          <p:nvPr>
            <p:ph type="sldNum" sz="quarter" idx="16"/>
          </p:nvPr>
        </p:nvSpPr>
        <p:spPr/>
        <p:txBody>
          <a:bodyPr/>
          <a:lstStyle/>
          <a:p>
            <a:fld id="{CF23C0C3-F0EC-4AF0-84C8-08554CFEDD03}" type="slidenum">
              <a:rPr lang="en-GB" smtClean="0"/>
              <a:t>5</a:t>
            </a:fld>
            <a:endParaRPr lang="en-GB"/>
          </a:p>
        </p:txBody>
      </p:sp>
    </p:spTree>
    <p:extLst>
      <p:ext uri="{BB962C8B-B14F-4D97-AF65-F5344CB8AC3E}">
        <p14:creationId xmlns:p14="http://schemas.microsoft.com/office/powerpoint/2010/main" val="22554480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221659-C3BF-4BEC-A618-22AE29EC88AD}"/>
              </a:ext>
            </a:extLst>
          </p:cNvPr>
          <p:cNvSpPr>
            <a:spLocks noGrp="1"/>
          </p:cNvSpPr>
          <p:nvPr>
            <p:ph type="title"/>
          </p:nvPr>
        </p:nvSpPr>
        <p:spPr>
          <a:xfrm>
            <a:off x="449816" y="553140"/>
            <a:ext cx="8567183" cy="540544"/>
          </a:xfrm>
        </p:spPr>
        <p:txBody>
          <a:bodyPr>
            <a:normAutofit fontScale="90000"/>
          </a:bodyPr>
          <a:lstStyle/>
          <a:p>
            <a:r>
              <a:rPr lang="en-US"/>
              <a:t>Coordination in decision-making processes in Germany </a:t>
            </a:r>
          </a:p>
        </p:txBody>
      </p:sp>
      <p:sp>
        <p:nvSpPr>
          <p:cNvPr id="4" name="Foliennummernplatzhalter 3">
            <a:extLst>
              <a:ext uri="{FF2B5EF4-FFF2-40B4-BE49-F238E27FC236}">
                <a16:creationId xmlns:a16="http://schemas.microsoft.com/office/drawing/2014/main" id="{3A55ABCF-8A6C-4347-924C-E11BDD7F0AE6}"/>
              </a:ext>
            </a:extLst>
          </p:cNvPr>
          <p:cNvSpPr>
            <a:spLocks noGrp="1"/>
          </p:cNvSpPr>
          <p:nvPr>
            <p:ph type="sldNum" sz="quarter" idx="16"/>
          </p:nvPr>
        </p:nvSpPr>
        <p:spPr/>
        <p:txBody>
          <a:bodyPr/>
          <a:lstStyle/>
          <a:p>
            <a:fld id="{CF23C0C3-F0EC-4AF0-84C8-08554CFEDD03}" type="slidenum">
              <a:rPr lang="en-GB" smtClean="0"/>
              <a:t>6</a:t>
            </a:fld>
            <a:endParaRPr lang="en-GB"/>
          </a:p>
        </p:txBody>
      </p:sp>
      <p:sp>
        <p:nvSpPr>
          <p:cNvPr id="5" name="TextBox 5">
            <a:extLst>
              <a:ext uri="{FF2B5EF4-FFF2-40B4-BE49-F238E27FC236}">
                <a16:creationId xmlns:a16="http://schemas.microsoft.com/office/drawing/2014/main" id="{2DB38CC0-D503-4B89-B75E-37FF9E5724A2}"/>
              </a:ext>
            </a:extLst>
          </p:cNvPr>
          <p:cNvSpPr txBox="1"/>
          <p:nvPr/>
        </p:nvSpPr>
        <p:spPr>
          <a:xfrm>
            <a:off x="6869534" y="2337039"/>
            <a:ext cx="1051668" cy="438582"/>
          </a:xfrm>
          <a:prstGeom prst="round1Rect">
            <a:avLst/>
          </a:prstGeom>
          <a:solidFill>
            <a:srgbClr val="F4971A"/>
          </a:solidFill>
          <a:ln w="19050">
            <a:noFill/>
          </a:ln>
        </p:spPr>
        <p:txBody>
          <a:bodyPr wrap="square" lIns="91440" tIns="45720" rIns="91440" bIns="45720" rtlCol="0" anchor="t">
            <a:spAutoFit/>
          </a:bodyPr>
          <a:lstStyle/>
          <a:p>
            <a:pPr>
              <a:spcBef>
                <a:spcPts val="225"/>
              </a:spcBef>
            </a:pPr>
            <a:r>
              <a:rPr lang="en-GB" sz="750">
                <a:solidFill>
                  <a:schemeClr val="bg1"/>
                </a:solidFill>
              </a:rPr>
              <a:t>Joint Rules of Procedure of the Federal Ministries</a:t>
            </a:r>
            <a:endParaRPr lang="de-DE">
              <a:solidFill>
                <a:schemeClr val="bg1"/>
              </a:solidFill>
            </a:endParaRPr>
          </a:p>
        </p:txBody>
      </p:sp>
      <p:cxnSp>
        <p:nvCxnSpPr>
          <p:cNvPr id="6" name="Łącznik prosty ze strzałką 32">
            <a:extLst>
              <a:ext uri="{FF2B5EF4-FFF2-40B4-BE49-F238E27FC236}">
                <a16:creationId xmlns:a16="http://schemas.microsoft.com/office/drawing/2014/main" id="{EC91CEA7-9276-44C1-ADC2-D1D93C8D35DE}"/>
              </a:ext>
            </a:extLst>
          </p:cNvPr>
          <p:cNvCxnSpPr>
            <a:cxnSpLocks/>
          </p:cNvCxnSpPr>
          <p:nvPr/>
        </p:nvCxnSpPr>
        <p:spPr>
          <a:xfrm>
            <a:off x="3379809" y="2312430"/>
            <a:ext cx="1534417" cy="0"/>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7" name="Łącznik prosty ze strzałką 41">
            <a:extLst>
              <a:ext uri="{FF2B5EF4-FFF2-40B4-BE49-F238E27FC236}">
                <a16:creationId xmlns:a16="http://schemas.microsoft.com/office/drawing/2014/main" id="{6E2E55D9-9158-4C48-B7DC-1CFC31F7AB6D}"/>
              </a:ext>
            </a:extLst>
          </p:cNvPr>
          <p:cNvCxnSpPr>
            <a:cxnSpLocks/>
          </p:cNvCxnSpPr>
          <p:nvPr/>
        </p:nvCxnSpPr>
        <p:spPr>
          <a:xfrm>
            <a:off x="3163587" y="2325024"/>
            <a:ext cx="0" cy="875984"/>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8" name="Łącznik prosty ze strzałką 46">
            <a:extLst>
              <a:ext uri="{FF2B5EF4-FFF2-40B4-BE49-F238E27FC236}">
                <a16:creationId xmlns:a16="http://schemas.microsoft.com/office/drawing/2014/main" id="{5E1FABA0-3BDD-4C0F-B0D3-A0723DD98996}"/>
              </a:ext>
            </a:extLst>
          </p:cNvPr>
          <p:cNvCxnSpPr>
            <a:cxnSpLocks/>
          </p:cNvCxnSpPr>
          <p:nvPr/>
        </p:nvCxnSpPr>
        <p:spPr>
          <a:xfrm flipH="1">
            <a:off x="2367968" y="2349167"/>
            <a:ext cx="1" cy="859236"/>
          </a:xfrm>
          <a:prstGeom prst="straightConnector1">
            <a:avLst/>
          </a:prstGeom>
          <a:noFill/>
          <a:ln w="25400">
            <a:solidFill>
              <a:schemeClr val="accent6">
                <a:lumMod val="60000"/>
                <a:lumOff val="40000"/>
              </a:schemeClr>
            </a:solidFill>
            <a:headEnd type="triangle" w="lg" len="lg"/>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9" name="Łącznik prosty ze strzałką 29">
            <a:extLst>
              <a:ext uri="{FF2B5EF4-FFF2-40B4-BE49-F238E27FC236}">
                <a16:creationId xmlns:a16="http://schemas.microsoft.com/office/drawing/2014/main" id="{B3EB991B-E3ED-4213-B34B-B6335FD2F463}"/>
              </a:ext>
            </a:extLst>
          </p:cNvPr>
          <p:cNvCxnSpPr>
            <a:cxnSpLocks/>
          </p:cNvCxnSpPr>
          <p:nvPr/>
        </p:nvCxnSpPr>
        <p:spPr>
          <a:xfrm>
            <a:off x="1540691" y="2359645"/>
            <a:ext cx="8333" cy="841363"/>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11" name="Prostokąt zaokrąglony 7">
            <a:extLst>
              <a:ext uri="{FF2B5EF4-FFF2-40B4-BE49-F238E27FC236}">
                <a16:creationId xmlns:a16="http://schemas.microsoft.com/office/drawing/2014/main" id="{4AFB6A0B-33ED-44D3-BF2A-AED480D2DAF1}"/>
              </a:ext>
            </a:extLst>
          </p:cNvPr>
          <p:cNvSpPr/>
          <p:nvPr/>
        </p:nvSpPr>
        <p:spPr>
          <a:xfrm>
            <a:off x="1197613" y="1824441"/>
            <a:ext cx="2189053" cy="536317"/>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500" b="1">
                <a:solidFill>
                  <a:prstClr val="white"/>
                </a:solidFill>
              </a:rPr>
              <a:t>Lead ministry </a:t>
            </a:r>
          </a:p>
          <a:p>
            <a:pPr algn="ctr"/>
            <a:r>
              <a:rPr lang="en-GB" sz="1050" b="1">
                <a:solidFill>
                  <a:prstClr val="white"/>
                </a:solidFill>
              </a:rPr>
              <a:t>(responsible for the concern)</a:t>
            </a:r>
            <a:r>
              <a:rPr lang="de-DE" sz="1050" b="1">
                <a:solidFill>
                  <a:prstClr val="white"/>
                </a:solidFill>
              </a:rPr>
              <a:t> </a:t>
            </a:r>
          </a:p>
        </p:txBody>
      </p:sp>
      <p:sp>
        <p:nvSpPr>
          <p:cNvPr id="12" name="Prostokąt zaokrąglony 8">
            <a:extLst>
              <a:ext uri="{FF2B5EF4-FFF2-40B4-BE49-F238E27FC236}">
                <a16:creationId xmlns:a16="http://schemas.microsoft.com/office/drawing/2014/main" id="{5DC99962-3AF7-4543-B0D4-3C027CDB293E}"/>
              </a:ext>
            </a:extLst>
          </p:cNvPr>
          <p:cNvSpPr/>
          <p:nvPr/>
        </p:nvSpPr>
        <p:spPr>
          <a:xfrm>
            <a:off x="4944626" y="1931224"/>
            <a:ext cx="1339463" cy="638473"/>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Inter-ministerial committees and working groups</a:t>
            </a:r>
          </a:p>
        </p:txBody>
      </p:sp>
      <p:sp>
        <p:nvSpPr>
          <p:cNvPr id="13" name="Prostokąt zaokrąglony 15">
            <a:extLst>
              <a:ext uri="{FF2B5EF4-FFF2-40B4-BE49-F238E27FC236}">
                <a16:creationId xmlns:a16="http://schemas.microsoft.com/office/drawing/2014/main" id="{375BF088-B8CF-4663-9CE5-83DA9A463E61}"/>
              </a:ext>
            </a:extLst>
          </p:cNvPr>
          <p:cNvSpPr/>
          <p:nvPr/>
        </p:nvSpPr>
        <p:spPr>
          <a:xfrm>
            <a:off x="1190321" y="4063147"/>
            <a:ext cx="5020523" cy="280928"/>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black"/>
                </a:solidFill>
              </a:rPr>
              <a:t>Public Involvement</a:t>
            </a:r>
          </a:p>
        </p:txBody>
      </p:sp>
      <p:graphicFrame>
        <p:nvGraphicFramePr>
          <p:cNvPr id="14" name="Tabela 20">
            <a:extLst>
              <a:ext uri="{FF2B5EF4-FFF2-40B4-BE49-F238E27FC236}">
                <a16:creationId xmlns:a16="http://schemas.microsoft.com/office/drawing/2014/main" id="{9A23F438-93CF-4AE5-928A-AD054DF78187}"/>
              </a:ext>
            </a:extLst>
          </p:cNvPr>
          <p:cNvGraphicFramePr>
            <a:graphicFrameLocks noGrp="1"/>
          </p:cNvGraphicFramePr>
          <p:nvPr>
            <p:extLst>
              <p:ext uri="{D42A27DB-BD31-4B8C-83A1-F6EECF244321}">
                <p14:modId xmlns:p14="http://schemas.microsoft.com/office/powerpoint/2010/main" val="85381894"/>
              </p:ext>
            </p:extLst>
          </p:nvPr>
        </p:nvGraphicFramePr>
        <p:xfrm>
          <a:off x="3797428" y="2097818"/>
          <a:ext cx="774571" cy="429224"/>
        </p:xfrm>
        <a:graphic>
          <a:graphicData uri="http://schemas.openxmlformats.org/drawingml/2006/table">
            <a:tbl>
              <a:tblPr>
                <a:tableStyleId>{21E4AEA4-8DFA-4A89-87EB-49C32662AFE0}</a:tableStyleId>
              </a:tblPr>
              <a:tblGrid>
                <a:gridCol w="774571">
                  <a:extLst>
                    <a:ext uri="{9D8B030D-6E8A-4147-A177-3AD203B41FA5}">
                      <a16:colId xmlns:a16="http://schemas.microsoft.com/office/drawing/2014/main" val="20000"/>
                    </a:ext>
                  </a:extLst>
                </a:gridCol>
              </a:tblGrid>
              <a:tr h="429224">
                <a:tc>
                  <a:txBody>
                    <a:bodyPr/>
                    <a:lstStyle/>
                    <a:p>
                      <a:pPr algn="ctr"/>
                      <a:r>
                        <a:rPr lang="en-GB" sz="800" b="0" noProof="0">
                          <a:solidFill>
                            <a:schemeClr val="accent6">
                              <a:lumMod val="50000"/>
                            </a:schemeClr>
                          </a:solidFill>
                        </a:rPr>
                        <a:t>Interdisciplinary ministerial coordination</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5" name="Tabela 21">
            <a:extLst>
              <a:ext uri="{FF2B5EF4-FFF2-40B4-BE49-F238E27FC236}">
                <a16:creationId xmlns:a16="http://schemas.microsoft.com/office/drawing/2014/main" id="{2A98317F-2377-4003-8AD1-36767CFB0D89}"/>
              </a:ext>
            </a:extLst>
          </p:cNvPr>
          <p:cNvGraphicFramePr>
            <a:graphicFrameLocks noGrp="1"/>
          </p:cNvGraphicFramePr>
          <p:nvPr>
            <p:extLst>
              <p:ext uri="{D42A27DB-BD31-4B8C-83A1-F6EECF244321}">
                <p14:modId xmlns:p14="http://schemas.microsoft.com/office/powerpoint/2010/main" val="3248297199"/>
              </p:ext>
            </p:extLst>
          </p:nvPr>
        </p:nvGraphicFramePr>
        <p:xfrm>
          <a:off x="1202641" y="2454671"/>
          <a:ext cx="837410" cy="541680"/>
        </p:xfrm>
        <a:graphic>
          <a:graphicData uri="http://schemas.openxmlformats.org/drawingml/2006/table">
            <a:tbl>
              <a:tblPr>
                <a:tableStyleId>{21E4AEA4-8DFA-4A89-87EB-49C32662AFE0}</a:tableStyleId>
              </a:tblPr>
              <a:tblGrid>
                <a:gridCol w="837410">
                  <a:extLst>
                    <a:ext uri="{9D8B030D-6E8A-4147-A177-3AD203B41FA5}">
                      <a16:colId xmlns:a16="http://schemas.microsoft.com/office/drawing/2014/main" val="20000"/>
                    </a:ext>
                  </a:extLst>
                </a:gridCol>
              </a:tblGrid>
              <a:tr h="511200">
                <a:tc>
                  <a:txBody>
                    <a:bodyPr/>
                    <a:lstStyle/>
                    <a:p>
                      <a:pPr algn="ctr"/>
                      <a:r>
                        <a:rPr lang="en-GB" sz="800" b="0" noProof="0">
                          <a:solidFill>
                            <a:schemeClr val="accent6">
                              <a:lumMod val="50000"/>
                            </a:schemeClr>
                          </a:solidFill>
                        </a:rPr>
                        <a:t>Consultation </a:t>
                      </a:r>
                    </a:p>
                    <a:p>
                      <a:pPr algn="ctr"/>
                      <a:r>
                        <a:rPr lang="en-GB" sz="800" b="0" noProof="0">
                          <a:solidFill>
                            <a:schemeClr val="accent6">
                              <a:lumMod val="50000"/>
                            </a:schemeClr>
                          </a:solidFill>
                        </a:rPr>
                        <a:t>process</a:t>
                      </a:r>
                      <a:r>
                        <a:rPr lang="en-GB" sz="800" b="0" baseline="0" noProof="0">
                          <a:solidFill>
                            <a:schemeClr val="accent6">
                              <a:lumMod val="50000"/>
                            </a:schemeClr>
                          </a:solidFill>
                        </a:rPr>
                        <a:t> </a:t>
                      </a:r>
                    </a:p>
                    <a:p>
                      <a:pPr algn="ctr"/>
                      <a:r>
                        <a:rPr lang="en-GB" sz="800" b="0" baseline="0" noProof="0">
                          <a:solidFill>
                            <a:schemeClr val="accent6">
                              <a:lumMod val="50000"/>
                            </a:schemeClr>
                          </a:solidFill>
                        </a:rPr>
                        <a:t>before law formulation </a:t>
                      </a:r>
                      <a:endParaRPr lang="en-GB" sz="800" b="0" noProof="0">
                        <a:solidFill>
                          <a:schemeClr val="accent6">
                            <a:lumMod val="50000"/>
                          </a:schemeClr>
                        </a:solidFill>
                      </a:endParaRP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cxnSp>
        <p:nvCxnSpPr>
          <p:cNvPr id="16" name="Łącznik prosty ze strzałką 28">
            <a:extLst>
              <a:ext uri="{FF2B5EF4-FFF2-40B4-BE49-F238E27FC236}">
                <a16:creationId xmlns:a16="http://schemas.microsoft.com/office/drawing/2014/main" id="{1C0DFE08-17E1-4DCA-92F5-3817CD55248D}"/>
              </a:ext>
            </a:extLst>
          </p:cNvPr>
          <p:cNvCxnSpPr>
            <a:cxnSpLocks/>
          </p:cNvCxnSpPr>
          <p:nvPr/>
        </p:nvCxnSpPr>
        <p:spPr>
          <a:xfrm flipH="1">
            <a:off x="2254250" y="1152789"/>
            <a:ext cx="21744" cy="682361"/>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17" name="Łącznik prosty ze strzałką 36">
            <a:extLst>
              <a:ext uri="{FF2B5EF4-FFF2-40B4-BE49-F238E27FC236}">
                <a16:creationId xmlns:a16="http://schemas.microsoft.com/office/drawing/2014/main" id="{952BAD7D-8A34-4404-99D2-EC92599D1DBD}"/>
              </a:ext>
            </a:extLst>
          </p:cNvPr>
          <p:cNvCxnSpPr>
            <a:cxnSpLocks/>
            <a:stCxn id="12" idx="0"/>
          </p:cNvCxnSpPr>
          <p:nvPr/>
        </p:nvCxnSpPr>
        <p:spPr>
          <a:xfrm flipH="1" flipV="1">
            <a:off x="5614357" y="1380765"/>
            <a:ext cx="1" cy="550459"/>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18" name="Tabela 40">
            <a:extLst>
              <a:ext uri="{FF2B5EF4-FFF2-40B4-BE49-F238E27FC236}">
                <a16:creationId xmlns:a16="http://schemas.microsoft.com/office/drawing/2014/main" id="{4F7B4794-21C9-45E6-B216-E302ADA744C3}"/>
              </a:ext>
            </a:extLst>
          </p:cNvPr>
          <p:cNvGraphicFramePr>
            <a:graphicFrameLocks noGrp="1"/>
          </p:cNvGraphicFramePr>
          <p:nvPr>
            <p:extLst>
              <p:ext uri="{D42A27DB-BD31-4B8C-83A1-F6EECF244321}">
                <p14:modId xmlns:p14="http://schemas.microsoft.com/office/powerpoint/2010/main" val="1789553377"/>
              </p:ext>
            </p:extLst>
          </p:nvPr>
        </p:nvGraphicFramePr>
        <p:xfrm>
          <a:off x="2820720" y="2551668"/>
          <a:ext cx="759563" cy="297840"/>
        </p:xfrm>
        <a:graphic>
          <a:graphicData uri="http://schemas.openxmlformats.org/drawingml/2006/table">
            <a:tbl>
              <a:tblPr>
                <a:tableStyleId>{21E4AEA4-8DFA-4A89-87EB-49C32662AFE0}</a:tableStyleId>
              </a:tblPr>
              <a:tblGrid>
                <a:gridCol w="759563">
                  <a:extLst>
                    <a:ext uri="{9D8B030D-6E8A-4147-A177-3AD203B41FA5}">
                      <a16:colId xmlns:a16="http://schemas.microsoft.com/office/drawing/2014/main" val="20000"/>
                    </a:ext>
                  </a:extLst>
                </a:gridCol>
              </a:tblGrid>
              <a:tr h="284115">
                <a:tc>
                  <a:txBody>
                    <a:bodyPr/>
                    <a:lstStyle/>
                    <a:p>
                      <a:pPr algn="ctr"/>
                      <a:r>
                        <a:rPr lang="en-GB" sz="800" b="0" noProof="0">
                          <a:solidFill>
                            <a:schemeClr val="accent6">
                              <a:lumMod val="50000"/>
                            </a:schemeClr>
                          </a:solidFill>
                        </a:rPr>
                        <a:t>Presentation of draft law </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graphicFrame>
        <p:nvGraphicFramePr>
          <p:cNvPr id="19" name="Tabela 44">
            <a:extLst>
              <a:ext uri="{FF2B5EF4-FFF2-40B4-BE49-F238E27FC236}">
                <a16:creationId xmlns:a16="http://schemas.microsoft.com/office/drawing/2014/main" id="{74178A5F-E485-4106-B4C7-EED489424405}"/>
              </a:ext>
            </a:extLst>
          </p:cNvPr>
          <p:cNvGraphicFramePr>
            <a:graphicFrameLocks noGrp="1"/>
          </p:cNvGraphicFramePr>
          <p:nvPr>
            <p:extLst>
              <p:ext uri="{D42A27DB-BD31-4B8C-83A1-F6EECF244321}">
                <p14:modId xmlns:p14="http://schemas.microsoft.com/office/powerpoint/2010/main" val="2979529702"/>
              </p:ext>
            </p:extLst>
          </p:nvPr>
        </p:nvGraphicFramePr>
        <p:xfrm>
          <a:off x="2134499" y="2532858"/>
          <a:ext cx="578085" cy="297840"/>
        </p:xfrm>
        <a:graphic>
          <a:graphicData uri="http://schemas.openxmlformats.org/drawingml/2006/table">
            <a:tbl>
              <a:tblPr>
                <a:tableStyleId>{21E4AEA4-8DFA-4A89-87EB-49C32662AFE0}</a:tableStyleId>
              </a:tblPr>
              <a:tblGrid>
                <a:gridCol w="578085">
                  <a:extLst>
                    <a:ext uri="{9D8B030D-6E8A-4147-A177-3AD203B41FA5}">
                      <a16:colId xmlns:a16="http://schemas.microsoft.com/office/drawing/2014/main" val="20000"/>
                    </a:ext>
                  </a:extLst>
                </a:gridCol>
              </a:tblGrid>
              <a:tr h="282600">
                <a:tc>
                  <a:txBody>
                    <a:bodyPr/>
                    <a:lstStyle/>
                    <a:p>
                      <a:pPr algn="ctr"/>
                      <a:r>
                        <a:rPr lang="en-GB" sz="800" b="0" noProof="0">
                          <a:solidFill>
                            <a:schemeClr val="accent6">
                              <a:lumMod val="50000"/>
                            </a:schemeClr>
                          </a:solidFill>
                        </a:rPr>
                        <a:t>Feedback</a:t>
                      </a:r>
                      <a:r>
                        <a:rPr lang="en-GB" sz="800" b="0" baseline="0" noProof="0">
                          <a:solidFill>
                            <a:schemeClr val="accent6">
                              <a:lumMod val="50000"/>
                            </a:schemeClr>
                          </a:solidFill>
                        </a:rPr>
                        <a:t> provided</a:t>
                      </a:r>
                      <a:endParaRPr lang="en-GB" sz="800" b="0" noProof="0">
                        <a:solidFill>
                          <a:schemeClr val="accent6">
                            <a:lumMod val="50000"/>
                          </a:schemeClr>
                        </a:solidFill>
                      </a:endParaRP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cxnSp>
        <p:nvCxnSpPr>
          <p:cNvPr id="20" name="Łącznik prosty ze strzałką 28">
            <a:extLst>
              <a:ext uri="{FF2B5EF4-FFF2-40B4-BE49-F238E27FC236}">
                <a16:creationId xmlns:a16="http://schemas.microsoft.com/office/drawing/2014/main" id="{1686F576-2735-4887-BC7D-223355EB8C78}"/>
              </a:ext>
            </a:extLst>
          </p:cNvPr>
          <p:cNvCxnSpPr/>
          <p:nvPr/>
        </p:nvCxnSpPr>
        <p:spPr>
          <a:xfrm flipH="1">
            <a:off x="3788579" y="3467544"/>
            <a:ext cx="8849" cy="287596"/>
          </a:xfrm>
          <a:prstGeom prst="straightConnector1">
            <a:avLst/>
          </a:prstGeom>
          <a:noFill/>
          <a:ln w="25400">
            <a:solidFill>
              <a:schemeClr val="accent6">
                <a:lumMod val="60000"/>
                <a:lumOff val="40000"/>
              </a:schemeClr>
            </a:solidFill>
            <a:headEnd type="triangle" w="lg" len="lg"/>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1" name="Prostokąt zaokrąglony 14">
            <a:extLst>
              <a:ext uri="{FF2B5EF4-FFF2-40B4-BE49-F238E27FC236}">
                <a16:creationId xmlns:a16="http://schemas.microsoft.com/office/drawing/2014/main" id="{820A8D53-704C-4693-A3D5-963EB350D42E}"/>
              </a:ext>
            </a:extLst>
          </p:cNvPr>
          <p:cNvSpPr/>
          <p:nvPr/>
        </p:nvSpPr>
        <p:spPr>
          <a:xfrm>
            <a:off x="1190302" y="3197798"/>
            <a:ext cx="5046986" cy="280928"/>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Federal states AND Communal organisations</a:t>
            </a:r>
          </a:p>
        </p:txBody>
      </p:sp>
      <p:graphicFrame>
        <p:nvGraphicFramePr>
          <p:cNvPr id="22" name="Tabela 55">
            <a:extLst>
              <a:ext uri="{FF2B5EF4-FFF2-40B4-BE49-F238E27FC236}">
                <a16:creationId xmlns:a16="http://schemas.microsoft.com/office/drawing/2014/main" id="{AD2EEB67-9880-477E-B3F1-F7B127F0FC65}"/>
              </a:ext>
            </a:extLst>
          </p:cNvPr>
          <p:cNvGraphicFramePr>
            <a:graphicFrameLocks noGrp="1"/>
          </p:cNvGraphicFramePr>
          <p:nvPr>
            <p:extLst>
              <p:ext uri="{D42A27DB-BD31-4B8C-83A1-F6EECF244321}">
                <p14:modId xmlns:p14="http://schemas.microsoft.com/office/powerpoint/2010/main" val="2576629625"/>
              </p:ext>
            </p:extLst>
          </p:nvPr>
        </p:nvGraphicFramePr>
        <p:xfrm>
          <a:off x="4100015" y="1579804"/>
          <a:ext cx="2110829" cy="231992"/>
        </p:xfrm>
        <a:graphic>
          <a:graphicData uri="http://schemas.openxmlformats.org/drawingml/2006/table">
            <a:tbl>
              <a:tblPr>
                <a:tableStyleId>{21E4AEA4-8DFA-4A89-87EB-49C32662AFE0}</a:tableStyleId>
              </a:tblPr>
              <a:tblGrid>
                <a:gridCol w="2110829">
                  <a:extLst>
                    <a:ext uri="{9D8B030D-6E8A-4147-A177-3AD203B41FA5}">
                      <a16:colId xmlns:a16="http://schemas.microsoft.com/office/drawing/2014/main" val="20000"/>
                    </a:ext>
                  </a:extLst>
                </a:gridCol>
              </a:tblGrid>
              <a:tr h="231992">
                <a:tc>
                  <a:txBody>
                    <a:bodyPr/>
                    <a:lstStyle/>
                    <a:p>
                      <a:pPr algn="ctr"/>
                      <a:r>
                        <a:rPr lang="en-US" sz="800" b="0">
                          <a:solidFill>
                            <a:schemeClr val="accent6">
                              <a:lumMod val="50000"/>
                            </a:schemeClr>
                          </a:solidFill>
                        </a:rPr>
                        <a:t>Federal government acts in a mediating role </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
        <p:nvSpPr>
          <p:cNvPr id="23" name="Prostokąt zaokrąglony 69">
            <a:extLst>
              <a:ext uri="{FF2B5EF4-FFF2-40B4-BE49-F238E27FC236}">
                <a16:creationId xmlns:a16="http://schemas.microsoft.com/office/drawing/2014/main" id="{C5BA771A-23B1-40FA-A625-A11F5D10A465}"/>
              </a:ext>
            </a:extLst>
          </p:cNvPr>
          <p:cNvSpPr/>
          <p:nvPr/>
        </p:nvSpPr>
        <p:spPr>
          <a:xfrm>
            <a:off x="1660083" y="4396337"/>
            <a:ext cx="931022" cy="280928"/>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DE" sz="1050" b="1">
                <a:solidFill>
                  <a:prstClr val="white"/>
                </a:solidFill>
              </a:rPr>
              <a:t>Institution </a:t>
            </a:r>
            <a:endParaRPr lang="pl-PL" sz="1050" b="1">
              <a:solidFill>
                <a:prstClr val="white"/>
              </a:solidFill>
            </a:endParaRPr>
          </a:p>
        </p:txBody>
      </p:sp>
      <p:graphicFrame>
        <p:nvGraphicFramePr>
          <p:cNvPr id="24" name="Tabela 70">
            <a:extLst>
              <a:ext uri="{FF2B5EF4-FFF2-40B4-BE49-F238E27FC236}">
                <a16:creationId xmlns:a16="http://schemas.microsoft.com/office/drawing/2014/main" id="{6358C422-BCE8-403E-A6F7-9FE0661A13EE}"/>
              </a:ext>
            </a:extLst>
          </p:cNvPr>
          <p:cNvGraphicFramePr>
            <a:graphicFrameLocks noGrp="1"/>
          </p:cNvGraphicFramePr>
          <p:nvPr>
            <p:extLst>
              <p:ext uri="{D42A27DB-BD31-4B8C-83A1-F6EECF244321}">
                <p14:modId xmlns:p14="http://schemas.microsoft.com/office/powerpoint/2010/main" val="1176599742"/>
              </p:ext>
            </p:extLst>
          </p:nvPr>
        </p:nvGraphicFramePr>
        <p:xfrm>
          <a:off x="3120573" y="4387302"/>
          <a:ext cx="790226" cy="297840"/>
        </p:xfrm>
        <a:graphic>
          <a:graphicData uri="http://schemas.openxmlformats.org/drawingml/2006/table">
            <a:tbl>
              <a:tblPr>
                <a:tableStyleId>{21E4AEA4-8DFA-4A89-87EB-49C32662AFE0}</a:tableStyleId>
              </a:tblPr>
              <a:tblGrid>
                <a:gridCol w="790226">
                  <a:extLst>
                    <a:ext uri="{9D8B030D-6E8A-4147-A177-3AD203B41FA5}">
                      <a16:colId xmlns:a16="http://schemas.microsoft.com/office/drawing/2014/main" val="20000"/>
                    </a:ext>
                  </a:extLst>
                </a:gridCol>
              </a:tblGrid>
              <a:tr h="283050">
                <a:tc>
                  <a:txBody>
                    <a:bodyPr/>
                    <a:lstStyle/>
                    <a:p>
                      <a:pPr algn="ctr"/>
                      <a:r>
                        <a:rPr lang="en-GB" sz="800" b="0" noProof="0">
                          <a:solidFill>
                            <a:schemeClr val="accent6">
                              <a:lumMod val="50000"/>
                            </a:schemeClr>
                          </a:solidFill>
                        </a:rPr>
                        <a:t>Processes and functions</a:t>
                      </a:r>
                    </a:p>
                  </a:txBody>
                  <a:tcPr marL="27000" marR="27000" marT="27000" marB="27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cxnSp>
        <p:nvCxnSpPr>
          <p:cNvPr id="25" name="Łącznik prosty ze strzałką 29">
            <a:extLst>
              <a:ext uri="{FF2B5EF4-FFF2-40B4-BE49-F238E27FC236}">
                <a16:creationId xmlns:a16="http://schemas.microsoft.com/office/drawing/2014/main" id="{6635A4FB-7D7C-4E0B-8A1E-D1715E73C756}"/>
              </a:ext>
            </a:extLst>
          </p:cNvPr>
          <p:cNvCxnSpPr>
            <a:cxnSpLocks/>
            <a:stCxn id="12" idx="2"/>
          </p:cNvCxnSpPr>
          <p:nvPr/>
        </p:nvCxnSpPr>
        <p:spPr>
          <a:xfrm>
            <a:off x="5614358" y="2569697"/>
            <a:ext cx="0" cy="638706"/>
          </a:xfrm>
          <a:prstGeom prst="straightConnector1">
            <a:avLst/>
          </a:prstGeom>
          <a:noFill/>
          <a:ln w="25400">
            <a:solidFill>
              <a:schemeClr val="accent6">
                <a:lumMod val="60000"/>
                <a:lumOff val="40000"/>
              </a:schemeClr>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sp>
        <p:nvSpPr>
          <p:cNvPr id="26" name="Prostokąt zaokrąglony 14">
            <a:extLst>
              <a:ext uri="{FF2B5EF4-FFF2-40B4-BE49-F238E27FC236}">
                <a16:creationId xmlns:a16="http://schemas.microsoft.com/office/drawing/2014/main" id="{D88EDB10-DAEA-4E9F-8FCD-C7EA518E52EC}"/>
              </a:ext>
            </a:extLst>
          </p:cNvPr>
          <p:cNvSpPr/>
          <p:nvPr/>
        </p:nvSpPr>
        <p:spPr>
          <a:xfrm>
            <a:off x="1199446" y="3742346"/>
            <a:ext cx="5055159" cy="280928"/>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1050" b="1">
                <a:solidFill>
                  <a:prstClr val="white"/>
                </a:solidFill>
              </a:rPr>
              <a:t>Involvement of technical expertise</a:t>
            </a:r>
            <a:endParaRPr lang="en-US" sz="1050">
              <a:solidFill>
                <a:prstClr val="white"/>
              </a:solidFill>
            </a:endParaRPr>
          </a:p>
        </p:txBody>
      </p:sp>
      <p:sp>
        <p:nvSpPr>
          <p:cNvPr id="28" name="TextBox 6">
            <a:extLst>
              <a:ext uri="{FF2B5EF4-FFF2-40B4-BE49-F238E27FC236}">
                <a16:creationId xmlns:a16="http://schemas.microsoft.com/office/drawing/2014/main" id="{80E665E4-FCBA-41E5-BED2-3A0830A1EA0F}"/>
              </a:ext>
            </a:extLst>
          </p:cNvPr>
          <p:cNvSpPr txBox="1"/>
          <p:nvPr/>
        </p:nvSpPr>
        <p:spPr>
          <a:xfrm>
            <a:off x="3388051" y="1503292"/>
            <a:ext cx="184731" cy="248209"/>
          </a:xfrm>
          <a:prstGeom prst="rect">
            <a:avLst/>
          </a:prstGeom>
          <a:noFill/>
        </p:spPr>
        <p:txBody>
          <a:bodyPr wrap="none" rtlCol="0">
            <a:spAutoFit/>
          </a:bodyPr>
          <a:lstStyle/>
          <a:p>
            <a:endParaRPr lang="en-US" sz="1013">
              <a:solidFill>
                <a:prstClr val="black"/>
              </a:solidFill>
            </a:endParaRPr>
          </a:p>
        </p:txBody>
      </p:sp>
      <p:sp>
        <p:nvSpPr>
          <p:cNvPr id="29" name="TextBox 9">
            <a:extLst>
              <a:ext uri="{FF2B5EF4-FFF2-40B4-BE49-F238E27FC236}">
                <a16:creationId xmlns:a16="http://schemas.microsoft.com/office/drawing/2014/main" id="{C6484800-706A-4C38-84CB-8B90956FF39B}"/>
              </a:ext>
            </a:extLst>
          </p:cNvPr>
          <p:cNvSpPr txBox="1"/>
          <p:nvPr/>
        </p:nvSpPr>
        <p:spPr>
          <a:xfrm>
            <a:off x="2711157" y="1503292"/>
            <a:ext cx="184731" cy="248209"/>
          </a:xfrm>
          <a:prstGeom prst="rect">
            <a:avLst/>
          </a:prstGeom>
          <a:noFill/>
        </p:spPr>
        <p:txBody>
          <a:bodyPr wrap="none" rtlCol="0">
            <a:spAutoFit/>
          </a:bodyPr>
          <a:lstStyle/>
          <a:p>
            <a:endParaRPr lang="en-US" sz="1013">
              <a:solidFill>
                <a:prstClr val="black"/>
              </a:solidFill>
            </a:endParaRPr>
          </a:p>
        </p:txBody>
      </p:sp>
      <p:sp>
        <p:nvSpPr>
          <p:cNvPr id="30" name="TextBox 23">
            <a:extLst>
              <a:ext uri="{FF2B5EF4-FFF2-40B4-BE49-F238E27FC236}">
                <a16:creationId xmlns:a16="http://schemas.microsoft.com/office/drawing/2014/main" id="{736E9B9E-43D0-4892-85DB-A0FB274C7EE1}"/>
              </a:ext>
            </a:extLst>
          </p:cNvPr>
          <p:cNvSpPr txBox="1"/>
          <p:nvPr/>
        </p:nvSpPr>
        <p:spPr>
          <a:xfrm>
            <a:off x="7205933" y="3347091"/>
            <a:ext cx="184731" cy="248209"/>
          </a:xfrm>
          <a:prstGeom prst="rect">
            <a:avLst/>
          </a:prstGeom>
          <a:noFill/>
        </p:spPr>
        <p:txBody>
          <a:bodyPr wrap="none" rtlCol="0">
            <a:spAutoFit/>
          </a:bodyPr>
          <a:lstStyle/>
          <a:p>
            <a:endParaRPr lang="en-US" sz="1013">
              <a:solidFill>
                <a:prstClr val="black"/>
              </a:solidFill>
            </a:endParaRPr>
          </a:p>
        </p:txBody>
      </p:sp>
      <p:sp>
        <p:nvSpPr>
          <p:cNvPr id="31" name="TextBox 42">
            <a:extLst>
              <a:ext uri="{FF2B5EF4-FFF2-40B4-BE49-F238E27FC236}">
                <a16:creationId xmlns:a16="http://schemas.microsoft.com/office/drawing/2014/main" id="{EA2C8FF7-8D32-4A8D-81B7-57317271F2E2}"/>
              </a:ext>
            </a:extLst>
          </p:cNvPr>
          <p:cNvSpPr txBox="1"/>
          <p:nvPr/>
        </p:nvSpPr>
        <p:spPr>
          <a:xfrm>
            <a:off x="6891978" y="4004527"/>
            <a:ext cx="1039437" cy="438582"/>
          </a:xfrm>
          <a:prstGeom prst="round1Rect">
            <a:avLst/>
          </a:prstGeom>
          <a:solidFill>
            <a:srgbClr val="F4971A"/>
          </a:solidFill>
        </p:spPr>
        <p:txBody>
          <a:bodyPr wrap="square" rtlCol="0">
            <a:spAutoFit/>
          </a:bodyPr>
          <a:lstStyle/>
          <a:p>
            <a:r>
              <a:rPr lang="en-GB" sz="750">
                <a:solidFill>
                  <a:schemeClr val="bg1"/>
                </a:solidFill>
              </a:rPr>
              <a:t>Governed by underlying sector related laws</a:t>
            </a:r>
          </a:p>
        </p:txBody>
      </p:sp>
      <p:sp>
        <p:nvSpPr>
          <p:cNvPr id="32" name="TextBox 62">
            <a:extLst>
              <a:ext uri="{FF2B5EF4-FFF2-40B4-BE49-F238E27FC236}">
                <a16:creationId xmlns:a16="http://schemas.microsoft.com/office/drawing/2014/main" id="{CE200E72-F9A1-4FE7-9058-2C7D6F92D18D}"/>
              </a:ext>
            </a:extLst>
          </p:cNvPr>
          <p:cNvSpPr txBox="1"/>
          <p:nvPr/>
        </p:nvSpPr>
        <p:spPr>
          <a:xfrm>
            <a:off x="4440267" y="4375218"/>
            <a:ext cx="1210957" cy="323165"/>
          </a:xfrm>
          <a:prstGeom prst="round1Rect">
            <a:avLst/>
          </a:prstGeom>
          <a:solidFill>
            <a:srgbClr val="F4971A"/>
          </a:solidFill>
        </p:spPr>
        <p:txBody>
          <a:bodyPr wrap="square" rtlCol="0">
            <a:spAutoFit/>
          </a:bodyPr>
          <a:lstStyle/>
          <a:p>
            <a:pPr algn="ctr"/>
            <a:r>
              <a:rPr lang="en-US" sz="750">
                <a:solidFill>
                  <a:schemeClr val="bg1"/>
                </a:solidFill>
              </a:rPr>
              <a:t>Procedural instruments and policies </a:t>
            </a:r>
          </a:p>
        </p:txBody>
      </p:sp>
      <p:sp>
        <p:nvSpPr>
          <p:cNvPr id="33" name="Geschweifte Klammer rechts 32">
            <a:extLst>
              <a:ext uri="{FF2B5EF4-FFF2-40B4-BE49-F238E27FC236}">
                <a16:creationId xmlns:a16="http://schemas.microsoft.com/office/drawing/2014/main" id="{C09A85E9-250C-4FC1-AA1F-8BCAE68B0A47}"/>
              </a:ext>
            </a:extLst>
          </p:cNvPr>
          <p:cNvSpPr/>
          <p:nvPr/>
        </p:nvSpPr>
        <p:spPr>
          <a:xfrm>
            <a:off x="6253687" y="1099837"/>
            <a:ext cx="508096" cy="2923437"/>
          </a:xfrm>
          <a:prstGeom prst="rightBrace">
            <a:avLst/>
          </a:prstGeom>
          <a:noFill/>
          <a:ln w="28575" cap="rnd">
            <a:solidFill>
              <a:srgbClr val="F4971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13">
              <a:solidFill>
                <a:prstClr val="black"/>
              </a:solidFill>
            </a:endParaRPr>
          </a:p>
        </p:txBody>
      </p:sp>
      <p:sp>
        <p:nvSpPr>
          <p:cNvPr id="34" name="Geschweifte Klammer rechts 33">
            <a:extLst>
              <a:ext uri="{FF2B5EF4-FFF2-40B4-BE49-F238E27FC236}">
                <a16:creationId xmlns:a16="http://schemas.microsoft.com/office/drawing/2014/main" id="{CB05839B-7603-4838-9BC9-35BD65F18871}"/>
              </a:ext>
            </a:extLst>
          </p:cNvPr>
          <p:cNvSpPr/>
          <p:nvPr/>
        </p:nvSpPr>
        <p:spPr>
          <a:xfrm>
            <a:off x="6253687" y="4063147"/>
            <a:ext cx="532082" cy="312071"/>
          </a:xfrm>
          <a:prstGeom prst="rightBrace">
            <a:avLst/>
          </a:prstGeom>
          <a:noFill/>
          <a:ln w="28575" cap="rnd">
            <a:solidFill>
              <a:srgbClr val="F4971A"/>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013">
              <a:solidFill>
                <a:prstClr val="black"/>
              </a:solidFill>
            </a:endParaRPr>
          </a:p>
        </p:txBody>
      </p:sp>
      <p:sp>
        <p:nvSpPr>
          <p:cNvPr id="10" name="Prostokąt zaokrąglony 4">
            <a:extLst>
              <a:ext uri="{FF2B5EF4-FFF2-40B4-BE49-F238E27FC236}">
                <a16:creationId xmlns:a16="http://schemas.microsoft.com/office/drawing/2014/main" id="{611C90F9-CFCC-448B-9C57-2D89C434D749}"/>
              </a:ext>
            </a:extLst>
          </p:cNvPr>
          <p:cNvSpPr/>
          <p:nvPr/>
        </p:nvSpPr>
        <p:spPr>
          <a:xfrm>
            <a:off x="1182131" y="1099837"/>
            <a:ext cx="5028713" cy="280928"/>
          </a:xfrm>
          <a:prstGeom prst="round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Federal Government</a:t>
            </a:r>
          </a:p>
        </p:txBody>
      </p:sp>
      <p:graphicFrame>
        <p:nvGraphicFramePr>
          <p:cNvPr id="27" name="Tabela 17">
            <a:extLst>
              <a:ext uri="{FF2B5EF4-FFF2-40B4-BE49-F238E27FC236}">
                <a16:creationId xmlns:a16="http://schemas.microsoft.com/office/drawing/2014/main" id="{4720DC5F-607A-4F3A-A105-6B40D547397C}"/>
              </a:ext>
            </a:extLst>
          </p:cNvPr>
          <p:cNvGraphicFramePr>
            <a:graphicFrameLocks noGrp="1"/>
          </p:cNvGraphicFramePr>
          <p:nvPr>
            <p:extLst>
              <p:ext uri="{D42A27DB-BD31-4B8C-83A1-F6EECF244321}">
                <p14:modId xmlns:p14="http://schemas.microsoft.com/office/powerpoint/2010/main" val="3522863525"/>
              </p:ext>
            </p:extLst>
          </p:nvPr>
        </p:nvGraphicFramePr>
        <p:xfrm>
          <a:off x="1216767" y="1445927"/>
          <a:ext cx="2189047" cy="227610"/>
        </p:xfrm>
        <a:graphic>
          <a:graphicData uri="http://schemas.openxmlformats.org/drawingml/2006/table">
            <a:tbl>
              <a:tblPr>
                <a:tableStyleId>{21E4AEA4-8DFA-4A89-87EB-49C32662AFE0}</a:tableStyleId>
              </a:tblPr>
              <a:tblGrid>
                <a:gridCol w="2189047">
                  <a:extLst>
                    <a:ext uri="{9D8B030D-6E8A-4147-A177-3AD203B41FA5}">
                      <a16:colId xmlns:a16="http://schemas.microsoft.com/office/drawing/2014/main" val="20000"/>
                    </a:ext>
                  </a:extLst>
                </a:gridCol>
              </a:tblGrid>
              <a:tr h="227610">
                <a:tc>
                  <a:txBody>
                    <a:bodyPr/>
                    <a:lstStyle/>
                    <a:p>
                      <a:pPr algn="ctr"/>
                      <a:r>
                        <a:rPr lang="en-GB" sz="800" b="0" noProof="0">
                          <a:solidFill>
                            <a:schemeClr val="accent6">
                              <a:lumMod val="50000"/>
                            </a:schemeClr>
                          </a:solidFill>
                        </a:rPr>
                        <a:t>Overriding coordination function for policy</a:t>
                      </a:r>
                    </a:p>
                  </a:txBody>
                  <a:tcPr marL="27000" marR="27000" marT="27000" marB="27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71499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21" grpId="0" animBg="1"/>
      <p:bldP spid="26" grpId="0" animBg="1"/>
      <p:bldP spid="31" grpId="0" animBg="1"/>
      <p:bldP spid="33" grpId="0" animBg="1"/>
      <p:bldP spid="34"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2EDF120-85D4-4F06-A5A0-0445EA89496E}"/>
              </a:ext>
            </a:extLst>
          </p:cNvPr>
          <p:cNvSpPr>
            <a:spLocks noGrp="1"/>
          </p:cNvSpPr>
          <p:nvPr>
            <p:ph type="title"/>
          </p:nvPr>
        </p:nvSpPr>
        <p:spPr>
          <a:xfrm>
            <a:off x="449816" y="576000"/>
            <a:ext cx="8567183" cy="540544"/>
          </a:xfrm>
        </p:spPr>
        <p:txBody>
          <a:bodyPr>
            <a:normAutofit/>
          </a:bodyPr>
          <a:lstStyle/>
          <a:p>
            <a:r>
              <a:rPr lang="en-US"/>
              <a:t>Vertical Nexus Coordination in Germany</a:t>
            </a:r>
            <a:endParaRPr lang="de-DE"/>
          </a:p>
        </p:txBody>
      </p:sp>
      <p:sp>
        <p:nvSpPr>
          <p:cNvPr id="4" name="Foliennummernplatzhalter 3">
            <a:extLst>
              <a:ext uri="{FF2B5EF4-FFF2-40B4-BE49-F238E27FC236}">
                <a16:creationId xmlns:a16="http://schemas.microsoft.com/office/drawing/2014/main" id="{5FF9CBAD-619E-4A7A-998C-9D21B04E618A}"/>
              </a:ext>
            </a:extLst>
          </p:cNvPr>
          <p:cNvSpPr>
            <a:spLocks noGrp="1"/>
          </p:cNvSpPr>
          <p:nvPr>
            <p:ph type="sldNum" sz="quarter" idx="16"/>
          </p:nvPr>
        </p:nvSpPr>
        <p:spPr/>
        <p:txBody>
          <a:bodyPr/>
          <a:lstStyle/>
          <a:p>
            <a:fld id="{CF23C0C3-F0EC-4AF0-84C8-08554CFEDD03}" type="slidenum">
              <a:rPr lang="en-GB" smtClean="0"/>
              <a:t>7</a:t>
            </a:fld>
            <a:endParaRPr lang="en-GB"/>
          </a:p>
        </p:txBody>
      </p:sp>
      <p:sp>
        <p:nvSpPr>
          <p:cNvPr id="6" name="Rounded Rectangle 42">
            <a:extLst>
              <a:ext uri="{FF2B5EF4-FFF2-40B4-BE49-F238E27FC236}">
                <a16:creationId xmlns:a16="http://schemas.microsoft.com/office/drawing/2014/main" id="{1CCC7003-FF32-4CA3-A405-041587D7A030}"/>
              </a:ext>
            </a:extLst>
          </p:cNvPr>
          <p:cNvSpPr/>
          <p:nvPr/>
        </p:nvSpPr>
        <p:spPr>
          <a:xfrm>
            <a:off x="1906435" y="1892542"/>
            <a:ext cx="1698731" cy="3998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7" name="Rounded Rectangle 21">
            <a:extLst>
              <a:ext uri="{FF2B5EF4-FFF2-40B4-BE49-F238E27FC236}">
                <a16:creationId xmlns:a16="http://schemas.microsoft.com/office/drawing/2014/main" id="{6A762880-EB93-4BDB-BCD7-FA297A71EE06}"/>
              </a:ext>
            </a:extLst>
          </p:cNvPr>
          <p:cNvSpPr/>
          <p:nvPr/>
        </p:nvSpPr>
        <p:spPr>
          <a:xfrm>
            <a:off x="1121261" y="1041804"/>
            <a:ext cx="5709063" cy="475119"/>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8" name="Prostokąt zaokrąglony 7">
            <a:extLst>
              <a:ext uri="{FF2B5EF4-FFF2-40B4-BE49-F238E27FC236}">
                <a16:creationId xmlns:a16="http://schemas.microsoft.com/office/drawing/2014/main" id="{CEC17DEA-D692-49AE-92E2-098B3D16BAAD}"/>
              </a:ext>
            </a:extLst>
          </p:cNvPr>
          <p:cNvSpPr/>
          <p:nvPr/>
        </p:nvSpPr>
        <p:spPr>
          <a:xfrm>
            <a:off x="4804526" y="1137365"/>
            <a:ext cx="1373364" cy="274615"/>
          </a:xfrm>
          <a:prstGeom prst="round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de-DE" sz="1013" b="1">
                <a:solidFill>
                  <a:prstClr val="white"/>
                </a:solidFill>
              </a:rPr>
              <a:t>Federal States</a:t>
            </a:r>
          </a:p>
        </p:txBody>
      </p:sp>
      <p:sp>
        <p:nvSpPr>
          <p:cNvPr id="9" name="Prostokąt zaokrąglony 26">
            <a:extLst>
              <a:ext uri="{FF2B5EF4-FFF2-40B4-BE49-F238E27FC236}">
                <a16:creationId xmlns:a16="http://schemas.microsoft.com/office/drawing/2014/main" id="{B893B60F-BB67-420A-8E6E-0EE0166240D9}"/>
              </a:ext>
            </a:extLst>
          </p:cNvPr>
          <p:cNvSpPr/>
          <p:nvPr/>
        </p:nvSpPr>
        <p:spPr>
          <a:xfrm>
            <a:off x="1551785" y="1137366"/>
            <a:ext cx="1996002" cy="274615"/>
          </a:xfrm>
          <a:prstGeom prst="roundRect">
            <a:avLst/>
          </a:prstGeom>
          <a:solidFill>
            <a:schemeClr val="bg2">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13" b="1">
                <a:solidFill>
                  <a:prstClr val="white"/>
                </a:solidFill>
              </a:rPr>
              <a:t>Federal Government</a:t>
            </a:r>
          </a:p>
        </p:txBody>
      </p:sp>
      <p:cxnSp>
        <p:nvCxnSpPr>
          <p:cNvPr id="10" name="Straight Arrow Connector 15">
            <a:extLst>
              <a:ext uri="{FF2B5EF4-FFF2-40B4-BE49-F238E27FC236}">
                <a16:creationId xmlns:a16="http://schemas.microsoft.com/office/drawing/2014/main" id="{5B598F99-F29F-4C41-90BE-03795FFC9C90}"/>
              </a:ext>
            </a:extLst>
          </p:cNvPr>
          <p:cNvCxnSpPr/>
          <p:nvPr/>
        </p:nvCxnSpPr>
        <p:spPr>
          <a:xfrm>
            <a:off x="3655317" y="1287759"/>
            <a:ext cx="1024436" cy="0"/>
          </a:xfrm>
          <a:prstGeom prst="straightConnector1">
            <a:avLst/>
          </a:prstGeom>
          <a:ln w="31750">
            <a:solidFill>
              <a:schemeClr val="bg2">
                <a:lumMod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20">
            <a:extLst>
              <a:ext uri="{FF2B5EF4-FFF2-40B4-BE49-F238E27FC236}">
                <a16:creationId xmlns:a16="http://schemas.microsoft.com/office/drawing/2014/main" id="{21E49DB4-D6B8-41FB-95BE-17C3CC0DC571}"/>
              </a:ext>
            </a:extLst>
          </p:cNvPr>
          <p:cNvSpPr txBox="1"/>
          <p:nvPr/>
        </p:nvSpPr>
        <p:spPr>
          <a:xfrm>
            <a:off x="1792817" y="1919333"/>
            <a:ext cx="1891107" cy="369332"/>
          </a:xfrm>
          <a:prstGeom prst="rect">
            <a:avLst/>
          </a:prstGeom>
          <a:noFill/>
        </p:spPr>
        <p:txBody>
          <a:bodyPr wrap="square" rtlCol="0">
            <a:spAutoFit/>
          </a:bodyPr>
          <a:lstStyle/>
          <a:p>
            <a:pPr algn="ctr"/>
            <a:r>
              <a:rPr lang="de-DE" sz="900">
                <a:solidFill>
                  <a:srgbClr val="EEECE1">
                    <a:lumMod val="25000"/>
                  </a:srgbClr>
                </a:solidFill>
              </a:rPr>
              <a:t>Main</a:t>
            </a:r>
            <a:r>
              <a:rPr lang="de-DE" sz="900">
                <a:solidFill>
                  <a:srgbClr val="C00000"/>
                </a:solidFill>
              </a:rPr>
              <a:t> </a:t>
            </a:r>
            <a:r>
              <a:rPr lang="en-US" altLang="zh-TW" sz="900" b="1">
                <a:solidFill>
                  <a:srgbClr val="F4971A"/>
                </a:solidFill>
              </a:rPr>
              <a:t>FORMAL</a:t>
            </a:r>
            <a:r>
              <a:rPr lang="de-DE" sz="900" b="1">
                <a:solidFill>
                  <a:srgbClr val="C00000"/>
                </a:solidFill>
              </a:rPr>
              <a:t> </a:t>
            </a:r>
            <a:r>
              <a:rPr lang="en-GB" sz="900">
                <a:solidFill>
                  <a:srgbClr val="EEECE1">
                    <a:lumMod val="25000"/>
                  </a:srgbClr>
                </a:solidFill>
              </a:rPr>
              <a:t>mechanisms</a:t>
            </a:r>
          </a:p>
          <a:p>
            <a:pPr algn="ctr"/>
            <a:r>
              <a:rPr lang="en-GB" sz="900">
                <a:solidFill>
                  <a:srgbClr val="EEECE1">
                    <a:lumMod val="25000"/>
                  </a:srgbClr>
                </a:solidFill>
              </a:rPr>
              <a:t>for</a:t>
            </a:r>
            <a:r>
              <a:rPr lang="de-DE" sz="900">
                <a:solidFill>
                  <a:srgbClr val="EEECE1">
                    <a:lumMod val="25000"/>
                  </a:srgbClr>
                </a:solidFill>
              </a:rPr>
              <a:t> </a:t>
            </a:r>
            <a:r>
              <a:rPr lang="en-GB" sz="900">
                <a:solidFill>
                  <a:srgbClr val="EEECE1">
                    <a:lumMod val="25000"/>
                  </a:srgbClr>
                </a:solidFill>
              </a:rPr>
              <a:t>vertical</a:t>
            </a:r>
            <a:r>
              <a:rPr lang="de-DE" sz="900">
                <a:solidFill>
                  <a:srgbClr val="EEECE1">
                    <a:lumMod val="25000"/>
                  </a:srgbClr>
                </a:solidFill>
              </a:rPr>
              <a:t> </a:t>
            </a:r>
            <a:r>
              <a:rPr lang="en-GB" sz="900">
                <a:solidFill>
                  <a:srgbClr val="EEECE1">
                    <a:lumMod val="25000"/>
                  </a:srgbClr>
                </a:solidFill>
              </a:rPr>
              <a:t>cooperation</a:t>
            </a:r>
            <a:endParaRPr lang="pl-PL" sz="900">
              <a:solidFill>
                <a:srgbClr val="EEECE1">
                  <a:lumMod val="25000"/>
                </a:srgbClr>
              </a:solidFill>
            </a:endParaRPr>
          </a:p>
        </p:txBody>
      </p:sp>
      <p:sp>
        <p:nvSpPr>
          <p:cNvPr id="13" name="Prostokąt zaokrąglony 31">
            <a:extLst>
              <a:ext uri="{FF2B5EF4-FFF2-40B4-BE49-F238E27FC236}">
                <a16:creationId xmlns:a16="http://schemas.microsoft.com/office/drawing/2014/main" id="{E9D93EA5-BC51-4134-A695-47D5BD3BA1BF}"/>
              </a:ext>
            </a:extLst>
          </p:cNvPr>
          <p:cNvSpPr/>
          <p:nvPr/>
        </p:nvSpPr>
        <p:spPr>
          <a:xfrm>
            <a:off x="1065946" y="2961942"/>
            <a:ext cx="1572112" cy="369332"/>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900">
                <a:solidFill>
                  <a:srgbClr val="619358"/>
                </a:solidFill>
              </a:rPr>
              <a:t>Example: Conference of Environment Ministers</a:t>
            </a:r>
          </a:p>
        </p:txBody>
      </p:sp>
      <p:sp>
        <p:nvSpPr>
          <p:cNvPr id="14" name="Rounded Rectangle 49">
            <a:extLst>
              <a:ext uri="{FF2B5EF4-FFF2-40B4-BE49-F238E27FC236}">
                <a16:creationId xmlns:a16="http://schemas.microsoft.com/office/drawing/2014/main" id="{79C6A573-A553-4884-9D05-89CAE475CB0F}"/>
              </a:ext>
            </a:extLst>
          </p:cNvPr>
          <p:cNvSpPr/>
          <p:nvPr/>
        </p:nvSpPr>
        <p:spPr>
          <a:xfrm>
            <a:off x="4861905" y="1892542"/>
            <a:ext cx="1764966" cy="39983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5" name="TextBox 50">
            <a:extLst>
              <a:ext uri="{FF2B5EF4-FFF2-40B4-BE49-F238E27FC236}">
                <a16:creationId xmlns:a16="http://schemas.microsoft.com/office/drawing/2014/main" id="{E6737CC0-39CE-4B7C-AEB2-84895842C86E}"/>
              </a:ext>
            </a:extLst>
          </p:cNvPr>
          <p:cNvSpPr txBox="1"/>
          <p:nvPr/>
        </p:nvSpPr>
        <p:spPr>
          <a:xfrm>
            <a:off x="4852713" y="1911995"/>
            <a:ext cx="1790915" cy="369332"/>
          </a:xfrm>
          <a:prstGeom prst="rect">
            <a:avLst/>
          </a:prstGeom>
          <a:noFill/>
        </p:spPr>
        <p:txBody>
          <a:bodyPr wrap="square" rtlCol="0">
            <a:spAutoFit/>
          </a:bodyPr>
          <a:lstStyle/>
          <a:p>
            <a:pPr algn="ctr"/>
            <a:r>
              <a:rPr lang="de-DE" sz="900">
                <a:solidFill>
                  <a:srgbClr val="EEECE1">
                    <a:lumMod val="25000"/>
                  </a:srgbClr>
                </a:solidFill>
              </a:rPr>
              <a:t>Main</a:t>
            </a:r>
            <a:r>
              <a:rPr lang="de-DE" sz="900">
                <a:solidFill>
                  <a:srgbClr val="C00000"/>
                </a:solidFill>
              </a:rPr>
              <a:t> </a:t>
            </a:r>
            <a:r>
              <a:rPr lang="en-US" altLang="zh-TW" sz="900" b="1">
                <a:solidFill>
                  <a:srgbClr val="F4971A"/>
                </a:solidFill>
              </a:rPr>
              <a:t>INFORMAL</a:t>
            </a:r>
            <a:r>
              <a:rPr lang="de-DE" sz="900" b="1">
                <a:solidFill>
                  <a:srgbClr val="C00000"/>
                </a:solidFill>
              </a:rPr>
              <a:t> </a:t>
            </a:r>
            <a:r>
              <a:rPr lang="en-GB" sz="900">
                <a:solidFill>
                  <a:srgbClr val="EEECE1">
                    <a:lumMod val="25000"/>
                  </a:srgbClr>
                </a:solidFill>
              </a:rPr>
              <a:t>mechanism</a:t>
            </a:r>
          </a:p>
          <a:p>
            <a:pPr algn="ctr"/>
            <a:r>
              <a:rPr lang="en-GB" sz="900">
                <a:solidFill>
                  <a:srgbClr val="EEECE1">
                    <a:lumMod val="25000"/>
                  </a:srgbClr>
                </a:solidFill>
              </a:rPr>
              <a:t>for</a:t>
            </a:r>
            <a:r>
              <a:rPr lang="de-DE" sz="900">
                <a:solidFill>
                  <a:srgbClr val="EEECE1">
                    <a:lumMod val="25000"/>
                  </a:srgbClr>
                </a:solidFill>
              </a:rPr>
              <a:t> </a:t>
            </a:r>
            <a:r>
              <a:rPr lang="en-GB" sz="900">
                <a:solidFill>
                  <a:srgbClr val="EEECE1">
                    <a:lumMod val="25000"/>
                  </a:srgbClr>
                </a:solidFill>
              </a:rPr>
              <a:t>vertical</a:t>
            </a:r>
            <a:r>
              <a:rPr lang="de-DE" sz="900">
                <a:solidFill>
                  <a:srgbClr val="EEECE1">
                    <a:lumMod val="25000"/>
                  </a:srgbClr>
                </a:solidFill>
              </a:rPr>
              <a:t> </a:t>
            </a:r>
            <a:r>
              <a:rPr lang="en-GB" sz="900">
                <a:solidFill>
                  <a:srgbClr val="EEECE1">
                    <a:lumMod val="25000"/>
                  </a:srgbClr>
                </a:solidFill>
              </a:rPr>
              <a:t>coop</a:t>
            </a:r>
            <a:r>
              <a:rPr lang="en-US" altLang="zh-TW" sz="900">
                <a:solidFill>
                  <a:srgbClr val="EEECE1">
                    <a:lumMod val="25000"/>
                  </a:srgbClr>
                </a:solidFill>
              </a:rPr>
              <a:t>e</a:t>
            </a:r>
            <a:r>
              <a:rPr lang="en-GB" sz="900">
                <a:solidFill>
                  <a:srgbClr val="EEECE1">
                    <a:lumMod val="25000"/>
                  </a:srgbClr>
                </a:solidFill>
              </a:rPr>
              <a:t>ration</a:t>
            </a:r>
          </a:p>
        </p:txBody>
      </p:sp>
      <p:grpSp>
        <p:nvGrpSpPr>
          <p:cNvPr id="16" name="Gruppieren 15">
            <a:extLst>
              <a:ext uri="{FF2B5EF4-FFF2-40B4-BE49-F238E27FC236}">
                <a16:creationId xmlns:a16="http://schemas.microsoft.com/office/drawing/2014/main" id="{0A044010-0768-4CE1-B6AB-8E809954BCB4}"/>
              </a:ext>
            </a:extLst>
          </p:cNvPr>
          <p:cNvGrpSpPr/>
          <p:nvPr/>
        </p:nvGrpSpPr>
        <p:grpSpPr>
          <a:xfrm>
            <a:off x="2641302" y="1458976"/>
            <a:ext cx="3110447" cy="467364"/>
            <a:chOff x="2746351" y="2073900"/>
            <a:chExt cx="4147262" cy="847638"/>
          </a:xfrm>
        </p:grpSpPr>
        <p:sp>
          <p:nvSpPr>
            <p:cNvPr id="17" name="Rectangle 53">
              <a:extLst>
                <a:ext uri="{FF2B5EF4-FFF2-40B4-BE49-F238E27FC236}">
                  <a16:creationId xmlns:a16="http://schemas.microsoft.com/office/drawing/2014/main" id="{75B7A842-8E72-41C1-96FB-732F0E9D6DB3}"/>
                </a:ext>
              </a:extLst>
            </p:cNvPr>
            <p:cNvSpPr/>
            <p:nvPr/>
          </p:nvSpPr>
          <p:spPr>
            <a:xfrm flipH="1">
              <a:off x="4726502" y="2073900"/>
              <a:ext cx="90750" cy="500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8" name="Rectangle 66">
              <a:extLst>
                <a:ext uri="{FF2B5EF4-FFF2-40B4-BE49-F238E27FC236}">
                  <a16:creationId xmlns:a16="http://schemas.microsoft.com/office/drawing/2014/main" id="{B95E5C06-58DC-4004-970F-7344614FFFE4}"/>
                </a:ext>
              </a:extLst>
            </p:cNvPr>
            <p:cNvSpPr/>
            <p:nvPr/>
          </p:nvSpPr>
          <p:spPr>
            <a:xfrm flipH="1" flipV="1">
              <a:off x="2746351" y="2487900"/>
              <a:ext cx="4142492"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19" name="Rectangle 67">
              <a:extLst>
                <a:ext uri="{FF2B5EF4-FFF2-40B4-BE49-F238E27FC236}">
                  <a16:creationId xmlns:a16="http://schemas.microsoft.com/office/drawing/2014/main" id="{E8B49088-B06A-4B0A-BE18-BCB0C40C4611}"/>
                </a:ext>
              </a:extLst>
            </p:cNvPr>
            <p:cNvSpPr/>
            <p:nvPr/>
          </p:nvSpPr>
          <p:spPr>
            <a:xfrm flipH="1">
              <a:off x="2746351" y="2487900"/>
              <a:ext cx="90000" cy="4336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0" name="Rectangle 72">
              <a:extLst>
                <a:ext uri="{FF2B5EF4-FFF2-40B4-BE49-F238E27FC236}">
                  <a16:creationId xmlns:a16="http://schemas.microsoft.com/office/drawing/2014/main" id="{9E923642-1FF3-4869-8586-129C36663BB3}"/>
                </a:ext>
              </a:extLst>
            </p:cNvPr>
            <p:cNvSpPr/>
            <p:nvPr/>
          </p:nvSpPr>
          <p:spPr>
            <a:xfrm flipH="1">
              <a:off x="6803613" y="2494520"/>
              <a:ext cx="90000" cy="4270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sp>
        <p:nvSpPr>
          <p:cNvPr id="21" name="Prostokąt zaokrąglony 31">
            <a:extLst>
              <a:ext uri="{FF2B5EF4-FFF2-40B4-BE49-F238E27FC236}">
                <a16:creationId xmlns:a16="http://schemas.microsoft.com/office/drawing/2014/main" id="{902EA657-7D80-4766-AF0F-5C584B029300}"/>
              </a:ext>
            </a:extLst>
          </p:cNvPr>
          <p:cNvSpPr/>
          <p:nvPr/>
        </p:nvSpPr>
        <p:spPr>
          <a:xfrm>
            <a:off x="2746913" y="2961942"/>
            <a:ext cx="1780436" cy="369332"/>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spAutoFit/>
          </a:bodyPr>
          <a:lstStyle/>
          <a:p>
            <a:pPr algn="ctr"/>
            <a:r>
              <a:rPr lang="en-GB" sz="900">
                <a:solidFill>
                  <a:srgbClr val="619358"/>
                </a:solidFill>
              </a:rPr>
              <a:t>Example: German Working Group on Water Issues</a:t>
            </a:r>
          </a:p>
        </p:txBody>
      </p:sp>
      <p:grpSp>
        <p:nvGrpSpPr>
          <p:cNvPr id="22" name="Gruppieren 21">
            <a:extLst>
              <a:ext uri="{FF2B5EF4-FFF2-40B4-BE49-F238E27FC236}">
                <a16:creationId xmlns:a16="http://schemas.microsoft.com/office/drawing/2014/main" id="{45A63FAF-8C8F-40F3-BEC8-A5D68358C7D7}"/>
              </a:ext>
            </a:extLst>
          </p:cNvPr>
          <p:cNvGrpSpPr/>
          <p:nvPr/>
        </p:nvGrpSpPr>
        <p:grpSpPr>
          <a:xfrm>
            <a:off x="1906435" y="2265582"/>
            <a:ext cx="3875486" cy="330968"/>
            <a:chOff x="1726292" y="3383204"/>
            <a:chExt cx="5167314" cy="441290"/>
          </a:xfrm>
        </p:grpSpPr>
        <p:sp>
          <p:nvSpPr>
            <p:cNvPr id="23" name="Rectangle 88">
              <a:extLst>
                <a:ext uri="{FF2B5EF4-FFF2-40B4-BE49-F238E27FC236}">
                  <a16:creationId xmlns:a16="http://schemas.microsoft.com/office/drawing/2014/main" id="{451200B7-DC52-4C9A-9A9E-9A7352B0273B}"/>
                </a:ext>
              </a:extLst>
            </p:cNvPr>
            <p:cNvSpPr/>
            <p:nvPr/>
          </p:nvSpPr>
          <p:spPr>
            <a:xfrm flipH="1">
              <a:off x="6803606" y="3418924"/>
              <a:ext cx="90000" cy="4017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nvGrpSpPr>
            <p:cNvPr id="24" name="Gruppieren 23">
              <a:extLst>
                <a:ext uri="{FF2B5EF4-FFF2-40B4-BE49-F238E27FC236}">
                  <a16:creationId xmlns:a16="http://schemas.microsoft.com/office/drawing/2014/main" id="{50D50678-7EB0-47DB-9EB8-23B52210EC93}"/>
                </a:ext>
              </a:extLst>
            </p:cNvPr>
            <p:cNvGrpSpPr/>
            <p:nvPr/>
          </p:nvGrpSpPr>
          <p:grpSpPr>
            <a:xfrm>
              <a:off x="1726292" y="3383204"/>
              <a:ext cx="2369984" cy="441290"/>
              <a:chOff x="1726292" y="3383204"/>
              <a:chExt cx="2369984" cy="441290"/>
            </a:xfrm>
          </p:grpSpPr>
          <p:sp>
            <p:nvSpPr>
              <p:cNvPr id="25" name="Rectangle 83">
                <a:extLst>
                  <a:ext uri="{FF2B5EF4-FFF2-40B4-BE49-F238E27FC236}">
                    <a16:creationId xmlns:a16="http://schemas.microsoft.com/office/drawing/2014/main" id="{8AACDD87-57F5-479B-B67A-13789AE22D3E}"/>
                  </a:ext>
                </a:extLst>
              </p:cNvPr>
              <p:cNvSpPr/>
              <p:nvPr/>
            </p:nvSpPr>
            <p:spPr>
              <a:xfrm flipH="1">
                <a:off x="2746351" y="3383204"/>
                <a:ext cx="90000" cy="1805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6" name="Rectangle 84">
                <a:extLst>
                  <a:ext uri="{FF2B5EF4-FFF2-40B4-BE49-F238E27FC236}">
                    <a16:creationId xmlns:a16="http://schemas.microsoft.com/office/drawing/2014/main" id="{6EDA6D6C-0964-4C0B-AE8E-5F648CFF2D31}"/>
                  </a:ext>
                </a:extLst>
              </p:cNvPr>
              <p:cNvSpPr/>
              <p:nvPr/>
            </p:nvSpPr>
            <p:spPr>
              <a:xfrm flipH="1" flipV="1">
                <a:off x="1726292" y="3563746"/>
                <a:ext cx="2307594"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7" name="Rectangle 100">
                <a:extLst>
                  <a:ext uri="{FF2B5EF4-FFF2-40B4-BE49-F238E27FC236}">
                    <a16:creationId xmlns:a16="http://schemas.microsoft.com/office/drawing/2014/main" id="{1BF89665-6B06-4EE9-B659-660124414193}"/>
                  </a:ext>
                </a:extLst>
              </p:cNvPr>
              <p:cNvSpPr/>
              <p:nvPr/>
            </p:nvSpPr>
            <p:spPr>
              <a:xfrm flipH="1">
                <a:off x="4006276" y="3563746"/>
                <a:ext cx="90000" cy="2607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28" name="Rectangle 101">
                <a:extLst>
                  <a:ext uri="{FF2B5EF4-FFF2-40B4-BE49-F238E27FC236}">
                    <a16:creationId xmlns:a16="http://schemas.microsoft.com/office/drawing/2014/main" id="{9B59B801-1A41-46F6-A23C-5152861B5467}"/>
                  </a:ext>
                </a:extLst>
              </p:cNvPr>
              <p:cNvSpPr/>
              <p:nvPr/>
            </p:nvSpPr>
            <p:spPr>
              <a:xfrm flipH="1">
                <a:off x="1726292" y="3563746"/>
                <a:ext cx="90000" cy="2577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grpSp>
      </p:grpSp>
      <p:sp>
        <p:nvSpPr>
          <p:cNvPr id="29" name="TextBox 103">
            <a:extLst>
              <a:ext uri="{FF2B5EF4-FFF2-40B4-BE49-F238E27FC236}">
                <a16:creationId xmlns:a16="http://schemas.microsoft.com/office/drawing/2014/main" id="{9CB2234A-968E-4906-B0C3-A6F9D33EBA7F}"/>
              </a:ext>
            </a:extLst>
          </p:cNvPr>
          <p:cNvSpPr txBox="1"/>
          <p:nvPr/>
        </p:nvSpPr>
        <p:spPr>
          <a:xfrm>
            <a:off x="596213" y="3828953"/>
            <a:ext cx="1908298" cy="646331"/>
          </a:xfrm>
          <a:prstGeom prst="rect">
            <a:avLst/>
          </a:prstGeom>
          <a:noFill/>
          <a:ln>
            <a:solidFill>
              <a:schemeClr val="accent6">
                <a:lumMod val="75000"/>
              </a:schemeClr>
            </a:solidFill>
          </a:ln>
        </p:spPr>
        <p:txBody>
          <a:bodyPr wrap="square" rtlCol="0">
            <a:spAutoFit/>
          </a:bodyPr>
          <a:lstStyle/>
          <a:p>
            <a:r>
              <a:rPr lang="en-US" altLang="zh-TW" sz="900">
                <a:solidFill>
                  <a:prstClr val="black"/>
                </a:solidFill>
              </a:rPr>
              <a:t>D</a:t>
            </a:r>
            <a:r>
              <a:rPr lang="en-US" sz="900">
                <a:solidFill>
                  <a:prstClr val="black"/>
                </a:solidFill>
              </a:rPr>
              <a:t>iscuss common approaches and determine official positions of the involved sectors </a:t>
            </a:r>
          </a:p>
          <a:p>
            <a:endParaRPr lang="de-DE" sz="900">
              <a:solidFill>
                <a:prstClr val="black"/>
              </a:solidFill>
            </a:endParaRPr>
          </a:p>
        </p:txBody>
      </p:sp>
      <p:sp>
        <p:nvSpPr>
          <p:cNvPr id="30" name="TextBox 105">
            <a:extLst>
              <a:ext uri="{FF2B5EF4-FFF2-40B4-BE49-F238E27FC236}">
                <a16:creationId xmlns:a16="http://schemas.microsoft.com/office/drawing/2014/main" id="{D85D13FB-8209-431F-B6FA-956CF1B11544}"/>
              </a:ext>
            </a:extLst>
          </p:cNvPr>
          <p:cNvSpPr txBox="1"/>
          <p:nvPr/>
        </p:nvSpPr>
        <p:spPr>
          <a:xfrm>
            <a:off x="2597450" y="3842132"/>
            <a:ext cx="2442571" cy="646331"/>
          </a:xfrm>
          <a:prstGeom prst="rect">
            <a:avLst/>
          </a:prstGeom>
          <a:noFill/>
          <a:ln w="9525">
            <a:solidFill>
              <a:schemeClr val="accent6">
                <a:lumMod val="75000"/>
              </a:schemeClr>
            </a:solidFill>
          </a:ln>
        </p:spPr>
        <p:txBody>
          <a:bodyPr wrap="square" rtlCol="0">
            <a:spAutoFit/>
          </a:bodyPr>
          <a:lstStyle/>
          <a:p>
            <a:pPr>
              <a:defRPr/>
            </a:pPr>
            <a:r>
              <a:rPr lang="en-US" sz="900">
                <a:solidFill>
                  <a:prstClr val="black"/>
                </a:solidFill>
              </a:rPr>
              <a:t>Discuss procedures in the enforcement of laws and law implementation problems, as well as design guidelines for the implementation of legislation</a:t>
            </a:r>
            <a:endParaRPr lang="de-DE" sz="900">
              <a:solidFill>
                <a:prstClr val="black"/>
              </a:solidFill>
            </a:endParaRPr>
          </a:p>
        </p:txBody>
      </p:sp>
      <p:sp>
        <p:nvSpPr>
          <p:cNvPr id="31" name="TextBox 106">
            <a:extLst>
              <a:ext uri="{FF2B5EF4-FFF2-40B4-BE49-F238E27FC236}">
                <a16:creationId xmlns:a16="http://schemas.microsoft.com/office/drawing/2014/main" id="{7EAC367F-2B7A-48DD-AEC3-6FE41AB1F94B}"/>
              </a:ext>
            </a:extLst>
          </p:cNvPr>
          <p:cNvSpPr txBox="1"/>
          <p:nvPr/>
        </p:nvSpPr>
        <p:spPr>
          <a:xfrm>
            <a:off x="5108928" y="3842132"/>
            <a:ext cx="2442571" cy="646331"/>
          </a:xfrm>
          <a:prstGeom prst="rect">
            <a:avLst/>
          </a:prstGeom>
          <a:noFill/>
          <a:ln>
            <a:solidFill>
              <a:schemeClr val="accent6">
                <a:lumMod val="75000"/>
              </a:schemeClr>
            </a:solidFill>
          </a:ln>
        </p:spPr>
        <p:txBody>
          <a:bodyPr wrap="square" rtlCol="0">
            <a:spAutoFit/>
          </a:bodyPr>
          <a:lstStyle/>
          <a:p>
            <a:pPr>
              <a:defRPr/>
            </a:pPr>
            <a:r>
              <a:rPr lang="en-US" sz="900">
                <a:solidFill>
                  <a:prstClr val="black"/>
                </a:solidFill>
              </a:rPr>
              <a:t>The Conference of Environmental Ministers: coordination of implementation of existing environmentally relevant laws in the federal states</a:t>
            </a:r>
            <a:endParaRPr lang="pl-PL" sz="900">
              <a:solidFill>
                <a:prstClr val="black"/>
              </a:solidFill>
            </a:endParaRPr>
          </a:p>
        </p:txBody>
      </p:sp>
      <p:grpSp>
        <p:nvGrpSpPr>
          <p:cNvPr id="32" name="Gruppieren 31">
            <a:extLst>
              <a:ext uri="{FF2B5EF4-FFF2-40B4-BE49-F238E27FC236}">
                <a16:creationId xmlns:a16="http://schemas.microsoft.com/office/drawing/2014/main" id="{498A4215-476A-4F30-917D-59165AB3F271}"/>
              </a:ext>
            </a:extLst>
          </p:cNvPr>
          <p:cNvGrpSpPr/>
          <p:nvPr/>
        </p:nvGrpSpPr>
        <p:grpSpPr>
          <a:xfrm>
            <a:off x="482693" y="3367885"/>
            <a:ext cx="7191901" cy="1207969"/>
            <a:chOff x="-172030" y="4852934"/>
            <a:chExt cx="9589199" cy="1610622"/>
          </a:xfrm>
        </p:grpSpPr>
        <p:sp>
          <p:nvSpPr>
            <p:cNvPr id="33" name="Rectangle 109">
              <a:extLst>
                <a:ext uri="{FF2B5EF4-FFF2-40B4-BE49-F238E27FC236}">
                  <a16:creationId xmlns:a16="http://schemas.microsoft.com/office/drawing/2014/main" id="{F3A5A54F-1348-42A3-A247-B626055204E6}"/>
                </a:ext>
              </a:extLst>
            </p:cNvPr>
            <p:cNvSpPr/>
            <p:nvPr/>
          </p:nvSpPr>
          <p:spPr>
            <a:xfrm flipH="1" flipV="1">
              <a:off x="-144589" y="6371766"/>
              <a:ext cx="9442793" cy="853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4" name="Rectangle 113">
              <a:extLst>
                <a:ext uri="{FF2B5EF4-FFF2-40B4-BE49-F238E27FC236}">
                  <a16:creationId xmlns:a16="http://schemas.microsoft.com/office/drawing/2014/main" id="{D0CF2B1C-8708-4B12-800D-ED901EA56AFA}"/>
                </a:ext>
              </a:extLst>
            </p:cNvPr>
            <p:cNvSpPr/>
            <p:nvPr/>
          </p:nvSpPr>
          <p:spPr>
            <a:xfrm flipH="1">
              <a:off x="-172030" y="5383751"/>
              <a:ext cx="118967" cy="10556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5" name="Rectangle 109">
              <a:extLst>
                <a:ext uri="{FF2B5EF4-FFF2-40B4-BE49-F238E27FC236}">
                  <a16:creationId xmlns:a16="http://schemas.microsoft.com/office/drawing/2014/main" id="{7D9F745E-841A-4AF6-A65B-707C040E8F5D}"/>
                </a:ext>
              </a:extLst>
            </p:cNvPr>
            <p:cNvSpPr/>
            <p:nvPr/>
          </p:nvSpPr>
          <p:spPr>
            <a:xfrm flipH="1" flipV="1">
              <a:off x="-172030" y="5283354"/>
              <a:ext cx="9579508" cy="1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6" name="Rectangle 113">
              <a:extLst>
                <a:ext uri="{FF2B5EF4-FFF2-40B4-BE49-F238E27FC236}">
                  <a16:creationId xmlns:a16="http://schemas.microsoft.com/office/drawing/2014/main" id="{3992DCF6-4BAA-4171-961E-B6522302F741}"/>
                </a:ext>
              </a:extLst>
            </p:cNvPr>
            <p:cNvSpPr/>
            <p:nvPr/>
          </p:nvSpPr>
          <p:spPr>
            <a:xfrm flipH="1">
              <a:off x="9298201" y="5283353"/>
              <a:ext cx="118968" cy="11802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endParaRPr>
            </a:p>
          </p:txBody>
        </p:sp>
        <p:sp>
          <p:nvSpPr>
            <p:cNvPr id="37" name="Geschweifte Klammer rechts 36">
              <a:extLst>
                <a:ext uri="{FF2B5EF4-FFF2-40B4-BE49-F238E27FC236}">
                  <a16:creationId xmlns:a16="http://schemas.microsoft.com/office/drawing/2014/main" id="{3D78722A-096E-4F70-A768-1F59F21CB75B}"/>
                </a:ext>
              </a:extLst>
            </p:cNvPr>
            <p:cNvSpPr/>
            <p:nvPr/>
          </p:nvSpPr>
          <p:spPr>
            <a:xfrm rot="5400000">
              <a:off x="4111236" y="1325570"/>
              <a:ext cx="381606" cy="7436333"/>
            </a:xfrm>
            <a:prstGeom prst="rightBrace">
              <a:avLst>
                <a:gd name="adj1" fmla="val 8333"/>
                <a:gd name="adj2" fmla="val 50000"/>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a:solidFill>
                  <a:prstClr val="white"/>
                </a:solidFill>
              </a:endParaRPr>
            </a:p>
          </p:txBody>
        </p:sp>
      </p:grpSp>
      <p:sp>
        <p:nvSpPr>
          <p:cNvPr id="39" name="Prostokąt zaokrąglony 31">
            <a:extLst>
              <a:ext uri="{FF2B5EF4-FFF2-40B4-BE49-F238E27FC236}">
                <a16:creationId xmlns:a16="http://schemas.microsoft.com/office/drawing/2014/main" id="{F2D4C194-7417-4BF9-8247-3424146CD309}"/>
              </a:ext>
            </a:extLst>
          </p:cNvPr>
          <p:cNvSpPr/>
          <p:nvPr/>
        </p:nvSpPr>
        <p:spPr>
          <a:xfrm>
            <a:off x="4737132" y="2961942"/>
            <a:ext cx="1906496" cy="369332"/>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en-GB" sz="900">
                <a:solidFill>
                  <a:srgbClr val="619358"/>
                </a:solidFill>
              </a:rPr>
              <a:t>Examples: political top-level talks, federal and state discussions</a:t>
            </a:r>
          </a:p>
        </p:txBody>
      </p:sp>
      <p:sp>
        <p:nvSpPr>
          <p:cNvPr id="5" name="Prostokąt zaokrąglony 31">
            <a:extLst>
              <a:ext uri="{FF2B5EF4-FFF2-40B4-BE49-F238E27FC236}">
                <a16:creationId xmlns:a16="http://schemas.microsoft.com/office/drawing/2014/main" id="{D2065B82-0426-48BF-8868-594F0B05A616}"/>
              </a:ext>
            </a:extLst>
          </p:cNvPr>
          <p:cNvSpPr/>
          <p:nvPr/>
        </p:nvSpPr>
        <p:spPr>
          <a:xfrm>
            <a:off x="1065947" y="2581605"/>
            <a:ext cx="1572111" cy="435590"/>
          </a:xfrm>
          <a:prstGeom prst="round2Same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Special Ministerial Conferences</a:t>
            </a:r>
          </a:p>
        </p:txBody>
      </p:sp>
      <p:sp>
        <p:nvSpPr>
          <p:cNvPr id="12" name="Prostokąt zaokrąglony 33">
            <a:extLst>
              <a:ext uri="{FF2B5EF4-FFF2-40B4-BE49-F238E27FC236}">
                <a16:creationId xmlns:a16="http://schemas.microsoft.com/office/drawing/2014/main" id="{D371C010-488D-412C-9EFF-A0C96DF2F7ED}"/>
              </a:ext>
            </a:extLst>
          </p:cNvPr>
          <p:cNvSpPr/>
          <p:nvPr/>
        </p:nvSpPr>
        <p:spPr>
          <a:xfrm>
            <a:off x="2746913" y="2581605"/>
            <a:ext cx="1780437" cy="435590"/>
          </a:xfrm>
          <a:prstGeom prst="round2Same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Working groups</a:t>
            </a:r>
          </a:p>
          <a:p>
            <a:pPr algn="ctr"/>
            <a:endParaRPr lang="en-GB" sz="1050" b="1">
              <a:solidFill>
                <a:prstClr val="white"/>
              </a:solidFill>
            </a:endParaRPr>
          </a:p>
        </p:txBody>
      </p:sp>
      <p:sp>
        <p:nvSpPr>
          <p:cNvPr id="38" name="Prostokąt zaokrąglony 34">
            <a:extLst>
              <a:ext uri="{FF2B5EF4-FFF2-40B4-BE49-F238E27FC236}">
                <a16:creationId xmlns:a16="http://schemas.microsoft.com/office/drawing/2014/main" id="{C2295A08-C335-4E7A-AB6D-EA10C65A49A9}"/>
              </a:ext>
            </a:extLst>
          </p:cNvPr>
          <p:cNvSpPr/>
          <p:nvPr/>
        </p:nvSpPr>
        <p:spPr>
          <a:xfrm>
            <a:off x="4737132" y="2581604"/>
            <a:ext cx="1906496" cy="435590"/>
          </a:xfrm>
          <a:prstGeom prst="round2SameRect">
            <a:avLst/>
          </a:prstGeom>
          <a:solidFill>
            <a:srgbClr val="79A12C"/>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50" b="1">
                <a:solidFill>
                  <a:prstClr val="white"/>
                </a:solidFill>
              </a:rPr>
              <a:t>Federal and state discussions</a:t>
            </a:r>
          </a:p>
        </p:txBody>
      </p:sp>
    </p:spTree>
    <p:extLst>
      <p:ext uri="{BB962C8B-B14F-4D97-AF65-F5344CB8AC3E}">
        <p14:creationId xmlns:p14="http://schemas.microsoft.com/office/powerpoint/2010/main" val="1361415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3" grpId="0" animBg="1"/>
      <p:bldP spid="15" grpId="0"/>
      <p:bldP spid="21" grpId="0" animBg="1"/>
      <p:bldP spid="29" grpId="0" animBg="1"/>
      <p:bldP spid="30" grpId="0" animBg="1"/>
      <p:bldP spid="31" grpId="0" animBg="1"/>
      <p:bldP spid="39" grpId="0" animBg="1"/>
      <p:bldP spid="5" grpId="0" animBg="1"/>
      <p:bldP spid="1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999FEED-F15A-4DC0-8BC2-4DBA8C48BF5B}"/>
              </a:ext>
            </a:extLst>
          </p:cNvPr>
          <p:cNvSpPr>
            <a:spLocks noGrp="1"/>
          </p:cNvSpPr>
          <p:nvPr>
            <p:ph type="title"/>
          </p:nvPr>
        </p:nvSpPr>
        <p:spPr>
          <a:xfrm>
            <a:off x="835698" y="2145480"/>
            <a:ext cx="7472602" cy="852541"/>
          </a:xfrm>
        </p:spPr>
        <p:txBody>
          <a:bodyPr/>
          <a:lstStyle/>
          <a:p>
            <a:r>
              <a:rPr lang="en-US"/>
              <a:t>Intersectoral Coordination in Germany – Example  of the Fertilizer Ordinance Amendment </a:t>
            </a:r>
            <a:endParaRPr lang="de-DE"/>
          </a:p>
        </p:txBody>
      </p:sp>
      <p:sp>
        <p:nvSpPr>
          <p:cNvPr id="4" name="Foliennummernplatzhalter 3">
            <a:extLst>
              <a:ext uri="{FF2B5EF4-FFF2-40B4-BE49-F238E27FC236}">
                <a16:creationId xmlns:a16="http://schemas.microsoft.com/office/drawing/2014/main" id="{0B32BDC7-5912-4595-9039-103E11E2D51C}"/>
              </a:ext>
            </a:extLst>
          </p:cNvPr>
          <p:cNvSpPr>
            <a:spLocks noGrp="1"/>
          </p:cNvSpPr>
          <p:nvPr>
            <p:ph type="sldNum" sz="quarter" idx="4294967295"/>
          </p:nvPr>
        </p:nvSpPr>
        <p:spPr>
          <a:xfrm>
            <a:off x="7086600" y="4754563"/>
            <a:ext cx="2057400" cy="274637"/>
          </a:xfrm>
        </p:spPr>
        <p:txBody>
          <a:bodyPr/>
          <a:lstStyle/>
          <a:p>
            <a:fld id="{CF23C0C3-F0EC-4AF0-84C8-08554CFEDD03}" type="slidenum">
              <a:rPr lang="en-GB" smtClean="0"/>
              <a:t>8</a:t>
            </a:fld>
            <a:endParaRPr lang="en-GB"/>
          </a:p>
        </p:txBody>
      </p:sp>
    </p:spTree>
    <p:extLst>
      <p:ext uri="{BB962C8B-B14F-4D97-AF65-F5344CB8AC3E}">
        <p14:creationId xmlns:p14="http://schemas.microsoft.com/office/powerpoint/2010/main" val="39428053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69BD77FE-C893-4643-9A6A-EA721A5D5976}"/>
              </a:ext>
            </a:extLst>
          </p:cNvPr>
          <p:cNvSpPr>
            <a:spLocks noGrp="1"/>
          </p:cNvSpPr>
          <p:nvPr>
            <p:ph type="body" sz="quarter" idx="14"/>
          </p:nvPr>
        </p:nvSpPr>
        <p:spPr/>
        <p:txBody>
          <a:bodyPr/>
          <a:lstStyle/>
          <a:p>
            <a:r>
              <a:rPr lang="en-US"/>
              <a:t>Nitrogen in the Water-Energy-Security Nexus</a:t>
            </a:r>
          </a:p>
        </p:txBody>
      </p:sp>
      <p:sp>
        <p:nvSpPr>
          <p:cNvPr id="3" name="Titel 2">
            <a:extLst>
              <a:ext uri="{FF2B5EF4-FFF2-40B4-BE49-F238E27FC236}">
                <a16:creationId xmlns:a16="http://schemas.microsoft.com/office/drawing/2014/main" id="{DC1F2C23-9837-405D-BA9E-2B5C494128F0}"/>
              </a:ext>
            </a:extLst>
          </p:cNvPr>
          <p:cNvSpPr>
            <a:spLocks noGrp="1"/>
          </p:cNvSpPr>
          <p:nvPr>
            <p:ph type="title"/>
          </p:nvPr>
        </p:nvSpPr>
        <p:spPr/>
        <p:txBody>
          <a:bodyPr>
            <a:noAutofit/>
          </a:bodyPr>
          <a:lstStyle/>
          <a:p>
            <a:r>
              <a:rPr lang="en-US" sz="2400"/>
              <a:t>Fertilizer Ordinance Amendment </a:t>
            </a:r>
            <a:endParaRPr lang="de-DE" sz="2400"/>
          </a:p>
        </p:txBody>
      </p:sp>
      <p:sp>
        <p:nvSpPr>
          <p:cNvPr id="4" name="Foliennummernplatzhalter 3">
            <a:extLst>
              <a:ext uri="{FF2B5EF4-FFF2-40B4-BE49-F238E27FC236}">
                <a16:creationId xmlns:a16="http://schemas.microsoft.com/office/drawing/2014/main" id="{054FDDB3-332D-4397-A748-F087321C87F2}"/>
              </a:ext>
            </a:extLst>
          </p:cNvPr>
          <p:cNvSpPr>
            <a:spLocks noGrp="1"/>
          </p:cNvSpPr>
          <p:nvPr>
            <p:ph type="sldNum" sz="quarter" idx="16"/>
          </p:nvPr>
        </p:nvSpPr>
        <p:spPr/>
        <p:txBody>
          <a:bodyPr/>
          <a:lstStyle/>
          <a:p>
            <a:fld id="{CF23C0C3-F0EC-4AF0-84C8-08554CFEDD03}" type="slidenum">
              <a:rPr lang="en-GB" smtClean="0"/>
              <a:t>9</a:t>
            </a:fld>
            <a:endParaRPr lang="en-GB"/>
          </a:p>
        </p:txBody>
      </p:sp>
      <p:pic>
        <p:nvPicPr>
          <p:cNvPr id="6" name="Grafik 5">
            <a:extLst>
              <a:ext uri="{FF2B5EF4-FFF2-40B4-BE49-F238E27FC236}">
                <a16:creationId xmlns:a16="http://schemas.microsoft.com/office/drawing/2014/main" id="{33F317F8-9AFD-480B-90C6-A25A86C542B7}"/>
              </a:ext>
            </a:extLst>
          </p:cNvPr>
          <p:cNvPicPr>
            <a:picLocks noChangeAspect="1"/>
          </p:cNvPicPr>
          <p:nvPr/>
        </p:nvPicPr>
        <p:blipFill>
          <a:blip r:embed="rId3"/>
          <a:stretch>
            <a:fillRect/>
          </a:stretch>
        </p:blipFill>
        <p:spPr>
          <a:xfrm>
            <a:off x="1925699" y="1548000"/>
            <a:ext cx="5913375" cy="3524213"/>
          </a:xfrm>
          <a:prstGeom prst="rect">
            <a:avLst/>
          </a:prstGeom>
        </p:spPr>
      </p:pic>
    </p:spTree>
    <p:extLst>
      <p:ext uri="{BB962C8B-B14F-4D97-AF65-F5344CB8AC3E}">
        <p14:creationId xmlns:p14="http://schemas.microsoft.com/office/powerpoint/2010/main" val="2027353802"/>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SRFTFS2Y63PY-545973155-19147</_dlc_DocId>
    <_dlc_DocIdUrl xmlns="c223a77a-1bdc-44bd-8349-8f51de15cd10">
      <Url>https://gizonline.sharepoint.com/sites/WaterPolicy-InnovationforResilienceWaPo-RE/_layouts/15/DocIdRedir.aspx?ID=SRFTFS2Y63PY-545973155-19147</Url>
      <Description>SRFTFS2Y63PY-545973155-19147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C03BE2C-DBC9-4CFF-8F6C-0333178E2AAE}">
  <ds:schemaRefs>
    <ds:schemaRef ds:uri="309f29ec-eb46-4791-815b-646baaae42b4"/>
    <ds:schemaRef ds:uri="484c8c59-755d-4516-b8d2-1621b38262b4"/>
    <ds:schemaRef ds:uri="c223a77a-1bdc-44bd-8349-8f51de15cd10"/>
    <ds:schemaRef ds:uri="cf63e47e-96be-43a7-9c4e-0a5012f860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FEF4B10-E991-499B-893F-3B0CFFE6EA29}"/>
</file>

<file path=customXml/itemProps3.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4.xml><?xml version="1.0" encoding="utf-8"?>
<ds:datastoreItem xmlns:ds="http://schemas.openxmlformats.org/officeDocument/2006/customXml" ds:itemID="{38CE98B0-A035-4276-87EF-D93645F5628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7346</Words>
  <Application>Microsoft Office PowerPoint</Application>
  <PresentationFormat>Bildschirmpräsentation (16:9)</PresentationFormat>
  <Paragraphs>493</Paragraphs>
  <Slides>20</Slides>
  <Notes>20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20</vt:i4>
      </vt:variant>
    </vt:vector>
  </HeadingPairs>
  <TitlesOfParts>
    <vt:vector size="29" baseType="lpstr">
      <vt:lpstr>Arial</vt:lpstr>
      <vt:lpstr>Arimo</vt:lpstr>
      <vt:lpstr>Calibri</vt:lpstr>
      <vt:lpstr>MetaSerifComp-Medium</vt:lpstr>
      <vt:lpstr>Open Sans</vt:lpstr>
      <vt:lpstr>Roboto</vt:lpstr>
      <vt:lpstr>Symbol</vt:lpstr>
      <vt:lpstr>Wingdings</vt:lpstr>
      <vt:lpstr>Master English</vt:lpstr>
      <vt:lpstr>PowerPoint-Präsentation</vt:lpstr>
      <vt:lpstr>Overview of case studies</vt:lpstr>
      <vt:lpstr>Policy Framework for WEF coordination and the amendment of the fertilizer ordinance in Germany </vt:lpstr>
      <vt:lpstr>Historical evolution of Germany’s environmental politics </vt:lpstr>
      <vt:lpstr>Mechanism and Instruments for Nexus Coordination in Germany</vt:lpstr>
      <vt:lpstr>Coordination in decision-making processes in Germany </vt:lpstr>
      <vt:lpstr>Vertical Nexus Coordination in Germany</vt:lpstr>
      <vt:lpstr>Intersectoral Coordination in Germany – Example  of the Fertilizer Ordinance Amendment </vt:lpstr>
      <vt:lpstr>Fertilizer Ordinance Amendment </vt:lpstr>
      <vt:lpstr>Nitrate pollution of groundwater in Europe</vt:lpstr>
      <vt:lpstr>Fertilizer Ordinance Amendment </vt:lpstr>
      <vt:lpstr>Objectives and trade-offs between agriculture and water sectors</vt:lpstr>
      <vt:lpstr>Amendment of the Fertilizer Ordinance: Intersectoral coordination  </vt:lpstr>
      <vt:lpstr>Amendment of the Fertilizer Ordinance: Intersectoral coordination </vt:lpstr>
      <vt:lpstr>Amendment of the Fertilizer Ordinance: Intersectoral coordination </vt:lpstr>
      <vt:lpstr>PowerPoint-Präsentation</vt:lpstr>
      <vt:lpstr>Conclusions</vt:lpstr>
      <vt:lpstr>Conclusions</vt:lpstr>
      <vt:lpstr>Conclusions</vt:lpstr>
      <vt:lpstr>Thank you for your time!</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2</cp:revision>
  <dcterms:created xsi:type="dcterms:W3CDTF">2017-09-14T11:33:37Z</dcterms:created>
  <dcterms:modified xsi:type="dcterms:W3CDTF">2022-09-15T09:42:54Z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19c81b6e-52a4-4a8f-8f00-ff56e8fc85e9</vt:lpwstr>
  </property>
  <property fmtid="{D5CDD505-2E9C-101B-9397-08002B2CF9AE}" pid="4" name="MediaServiceImageTags">
    <vt:lpwstr/>
  </property>
</Properties>
</file>