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6"/>
  </p:notesMasterIdLst>
  <p:handoutMasterIdLst>
    <p:handoutMasterId r:id="rId17"/>
  </p:handoutMasterIdLst>
  <p:sldIdLst>
    <p:sldId id="982" r:id="rId6"/>
    <p:sldId id="821" r:id="rId7"/>
    <p:sldId id="773" r:id="rId8"/>
    <p:sldId id="788" r:id="rId9"/>
    <p:sldId id="808" r:id="rId10"/>
    <p:sldId id="812" r:id="rId11"/>
    <p:sldId id="813" r:id="rId12"/>
    <p:sldId id="807" r:id="rId13"/>
    <p:sldId id="809" r:id="rId14"/>
    <p:sldId id="983" r:id="rId1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1A"/>
    <a:srgbClr val="004C82"/>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86EBDB-EDDA-4A37-A349-8E0F9E52BAAB}" v="6" dt="2022-09-14T06:53:30.37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43962" autoAdjust="0"/>
  </p:normalViewPr>
  <p:slideViewPr>
    <p:cSldViewPr snapToGrid="0">
      <p:cViewPr varScale="1">
        <p:scale>
          <a:sx n="50" d="100"/>
          <a:sy n="50" d="100"/>
        </p:scale>
        <p:origin x="2650" y="29"/>
      </p:cViewPr>
      <p:guideLst>
        <p:guide pos="2880"/>
        <p:guide orient="horz" pos="1620"/>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n, Eleonora GIZ" userId="17fcc923-fc16-4ae3-be90-1ba8220b4999" providerId="ADAL" clId="{9E86EBDB-EDDA-4A37-A349-8E0F9E52BAAB}"/>
    <pc:docChg chg="addSld delSld modSld">
      <pc:chgData name="Hoffmann, Eleonora GIZ" userId="17fcc923-fc16-4ae3-be90-1ba8220b4999" providerId="ADAL" clId="{9E86EBDB-EDDA-4A37-A349-8E0F9E52BAAB}" dt="2022-09-14T06:53:33.001" v="3" actId="47"/>
      <pc:docMkLst>
        <pc:docMk/>
      </pc:docMkLst>
      <pc:sldChg chg="del">
        <pc:chgData name="Hoffmann, Eleonora GIZ" userId="17fcc923-fc16-4ae3-be90-1ba8220b4999" providerId="ADAL" clId="{9E86EBDB-EDDA-4A37-A349-8E0F9E52BAAB}" dt="2022-09-14T06:32:08.539" v="1" actId="47"/>
        <pc:sldMkLst>
          <pc:docMk/>
          <pc:sldMk cId="561675503" sldId="692"/>
        </pc:sldMkLst>
      </pc:sldChg>
      <pc:sldChg chg="del">
        <pc:chgData name="Hoffmann, Eleonora GIZ" userId="17fcc923-fc16-4ae3-be90-1ba8220b4999" providerId="ADAL" clId="{9E86EBDB-EDDA-4A37-A349-8E0F9E52BAAB}" dt="2022-09-14T06:53:33.001" v="3" actId="47"/>
        <pc:sldMkLst>
          <pc:docMk/>
          <pc:sldMk cId="1603386933" sldId="755"/>
        </pc:sldMkLst>
      </pc:sldChg>
      <pc:sldChg chg="add">
        <pc:chgData name="Hoffmann, Eleonora GIZ" userId="17fcc923-fc16-4ae3-be90-1ba8220b4999" providerId="ADAL" clId="{9E86EBDB-EDDA-4A37-A349-8E0F9E52BAAB}" dt="2022-09-14T06:31:56.128" v="0"/>
        <pc:sldMkLst>
          <pc:docMk/>
          <pc:sldMk cId="768379456" sldId="982"/>
        </pc:sldMkLst>
      </pc:sldChg>
      <pc:sldChg chg="add">
        <pc:chgData name="Hoffmann, Eleonora GIZ" userId="17fcc923-fc16-4ae3-be90-1ba8220b4999" providerId="ADAL" clId="{9E86EBDB-EDDA-4A37-A349-8E0F9E52BAAB}" dt="2022-09-14T06:53:30.372" v="2"/>
        <pc:sldMkLst>
          <pc:docMk/>
          <pc:sldMk cId="2059628933" sldId="983"/>
        </pc:sldMkLst>
      </pc:sldChg>
    </pc:docChg>
  </pc:docChgLst>
  <pc:docChgLst>
    <pc:chgData name="Lilly Aufdembrinke" userId="fee545d9-4af7-4ecf-b0b0-707eb0358dd5" providerId="ADAL" clId="{A97FC4F8-A9C4-4950-83FA-AA60086B7D48}"/>
    <pc:docChg chg="undo custSel modSld">
      <pc:chgData name="Lilly Aufdembrinke" userId="fee545d9-4af7-4ecf-b0b0-707eb0358dd5" providerId="ADAL" clId="{A97FC4F8-A9C4-4950-83FA-AA60086B7D48}" dt="2022-04-07T09:11:25.218" v="162" actId="20577"/>
      <pc:docMkLst>
        <pc:docMk/>
      </pc:docMkLst>
      <pc:sldChg chg="delCm">
        <pc:chgData name="Lilly Aufdembrinke" userId="fee545d9-4af7-4ecf-b0b0-707eb0358dd5" providerId="ADAL" clId="{A97FC4F8-A9C4-4950-83FA-AA60086B7D48}" dt="2022-03-30T10:28:42.569" v="0"/>
        <pc:sldMkLst>
          <pc:docMk/>
          <pc:sldMk cId="490463016" sldId="773"/>
        </pc:sldMkLst>
      </pc:sldChg>
      <pc:sldChg chg="modNotesTx">
        <pc:chgData name="Lilly Aufdembrinke" userId="fee545d9-4af7-4ecf-b0b0-707eb0358dd5" providerId="ADAL" clId="{A97FC4F8-A9C4-4950-83FA-AA60086B7D48}" dt="2022-04-07T09:10:07.017" v="157" actId="20577"/>
        <pc:sldMkLst>
          <pc:docMk/>
          <pc:sldMk cId="980376482" sldId="788"/>
        </pc:sldMkLst>
      </pc:sldChg>
      <pc:sldChg chg="delCm">
        <pc:chgData name="Lilly Aufdembrinke" userId="fee545d9-4af7-4ecf-b0b0-707eb0358dd5" providerId="ADAL" clId="{A97FC4F8-A9C4-4950-83FA-AA60086B7D48}" dt="2022-03-30T10:29:14.524" v="3"/>
        <pc:sldMkLst>
          <pc:docMk/>
          <pc:sldMk cId="833360476" sldId="807"/>
        </pc:sldMkLst>
      </pc:sldChg>
      <pc:sldChg chg="modNotesTx">
        <pc:chgData name="Lilly Aufdembrinke" userId="fee545d9-4af7-4ecf-b0b0-707eb0358dd5" providerId="ADAL" clId="{A97FC4F8-A9C4-4950-83FA-AA60086B7D48}" dt="2022-04-07T09:10:22.902" v="158" actId="20577"/>
        <pc:sldMkLst>
          <pc:docMk/>
          <pc:sldMk cId="805079395" sldId="808"/>
        </pc:sldMkLst>
      </pc:sldChg>
      <pc:sldChg chg="modNotesTx">
        <pc:chgData name="Lilly Aufdembrinke" userId="fee545d9-4af7-4ecf-b0b0-707eb0358dd5" providerId="ADAL" clId="{A97FC4F8-A9C4-4950-83FA-AA60086B7D48}" dt="2022-04-07T09:11:25.218" v="162" actId="20577"/>
        <pc:sldMkLst>
          <pc:docMk/>
          <pc:sldMk cId="761899182" sldId="809"/>
        </pc:sldMkLst>
      </pc:sldChg>
      <pc:sldChg chg="delCm modNotesTx">
        <pc:chgData name="Lilly Aufdembrinke" userId="fee545d9-4af7-4ecf-b0b0-707eb0358dd5" providerId="ADAL" clId="{A97FC4F8-A9C4-4950-83FA-AA60086B7D48}" dt="2022-04-07T09:10:41.085" v="159" actId="20577"/>
        <pc:sldMkLst>
          <pc:docMk/>
          <pc:sldMk cId="1119574356" sldId="812"/>
        </pc:sldMkLst>
      </pc:sldChg>
      <pc:sldChg chg="delCm modNotesTx">
        <pc:chgData name="Lilly Aufdembrinke" userId="fee545d9-4af7-4ecf-b0b0-707eb0358dd5" providerId="ADAL" clId="{A97FC4F8-A9C4-4950-83FA-AA60086B7D48}" dt="2022-04-07T09:10:50.944" v="160" actId="20577"/>
        <pc:sldMkLst>
          <pc:docMk/>
          <pc:sldMk cId="2541306875" sldId="813"/>
        </pc:sldMkLst>
      </pc:sldChg>
      <pc:sldChg chg="modSp">
        <pc:chgData name="Lilly Aufdembrinke" userId="fee545d9-4af7-4ecf-b0b0-707eb0358dd5" providerId="ADAL" clId="{A97FC4F8-A9C4-4950-83FA-AA60086B7D48}" dt="2022-04-07T08:12:06.165" v="5"/>
        <pc:sldMkLst>
          <pc:docMk/>
          <pc:sldMk cId="770174602" sldId="821"/>
        </pc:sldMkLst>
        <pc:graphicFrameChg chg="mod modGraphic">
          <ac:chgData name="Lilly Aufdembrinke" userId="fee545d9-4af7-4ecf-b0b0-707eb0358dd5" providerId="ADAL" clId="{A97FC4F8-A9C4-4950-83FA-AA60086B7D48}" dt="2022-04-07T08:12:06.165" v="5"/>
          <ac:graphicFrameMkLst>
            <pc:docMk/>
            <pc:sldMk cId="770174602" sldId="821"/>
            <ac:graphicFrameMk id="4" creationId="{A9803DD8-3FA0-4936-A293-510574E27D87}"/>
          </ac:graphicFrameMkLst>
        </pc:graphicFrameChg>
      </pc:sldChg>
    </pc:docChg>
  </pc:docChgLst>
  <pc:docChgLst>
    <pc:chgData name="semmling" userId="S::semmling_adelphi.de#ext#@gizonline.onmicrosoft.com::37c3255f-2dc2-4f3b-afd9-a5d778585fa9" providerId="AD" clId="Web-{06A8E107-25BD-4B8B-BB75-7CA66A0B6E4C}"/>
    <pc:docChg chg="modSld">
      <pc:chgData name="semmling" userId="S::semmling_adelphi.de#ext#@gizonline.onmicrosoft.com::37c3255f-2dc2-4f3b-afd9-a5d778585fa9" providerId="AD" clId="Web-{06A8E107-25BD-4B8B-BB75-7CA66A0B6E4C}" dt="2022-05-13T11:55:34.498" v="1"/>
      <pc:docMkLst>
        <pc:docMk/>
      </pc:docMkLst>
      <pc:sldChg chg="modNotes">
        <pc:chgData name="semmling" userId="S::semmling_adelphi.de#ext#@gizonline.onmicrosoft.com::37c3255f-2dc2-4f3b-afd9-a5d778585fa9" providerId="AD" clId="Web-{06A8E107-25BD-4B8B-BB75-7CA66A0B6E4C}" dt="2022-05-13T11:55:34.498" v="1"/>
        <pc:sldMkLst>
          <pc:docMk/>
          <pc:sldMk cId="1119574356" sldId="812"/>
        </pc:sldMkLst>
      </pc:sldChg>
    </pc:docChg>
  </pc:docChgLst>
  <pc:docChgLst>
    <pc:chgData name="Lilly Aufdembrinke" userId="fee545d9-4af7-4ecf-b0b0-707eb0358dd5" providerId="ADAL" clId="{C8E18B0B-484E-4BB3-BF45-E570EEC01801}"/>
    <pc:docChg chg="delSld modSld">
      <pc:chgData name="Lilly Aufdembrinke" userId="fee545d9-4af7-4ecf-b0b0-707eb0358dd5" providerId="ADAL" clId="{C8E18B0B-484E-4BB3-BF45-E570EEC01801}" dt="2022-03-30T10:09:19.502" v="94" actId="20577"/>
      <pc:docMkLst>
        <pc:docMk/>
      </pc:docMkLst>
      <pc:sldChg chg="modSp">
        <pc:chgData name="Lilly Aufdembrinke" userId="fee545d9-4af7-4ecf-b0b0-707eb0358dd5" providerId="ADAL" clId="{C8E18B0B-484E-4BB3-BF45-E570EEC01801}" dt="2022-03-30T10:09:19.502" v="94" actId="20577"/>
        <pc:sldMkLst>
          <pc:docMk/>
          <pc:sldMk cId="561675503" sldId="692"/>
        </pc:sldMkLst>
        <pc:spChg chg="mod">
          <ac:chgData name="Lilly Aufdembrinke" userId="fee545d9-4af7-4ecf-b0b0-707eb0358dd5" providerId="ADAL" clId="{C8E18B0B-484E-4BB3-BF45-E570EEC01801}" dt="2022-03-30T10:09:19.502" v="94" actId="20577"/>
          <ac:spMkLst>
            <pc:docMk/>
            <pc:sldMk cId="561675503" sldId="692"/>
            <ac:spMk id="2" creationId="{A2D891FC-FB68-4B33-8531-AE8AAF6CE7E2}"/>
          </ac:spMkLst>
        </pc:spChg>
      </pc:sldChg>
      <pc:sldChg chg="modSp">
        <pc:chgData name="Lilly Aufdembrinke" userId="fee545d9-4af7-4ecf-b0b0-707eb0358dd5" providerId="ADAL" clId="{C8E18B0B-484E-4BB3-BF45-E570EEC01801}" dt="2022-03-30T10:08:06.094" v="78" actId="20577"/>
        <pc:sldMkLst>
          <pc:docMk/>
          <pc:sldMk cId="490463016" sldId="773"/>
        </pc:sldMkLst>
        <pc:spChg chg="mod">
          <ac:chgData name="Lilly Aufdembrinke" userId="fee545d9-4af7-4ecf-b0b0-707eb0358dd5" providerId="ADAL" clId="{C8E18B0B-484E-4BB3-BF45-E570EEC01801}" dt="2022-03-30T10:08:06.094" v="78" actId="20577"/>
          <ac:spMkLst>
            <pc:docMk/>
            <pc:sldMk cId="490463016" sldId="773"/>
            <ac:spMk id="3" creationId="{BBD7D9A1-A5EE-443B-9337-2379369E59E9}"/>
          </ac:spMkLst>
        </pc:spChg>
        <pc:spChg chg="mod">
          <ac:chgData name="Lilly Aufdembrinke" userId="fee545d9-4af7-4ecf-b0b0-707eb0358dd5" providerId="ADAL" clId="{C8E18B0B-484E-4BB3-BF45-E570EEC01801}" dt="2022-03-30T10:06:59.878" v="66" actId="20577"/>
          <ac:spMkLst>
            <pc:docMk/>
            <pc:sldMk cId="490463016" sldId="773"/>
            <ac:spMk id="5" creationId="{335ADD1C-6E51-4CDD-862D-4F0239596E11}"/>
          </ac:spMkLst>
        </pc:spChg>
      </pc:sldChg>
      <pc:sldChg chg="modSp">
        <pc:chgData name="Lilly Aufdembrinke" userId="fee545d9-4af7-4ecf-b0b0-707eb0358dd5" providerId="ADAL" clId="{C8E18B0B-484E-4BB3-BF45-E570EEC01801}" dt="2022-03-30T10:08:22.940" v="79" actId="790"/>
        <pc:sldMkLst>
          <pc:docMk/>
          <pc:sldMk cId="980376482" sldId="788"/>
        </pc:sldMkLst>
        <pc:spChg chg="mod">
          <ac:chgData name="Lilly Aufdembrinke" userId="fee545d9-4af7-4ecf-b0b0-707eb0358dd5" providerId="ADAL" clId="{C8E18B0B-484E-4BB3-BF45-E570EEC01801}" dt="2022-03-30T10:08:22.940" v="79" actId="790"/>
          <ac:spMkLst>
            <pc:docMk/>
            <pc:sldMk cId="980376482" sldId="788"/>
            <ac:spMk id="2" creationId="{BEDFFD45-045C-4C9B-A4B2-02F1C4B38D1D}"/>
          </ac:spMkLst>
        </pc:spChg>
        <pc:spChg chg="mod">
          <ac:chgData name="Lilly Aufdembrinke" userId="fee545d9-4af7-4ecf-b0b0-707eb0358dd5" providerId="ADAL" clId="{C8E18B0B-484E-4BB3-BF45-E570EEC01801}" dt="2022-03-30T10:08:22.940" v="79" actId="790"/>
          <ac:spMkLst>
            <pc:docMk/>
            <pc:sldMk cId="980376482" sldId="788"/>
            <ac:spMk id="3" creationId="{924B3874-3FEE-46F3-AFF8-9FE935C08B23}"/>
          </ac:spMkLst>
        </pc:spChg>
        <pc:spChg chg="mod">
          <ac:chgData name="Lilly Aufdembrinke" userId="fee545d9-4af7-4ecf-b0b0-707eb0358dd5" providerId="ADAL" clId="{C8E18B0B-484E-4BB3-BF45-E570EEC01801}" dt="2022-03-30T10:08:22.940" v="79" actId="790"/>
          <ac:spMkLst>
            <pc:docMk/>
            <pc:sldMk cId="980376482" sldId="788"/>
            <ac:spMk id="6" creationId="{54D08080-72CF-474F-A802-6BA35A120798}"/>
          </ac:spMkLst>
        </pc:spChg>
      </pc:sldChg>
      <pc:sldChg chg="modSp">
        <pc:chgData name="Lilly Aufdembrinke" userId="fee545d9-4af7-4ecf-b0b0-707eb0358dd5" providerId="ADAL" clId="{C8E18B0B-484E-4BB3-BF45-E570EEC01801}" dt="2022-03-30T10:08:52.593" v="80" actId="790"/>
        <pc:sldMkLst>
          <pc:docMk/>
          <pc:sldMk cId="833360476" sldId="807"/>
        </pc:sldMkLst>
        <pc:spChg chg="mod">
          <ac:chgData name="Lilly Aufdembrinke" userId="fee545d9-4af7-4ecf-b0b0-707eb0358dd5" providerId="ADAL" clId="{C8E18B0B-484E-4BB3-BF45-E570EEC01801}" dt="2022-03-30T10:08:52.593" v="80" actId="790"/>
          <ac:spMkLst>
            <pc:docMk/>
            <pc:sldMk cId="833360476" sldId="807"/>
            <ac:spMk id="13" creationId="{D34238AB-CB2B-4398-9DA4-41FFB00E70EE}"/>
          </ac:spMkLst>
        </pc:spChg>
      </pc:sldChg>
      <pc:sldChg chg="modSp">
        <pc:chgData name="Lilly Aufdembrinke" userId="fee545d9-4af7-4ecf-b0b0-707eb0358dd5" providerId="ADAL" clId="{C8E18B0B-484E-4BB3-BF45-E570EEC01801}" dt="2022-03-30T10:09:01.656" v="81" actId="790"/>
        <pc:sldMkLst>
          <pc:docMk/>
          <pc:sldMk cId="761899182" sldId="809"/>
        </pc:sldMkLst>
        <pc:spChg chg="mod">
          <ac:chgData name="Lilly Aufdembrinke" userId="fee545d9-4af7-4ecf-b0b0-707eb0358dd5" providerId="ADAL" clId="{C8E18B0B-484E-4BB3-BF45-E570EEC01801}" dt="2022-03-30T10:09:01.656" v="81" actId="790"/>
          <ac:spMkLst>
            <pc:docMk/>
            <pc:sldMk cId="761899182" sldId="809"/>
            <ac:spMk id="4" creationId="{91C8A857-2711-4BC5-8293-50DC589D79C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14/09/2022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14/09/2022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368764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Due to its special characteristics the Reventazón River basin is crucial for the country's development and appropriate for </a:t>
            </a:r>
            <a:r>
              <a:rPr lang="en-US" sz="900" kern="1200" noProof="0" dirty="0" err="1">
                <a:solidFill>
                  <a:schemeClr val="tx1"/>
                </a:solidFill>
                <a:effectLst/>
                <a:latin typeface="Arial" panose="020B0604020202020204" pitchFamily="34" charset="0"/>
                <a:ea typeface="+mn-ea"/>
                <a:cs typeface="+mn-cs"/>
              </a:rPr>
              <a:t>analysing</a:t>
            </a:r>
            <a:r>
              <a:rPr lang="en-US" sz="900" kern="1200" noProof="0" dirty="0">
                <a:solidFill>
                  <a:schemeClr val="tx1"/>
                </a:solidFill>
                <a:effectLst/>
                <a:latin typeface="Arial" panose="020B0604020202020204" pitchFamily="34" charset="0"/>
                <a:ea typeface="+mn-ea"/>
                <a:cs typeface="+mn-cs"/>
              </a:rPr>
              <a:t> the interrelationships of the WEF Nexus (</a:t>
            </a:r>
            <a:r>
              <a:rPr lang="en-US" sz="900" noProof="0" dirty="0">
                <a:solidFill>
                  <a:schemeClr val="bg1"/>
                </a:solidFill>
              </a:rPr>
              <a:t>GIZ, PPT</a:t>
            </a:r>
            <a:r>
              <a:rPr lang="en-US" sz="900" kern="1200" noProof="0" dirty="0">
                <a:solidFill>
                  <a:schemeClr val="tx1"/>
                </a:solidFill>
                <a:effectLst/>
                <a:latin typeface="Arial" panose="020B0604020202020204" pitchFamily="34" charset="0"/>
                <a:ea typeface="+mn-ea"/>
                <a:cs typeface="+mn-cs"/>
              </a:rPr>
              <a:t>).</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First of all, the river basin encompasses a total area of 2.8 x 10</a:t>
            </a:r>
            <a:r>
              <a:rPr lang="en-US" sz="900" kern="1200" baseline="30000" noProof="0" dirty="0">
                <a:solidFill>
                  <a:schemeClr val="tx1"/>
                </a:solidFill>
                <a:effectLst/>
                <a:latin typeface="Arial" panose="020B0604020202020204" pitchFamily="34" charset="0"/>
                <a:ea typeface="+mn-ea"/>
                <a:cs typeface="+mn-cs"/>
              </a:rPr>
              <a:t>6</a:t>
            </a:r>
            <a:r>
              <a:rPr lang="en-US" sz="900" kern="1200" noProof="0" dirty="0">
                <a:solidFill>
                  <a:schemeClr val="tx1"/>
                </a:solidFill>
                <a:effectLst/>
                <a:latin typeface="Arial" panose="020B0604020202020204" pitchFamily="34" charset="0"/>
                <a:ea typeface="+mn-ea"/>
                <a:cs typeface="+mn-cs"/>
              </a:rPr>
              <a:t> km</a:t>
            </a:r>
            <a:r>
              <a:rPr lang="en-US" sz="900" kern="1200" baseline="30000" noProof="0" dirty="0">
                <a:solidFill>
                  <a:schemeClr val="tx1"/>
                </a:solidFill>
                <a:effectLst/>
                <a:latin typeface="Arial" panose="020B0604020202020204" pitchFamily="34" charset="0"/>
                <a:ea typeface="+mn-ea"/>
                <a:cs typeface="+mn-cs"/>
              </a:rPr>
              <a:t>2</a:t>
            </a:r>
            <a:r>
              <a:rPr lang="en-US" sz="900" kern="1200" noProof="0" dirty="0">
                <a:solidFill>
                  <a:schemeClr val="tx1"/>
                </a:solidFill>
                <a:effectLst/>
                <a:latin typeface="Arial" panose="020B0604020202020204" pitchFamily="34" charset="0"/>
                <a:ea typeface="+mn-ea"/>
                <a:cs typeface="+mn-cs"/>
              </a:rPr>
              <a:t> (2800000 km</a:t>
            </a:r>
            <a:r>
              <a:rPr lang="en-US" sz="900" kern="1200" baseline="30000" noProof="0" dirty="0">
                <a:solidFill>
                  <a:schemeClr val="tx1"/>
                </a:solidFill>
                <a:effectLst/>
                <a:latin typeface="Arial" panose="020B0604020202020204" pitchFamily="34" charset="0"/>
                <a:ea typeface="+mn-ea"/>
                <a:cs typeface="+mn-cs"/>
              </a:rPr>
              <a:t>2</a:t>
            </a:r>
            <a:r>
              <a:rPr lang="en-US" sz="900" kern="1200" noProof="0" dirty="0">
                <a:solidFill>
                  <a:schemeClr val="tx1"/>
                </a:solidFill>
                <a:effectLst/>
                <a:latin typeface="Arial" panose="020B0604020202020204" pitchFamily="34" charset="0"/>
                <a:ea typeface="+mn-ea"/>
                <a:cs typeface="+mn-cs"/>
              </a:rPr>
              <a:t>) which makes it the third largest basin in Costa Rica with a huge biodiversity and a wide selection of natural resources . It further contains two main rivers. The Agua Caliente River with a total length of 29.3 km which flows into the Reventazón River and the latter which discharges after 163.5 km into the Caribbean Sea (</a:t>
            </a:r>
            <a:r>
              <a:rPr lang="en-US" sz="900" kern="1200" noProof="0" dirty="0" err="1">
                <a:solidFill>
                  <a:schemeClr val="tx1"/>
                </a:solidFill>
                <a:effectLst/>
                <a:latin typeface="Arial" panose="020B0604020202020204" pitchFamily="34" charset="0"/>
                <a:ea typeface="+mn-ea"/>
                <a:cs typeface="+mn-cs"/>
              </a:rPr>
              <a:t>Jouravlev</a:t>
            </a:r>
            <a:r>
              <a:rPr lang="en-US" sz="900" kern="1200" noProof="0" dirty="0">
                <a:solidFill>
                  <a:schemeClr val="tx1"/>
                </a:solidFill>
                <a:effectLst/>
                <a:latin typeface="Arial" panose="020B0604020202020204" pitchFamily="34" charset="0"/>
                <a:ea typeface="+mn-ea"/>
                <a:cs typeface="+mn-cs"/>
              </a:rPr>
              <a:t> et al., 2017).</a:t>
            </a: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Secondly, the Reventazón River basin is vital regarding the socio-economic development of Costa Rica. For the greater metropolitan area of the capital San José, which is located </a:t>
            </a:r>
            <a:r>
              <a:rPr lang="en-US" sz="900" b="0" kern="1200" noProof="0" dirty="0">
                <a:solidFill>
                  <a:schemeClr val="tx1"/>
                </a:solidFill>
                <a:effectLst/>
                <a:latin typeface="Arial" panose="020B0604020202020204" pitchFamily="34" charset="0"/>
                <a:ea typeface="+mn-ea"/>
                <a:cs typeface="+mn-cs"/>
              </a:rPr>
              <a:t>outside</a:t>
            </a:r>
            <a:r>
              <a:rPr lang="en-US" sz="900" kern="1200" noProof="0" dirty="0">
                <a:solidFill>
                  <a:schemeClr val="tx1"/>
                </a:solidFill>
                <a:effectLst/>
                <a:latin typeface="Arial" panose="020B0604020202020204" pitchFamily="34" charset="0"/>
                <a:ea typeface="+mn-ea"/>
                <a:cs typeface="+mn-cs"/>
              </a:rPr>
              <a:t> the basin, it provides 25% of the drinking water for around three million inhabitants.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t>Simultaneously, the Reventazón River basin is with 38% accountable for the largest share of hydropower generation at national level.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dirty="0"/>
              <a:t>Furthermore, the </a:t>
            </a:r>
            <a:r>
              <a:rPr lang="en-US" sz="900" kern="1200" noProof="0" dirty="0">
                <a:solidFill>
                  <a:schemeClr val="tx1"/>
                </a:solidFill>
                <a:effectLst/>
                <a:latin typeface="Arial" panose="020B0604020202020204" pitchFamily="34" charset="0"/>
                <a:ea typeface="+mn-ea"/>
                <a:cs typeface="+mn-cs"/>
              </a:rPr>
              <a:t>basin’s water also contributes considerably to the economic importance of the country, among them a large quantity of agricultural products. In particular, it </a:t>
            </a:r>
            <a:r>
              <a:rPr lang="en-US" sz="900" noProof="0" dirty="0"/>
              <a:t>accounts for 85% of the vegetable production, 30% of milk and meat, 23% of flowers, 8-10% of sugar cane, coffee and bananas, and for 14% of the macadamia exports (Vargas &amp; Lee, 2017).</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noProof="0" dirty="0"/>
          </a:p>
          <a:p>
            <a:r>
              <a:rPr lang="en-US" sz="900" kern="1200" noProof="0" dirty="0">
                <a:solidFill>
                  <a:schemeClr val="tx1"/>
                </a:solidFill>
                <a:effectLst/>
                <a:latin typeface="Arial" panose="020B0604020202020204" pitchFamily="34" charset="0"/>
                <a:ea typeface="+mn-ea"/>
                <a:cs typeface="+mn-cs"/>
              </a:rPr>
              <a:t>As outlined before, the Reventazón River basin is of particular importance for the whole country. This is why it is the only river basin that possess a legally operating river basin organization called Commission for the Regulation and Management of the Reventazón River basin </a:t>
            </a:r>
            <a:r>
              <a:rPr lang="en-US" sz="900" i="1" kern="1200" noProof="0" dirty="0">
                <a:solidFill>
                  <a:schemeClr val="tx1"/>
                </a:solidFill>
                <a:effectLst/>
                <a:latin typeface="Arial" panose="020B0604020202020204" pitchFamily="34" charset="0"/>
                <a:ea typeface="+mn-ea"/>
                <a:cs typeface="+mn-cs"/>
              </a:rPr>
              <a:t>(la </a:t>
            </a:r>
            <a:r>
              <a:rPr lang="en-US" sz="900" i="1" kern="1200" noProof="0" dirty="0" err="1">
                <a:solidFill>
                  <a:schemeClr val="tx1"/>
                </a:solidFill>
                <a:effectLst/>
                <a:latin typeface="Arial" panose="020B0604020202020204" pitchFamily="34" charset="0"/>
                <a:ea typeface="+mn-ea"/>
                <a:cs typeface="+mn-cs"/>
              </a:rPr>
              <a:t>Comisión</a:t>
            </a:r>
            <a:r>
              <a:rPr lang="en-US" sz="900" i="1" kern="1200" noProof="0" dirty="0">
                <a:solidFill>
                  <a:schemeClr val="tx1"/>
                </a:solidFill>
                <a:effectLst/>
                <a:latin typeface="Arial" panose="020B0604020202020204" pitchFamily="34" charset="0"/>
                <a:ea typeface="+mn-ea"/>
                <a:cs typeface="+mn-cs"/>
              </a:rPr>
              <a:t> para el </a:t>
            </a:r>
            <a:r>
              <a:rPr lang="en-US" sz="900" i="1" kern="1200" noProof="0" dirty="0" err="1">
                <a:solidFill>
                  <a:schemeClr val="tx1"/>
                </a:solidFill>
                <a:effectLst/>
                <a:latin typeface="Arial" panose="020B0604020202020204" pitchFamily="34" charset="0"/>
                <a:ea typeface="+mn-ea"/>
                <a:cs typeface="+mn-cs"/>
              </a:rPr>
              <a:t>Ordenamiento</a:t>
            </a:r>
            <a:r>
              <a:rPr lang="en-US" sz="900" i="1" kern="1200" noProof="0" dirty="0">
                <a:solidFill>
                  <a:schemeClr val="tx1"/>
                </a:solidFill>
                <a:effectLst/>
                <a:latin typeface="Arial" panose="020B0604020202020204" pitchFamily="34" charset="0"/>
                <a:ea typeface="+mn-ea"/>
                <a:cs typeface="+mn-cs"/>
              </a:rPr>
              <a:t> y </a:t>
            </a:r>
            <a:r>
              <a:rPr lang="en-US" sz="900" i="1" kern="1200" noProof="0" dirty="0" err="1">
                <a:solidFill>
                  <a:schemeClr val="tx1"/>
                </a:solidFill>
                <a:effectLst/>
                <a:latin typeface="Arial" panose="020B0604020202020204" pitchFamily="34" charset="0"/>
                <a:ea typeface="+mn-ea"/>
                <a:cs typeface="+mn-cs"/>
              </a:rPr>
              <a:t>Manejo</a:t>
            </a:r>
            <a:r>
              <a:rPr lang="en-US" sz="900" i="1" kern="1200" noProof="0" dirty="0">
                <a:solidFill>
                  <a:schemeClr val="tx1"/>
                </a:solidFill>
                <a:effectLst/>
                <a:latin typeface="Arial" panose="020B0604020202020204" pitchFamily="34" charset="0"/>
                <a:ea typeface="+mn-ea"/>
                <a:cs typeface="+mn-cs"/>
              </a:rPr>
              <a:t> de la Cuenca del Río Reventazón) </a:t>
            </a:r>
            <a:r>
              <a:rPr lang="en-US" sz="900" kern="1200" noProof="0" dirty="0">
                <a:solidFill>
                  <a:schemeClr val="tx1"/>
                </a:solidFill>
                <a:effectLst/>
                <a:latin typeface="Arial" panose="020B0604020202020204" pitchFamily="34" charset="0"/>
                <a:ea typeface="+mn-ea"/>
                <a:cs typeface="+mn-cs"/>
              </a:rPr>
              <a:t>(GIZ, </a:t>
            </a:r>
            <a:r>
              <a:rPr lang="en-US" sz="900" kern="1200" noProof="0" dirty="0">
                <a:solidFill>
                  <a:schemeClr val="bg1"/>
                </a:solidFill>
                <a:effectLst/>
                <a:latin typeface="Arial" panose="020B0604020202020204" pitchFamily="34" charset="0"/>
                <a:ea typeface="+mn-ea"/>
                <a:cs typeface="+mn-cs"/>
              </a:rPr>
              <a:t>Script).</a:t>
            </a:r>
            <a:endParaRPr lang="en-US" sz="90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r>
              <a:rPr lang="en-US" sz="900" b="1" kern="1200" noProof="0" dirty="0">
                <a:solidFill>
                  <a:schemeClr val="tx1"/>
                </a:solidFill>
                <a:effectLst/>
                <a:latin typeface="Arial" panose="020B0604020202020204" pitchFamily="34" charset="0"/>
                <a:ea typeface="+mn-ea"/>
                <a:cs typeface="+mn-cs"/>
              </a:rPr>
              <a:t>Sources: </a:t>
            </a:r>
          </a:p>
          <a:p>
            <a:endParaRPr lang="en-US" sz="90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[PowerPoint Presentation].</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lang="en-US" sz="900" noProof="0"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[Script].</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err="1">
                <a:solidFill>
                  <a:schemeClr val="tx1"/>
                </a:solidFill>
                <a:effectLst/>
                <a:latin typeface="Arial" panose="020B0604020202020204" pitchFamily="34" charset="0"/>
                <a:ea typeface="+mn-ea"/>
                <a:cs typeface="+mn-cs"/>
              </a:rPr>
              <a:t>Jouravlev</a:t>
            </a:r>
            <a:r>
              <a:rPr lang="en-US" sz="900" kern="1200" noProof="0" dirty="0">
                <a:solidFill>
                  <a:schemeClr val="tx1"/>
                </a:solidFill>
                <a:effectLst/>
                <a:latin typeface="Arial" panose="020B0604020202020204" pitchFamily="34" charset="0"/>
                <a:ea typeface="+mn-ea"/>
                <a:cs typeface="+mn-cs"/>
              </a:rPr>
              <a:t>, A., Rodriguez, A. &amp; </a:t>
            </a:r>
            <a:r>
              <a:rPr lang="en-US" sz="900" kern="1200" noProof="0" dirty="0" err="1">
                <a:solidFill>
                  <a:schemeClr val="tx1"/>
                </a:solidFill>
                <a:effectLst/>
                <a:latin typeface="Arial" panose="020B0604020202020204" pitchFamily="34" charset="0"/>
                <a:ea typeface="+mn-ea"/>
                <a:cs typeface="+mn-cs"/>
              </a:rPr>
              <a:t>Peñailillo</a:t>
            </a:r>
            <a:r>
              <a:rPr lang="en-US" sz="900" kern="1200" noProof="0" dirty="0">
                <a:solidFill>
                  <a:schemeClr val="tx1"/>
                </a:solidFill>
                <a:effectLst/>
                <a:latin typeface="Arial" panose="020B0604020202020204" pitchFamily="34" charset="0"/>
                <a:ea typeface="+mn-ea"/>
                <a:cs typeface="+mn-cs"/>
              </a:rPr>
              <a:t>, R. (2017), ‘National cases in LAC: Costa Rica &amp; Brazil’, [PowerPoint Presentation], Bonn.</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panose="020B0604020202020204" pitchFamily="34" charset="0"/>
                <a:ea typeface="+mn-ea"/>
                <a:cs typeface="+mn-cs"/>
              </a:rPr>
              <a:t>Vargas, M.B. &amp; Lee, T.L. (2017), ‘El </a:t>
            </a:r>
            <a:r>
              <a:rPr lang="en-US" sz="900" kern="1200" noProof="0" dirty="0" err="1">
                <a:solidFill>
                  <a:schemeClr val="tx1"/>
                </a:solidFill>
                <a:effectLst/>
                <a:latin typeface="Arial" panose="020B0604020202020204" pitchFamily="34" charset="0"/>
                <a:ea typeface="+mn-ea"/>
                <a:cs typeface="+mn-cs"/>
              </a:rPr>
              <a:t>Nexo</a:t>
            </a:r>
            <a:r>
              <a:rPr lang="en-US" sz="900" kern="1200" noProof="0" dirty="0">
                <a:solidFill>
                  <a:schemeClr val="tx1"/>
                </a:solidFill>
                <a:effectLst/>
                <a:latin typeface="Arial" panose="020B0604020202020204" pitchFamily="34" charset="0"/>
                <a:ea typeface="+mn-ea"/>
                <a:cs typeface="+mn-cs"/>
              </a:rPr>
              <a:t> entre el </a:t>
            </a:r>
            <a:r>
              <a:rPr lang="en-US" sz="900" kern="1200" noProof="0" dirty="0" err="1">
                <a:solidFill>
                  <a:schemeClr val="tx1"/>
                </a:solidFill>
                <a:effectLst/>
                <a:latin typeface="Arial" panose="020B0604020202020204" pitchFamily="34" charset="0"/>
                <a:ea typeface="+mn-ea"/>
                <a:cs typeface="+mn-cs"/>
              </a:rPr>
              <a:t>agua</a:t>
            </a:r>
            <a:r>
              <a:rPr lang="en-US" sz="900" kern="1200" noProof="0" dirty="0">
                <a:solidFill>
                  <a:schemeClr val="tx1"/>
                </a:solidFill>
                <a:effectLst/>
                <a:latin typeface="Arial" panose="020B0604020202020204" pitchFamily="34" charset="0"/>
                <a:ea typeface="+mn-ea"/>
                <a:cs typeface="+mn-cs"/>
              </a:rPr>
              <a:t>, la </a:t>
            </a:r>
            <a:r>
              <a:rPr lang="en-US" sz="900" kern="1200" noProof="0" dirty="0" err="1">
                <a:solidFill>
                  <a:schemeClr val="tx1"/>
                </a:solidFill>
                <a:effectLst/>
                <a:latin typeface="Arial" panose="020B0604020202020204" pitchFamily="34" charset="0"/>
                <a:ea typeface="+mn-ea"/>
                <a:cs typeface="+mn-cs"/>
              </a:rPr>
              <a:t>energía</a:t>
            </a:r>
            <a:r>
              <a:rPr lang="en-US" sz="900" kern="1200" noProof="0" dirty="0">
                <a:solidFill>
                  <a:schemeClr val="tx1"/>
                </a:solidFill>
                <a:effectLst/>
                <a:latin typeface="Arial" panose="020B0604020202020204" pitchFamily="34" charset="0"/>
                <a:ea typeface="+mn-ea"/>
                <a:cs typeface="+mn-cs"/>
              </a:rPr>
              <a:t> y la </a:t>
            </a:r>
            <a:r>
              <a:rPr lang="en-US" sz="900" kern="1200" noProof="0" dirty="0" err="1">
                <a:solidFill>
                  <a:schemeClr val="tx1"/>
                </a:solidFill>
                <a:effectLst/>
                <a:latin typeface="Arial" panose="020B0604020202020204" pitchFamily="34" charset="0"/>
                <a:ea typeface="+mn-ea"/>
                <a:cs typeface="+mn-cs"/>
              </a:rPr>
              <a:t>alimentación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en</a:t>
            </a:r>
            <a:r>
              <a:rPr lang="en-US" sz="900" kern="1200" noProof="0" dirty="0">
                <a:solidFill>
                  <a:schemeClr val="tx1"/>
                </a:solidFill>
                <a:effectLst/>
                <a:latin typeface="Arial" panose="020B0604020202020204" pitchFamily="34" charset="0"/>
                <a:ea typeface="+mn-ea"/>
                <a:cs typeface="+mn-cs"/>
              </a:rPr>
              <a:t> Costa Rica: El </a:t>
            </a:r>
            <a:r>
              <a:rPr lang="en-US" sz="900" kern="1200" noProof="0" dirty="0" err="1">
                <a:solidFill>
                  <a:schemeClr val="tx1"/>
                </a:solidFill>
                <a:effectLst/>
                <a:latin typeface="Arial" panose="020B0604020202020204" pitchFamily="34" charset="0"/>
                <a:ea typeface="+mn-ea"/>
                <a:cs typeface="+mn-cs"/>
              </a:rPr>
              <a:t>caso</a:t>
            </a:r>
            <a:r>
              <a:rPr lang="en-US" sz="900" kern="1200" noProof="0" dirty="0">
                <a:solidFill>
                  <a:schemeClr val="tx1"/>
                </a:solidFill>
                <a:effectLst/>
                <a:latin typeface="Arial" panose="020B0604020202020204" pitchFamily="34" charset="0"/>
                <a:ea typeface="+mn-ea"/>
                <a:cs typeface="+mn-cs"/>
              </a:rPr>
              <a:t> de la </a:t>
            </a:r>
            <a:r>
              <a:rPr lang="en-US" sz="900" kern="1200" noProof="0" dirty="0" err="1">
                <a:solidFill>
                  <a:schemeClr val="tx1"/>
                </a:solidFill>
                <a:effectLst/>
                <a:latin typeface="Arial" panose="020B0604020202020204" pitchFamily="34" charset="0"/>
                <a:ea typeface="+mn-ea"/>
                <a:cs typeface="+mn-cs"/>
              </a:rPr>
              <a:t>cuenca</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alta</a:t>
            </a:r>
            <a:r>
              <a:rPr lang="en-US" sz="900" kern="1200" noProof="0" dirty="0">
                <a:solidFill>
                  <a:schemeClr val="tx1"/>
                </a:solidFill>
                <a:effectLst/>
                <a:latin typeface="Arial" panose="020B0604020202020204" pitchFamily="34" charset="0"/>
                <a:ea typeface="+mn-ea"/>
                <a:cs typeface="+mn-cs"/>
              </a:rPr>
              <a:t> del </a:t>
            </a:r>
            <a:r>
              <a:rPr lang="en-US" sz="900" kern="1200" noProof="0" dirty="0" err="1">
                <a:solidFill>
                  <a:schemeClr val="tx1"/>
                </a:solidFill>
                <a:effectLst/>
                <a:latin typeface="Arial" panose="020B0604020202020204" pitchFamily="34" charset="0"/>
                <a:ea typeface="+mn-ea"/>
                <a:cs typeface="+mn-cs"/>
              </a:rPr>
              <a:t>río</a:t>
            </a:r>
            <a:r>
              <a:rPr lang="en-US" sz="900" kern="1200" noProof="0" dirty="0">
                <a:solidFill>
                  <a:schemeClr val="tx1"/>
                </a:solidFill>
                <a:effectLst/>
                <a:latin typeface="Arial" panose="020B0604020202020204" pitchFamily="34" charset="0"/>
                <a:ea typeface="+mn-ea"/>
                <a:cs typeface="+mn-cs"/>
              </a:rPr>
              <a:t> Reventazón’, </a:t>
            </a:r>
            <a:r>
              <a:rPr lang="en-US" sz="900" i="1" kern="1200" noProof="0" dirty="0">
                <a:solidFill>
                  <a:schemeClr val="tx1"/>
                </a:solidFill>
                <a:effectLst/>
                <a:latin typeface="Arial" panose="020B0604020202020204" pitchFamily="34" charset="0"/>
                <a:ea typeface="+mn-ea"/>
                <a:cs typeface="+mn-cs"/>
              </a:rPr>
              <a:t>Serie </a:t>
            </a:r>
            <a:r>
              <a:rPr lang="en-US" sz="900" i="1" kern="1200" noProof="0" dirty="0" err="1">
                <a:solidFill>
                  <a:schemeClr val="tx1"/>
                </a:solidFill>
                <a:effectLst/>
                <a:latin typeface="Arial" panose="020B0604020202020204" pitchFamily="34" charset="0"/>
                <a:ea typeface="+mn-ea"/>
                <a:cs typeface="+mn-cs"/>
              </a:rPr>
              <a:t>Recursos</a:t>
            </a:r>
            <a:r>
              <a:rPr lang="en-US" sz="900" i="1" kern="1200" noProof="0" dirty="0">
                <a:solidFill>
                  <a:schemeClr val="tx1"/>
                </a:solidFill>
                <a:effectLst/>
                <a:latin typeface="Arial" panose="020B0604020202020204" pitchFamily="34" charset="0"/>
                <a:ea typeface="+mn-ea"/>
                <a:cs typeface="+mn-cs"/>
              </a:rPr>
              <a:t> Naturales e </a:t>
            </a:r>
            <a:r>
              <a:rPr lang="en-US" sz="900" i="1" kern="1200" noProof="0" dirty="0" err="1">
                <a:solidFill>
                  <a:schemeClr val="tx1"/>
                </a:solidFill>
                <a:effectLst/>
                <a:latin typeface="Arial" panose="020B0604020202020204" pitchFamily="34" charset="0"/>
                <a:ea typeface="+mn-ea"/>
                <a:cs typeface="+mn-cs"/>
              </a:rPr>
              <a:t>Infraestructura</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Comisión</a:t>
            </a:r>
            <a:r>
              <a:rPr lang="en-US" sz="900" kern="1200" noProof="0" dirty="0">
                <a:solidFill>
                  <a:schemeClr val="tx1"/>
                </a:solidFill>
                <a:effectLst/>
                <a:latin typeface="Arial" panose="020B0604020202020204" pitchFamily="34" charset="0"/>
                <a:ea typeface="+mn-ea"/>
                <a:cs typeface="+mn-cs"/>
              </a:rPr>
              <a:t> </a:t>
            </a:r>
            <a:r>
              <a:rPr lang="en-US" sz="900" kern="1200" noProof="0" dirty="0" err="1">
                <a:solidFill>
                  <a:schemeClr val="tx1"/>
                </a:solidFill>
                <a:effectLst/>
                <a:latin typeface="Arial" panose="020B0604020202020204" pitchFamily="34" charset="0"/>
                <a:ea typeface="+mn-ea"/>
                <a:cs typeface="+mn-cs"/>
              </a:rPr>
              <a:t>Económica</a:t>
            </a:r>
            <a:r>
              <a:rPr lang="en-US" sz="900" kern="1200" noProof="0" dirty="0">
                <a:solidFill>
                  <a:schemeClr val="tx1"/>
                </a:solidFill>
                <a:effectLst/>
                <a:latin typeface="Arial" panose="020B0604020202020204" pitchFamily="34" charset="0"/>
                <a:ea typeface="+mn-ea"/>
                <a:cs typeface="+mn-cs"/>
              </a:rPr>
              <a:t> para América Latina y el Caribe (CEPAL), Santiago.</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330089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a:t>
            </a: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panose="020B0604020202020204" pitchFamily="34" charset="0"/>
                <a:ea typeface="+mn-ea"/>
                <a:cs typeface="+mn-cs"/>
              </a:rPr>
              <a:t>As one can assume, the Reventazón River basin is characterized by depending WEF Nexus interactions. But before we will examine those in detail, let’s have a look on the institutional challenges, which currently hamper the cross-sectoral management within the basin.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pPr marL="0" indent="0">
              <a:buFont typeface="+mj-lt"/>
              <a:buNone/>
            </a:pPr>
            <a:r>
              <a:rPr lang="en-US" sz="900" b="1" u="none" kern="1200" noProof="0" dirty="0">
                <a:solidFill>
                  <a:schemeClr val="tx1"/>
                </a:solidFill>
                <a:effectLst/>
                <a:latin typeface="Arial" panose="020B0604020202020204" pitchFamily="34" charset="0"/>
                <a:ea typeface="+mn-ea"/>
                <a:cs typeface="+mn-cs"/>
              </a:rPr>
              <a:t>Institutional challenges </a:t>
            </a:r>
          </a:p>
          <a:p>
            <a:pPr marL="171450" indent="-17145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The </a:t>
            </a:r>
            <a:r>
              <a:rPr lang="en-US" sz="900" b="0" kern="1200" noProof="0" dirty="0">
                <a:solidFill>
                  <a:schemeClr val="tx1"/>
                </a:solidFill>
                <a:effectLst/>
                <a:latin typeface="Arial" panose="020B0604020202020204" pitchFamily="34" charset="0"/>
                <a:ea typeface="+mn-ea"/>
                <a:cs typeface="+mn-cs"/>
              </a:rPr>
              <a:t>Water sector lacks of an modern and systemic legal framework. The "Water Law“ (N⁰ 276 ) from 1942 which regulates all matters regarding ownership, use and development of water is considered to be outdated regarding several aspects (e.g. multiple resource use, economic instruments, planning instruments, mechanisms of protection, groundwater regulation and sanctioning).</a:t>
            </a:r>
          </a:p>
          <a:p>
            <a:pPr marL="171450" indent="-171450">
              <a:buFont typeface="Symbol" panose="05050102010706020507" pitchFamily="18" charset="2"/>
              <a:buChar char="-"/>
            </a:pPr>
            <a:r>
              <a:rPr lang="en-US" sz="900" b="0" kern="1200" noProof="0" dirty="0">
                <a:solidFill>
                  <a:schemeClr val="tx1"/>
                </a:solidFill>
                <a:effectLst/>
                <a:latin typeface="Arial" panose="020B0604020202020204" pitchFamily="34" charset="0"/>
                <a:ea typeface="+mn-ea"/>
                <a:cs typeface="+mn-cs"/>
              </a:rPr>
              <a:t>Further, the competences of the Water Directorate (DA) of the Ministry of Environment and Energy (MINAE) to carry out control, monitoring and assessments are limited. This can be traced back to the outdated regulatory framework, lack of technical staff, inter-institutional disarticulation, complex paperwork, and missing knowledge about </a:t>
            </a:r>
            <a:r>
              <a:rPr lang="en-US" sz="900" b="0" kern="1200" noProof="0" dirty="0" err="1">
                <a:solidFill>
                  <a:schemeClr val="tx1"/>
                </a:solidFill>
                <a:effectLst/>
                <a:latin typeface="Arial" panose="020B0604020202020204" pitchFamily="34" charset="0"/>
                <a:ea typeface="+mn-ea"/>
                <a:cs typeface="+mn-cs"/>
              </a:rPr>
              <a:t>behaviour</a:t>
            </a:r>
            <a:r>
              <a:rPr lang="en-US" sz="900" b="0" kern="1200" noProof="0" dirty="0">
                <a:solidFill>
                  <a:schemeClr val="tx1"/>
                </a:solidFill>
                <a:effectLst/>
                <a:latin typeface="Arial" panose="020B0604020202020204" pitchFamily="34" charset="0"/>
                <a:ea typeface="+mn-ea"/>
                <a:cs typeface="+mn-cs"/>
              </a:rPr>
              <a:t> patterns of water resources.</a:t>
            </a:r>
          </a:p>
          <a:p>
            <a:pPr marL="171450" indent="-171450">
              <a:buFont typeface="Symbol" panose="05050102010706020507" pitchFamily="18" charset="2"/>
              <a:buChar char="-"/>
            </a:pPr>
            <a:r>
              <a:rPr lang="en-US" sz="900" b="0" kern="1200" noProof="0" dirty="0">
                <a:solidFill>
                  <a:schemeClr val="tx1"/>
                </a:solidFill>
                <a:effectLst/>
                <a:latin typeface="Arial" panose="020B0604020202020204" pitchFamily="34" charset="0"/>
                <a:ea typeface="+mn-ea"/>
                <a:cs typeface="+mn-cs"/>
              </a:rPr>
              <a:t>But also the governance of the river basin experience grave gaps with regard to administration, regulation, coordination, </a:t>
            </a:r>
            <a:r>
              <a:rPr lang="en-US" sz="900" b="0" kern="1200" noProof="0" dirty="0" err="1">
                <a:solidFill>
                  <a:schemeClr val="tx1"/>
                </a:solidFill>
                <a:effectLst/>
                <a:latin typeface="Arial" panose="020B0604020202020204" pitchFamily="34" charset="0"/>
                <a:ea typeface="+mn-ea"/>
                <a:cs typeface="+mn-cs"/>
              </a:rPr>
              <a:t>decentralisation</a:t>
            </a:r>
            <a:r>
              <a:rPr lang="en-US" sz="900" b="0" kern="1200" noProof="0" dirty="0">
                <a:solidFill>
                  <a:schemeClr val="tx1"/>
                </a:solidFill>
                <a:effectLst/>
                <a:latin typeface="Arial" panose="020B0604020202020204" pitchFamily="34" charset="0"/>
                <a:ea typeface="+mn-ea"/>
                <a:cs typeface="+mn-cs"/>
              </a:rPr>
              <a:t> and participation.</a:t>
            </a:r>
          </a:p>
          <a:p>
            <a:pPr marL="0" indent="0">
              <a:buFont typeface="Symbol" panose="05050102010706020507" pitchFamily="18" charset="2"/>
              <a:buNone/>
            </a:pPr>
            <a:endParaRPr lang="en-US" sz="900" b="0" kern="1200" noProof="0" dirty="0">
              <a:solidFill>
                <a:schemeClr val="tx1"/>
              </a:solidFill>
              <a:effectLst/>
              <a:latin typeface="Arial" panose="020B0604020202020204" pitchFamily="34" charset="0"/>
              <a:ea typeface="+mn-ea"/>
              <a:cs typeface="+mn-cs"/>
            </a:endParaRPr>
          </a:p>
          <a:p>
            <a:endParaRPr lang="en-US" sz="900" kern="1200" noProof="0" dirty="0">
              <a:solidFill>
                <a:schemeClr val="tx1"/>
              </a:solidFill>
              <a:effectLst/>
              <a:latin typeface="Arial" panose="020B0604020202020204" pitchFamily="34" charset="0"/>
              <a:ea typeface="+mn-ea"/>
              <a:cs typeface="+mn-cs"/>
            </a:endParaRPr>
          </a:p>
          <a:p>
            <a:r>
              <a:rPr lang="en-US" sz="900" b="1" kern="1200" noProof="0" dirty="0">
                <a:solidFill>
                  <a:schemeClr val="tx1"/>
                </a:solidFill>
                <a:effectLst/>
                <a:latin typeface="Arial" panose="020B0604020202020204" pitchFamily="34" charset="0"/>
                <a:ea typeface="+mn-ea"/>
                <a:cs typeface="+mn-cs"/>
              </a:rPr>
              <a:t>Sources:</a:t>
            </a:r>
          </a:p>
          <a:p>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[PowerPoint Presentation].</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lang="en-US" sz="900" noProof="0"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[Script].</a:t>
            </a:r>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370958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a:t>
            </a:r>
          </a:p>
          <a:p>
            <a:endParaRPr lang="en-US" sz="900" b="0" kern="1200" noProof="0" dirty="0">
              <a:solidFill>
                <a:schemeClr val="tx1"/>
              </a:solidFill>
              <a:effectLst/>
              <a:latin typeface="Arial" panose="020B0604020202020204" pitchFamily="34" charset="0"/>
              <a:ea typeface="+mn-ea"/>
              <a:cs typeface="+mn-cs"/>
            </a:endParaRPr>
          </a:p>
          <a:p>
            <a:r>
              <a:rPr lang="en-US" sz="900" b="0" kern="1200" noProof="0" dirty="0">
                <a:solidFill>
                  <a:schemeClr val="tx1"/>
                </a:solidFill>
                <a:effectLst/>
                <a:latin typeface="Arial" panose="020B0604020202020204" pitchFamily="34" charset="0"/>
                <a:ea typeface="+mn-ea"/>
                <a:cs typeface="+mn-cs"/>
              </a:rPr>
              <a:t>Keeping the institutional challenges in mind, we now focus on the WEF Nexus interrelations. Due to the multiple use of the water from the Reventazón River basin it comprises a high conflict potential, especially because of competing sectoral interests.</a:t>
            </a:r>
          </a:p>
          <a:p>
            <a:endParaRPr lang="en-US" sz="900" b="1" kern="1200" noProof="0" dirty="0">
              <a:solidFill>
                <a:schemeClr val="tx1"/>
              </a:solidFill>
              <a:effectLst/>
              <a:latin typeface="Arial" panose="020B0604020202020204" pitchFamily="34" charset="0"/>
              <a:ea typeface="+mn-ea"/>
              <a:cs typeface="+mn-cs"/>
            </a:endParaRPr>
          </a:p>
          <a:p>
            <a:pPr marL="228600" indent="-228600">
              <a:buFont typeface="+mj-lt"/>
              <a:buAutoNum type="arabicPeriod"/>
            </a:pPr>
            <a:r>
              <a:rPr lang="en-US" sz="900" b="1" kern="1200" noProof="0" dirty="0">
                <a:solidFill>
                  <a:schemeClr val="tx1"/>
                </a:solidFill>
                <a:effectLst/>
                <a:latin typeface="Arial" panose="020B0604020202020204" pitchFamily="34" charset="0"/>
                <a:ea typeface="+mn-ea"/>
                <a:cs typeface="+mn-cs"/>
              </a:rPr>
              <a:t>Water and Energy</a:t>
            </a:r>
          </a:p>
          <a:p>
            <a:pPr marL="228600" indent="-228600">
              <a:buFont typeface="Symbol" panose="05050102010706020507" pitchFamily="18" charset="2"/>
              <a:buChar char="-"/>
            </a:pPr>
            <a:r>
              <a:rPr lang="en-US" sz="900" b="0" kern="1200" noProof="0" dirty="0">
                <a:solidFill>
                  <a:schemeClr val="tx1"/>
                </a:solidFill>
                <a:effectLst/>
                <a:latin typeface="Arial" panose="020B0604020202020204" pitchFamily="34" charset="0"/>
                <a:ea typeface="+mn-ea"/>
                <a:cs typeface="+mn-cs"/>
              </a:rPr>
              <a:t>The main user of the water from the Reventazón River basin is the energy sector: the </a:t>
            </a:r>
            <a:r>
              <a:rPr lang="en-US" sz="900" u="none" kern="1200" noProof="0" dirty="0">
                <a:solidFill>
                  <a:schemeClr val="tx1"/>
                </a:solidFill>
                <a:effectLst/>
                <a:latin typeface="Arial" panose="020B0604020202020204" pitchFamily="34" charset="0"/>
                <a:ea typeface="+mn-ea"/>
                <a:cs typeface="+mn-cs"/>
              </a:rPr>
              <a:t>Costa Rican Institute of Electricity (ICE) is the public energy provider and established (in the 1960s) for the purpose of </a:t>
            </a:r>
            <a:r>
              <a:rPr lang="en-US" sz="900" b="1" u="none" kern="1200" noProof="0" dirty="0">
                <a:solidFill>
                  <a:schemeClr val="tx1"/>
                </a:solidFill>
                <a:effectLst/>
                <a:latin typeface="Arial" panose="020B0604020202020204" pitchFamily="34" charset="0"/>
                <a:ea typeface="+mn-ea"/>
                <a:cs typeface="+mn-cs"/>
              </a:rPr>
              <a:t>hydropower generation </a:t>
            </a:r>
            <a:r>
              <a:rPr lang="en-US" sz="900" u="none" kern="1200" noProof="0" dirty="0">
                <a:solidFill>
                  <a:schemeClr val="tx1"/>
                </a:solidFill>
                <a:effectLst/>
                <a:latin typeface="Arial" panose="020B0604020202020204" pitchFamily="34" charset="0"/>
                <a:ea typeface="+mn-ea"/>
                <a:cs typeface="+mn-cs"/>
              </a:rPr>
              <a:t>a huge water concession within the basin (the el Llano reservoir) which prevents other water users from utilizing it </a:t>
            </a:r>
          </a:p>
          <a:p>
            <a:pPr marL="228600" indent="-22860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Within this reservoir, the hydropower plants and dams adversely affect the aquatic ecosystems and the water quality within the basin (e.g. the minimum flow required to maintain biological functions is at risk; the cleaning process can generate large quantities of suspended sediments </a:t>
            </a: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 </a:t>
            </a:r>
            <a:r>
              <a:rPr lang="en-US" sz="900" b="0" kern="1200" noProof="0" dirty="0">
                <a:solidFill>
                  <a:schemeClr val="tx1"/>
                </a:solidFill>
                <a:effectLst/>
                <a:latin typeface="Arial" panose="020B0604020202020204" pitchFamily="34" charset="0"/>
                <a:ea typeface="+mn-ea"/>
                <a:cs typeface="+mn-cs"/>
              </a:rPr>
              <a:t>772 </a:t>
            </a:r>
            <a:r>
              <a:rPr lang="en-US" sz="900" b="0" kern="1200" noProof="0" dirty="0" err="1">
                <a:solidFill>
                  <a:schemeClr val="tx1"/>
                </a:solidFill>
                <a:effectLst/>
                <a:latin typeface="Arial" panose="020B0604020202020204" pitchFamily="34" charset="0"/>
                <a:ea typeface="+mn-ea"/>
                <a:cs typeface="+mn-cs"/>
              </a:rPr>
              <a:t>tonnes</a:t>
            </a:r>
            <a:r>
              <a:rPr lang="en-US" sz="900" b="0" kern="1200" noProof="0" dirty="0">
                <a:solidFill>
                  <a:schemeClr val="tx1"/>
                </a:solidFill>
                <a:effectLst/>
                <a:latin typeface="Arial" panose="020B0604020202020204" pitchFamily="34" charset="0"/>
                <a:ea typeface="+mn-ea"/>
                <a:cs typeface="+mn-cs"/>
              </a:rPr>
              <a:t> of sediments per year)</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u="none" kern="1200" noProof="0" dirty="0">
                <a:solidFill>
                  <a:schemeClr val="tx1"/>
                </a:solidFill>
                <a:effectLst/>
                <a:latin typeface="Arial" panose="020B0604020202020204" pitchFamily="34" charset="0"/>
                <a:ea typeface="+mn-ea"/>
                <a:cs typeface="+mn-cs"/>
              </a:rPr>
              <a:t>As much as the water is required by the energy sector, the water sector claims it for oneself as source of </a:t>
            </a:r>
            <a:r>
              <a:rPr lang="en-US" sz="900" b="1" u="none" kern="1200" noProof="0" dirty="0">
                <a:solidFill>
                  <a:schemeClr val="tx1"/>
                </a:solidFill>
                <a:effectLst/>
                <a:latin typeface="Arial" panose="020B0604020202020204" pitchFamily="34" charset="0"/>
                <a:ea typeface="+mn-ea"/>
                <a:cs typeface="+mn-cs"/>
              </a:rPr>
              <a:t>drinking water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effectLst/>
                <a:latin typeface="Arial" panose="020B0604020202020204" pitchFamily="34" charset="0"/>
                <a:ea typeface="+mn-ea"/>
                <a:cs typeface="+mn-cs"/>
              </a:rPr>
              <a:t>Due to insufficient water supply for San José, the public drinking water provider </a:t>
            </a:r>
            <a:r>
              <a:rPr lang="en-US" sz="900" u="none" kern="1200" noProof="0" dirty="0" err="1">
                <a:solidFill>
                  <a:schemeClr val="tx1"/>
                </a:solidFill>
                <a:effectLst/>
                <a:latin typeface="Arial" panose="020B0604020202020204" pitchFamily="34" charset="0"/>
                <a:ea typeface="+mn-ea"/>
                <a:cs typeface="+mn-cs"/>
              </a:rPr>
              <a:t>AyA</a:t>
            </a:r>
            <a:r>
              <a:rPr lang="en-US" sz="900" kern="1200" noProof="0" dirty="0">
                <a:solidFill>
                  <a:schemeClr val="tx1"/>
                </a:solidFill>
                <a:effectLst/>
                <a:latin typeface="Arial" panose="020B0604020202020204" pitchFamily="34" charset="0"/>
                <a:ea typeface="+mn-ea"/>
                <a:cs typeface="+mn-cs"/>
              </a:rPr>
              <a:t> (</a:t>
            </a:r>
            <a:r>
              <a:rPr lang="en-US" sz="900" u="none" kern="1200" noProof="0" dirty="0">
                <a:solidFill>
                  <a:schemeClr val="tx1"/>
                </a:solidFill>
                <a:effectLst/>
                <a:latin typeface="Arial" panose="020B0604020202020204" pitchFamily="34" charset="0"/>
                <a:ea typeface="+mn-ea"/>
                <a:cs typeface="+mn-cs"/>
              </a:rPr>
              <a:t>Costa Rican Institute for Canals and Sewage) </a:t>
            </a:r>
            <a:r>
              <a:rPr lang="en-US" sz="900" kern="1200" noProof="0" dirty="0">
                <a:solidFill>
                  <a:schemeClr val="tx1"/>
                </a:solidFill>
                <a:effectLst/>
                <a:latin typeface="Arial" panose="020B0604020202020204" pitchFamily="34" charset="0"/>
                <a:ea typeface="+mn-ea"/>
                <a:cs typeface="+mn-cs"/>
              </a:rPr>
              <a:t>decided on an agreement with the ICE to cover at least 25% of the water demand in that area</a:t>
            </a:r>
            <a:endParaRPr lang="en-US" sz="900" kern="1200" noProof="0" dirty="0">
              <a:solidFill>
                <a:schemeClr val="tx1"/>
              </a:solidFill>
              <a:effectLst/>
              <a:latin typeface="Arial" panose="020B0604020202020204" pitchFamily="34" charset="0"/>
              <a:ea typeface="+mn-ea"/>
              <a:cs typeface="+mn-cs"/>
              <a:sym typeface="Wingdings" panose="05000000000000000000" pitchFamily="2" charset="2"/>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noProof="0" dirty="0">
                <a:solidFill>
                  <a:schemeClr val="tx1"/>
                </a:solidFill>
                <a:effectLst/>
                <a:latin typeface="Arial" panose="020B0604020202020204" pitchFamily="34" charset="0"/>
                <a:ea typeface="+mn-ea"/>
                <a:cs typeface="+mn-cs"/>
                <a:sym typeface="Wingdings" panose="05000000000000000000" pitchFamily="2" charset="2"/>
              </a:rPr>
              <a:t>As a result they established a </a:t>
            </a:r>
            <a:r>
              <a:rPr lang="en-US" sz="900" kern="1200" noProof="0" dirty="0">
                <a:solidFill>
                  <a:schemeClr val="tx1"/>
                </a:solidFill>
                <a:effectLst/>
                <a:latin typeface="Arial" panose="020B0604020202020204" pitchFamily="34" charset="0"/>
                <a:ea typeface="+mn-ea"/>
                <a:cs typeface="+mn-cs"/>
              </a:rPr>
              <a:t>water transfer (the </a:t>
            </a:r>
            <a:r>
              <a:rPr lang="en-US" sz="900" kern="1200" noProof="0" dirty="0" err="1">
                <a:solidFill>
                  <a:schemeClr val="tx1"/>
                </a:solidFill>
                <a:effectLst/>
                <a:latin typeface="Arial" panose="020B0604020202020204" pitchFamily="34" charset="0"/>
                <a:ea typeface="+mn-ea"/>
                <a:cs typeface="+mn-cs"/>
              </a:rPr>
              <a:t>Orosi</a:t>
            </a:r>
            <a:r>
              <a:rPr lang="en-US" sz="900" kern="1200" noProof="0" dirty="0">
                <a:solidFill>
                  <a:schemeClr val="tx1"/>
                </a:solidFill>
                <a:effectLst/>
                <a:latin typeface="Arial" panose="020B0604020202020204" pitchFamily="34" charset="0"/>
                <a:ea typeface="+mn-ea"/>
                <a:cs typeface="+mn-cs"/>
              </a:rPr>
              <a:t> aqueduct) from the Reventazón River basin to the </a:t>
            </a:r>
            <a:r>
              <a:rPr lang="en-US" sz="900" kern="1200" noProof="0" dirty="0" err="1">
                <a:solidFill>
                  <a:schemeClr val="tx1"/>
                </a:solidFill>
                <a:effectLst/>
                <a:latin typeface="Arial" panose="020B0604020202020204" pitchFamily="34" charset="0"/>
                <a:ea typeface="+mn-ea"/>
                <a:cs typeface="+mn-cs"/>
              </a:rPr>
              <a:t>Tárcoles</a:t>
            </a:r>
            <a:r>
              <a:rPr lang="en-US" sz="900" kern="1200" noProof="0" dirty="0">
                <a:solidFill>
                  <a:schemeClr val="tx1"/>
                </a:solidFill>
                <a:effectLst/>
                <a:latin typeface="Arial" panose="020B0604020202020204" pitchFamily="34" charset="0"/>
                <a:ea typeface="+mn-ea"/>
                <a:cs typeface="+mn-cs"/>
              </a:rPr>
              <a:t> River basin in exchange for payments to the ICE (2.1 m</a:t>
            </a:r>
            <a:r>
              <a:rPr lang="en-US" sz="900" kern="1200" baseline="30000" noProof="0" dirty="0">
                <a:solidFill>
                  <a:schemeClr val="tx1"/>
                </a:solidFill>
                <a:effectLst/>
                <a:latin typeface="Arial" panose="020B0604020202020204" pitchFamily="34" charset="0"/>
                <a:ea typeface="+mn-ea"/>
                <a:cs typeface="+mn-cs"/>
              </a:rPr>
              <a:t>3</a:t>
            </a:r>
            <a:r>
              <a:rPr lang="en-US" sz="900" kern="1200" noProof="0" dirty="0">
                <a:solidFill>
                  <a:schemeClr val="tx1"/>
                </a:solidFill>
                <a:effectLst/>
                <a:latin typeface="Arial" panose="020B0604020202020204" pitchFamily="34" charset="0"/>
                <a:ea typeface="+mn-ea"/>
                <a:cs typeface="+mn-cs"/>
              </a:rPr>
              <a:t>/s of water for 8 million dollars) </a:t>
            </a:r>
          </a:p>
          <a:p>
            <a:pPr marL="228600" indent="-228600">
              <a:buFont typeface="Symbol" panose="05050102010706020507" pitchFamily="18" charset="2"/>
              <a:buChar char="-"/>
              <a:defRPr/>
            </a:pPr>
            <a:r>
              <a:rPr lang="en-US" sz="900" b="0" kern="1200" noProof="0" dirty="0">
                <a:solidFill>
                  <a:schemeClr val="tx1"/>
                </a:solidFill>
                <a:effectLst/>
                <a:latin typeface="Arial"/>
                <a:cs typeface="Arial"/>
              </a:rPr>
              <a:t>This agreement not only increased the dependency between both public institutions but also between the sectors as the water transfer for drinking water purpose </a:t>
            </a:r>
            <a:r>
              <a:rPr lang="en-US" dirty="0">
                <a:latin typeface="Arial"/>
                <a:cs typeface="Arial"/>
              </a:rPr>
              <a:t>requires </a:t>
            </a:r>
            <a:r>
              <a:rPr lang="en-US" sz="900" b="0" kern="1200" noProof="0" dirty="0">
                <a:solidFill>
                  <a:schemeClr val="tx1"/>
                </a:solidFill>
                <a:effectLst/>
                <a:latin typeface="Arial"/>
                <a:cs typeface="Arial"/>
              </a:rPr>
              <a:t>energy</a:t>
            </a:r>
            <a:r>
              <a:rPr lang="en-US" dirty="0">
                <a:latin typeface="Arial"/>
                <a:cs typeface="Arial"/>
              </a:rPr>
              <a:t> </a:t>
            </a:r>
            <a:endParaRPr lang="en-US" sz="900" b="0" kern="1200" noProof="0" dirty="0">
              <a:solidFill>
                <a:schemeClr val="tx1"/>
              </a:solidFill>
              <a:effectLst/>
              <a:latin typeface="Arial" panose="020B0604020202020204" pitchFamily="34" charset="0"/>
              <a:cs typeface="Arial"/>
            </a:endParaRPr>
          </a:p>
          <a:p>
            <a:pPr marL="0" indent="0">
              <a:buFont typeface="Wingdings" panose="05000000000000000000" pitchFamily="2" charset="2"/>
              <a:buNone/>
            </a:pPr>
            <a:endParaRPr lang="en-US" sz="900" b="1" kern="1200" noProof="0" dirty="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US" sz="900" kern="1200" noProof="0" dirty="0">
              <a:solidFill>
                <a:schemeClr val="tx1"/>
              </a:solidFill>
              <a:effectLst/>
              <a:latin typeface="Arial" panose="020B0604020202020204" pitchFamily="34" charset="0"/>
              <a:ea typeface="+mn-ea"/>
              <a:cs typeface="+mn-cs"/>
            </a:endParaRPr>
          </a:p>
          <a:p>
            <a:pPr marL="0" indent="0">
              <a:buFont typeface="Arial" charset="0"/>
              <a:buNone/>
            </a:pPr>
            <a:r>
              <a:rPr lang="en-US" sz="900" b="1" kern="1200" noProof="0" dirty="0">
                <a:solidFill>
                  <a:schemeClr val="tx1"/>
                </a:solidFill>
                <a:effectLst/>
                <a:latin typeface="Arial" panose="020B0604020202020204" pitchFamily="34" charset="0"/>
                <a:ea typeface="+mn-ea"/>
                <a:cs typeface="+mn-cs"/>
              </a:rPr>
              <a:t>Sources:</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latin typeface="Arial"/>
                <a:cs typeface="Arial"/>
              </a:rPr>
              <a:t>GIZ, ‘</a:t>
            </a:r>
            <a:r>
              <a:rPr lang="es-ES" sz="900" b="0" i="0" kern="1200" dirty="0">
                <a:solidFill>
                  <a:schemeClr val="tx1"/>
                </a:solidFill>
                <a:effectLst/>
                <a:latin typeface="Arial"/>
                <a:cs typeface="Arial"/>
              </a:rPr>
              <a:t>Introducción al Nexo en América Latina y el Caribe. </a:t>
            </a:r>
            <a:r>
              <a:rPr lang="en-US" sz="900" noProof="0" dirty="0" err="1">
                <a:solidFill>
                  <a:schemeClr val="bg1"/>
                </a:solidFill>
                <a:latin typeface="Arial"/>
                <a:cs typeface="Arial"/>
              </a:rPr>
              <a:t>Módulo</a:t>
            </a:r>
            <a:r>
              <a:rPr lang="en-US" sz="900" noProof="0" dirty="0">
                <a:solidFill>
                  <a:schemeClr val="bg1"/>
                </a:solidFill>
                <a:latin typeface="Arial"/>
                <a:cs typeface="Arial"/>
              </a:rPr>
              <a:t> 9: </a:t>
            </a:r>
            <a:r>
              <a:rPr lang="en-US" sz="900" noProof="0" dirty="0" err="1">
                <a:solidFill>
                  <a:schemeClr val="bg1"/>
                </a:solidFill>
                <a:latin typeface="Arial"/>
                <a:cs typeface="Arial"/>
              </a:rPr>
              <a:t>Estudios</a:t>
            </a:r>
            <a:r>
              <a:rPr lang="en-US" sz="900" noProof="0" dirty="0">
                <a:solidFill>
                  <a:schemeClr val="bg1"/>
                </a:solidFill>
                <a:latin typeface="Arial"/>
                <a:cs typeface="Arial"/>
              </a:rPr>
              <a:t> de </a:t>
            </a:r>
            <a:r>
              <a:rPr lang="en-US" sz="900" noProof="0" dirty="0" err="1">
                <a:solidFill>
                  <a:schemeClr val="bg1"/>
                </a:solidFill>
                <a:latin typeface="Arial"/>
                <a:cs typeface="Arial"/>
              </a:rPr>
              <a:t>caso</a:t>
            </a:r>
            <a:r>
              <a:rPr lang="en-US" sz="900" noProof="0" dirty="0">
                <a:solidFill>
                  <a:schemeClr val="bg1"/>
                </a:solidFill>
                <a:latin typeface="Arial"/>
                <a:cs typeface="Arial"/>
              </a:rPr>
              <a:t> </a:t>
            </a:r>
            <a:r>
              <a:rPr lang="en-US" sz="900" noProof="0" dirty="0" err="1">
                <a:solidFill>
                  <a:schemeClr val="bg1"/>
                </a:solidFill>
                <a:latin typeface="Arial"/>
                <a:cs typeface="Arial"/>
              </a:rPr>
              <a:t>sobre</a:t>
            </a:r>
            <a:r>
              <a:rPr lang="en-US" sz="900" noProof="0" dirty="0">
                <a:solidFill>
                  <a:schemeClr val="bg1"/>
                </a:solidFill>
                <a:latin typeface="Arial"/>
                <a:cs typeface="Arial"/>
              </a:rPr>
              <a:t> </a:t>
            </a:r>
            <a:r>
              <a:rPr lang="en-US" sz="900" noProof="0" dirty="0" err="1">
                <a:solidFill>
                  <a:schemeClr val="bg1"/>
                </a:solidFill>
                <a:latin typeface="Arial"/>
                <a:cs typeface="Arial"/>
              </a:rPr>
              <a:t>interrelaciones</a:t>
            </a:r>
            <a:r>
              <a:rPr lang="en-US" sz="900" noProof="0" dirty="0">
                <a:solidFill>
                  <a:schemeClr val="bg1"/>
                </a:solidFill>
                <a:latin typeface="Arial"/>
                <a:cs typeface="Arial"/>
              </a:rPr>
              <a:t> del Nexo </a:t>
            </a:r>
            <a:r>
              <a:rPr lang="en-US" sz="900" noProof="0" dirty="0" err="1">
                <a:solidFill>
                  <a:schemeClr val="bg1"/>
                </a:solidFill>
                <a:latin typeface="Arial"/>
                <a:cs typeface="Arial"/>
              </a:rPr>
              <a:t>en</a:t>
            </a:r>
            <a:r>
              <a:rPr lang="en-US" sz="900" noProof="0" dirty="0">
                <a:solidFill>
                  <a:schemeClr val="bg1"/>
                </a:solidFill>
                <a:latin typeface="Arial"/>
                <a:cs typeface="Arial"/>
              </a:rPr>
              <a:t> la </a:t>
            </a:r>
            <a:r>
              <a:rPr lang="en-US" sz="900" noProof="0" dirty="0" err="1">
                <a:solidFill>
                  <a:schemeClr val="bg1"/>
                </a:solidFill>
                <a:latin typeface="Arial"/>
                <a:cs typeface="Arial"/>
              </a:rPr>
              <a:t>región</a:t>
            </a:r>
            <a:r>
              <a:rPr lang="en-US" sz="900" noProof="0" dirty="0">
                <a:solidFill>
                  <a:schemeClr val="bg1"/>
                </a:solidFill>
                <a:latin typeface="Arial"/>
                <a:cs typeface="Arial"/>
              </a:rPr>
              <a:t>’, </a:t>
            </a:r>
            <a:r>
              <a:rPr lang="en-US" sz="900" noProof="0" dirty="0" err="1">
                <a:solidFill>
                  <a:schemeClr val="bg1"/>
                </a:solidFill>
                <a:latin typeface="Arial"/>
                <a:cs typeface="Arial"/>
              </a:rPr>
              <a:t>Curso</a:t>
            </a:r>
            <a:r>
              <a:rPr lang="en-US" sz="900" noProof="0" dirty="0">
                <a:solidFill>
                  <a:schemeClr val="bg1"/>
                </a:solidFill>
                <a:latin typeface="Arial"/>
                <a:cs typeface="Arial"/>
              </a:rPr>
              <a:t> virtual [PowerPoint Presentation].</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lang="en-US" sz="900" noProof="0"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latin typeface="Arial"/>
                <a:cs typeface="Arial"/>
              </a:rPr>
              <a:t>GIZ, ‘</a:t>
            </a:r>
            <a:r>
              <a:rPr lang="es-ES" sz="900" b="0" i="0" kern="1200" dirty="0">
                <a:solidFill>
                  <a:schemeClr val="tx1"/>
                </a:solidFill>
                <a:effectLst/>
                <a:latin typeface="Arial"/>
                <a:cs typeface="Arial"/>
              </a:rPr>
              <a:t>Introducción al Nexo en América Latina y el Caribe. </a:t>
            </a:r>
            <a:r>
              <a:rPr lang="en-US" sz="900" noProof="0" dirty="0" err="1">
                <a:solidFill>
                  <a:schemeClr val="bg1"/>
                </a:solidFill>
                <a:latin typeface="Arial"/>
                <a:cs typeface="Arial"/>
              </a:rPr>
              <a:t>Módulo</a:t>
            </a:r>
            <a:r>
              <a:rPr lang="en-US" sz="900" noProof="0" dirty="0">
                <a:solidFill>
                  <a:schemeClr val="bg1"/>
                </a:solidFill>
                <a:latin typeface="Arial"/>
                <a:cs typeface="Arial"/>
              </a:rPr>
              <a:t> 9: </a:t>
            </a:r>
            <a:r>
              <a:rPr lang="en-US" sz="900" noProof="0" dirty="0" err="1">
                <a:solidFill>
                  <a:schemeClr val="bg1"/>
                </a:solidFill>
                <a:latin typeface="Arial"/>
                <a:cs typeface="Arial"/>
              </a:rPr>
              <a:t>Estudios</a:t>
            </a:r>
            <a:r>
              <a:rPr lang="en-US" sz="900" noProof="0" dirty="0">
                <a:solidFill>
                  <a:schemeClr val="bg1"/>
                </a:solidFill>
                <a:latin typeface="Arial"/>
                <a:cs typeface="Arial"/>
              </a:rPr>
              <a:t> de </a:t>
            </a:r>
            <a:r>
              <a:rPr lang="en-US" sz="900" noProof="0" dirty="0" err="1">
                <a:solidFill>
                  <a:schemeClr val="bg1"/>
                </a:solidFill>
                <a:latin typeface="Arial"/>
                <a:cs typeface="Arial"/>
              </a:rPr>
              <a:t>caso</a:t>
            </a:r>
            <a:r>
              <a:rPr lang="en-US" sz="900" noProof="0" dirty="0">
                <a:solidFill>
                  <a:schemeClr val="bg1"/>
                </a:solidFill>
                <a:latin typeface="Arial"/>
                <a:cs typeface="Arial"/>
              </a:rPr>
              <a:t> </a:t>
            </a:r>
            <a:r>
              <a:rPr lang="en-US" sz="900" noProof="0" dirty="0" err="1">
                <a:solidFill>
                  <a:schemeClr val="bg1"/>
                </a:solidFill>
                <a:latin typeface="Arial"/>
                <a:cs typeface="Arial"/>
              </a:rPr>
              <a:t>sobre</a:t>
            </a:r>
            <a:r>
              <a:rPr lang="en-US" sz="900" noProof="0" dirty="0">
                <a:solidFill>
                  <a:schemeClr val="bg1"/>
                </a:solidFill>
                <a:latin typeface="Arial"/>
                <a:cs typeface="Arial"/>
              </a:rPr>
              <a:t> </a:t>
            </a:r>
            <a:r>
              <a:rPr lang="en-US" sz="900" noProof="0" dirty="0" err="1">
                <a:solidFill>
                  <a:schemeClr val="bg1"/>
                </a:solidFill>
                <a:latin typeface="Arial"/>
                <a:cs typeface="Arial"/>
              </a:rPr>
              <a:t>interrelaciones</a:t>
            </a:r>
            <a:r>
              <a:rPr lang="en-US" sz="900" noProof="0" dirty="0">
                <a:solidFill>
                  <a:schemeClr val="bg1"/>
                </a:solidFill>
                <a:latin typeface="Arial"/>
                <a:cs typeface="Arial"/>
              </a:rPr>
              <a:t> del Nexo </a:t>
            </a:r>
            <a:r>
              <a:rPr lang="en-US" sz="900" noProof="0" dirty="0" err="1">
                <a:solidFill>
                  <a:schemeClr val="bg1"/>
                </a:solidFill>
                <a:latin typeface="Arial"/>
                <a:cs typeface="Arial"/>
              </a:rPr>
              <a:t>en</a:t>
            </a:r>
            <a:r>
              <a:rPr lang="en-US" sz="900" noProof="0" dirty="0">
                <a:solidFill>
                  <a:schemeClr val="bg1"/>
                </a:solidFill>
                <a:latin typeface="Arial"/>
                <a:cs typeface="Arial"/>
              </a:rPr>
              <a:t> la </a:t>
            </a:r>
            <a:r>
              <a:rPr lang="en-US" sz="900" noProof="0" dirty="0" err="1">
                <a:solidFill>
                  <a:schemeClr val="bg1"/>
                </a:solidFill>
                <a:latin typeface="Arial"/>
                <a:cs typeface="Arial"/>
              </a:rPr>
              <a:t>región</a:t>
            </a:r>
            <a:r>
              <a:rPr lang="en-US" sz="900" noProof="0" dirty="0">
                <a:solidFill>
                  <a:schemeClr val="bg1"/>
                </a:solidFill>
                <a:latin typeface="Arial"/>
                <a:cs typeface="Arial"/>
              </a:rPr>
              <a:t>:’, </a:t>
            </a:r>
            <a:r>
              <a:rPr lang="en-US" sz="900" noProof="0" dirty="0" err="1">
                <a:solidFill>
                  <a:schemeClr val="bg1"/>
                </a:solidFill>
                <a:latin typeface="Arial"/>
                <a:cs typeface="Arial"/>
              </a:rPr>
              <a:t>Curso</a:t>
            </a:r>
            <a:r>
              <a:rPr lang="en-US" sz="900" noProof="0" dirty="0">
                <a:solidFill>
                  <a:schemeClr val="bg1"/>
                </a:solidFill>
                <a:latin typeface="Arial"/>
                <a:cs typeface="Arial"/>
              </a:rPr>
              <a:t> virtual [Script].</a:t>
            </a:r>
            <a:r>
              <a:rPr lang="en-US" sz="900" kern="1200" noProof="0" dirty="0">
                <a:solidFill>
                  <a:schemeClr val="tx1"/>
                </a:solidFill>
                <a:effectLst/>
                <a:latin typeface="Arial"/>
                <a:cs typeface="Arial"/>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1276955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kern="1200" noProof="0" dirty="0">
                <a:solidFill>
                  <a:schemeClr val="tx1"/>
                </a:solidFill>
                <a:effectLst/>
                <a:latin typeface="Arial" panose="020B0604020202020204" pitchFamily="34" charset="0"/>
                <a:ea typeface="+mn-ea"/>
                <a:cs typeface="+mn-cs"/>
              </a:rPr>
              <a:t>Notes:</a:t>
            </a:r>
          </a:p>
          <a:p>
            <a:endParaRPr lang="en-US" sz="900" b="1" kern="1200" noProof="0" dirty="0">
              <a:solidFill>
                <a:schemeClr val="tx1"/>
              </a:solidFill>
              <a:effectLst/>
              <a:latin typeface="Arial" panose="020B0604020202020204" pitchFamily="34" charset="0"/>
              <a:ea typeface="+mn-ea"/>
              <a:cs typeface="+mn-cs"/>
            </a:endParaRPr>
          </a:p>
          <a:p>
            <a:pPr marL="228600" indent="-228600">
              <a:buFont typeface="+mj-lt"/>
              <a:buAutoNum type="arabicPeriod" startAt="2"/>
            </a:pPr>
            <a:r>
              <a:rPr lang="en-US" sz="900" b="1" kern="1200" noProof="0" dirty="0">
                <a:solidFill>
                  <a:schemeClr val="tx1"/>
                </a:solidFill>
                <a:effectLst/>
                <a:latin typeface="Arial" panose="020B0604020202020204" pitchFamily="34" charset="0"/>
                <a:ea typeface="+mn-ea"/>
                <a:cs typeface="+mn-cs"/>
              </a:rPr>
              <a:t>Energy and Agriculture</a:t>
            </a:r>
          </a:p>
          <a:p>
            <a:pPr marL="228600" indent="-228600">
              <a:buFont typeface="Symbol" panose="05050102010706020507" pitchFamily="18" charset="2"/>
              <a:buChar char="-"/>
            </a:pPr>
            <a:r>
              <a:rPr lang="en-US" sz="900" b="0" kern="1200" noProof="0" dirty="0">
                <a:solidFill>
                  <a:schemeClr val="tx1"/>
                </a:solidFill>
                <a:effectLst/>
                <a:latin typeface="Arial" panose="020B0604020202020204" pitchFamily="34" charset="0"/>
                <a:ea typeface="+mn-ea"/>
                <a:cs typeface="+mn-cs"/>
              </a:rPr>
              <a:t>The </a:t>
            </a:r>
            <a:r>
              <a:rPr lang="en-US" sz="900" b="1" kern="1200" noProof="0" dirty="0">
                <a:solidFill>
                  <a:schemeClr val="tx1"/>
                </a:solidFill>
                <a:effectLst/>
                <a:latin typeface="Arial" panose="020B0604020202020204" pitchFamily="34" charset="0"/>
                <a:ea typeface="+mn-ea"/>
                <a:cs typeface="+mn-cs"/>
              </a:rPr>
              <a:t>water use for hydropower competes with </a:t>
            </a:r>
            <a:r>
              <a:rPr lang="en-US" sz="900" b="0" kern="1200" noProof="0" dirty="0">
                <a:solidFill>
                  <a:schemeClr val="tx1"/>
                </a:solidFill>
                <a:effectLst/>
                <a:latin typeface="Arial" panose="020B0604020202020204" pitchFamily="34" charset="0"/>
                <a:ea typeface="+mn-ea"/>
                <a:cs typeface="+mn-cs"/>
              </a:rPr>
              <a:t>other productive activities of the basin, especially with irrigation for </a:t>
            </a:r>
            <a:r>
              <a:rPr lang="en-US" sz="900" b="1" kern="1200" noProof="0" dirty="0">
                <a:solidFill>
                  <a:schemeClr val="tx1"/>
                </a:solidFill>
                <a:effectLst/>
                <a:latin typeface="Arial" panose="020B0604020202020204" pitchFamily="34" charset="0"/>
                <a:ea typeface="+mn-ea"/>
                <a:cs typeface="+mn-cs"/>
              </a:rPr>
              <a:t>food production </a:t>
            </a:r>
            <a:r>
              <a:rPr lang="en-US" sz="900" b="0" kern="1200" noProof="0" dirty="0">
                <a:solidFill>
                  <a:schemeClr val="tx1"/>
                </a:solidFill>
                <a:effectLst/>
                <a:latin typeface="Arial" panose="020B0604020202020204" pitchFamily="34" charset="0"/>
                <a:ea typeface="+mn-ea"/>
                <a:cs typeface="+mn-cs"/>
              </a:rPr>
              <a:t>in the northern part of the basin </a:t>
            </a:r>
          </a:p>
          <a:p>
            <a:pPr marL="228600" indent="-228600">
              <a:buFont typeface="Symbol" panose="05050102010706020507" pitchFamily="18" charset="2"/>
              <a:buChar char="-"/>
            </a:pPr>
            <a:r>
              <a:rPr lang="en-US" sz="900" b="0" kern="1200" noProof="0" dirty="0">
                <a:solidFill>
                  <a:schemeClr val="tx1"/>
                </a:solidFill>
                <a:effectLst/>
                <a:latin typeface="Arial" panose="020B0604020202020204" pitchFamily="34" charset="0"/>
                <a:ea typeface="+mn-ea"/>
                <a:cs typeface="+mn-cs"/>
              </a:rPr>
              <a:t>In order to make the agricultural sector more independent from the highly competitive water sources, incentives to </a:t>
            </a:r>
            <a:r>
              <a:rPr lang="en-US" sz="900" b="1" kern="1200" noProof="0" dirty="0" err="1">
                <a:solidFill>
                  <a:schemeClr val="tx1"/>
                </a:solidFill>
                <a:effectLst/>
                <a:latin typeface="Arial" panose="020B0604020202020204" pitchFamily="34" charset="0"/>
                <a:ea typeface="+mn-ea"/>
                <a:cs typeface="+mn-cs"/>
              </a:rPr>
              <a:t>modernise</a:t>
            </a:r>
            <a:r>
              <a:rPr lang="en-US" sz="900" b="1" kern="1200" noProof="0" dirty="0">
                <a:solidFill>
                  <a:schemeClr val="tx1"/>
                </a:solidFill>
                <a:effectLst/>
                <a:latin typeface="Arial" panose="020B0604020202020204" pitchFamily="34" charset="0"/>
                <a:ea typeface="+mn-ea"/>
                <a:cs typeface="+mn-cs"/>
              </a:rPr>
              <a:t> the irrigation systems </a:t>
            </a:r>
            <a:r>
              <a:rPr lang="en-US" sz="900" b="0" kern="1200" noProof="0" dirty="0">
                <a:solidFill>
                  <a:schemeClr val="tx1"/>
                </a:solidFill>
                <a:effectLst/>
                <a:latin typeface="Arial" panose="020B0604020202020204" pitchFamily="34" charset="0"/>
                <a:ea typeface="+mn-ea"/>
                <a:cs typeface="+mn-cs"/>
              </a:rPr>
              <a:t>have been pursued</a:t>
            </a:r>
            <a:endParaRPr lang="en-US" sz="900" b="0" u="sng" kern="1200" noProof="0" dirty="0">
              <a:solidFill>
                <a:schemeClr val="tx1"/>
              </a:solidFill>
              <a:effectLst/>
              <a:latin typeface="Arial" panose="020B0604020202020204" pitchFamily="34" charset="0"/>
              <a:ea typeface="+mn-ea"/>
              <a:cs typeface="+mn-cs"/>
            </a:endParaRPr>
          </a:p>
          <a:p>
            <a:pPr marL="228600" indent="-228600">
              <a:buFont typeface="Symbol" panose="05050102010706020507" pitchFamily="18" charset="2"/>
              <a:buChar char="-"/>
            </a:pPr>
            <a:r>
              <a:rPr lang="en-US" sz="900" kern="1200" noProof="0" dirty="0">
                <a:solidFill>
                  <a:schemeClr val="tx1"/>
                </a:solidFill>
                <a:effectLst/>
                <a:latin typeface="Arial" panose="020B0604020202020204" pitchFamily="34" charset="0"/>
                <a:ea typeface="+mn-ea"/>
                <a:cs typeface="+mn-cs"/>
              </a:rPr>
              <a:t>However, such advances are related to an </a:t>
            </a:r>
            <a:r>
              <a:rPr lang="en-US" sz="900" b="1" kern="1200" noProof="0" dirty="0">
                <a:solidFill>
                  <a:schemeClr val="tx1"/>
                </a:solidFill>
                <a:effectLst/>
                <a:latin typeface="Arial" panose="020B0604020202020204" pitchFamily="34" charset="0"/>
                <a:ea typeface="+mn-ea"/>
                <a:cs typeface="+mn-cs"/>
              </a:rPr>
              <a:t>increased energy consumption </a:t>
            </a:r>
            <a:r>
              <a:rPr lang="en-US" sz="900" kern="1200" noProof="0" dirty="0">
                <a:solidFill>
                  <a:schemeClr val="tx1"/>
                </a:solidFill>
                <a:effectLst/>
                <a:latin typeface="Arial" panose="020B0604020202020204" pitchFamily="34" charset="0"/>
                <a:ea typeface="+mn-ea"/>
                <a:cs typeface="+mn-cs"/>
              </a:rPr>
              <a:t>and thus </a:t>
            </a:r>
            <a:r>
              <a:rPr lang="en-US" sz="900" b="0" kern="1200" noProof="0" dirty="0">
                <a:solidFill>
                  <a:schemeClr val="tx1"/>
                </a:solidFill>
                <a:effectLst/>
                <a:latin typeface="Arial" panose="020B0604020202020204" pitchFamily="34" charset="0"/>
                <a:ea typeface="+mn-ea"/>
                <a:cs typeface="+mn-cs"/>
              </a:rPr>
              <a:t>reinforce the interdependence of the energy and agricultural sector </a:t>
            </a:r>
          </a:p>
          <a:p>
            <a:endParaRPr lang="en-US" sz="900" kern="1200" noProof="0" dirty="0">
              <a:solidFill>
                <a:schemeClr val="tx1"/>
              </a:solidFill>
              <a:effectLst/>
              <a:latin typeface="Arial" panose="020B0604020202020204" pitchFamily="34" charset="0"/>
              <a:ea typeface="+mn-ea"/>
              <a:cs typeface="+mn-cs"/>
            </a:endParaRPr>
          </a:p>
          <a:p>
            <a:pPr marL="0" indent="0">
              <a:buFont typeface="Wingdings" panose="05000000000000000000" pitchFamily="2" charset="2"/>
              <a:buNone/>
            </a:pPr>
            <a:endParaRPr lang="en-US" sz="900" kern="1200" noProof="0" dirty="0">
              <a:solidFill>
                <a:schemeClr val="tx1"/>
              </a:solidFill>
              <a:effectLst/>
              <a:latin typeface="Arial" panose="020B0604020202020204" pitchFamily="34" charset="0"/>
              <a:ea typeface="+mn-ea"/>
              <a:cs typeface="+mn-cs"/>
            </a:endParaRPr>
          </a:p>
          <a:p>
            <a:pPr marL="0" indent="0">
              <a:buFont typeface="Arial" charset="0"/>
              <a:buNone/>
            </a:pPr>
            <a:r>
              <a:rPr lang="en-US" sz="900" b="1" kern="1200" noProof="0" dirty="0">
                <a:solidFill>
                  <a:schemeClr val="tx1"/>
                </a:solidFill>
                <a:effectLst/>
                <a:latin typeface="Arial" panose="020B0604020202020204" pitchFamily="34" charset="0"/>
                <a:ea typeface="+mn-ea"/>
                <a:cs typeface="+mn-cs"/>
              </a:rPr>
              <a:t>Sources:</a:t>
            </a:r>
          </a:p>
          <a:p>
            <a:pPr marL="0" indent="0">
              <a:buFont typeface="Arial" charset="0"/>
              <a:buNone/>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[PowerPoint Presentation].</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lang="en-US" sz="900" noProof="0"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[Script].</a:t>
            </a:r>
            <a:r>
              <a:rPr lang="en-US" sz="900" kern="1200" noProof="0" dirty="0">
                <a:solidFill>
                  <a:schemeClr val="tx1"/>
                </a:solidFill>
                <a:effectLst/>
                <a:latin typeface="Arial" panose="020B0604020202020204" pitchFamily="34" charset="0"/>
                <a:ea typeface="+mn-ea"/>
                <a:cs typeface="+mn-cs"/>
              </a:rPr>
              <a:t> </a:t>
            </a: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415531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900" b="1" kern="1200" dirty="0">
                <a:solidFill>
                  <a:schemeClr val="tx1"/>
                </a:solidFill>
                <a:effectLst/>
                <a:latin typeface="Arial" panose="020B0604020202020204" pitchFamily="34" charset="0"/>
                <a:ea typeface="+mn-ea"/>
                <a:cs typeface="+mn-cs"/>
              </a:rPr>
              <a:t>Notes:</a:t>
            </a:r>
          </a:p>
          <a:p>
            <a:endParaRPr lang="en-GB" sz="900" kern="1200" dirty="0">
              <a:solidFill>
                <a:schemeClr val="tx1"/>
              </a:solidFill>
              <a:effectLst/>
              <a:latin typeface="Arial" panose="020B0604020202020204" pitchFamily="34" charset="0"/>
              <a:ea typeface="+mn-ea"/>
              <a:cs typeface="+mn-cs"/>
            </a:endParaRPr>
          </a:p>
          <a:p>
            <a:pPr marL="228600" indent="-228600">
              <a:buFont typeface="+mj-lt"/>
              <a:buAutoNum type="arabicPeriod" startAt="3"/>
            </a:pPr>
            <a:r>
              <a:rPr lang="en-GB" sz="900" b="1" kern="1200" dirty="0">
                <a:solidFill>
                  <a:schemeClr val="tx1"/>
                </a:solidFill>
                <a:effectLst/>
                <a:latin typeface="Arial" panose="020B0604020202020204" pitchFamily="34" charset="0"/>
                <a:ea typeface="+mn-ea"/>
                <a:cs typeface="+mn-cs"/>
              </a:rPr>
              <a:t>Water and Agriculture</a:t>
            </a:r>
          </a:p>
          <a:p>
            <a:pPr marL="228600" indent="-22860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Due to the pressure from urban development and rising food demand an </a:t>
            </a:r>
            <a:r>
              <a:rPr lang="en-US" sz="900" b="0" kern="1200" dirty="0">
                <a:solidFill>
                  <a:schemeClr val="tx1"/>
                </a:solidFill>
                <a:effectLst/>
                <a:latin typeface="Arial" panose="020B0604020202020204" pitchFamily="34" charset="0"/>
                <a:ea typeface="+mn-ea"/>
                <a:cs typeface="+mn-cs"/>
              </a:rPr>
              <a:t>intensification of the agricultural production appears </a:t>
            </a:r>
            <a:r>
              <a:rPr lang="en-US" sz="900" kern="1200" dirty="0">
                <a:solidFill>
                  <a:schemeClr val="tx1"/>
                </a:solidFill>
                <a:effectLst/>
                <a:latin typeface="Arial" panose="020B0604020202020204" pitchFamily="34" charset="0"/>
                <a:ea typeface="+mn-ea"/>
                <a:cs typeface="+mn-cs"/>
              </a:rPr>
              <a:t>necessary </a:t>
            </a:r>
          </a:p>
          <a:p>
            <a:pPr marL="228600" indent="-22860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But there are certain limitations which narrow the scope of such agricultural development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 </a:t>
            </a:r>
            <a:r>
              <a:rPr lang="en-US" sz="900" kern="1200" dirty="0">
                <a:solidFill>
                  <a:schemeClr val="tx1"/>
                </a:solidFill>
                <a:effectLst/>
                <a:latin typeface="Arial" panose="020B0604020202020204" pitchFamily="34" charset="0"/>
                <a:ea typeface="+mn-ea"/>
                <a:cs typeface="+mn-cs"/>
              </a:rPr>
              <a:t>notably the inadequate irrigation infrastructure reducing the overall water use efficiency and thus </a:t>
            </a:r>
            <a:r>
              <a:rPr lang="en-US" sz="900" b="1" kern="1200" dirty="0">
                <a:solidFill>
                  <a:schemeClr val="tx1"/>
                </a:solidFill>
                <a:effectLst/>
                <a:latin typeface="Arial" panose="020B0604020202020204" pitchFamily="34" charset="0"/>
                <a:ea typeface="+mn-ea"/>
                <a:cs typeface="+mn-cs"/>
              </a:rPr>
              <a:t>lacking sufficient water supply for irrigation </a:t>
            </a:r>
            <a:r>
              <a:rPr lang="en-US" sz="900" b="0" kern="1200" dirty="0">
                <a:solidFill>
                  <a:schemeClr val="tx1"/>
                </a:solidFill>
                <a:effectLst/>
                <a:latin typeface="Arial" panose="020B0604020202020204" pitchFamily="34" charset="0"/>
                <a:ea typeface="+mn-ea"/>
                <a:cs typeface="+mn-cs"/>
              </a:rPr>
              <a:t>(climate variability intensifies this effect)</a:t>
            </a:r>
            <a:endParaRPr lang="en-US" sz="900" b="1"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The northern part of the Reventazón River basin, where most of the agricultural production takes place, has already recorded the second lowest level of national water availability</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In many cases, the </a:t>
            </a:r>
            <a:r>
              <a:rPr lang="en-US" sz="900" b="1" kern="1200" dirty="0">
                <a:solidFill>
                  <a:schemeClr val="tx1"/>
                </a:solidFill>
                <a:effectLst/>
                <a:latin typeface="Arial" panose="020B0604020202020204" pitchFamily="34" charset="0"/>
                <a:ea typeface="+mn-ea"/>
                <a:cs typeface="+mn-cs"/>
              </a:rPr>
              <a:t>water is abstracted illegally </a:t>
            </a:r>
            <a:r>
              <a:rPr lang="en-US" sz="900" kern="1200" dirty="0">
                <a:solidFill>
                  <a:schemeClr val="tx1"/>
                </a:solidFill>
                <a:effectLst/>
                <a:latin typeface="Arial" panose="020B0604020202020204" pitchFamily="34" charset="0"/>
                <a:ea typeface="+mn-ea"/>
                <a:cs typeface="+mn-cs"/>
              </a:rPr>
              <a:t>or at least informally primary by agricultural producers and </a:t>
            </a:r>
            <a:r>
              <a:rPr lang="en-US" sz="900" b="0" kern="1200" dirty="0">
                <a:solidFill>
                  <a:schemeClr val="tx1"/>
                </a:solidFill>
                <a:effectLst/>
                <a:latin typeface="Arial" panose="020B0604020202020204" pitchFamily="34" charset="0"/>
                <a:ea typeface="+mn-ea"/>
                <a:cs typeface="+mn-cs"/>
              </a:rPr>
              <a:t>Water User Associations (</a:t>
            </a:r>
            <a:r>
              <a:rPr lang="en-US" sz="900" kern="1200" dirty="0">
                <a:solidFill>
                  <a:schemeClr val="tx1"/>
                </a:solidFill>
                <a:effectLst/>
                <a:latin typeface="Arial" panose="020B0604020202020204" pitchFamily="34" charset="0"/>
                <a:ea typeface="+mn-ea"/>
                <a:cs typeface="+mn-cs"/>
              </a:rPr>
              <a:t>SUAs)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 </a:t>
            </a:r>
            <a:r>
              <a:rPr lang="en-US" sz="900" b="0" kern="1200" dirty="0">
                <a:solidFill>
                  <a:schemeClr val="tx1"/>
                </a:solidFill>
                <a:effectLst/>
                <a:latin typeface="Arial" panose="020B0604020202020204" pitchFamily="34" charset="0"/>
                <a:ea typeface="+mn-ea"/>
                <a:cs typeface="+mn-cs"/>
                <a:sym typeface="Wingdings" panose="05000000000000000000" pitchFamily="2" charset="2"/>
              </a:rPr>
              <a:t>it </a:t>
            </a:r>
            <a:r>
              <a:rPr lang="en-US" sz="900" b="0" kern="1200" dirty="0">
                <a:solidFill>
                  <a:schemeClr val="tx1"/>
                </a:solidFill>
                <a:effectLst/>
                <a:latin typeface="Arial" panose="020B0604020202020204" pitchFamily="34" charset="0"/>
                <a:ea typeface="+mn-ea"/>
                <a:cs typeface="+mn-cs"/>
              </a:rPr>
              <a:t>is estimated that two out of three water users act without permission</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dirty="0">
                <a:solidFill>
                  <a:schemeClr val="tx1"/>
                </a:solidFill>
                <a:effectLst/>
                <a:latin typeface="Arial" panose="020B0604020202020204" pitchFamily="34" charset="0"/>
                <a:ea typeface="+mn-ea"/>
                <a:cs typeface="+mn-cs"/>
              </a:rPr>
              <a:t>A water abstraction is considered to be illegal/informal if:</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kern="1200" dirty="0">
                <a:solidFill>
                  <a:schemeClr val="tx1"/>
                </a:solidFill>
                <a:effectLst/>
                <a:latin typeface="Arial" panose="020B0604020202020204" pitchFamily="34" charset="0"/>
                <a:ea typeface="+mn-ea"/>
                <a:cs typeface="+mn-cs"/>
              </a:rPr>
              <a:t>The abstraction does not take place within the associated water concession</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kern="1200" dirty="0">
                <a:solidFill>
                  <a:schemeClr val="tx1"/>
                </a:solidFill>
                <a:effectLst/>
                <a:latin typeface="Arial" panose="020B0604020202020204" pitchFamily="34" charset="0"/>
                <a:ea typeface="+mn-ea"/>
                <a:cs typeface="+mn-cs"/>
              </a:rPr>
              <a:t>The abstracted amount of water exceeds the agreed terms</a:t>
            </a:r>
          </a:p>
          <a:p>
            <a:pPr marL="571500" marR="0" lvl="1" indent="-228600" algn="l" defTabSz="685800" rtl="0" eaLnBrk="1" fontAlgn="auto" latinLnBrk="0" hangingPunct="1">
              <a:lnSpc>
                <a:spcPct val="100000"/>
              </a:lnSpc>
              <a:spcBef>
                <a:spcPts val="0"/>
              </a:spcBef>
              <a:spcAft>
                <a:spcPts val="0"/>
              </a:spcAft>
              <a:buClrTx/>
              <a:buSzTx/>
              <a:buFont typeface="+mj-lt"/>
              <a:buAutoNum type="arabicPeriod"/>
              <a:tabLst/>
              <a:defRPr/>
            </a:pPr>
            <a:r>
              <a:rPr lang="en-US" sz="900" b="0" kern="1200" dirty="0">
                <a:solidFill>
                  <a:schemeClr val="tx1"/>
                </a:solidFill>
                <a:effectLst/>
                <a:latin typeface="Arial" panose="020B0604020202020204" pitchFamily="34" charset="0"/>
                <a:ea typeface="+mn-ea"/>
                <a:cs typeface="+mn-cs"/>
              </a:rPr>
              <a:t>Related fees are circumvented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Another factor which favors illegal water abstractions is the weakness of the Water Directorate (DA) in carrying out its functions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These include resolving water conflicts (like the illegal use of water), granting water rights, formalizing water concessions, collecting fees for water utilization, carrying out the control and monitoring of water uses, and doing research on surface and groundwater</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The Water Directorate (DA) was established in 2010 and performs as the extended arm of the </a:t>
            </a:r>
            <a:r>
              <a:rPr lang="en-US" sz="900" b="0" kern="1200" dirty="0">
                <a:solidFill>
                  <a:schemeClr val="tx1"/>
                </a:solidFill>
                <a:effectLst/>
                <a:latin typeface="Arial" panose="020B0604020202020204" pitchFamily="34" charset="0"/>
                <a:ea typeface="+mn-ea"/>
                <a:cs typeface="+mn-cs"/>
              </a:rPr>
              <a:t>Ministry of Environment and Energy (</a:t>
            </a:r>
            <a:r>
              <a:rPr lang="en-US" sz="900" kern="1200" dirty="0">
                <a:solidFill>
                  <a:schemeClr val="tx1"/>
                </a:solidFill>
                <a:effectLst/>
                <a:latin typeface="Arial" panose="020B0604020202020204" pitchFamily="34" charset="0"/>
                <a:ea typeface="+mn-ea"/>
                <a:cs typeface="+mn-cs"/>
              </a:rPr>
              <a:t>MINAE)</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rPr>
              <a:t>The MINAE in turn represents the executing organ of the state and is in charge of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disposing and deciding on the use, government and supervision of water sources </a:t>
            </a: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kern="1200" dirty="0">
                <a:solidFill>
                  <a:schemeClr val="tx1"/>
                </a:solidFill>
                <a:effectLst/>
                <a:latin typeface="Arial" panose="020B0604020202020204" pitchFamily="34" charset="0"/>
                <a:ea typeface="+mn-ea"/>
                <a:cs typeface="+mn-cs"/>
                <a:sym typeface="Wingdings" panose="05000000000000000000" pitchFamily="2" charset="2"/>
              </a:rPr>
              <a:t>The highest level of responsibility regarding water </a:t>
            </a:r>
            <a:r>
              <a:rPr lang="en-US" sz="900" kern="1200" dirty="0">
                <a:solidFill>
                  <a:schemeClr val="tx1"/>
                </a:solidFill>
                <a:effectLst/>
                <a:latin typeface="Arial" panose="020B0604020202020204" pitchFamily="34" charset="0"/>
                <a:ea typeface="+mn-ea"/>
                <a:cs typeface="+mn-cs"/>
              </a:rPr>
              <a:t>protection, allocation and administration </a:t>
            </a:r>
            <a:r>
              <a:rPr lang="en-US" sz="900" kern="1200" dirty="0">
                <a:solidFill>
                  <a:schemeClr val="tx1"/>
                </a:solidFill>
                <a:effectLst/>
                <a:latin typeface="Arial" panose="020B0604020202020204" pitchFamily="34" charset="0"/>
                <a:ea typeface="+mn-ea"/>
                <a:cs typeface="+mn-cs"/>
                <a:sym typeface="Wingdings" panose="05000000000000000000" pitchFamily="2" charset="2"/>
              </a:rPr>
              <a:t>holds the state itself because all water is considered to be state property </a:t>
            </a:r>
            <a:endParaRPr lang="en-US" sz="900" b="0" kern="1200" dirty="0">
              <a:solidFill>
                <a:schemeClr val="tx1"/>
              </a:solidFill>
              <a:effectLst/>
              <a:latin typeface="Arial" panose="020B0604020202020204" pitchFamily="34" charset="0"/>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dirty="0">
                <a:solidFill>
                  <a:schemeClr val="tx1"/>
                </a:solidFill>
                <a:effectLst/>
                <a:latin typeface="Arial" panose="020B0604020202020204" pitchFamily="34" charset="0"/>
                <a:ea typeface="+mn-ea"/>
                <a:cs typeface="+mn-cs"/>
              </a:rPr>
              <a:t>The high proportion of unauthorized water abstractions not only results in decreased water tables but it also </a:t>
            </a:r>
            <a:r>
              <a:rPr lang="en-GB" sz="900" kern="1200" dirty="0">
                <a:solidFill>
                  <a:schemeClr val="tx1"/>
                </a:solidFill>
                <a:effectLst/>
                <a:latin typeface="Arial" panose="020B0604020202020204" pitchFamily="34" charset="0"/>
                <a:ea typeface="+mn-ea"/>
                <a:cs typeface="+mn-cs"/>
              </a:rPr>
              <a:t>makes it difficult to precisely quantify the sectoral water demands </a:t>
            </a:r>
            <a:r>
              <a:rPr lang="en-GB" sz="900" kern="1200" dirty="0">
                <a:solidFill>
                  <a:schemeClr val="tx1"/>
                </a:solidFill>
                <a:effectLst/>
                <a:latin typeface="Arial" panose="020B0604020202020204" pitchFamily="34" charset="0"/>
                <a:ea typeface="+mn-ea"/>
                <a:cs typeface="+mn-cs"/>
                <a:sym typeface="Wingdings" panose="05000000000000000000" pitchFamily="2" charset="2"/>
              </a:rPr>
              <a:t> g</a:t>
            </a:r>
            <a:r>
              <a:rPr lang="en-GB" sz="900" kern="1200" dirty="0">
                <a:solidFill>
                  <a:schemeClr val="tx1"/>
                </a:solidFill>
                <a:effectLst/>
                <a:latin typeface="Arial" panose="020B0604020202020204" pitchFamily="34" charset="0"/>
                <a:ea typeface="+mn-ea"/>
                <a:cs typeface="+mn-cs"/>
              </a:rPr>
              <a:t>iven the lack of hydrological studies covering the region, it is difficult to estimate significant water supplies and requirements</a:t>
            </a:r>
          </a:p>
          <a:p>
            <a:pPr marL="228600" indent="-228600">
              <a:buFont typeface="Symbol" panose="05050102010706020507" pitchFamily="18" charset="2"/>
              <a:buChar char="-"/>
            </a:pPr>
            <a:r>
              <a:rPr lang="en-US" sz="900" kern="1200" dirty="0">
                <a:solidFill>
                  <a:schemeClr val="tx1"/>
                </a:solidFill>
                <a:effectLst/>
                <a:latin typeface="Arial" panose="020B0604020202020204" pitchFamily="34" charset="0"/>
                <a:ea typeface="+mn-ea"/>
                <a:cs typeface="+mn-cs"/>
              </a:rPr>
              <a:t>Furthermore, t</a:t>
            </a:r>
            <a:r>
              <a:rPr lang="en-US" sz="900" b="0" kern="1200" dirty="0">
                <a:solidFill>
                  <a:schemeClr val="tx1"/>
                </a:solidFill>
                <a:effectLst/>
                <a:latin typeface="Arial" panose="020B0604020202020204" pitchFamily="34" charset="0"/>
                <a:ea typeface="+mn-ea"/>
                <a:cs typeface="+mn-cs"/>
              </a:rPr>
              <a:t>he agricultural sector deals with an overuse of the soils which affects around </a:t>
            </a:r>
            <a:r>
              <a:rPr lang="en-GB" sz="900" b="0" kern="1200" dirty="0">
                <a:solidFill>
                  <a:schemeClr val="tx1"/>
                </a:solidFill>
                <a:effectLst/>
                <a:latin typeface="Arial" panose="020B0604020202020204" pitchFamily="34" charset="0"/>
                <a:ea typeface="+mn-ea"/>
                <a:cs typeface="+mn-cs"/>
              </a:rPr>
              <a:t>13% in the </a:t>
            </a:r>
            <a:r>
              <a:rPr lang="en-GB" sz="900" b="0" kern="1200" dirty="0" err="1">
                <a:solidFill>
                  <a:schemeClr val="tx1"/>
                </a:solidFill>
                <a:effectLst/>
                <a:latin typeface="Arial" panose="020B0604020202020204" pitchFamily="34" charset="0"/>
                <a:ea typeface="+mn-ea"/>
                <a:cs typeface="+mn-cs"/>
              </a:rPr>
              <a:t>Reventazón</a:t>
            </a:r>
            <a:r>
              <a:rPr lang="en-GB" sz="900" b="0" kern="1200" dirty="0">
                <a:solidFill>
                  <a:schemeClr val="tx1"/>
                </a:solidFill>
                <a:effectLst/>
                <a:latin typeface="Arial" panose="020B0604020202020204" pitchFamily="34" charset="0"/>
                <a:ea typeface="+mn-ea"/>
                <a:cs typeface="+mn-cs"/>
              </a:rPr>
              <a:t> River basin</a:t>
            </a:r>
          </a:p>
          <a:p>
            <a:pPr marL="228600" indent="-228600">
              <a:buFont typeface="Symbol" panose="05050102010706020507" pitchFamily="18" charset="2"/>
              <a:buChar char="-"/>
            </a:pPr>
            <a:r>
              <a:rPr lang="en-GB" sz="900" b="0" kern="1200" dirty="0">
                <a:solidFill>
                  <a:schemeClr val="tx1"/>
                </a:solidFill>
                <a:effectLst/>
                <a:latin typeface="Arial" panose="020B0604020202020204" pitchFamily="34" charset="0"/>
                <a:ea typeface="+mn-ea"/>
                <a:cs typeface="+mn-cs"/>
              </a:rPr>
              <a:t>It can cause serious problems like erosion and is often accompanied by an extensive use of chemical fertilisers and pesticides, </a:t>
            </a:r>
            <a:r>
              <a:rPr lang="en-GB" sz="900" b="1" kern="1200" dirty="0">
                <a:solidFill>
                  <a:schemeClr val="tx1"/>
                </a:solidFill>
                <a:effectLst/>
                <a:latin typeface="Arial" panose="020B0604020202020204" pitchFamily="34" charset="0"/>
                <a:ea typeface="+mn-ea"/>
                <a:cs typeface="+mn-cs"/>
              </a:rPr>
              <a:t>contaminating the groundwater </a:t>
            </a:r>
            <a:r>
              <a:rPr lang="en-GB" sz="900" b="0" kern="1200" dirty="0">
                <a:solidFill>
                  <a:schemeClr val="tx1"/>
                </a:solidFill>
                <a:effectLst/>
                <a:latin typeface="Arial" panose="020B0604020202020204" pitchFamily="34" charset="0"/>
                <a:ea typeface="+mn-ea"/>
                <a:cs typeface="+mn-cs"/>
              </a:rPr>
              <a:t>and surface water of the basin</a:t>
            </a:r>
          </a:p>
          <a:p>
            <a:pPr marL="228600" indent="-228600">
              <a:buFont typeface="Symbol" panose="05050102010706020507" pitchFamily="18" charset="2"/>
              <a:buChar char="-"/>
            </a:pPr>
            <a:r>
              <a:rPr lang="en-GB" sz="900" b="0" kern="1200" dirty="0">
                <a:solidFill>
                  <a:schemeClr val="tx1"/>
                </a:solidFill>
                <a:effectLst/>
                <a:latin typeface="Arial" panose="020B0604020202020204" pitchFamily="34" charset="0"/>
                <a:ea typeface="+mn-ea"/>
                <a:cs typeface="+mn-cs"/>
              </a:rPr>
              <a:t>Finally, </a:t>
            </a:r>
            <a:r>
              <a:rPr lang="en-GB" sz="900" b="0" i="0" u="none" kern="1200" dirty="0">
                <a:solidFill>
                  <a:schemeClr val="tx1"/>
                </a:solidFill>
                <a:effectLst/>
                <a:latin typeface="Arial" panose="020B0604020202020204" pitchFamily="34" charset="0"/>
                <a:ea typeface="+mn-ea"/>
                <a:cs typeface="+mn-cs"/>
              </a:rPr>
              <a:t>the </a:t>
            </a:r>
            <a:r>
              <a:rPr lang="en-GB" sz="900" b="1" i="0" u="none" kern="1200" dirty="0">
                <a:solidFill>
                  <a:schemeClr val="tx1"/>
                </a:solidFill>
                <a:effectLst/>
                <a:latin typeface="Arial" panose="020B0604020202020204" pitchFamily="34" charset="0"/>
                <a:ea typeface="+mn-ea"/>
                <a:cs typeface="+mn-cs"/>
              </a:rPr>
              <a:t>lack of </a:t>
            </a:r>
            <a:r>
              <a:rPr lang="en-GB" sz="900" b="1" kern="1200" dirty="0">
                <a:solidFill>
                  <a:schemeClr val="tx1"/>
                </a:solidFill>
                <a:effectLst/>
                <a:latin typeface="Arial" panose="020B0604020202020204" pitchFamily="34" charset="0"/>
                <a:ea typeface="+mn-ea"/>
                <a:cs typeface="+mn-cs"/>
              </a:rPr>
              <a:t>wastewater treatment plants</a:t>
            </a:r>
            <a:r>
              <a:rPr lang="en-GB" sz="900" kern="1200" dirty="0">
                <a:solidFill>
                  <a:schemeClr val="tx1"/>
                </a:solidFill>
                <a:effectLst/>
                <a:latin typeface="Arial" panose="020B0604020202020204" pitchFamily="34" charset="0"/>
                <a:ea typeface="+mn-ea"/>
                <a:cs typeface="+mn-cs"/>
              </a:rPr>
              <a:t> within the basin causes a direct discharge of wastewater into the river and leads to a loss in water quality and limits the reuse of this water for food production</a:t>
            </a:r>
          </a:p>
          <a:p>
            <a:pPr marL="0" indent="0">
              <a:buFont typeface="Arial" charset="0"/>
              <a:buNone/>
            </a:pPr>
            <a:endParaRPr lang="en-GB" sz="900" kern="1200" dirty="0">
              <a:solidFill>
                <a:schemeClr val="tx1"/>
              </a:solidFill>
              <a:effectLst/>
              <a:latin typeface="Arial" panose="020B0604020202020204" pitchFamily="34" charset="0"/>
              <a:ea typeface="+mn-ea"/>
              <a:cs typeface="+mn-cs"/>
            </a:endParaRPr>
          </a:p>
          <a:p>
            <a:pPr marL="171450" indent="-171450">
              <a:buFont typeface="Wingdings" panose="05000000000000000000" pitchFamily="2" charset="2"/>
              <a:buChar char="à"/>
            </a:pPr>
            <a:r>
              <a:rPr lang="de-DE" sz="900" b="1" kern="1200" dirty="0">
                <a:solidFill>
                  <a:schemeClr val="tx1"/>
                </a:solidFill>
                <a:effectLst/>
                <a:latin typeface="Arial" panose="020B0604020202020204" pitchFamily="34" charset="0"/>
                <a:ea typeface="+mn-ea"/>
                <a:cs typeface="+mn-cs"/>
              </a:rPr>
              <a:t>Overall, </a:t>
            </a:r>
            <a:r>
              <a:rPr lang="de-DE" sz="900" b="1" kern="1200" dirty="0" err="1">
                <a:solidFill>
                  <a:schemeClr val="tx1"/>
                </a:solidFill>
                <a:effectLst/>
                <a:latin typeface="Arial" panose="020B0604020202020204" pitchFamily="34" charset="0"/>
                <a:ea typeface="+mn-ea"/>
                <a:cs typeface="+mn-cs"/>
              </a:rPr>
              <a:t>the</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negatively</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influencing</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interactions</a:t>
            </a:r>
            <a:r>
              <a:rPr lang="de-DE" sz="900" b="1" kern="1200" dirty="0">
                <a:solidFill>
                  <a:schemeClr val="tx1"/>
                </a:solidFill>
                <a:effectLst/>
                <a:latin typeface="Arial" panose="020B0604020202020204" pitchFamily="34" charset="0"/>
                <a:ea typeface="+mn-ea"/>
                <a:cs typeface="+mn-cs"/>
              </a:rPr>
              <a:t> </a:t>
            </a:r>
            <a:r>
              <a:rPr lang="en-US" sz="900" b="1" kern="1200" dirty="0">
                <a:solidFill>
                  <a:schemeClr val="tx1"/>
                </a:solidFill>
                <a:effectLst/>
                <a:latin typeface="Arial" panose="020B0604020202020204" pitchFamily="34" charset="0"/>
                <a:ea typeface="+mn-ea"/>
                <a:cs typeface="+mn-cs"/>
              </a:rPr>
              <a:t>cumulate in an overexploitation </a:t>
            </a:r>
            <a:r>
              <a:rPr lang="de-DE" sz="900" b="1" kern="1200" dirty="0">
                <a:solidFill>
                  <a:schemeClr val="tx1"/>
                </a:solidFill>
                <a:effectLst/>
                <a:latin typeface="Arial" panose="020B0604020202020204" pitchFamily="34" charset="0"/>
                <a:ea typeface="+mn-ea"/>
                <a:cs typeface="+mn-cs"/>
              </a:rPr>
              <a:t>and </a:t>
            </a:r>
            <a:r>
              <a:rPr lang="de-DE" sz="900" b="1" kern="1200" dirty="0" err="1">
                <a:solidFill>
                  <a:schemeClr val="tx1"/>
                </a:solidFill>
                <a:effectLst/>
                <a:latin typeface="Arial" panose="020B0604020202020204" pitchFamily="34" charset="0"/>
                <a:ea typeface="+mn-ea"/>
                <a:cs typeface="+mn-cs"/>
              </a:rPr>
              <a:t>serve</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contamination</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of</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the</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Reventazón</a:t>
            </a:r>
            <a:r>
              <a:rPr lang="de-DE" sz="900" b="1" kern="1200" dirty="0">
                <a:solidFill>
                  <a:schemeClr val="tx1"/>
                </a:solidFill>
                <a:effectLst/>
                <a:latin typeface="Arial" panose="020B0604020202020204" pitchFamily="34" charset="0"/>
                <a:ea typeface="+mn-ea"/>
                <a:cs typeface="+mn-cs"/>
              </a:rPr>
              <a:t> River </a:t>
            </a:r>
            <a:r>
              <a:rPr lang="de-DE" sz="900" b="1" kern="1200" dirty="0" err="1">
                <a:solidFill>
                  <a:schemeClr val="tx1"/>
                </a:solidFill>
                <a:effectLst/>
                <a:latin typeface="Arial" panose="020B0604020202020204" pitchFamily="34" charset="0"/>
                <a:ea typeface="+mn-ea"/>
                <a:cs typeface="+mn-cs"/>
              </a:rPr>
              <a:t>basin</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Yet</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it</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is</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the</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second</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most</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polluted</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river</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of</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the</a:t>
            </a:r>
            <a:r>
              <a:rPr lang="de-DE" sz="900" b="1" kern="1200" dirty="0">
                <a:solidFill>
                  <a:schemeClr val="tx1"/>
                </a:solidFill>
                <a:effectLst/>
                <a:latin typeface="Arial" panose="020B0604020202020204" pitchFamily="34" charset="0"/>
                <a:ea typeface="+mn-ea"/>
                <a:cs typeface="+mn-cs"/>
              </a:rPr>
              <a:t> </a:t>
            </a:r>
            <a:r>
              <a:rPr lang="de-DE" sz="900" b="1" kern="1200" dirty="0" err="1">
                <a:solidFill>
                  <a:schemeClr val="tx1"/>
                </a:solidFill>
                <a:effectLst/>
                <a:latin typeface="Arial" panose="020B0604020202020204" pitchFamily="34" charset="0"/>
                <a:ea typeface="+mn-ea"/>
                <a:cs typeface="+mn-cs"/>
              </a:rPr>
              <a:t>country</a:t>
            </a:r>
            <a:r>
              <a:rPr lang="de-DE" sz="900" b="1" kern="1200" dirty="0">
                <a:solidFill>
                  <a:schemeClr val="tx1"/>
                </a:solidFill>
                <a:effectLst/>
                <a:latin typeface="Arial" panose="020B0604020202020204" pitchFamily="34" charset="0"/>
                <a:ea typeface="+mn-ea"/>
                <a:cs typeface="+mn-cs"/>
              </a:rPr>
              <a:t>.</a:t>
            </a:r>
          </a:p>
          <a:p>
            <a:pPr marL="0" indent="0">
              <a:buFont typeface="Wingdings" panose="05000000000000000000" pitchFamily="2" charset="2"/>
              <a:buNone/>
            </a:pPr>
            <a:endParaRPr lang="en-GB" sz="900" kern="1200" dirty="0">
              <a:solidFill>
                <a:schemeClr val="tx1"/>
              </a:solidFill>
              <a:effectLst/>
              <a:latin typeface="Arial" panose="020B0604020202020204" pitchFamily="34" charset="0"/>
              <a:ea typeface="+mn-ea"/>
              <a:cs typeface="+mn-cs"/>
            </a:endParaRPr>
          </a:p>
          <a:p>
            <a:pPr marL="0" indent="0">
              <a:buFont typeface="Arial" charset="0"/>
              <a:buNone/>
            </a:pPr>
            <a:r>
              <a:rPr lang="en-GB" sz="900" b="1" kern="1200" dirty="0">
                <a:solidFill>
                  <a:schemeClr val="tx1"/>
                </a:solidFill>
                <a:effectLst/>
                <a:latin typeface="Arial" panose="020B0604020202020204" pitchFamily="34" charset="0"/>
                <a:ea typeface="+mn-ea"/>
                <a:cs typeface="+mn-cs"/>
              </a:rPr>
              <a:t>Sources:</a:t>
            </a:r>
          </a:p>
          <a:p>
            <a:pPr marL="0" indent="0">
              <a:buFont typeface="Arial" charset="0"/>
              <a:buNone/>
            </a:pPr>
            <a:endParaRPr lang="en-GB" sz="900" kern="120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[PowerPoint Presentation].</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lang="en-US" sz="900" noProof="0"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[Script].</a:t>
            </a:r>
          </a:p>
          <a:p>
            <a:r>
              <a:rPr lang="en-GB" sz="900" kern="1200" dirty="0">
                <a:solidFill>
                  <a:schemeClr val="tx1"/>
                </a:solidFill>
                <a:effectLst/>
                <a:latin typeface="Arial" panose="020B0604020202020204" pitchFamily="34" charset="0"/>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es-CL" sz="900" kern="1200" dirty="0">
                <a:solidFill>
                  <a:schemeClr val="tx1"/>
                </a:solidFill>
                <a:effectLst/>
                <a:latin typeface="Arial" panose="020B0604020202020204" pitchFamily="34" charset="0"/>
                <a:ea typeface="+mn-ea"/>
                <a:cs typeface="+mn-cs"/>
              </a:rPr>
              <a:t>Vargas, M.B. &amp; Lee, T.L. (2017), ‘</a:t>
            </a:r>
            <a:r>
              <a:rPr lang="es-ES" sz="900" kern="1200" dirty="0">
                <a:solidFill>
                  <a:schemeClr val="tx1"/>
                </a:solidFill>
                <a:effectLst/>
                <a:latin typeface="Arial" panose="020B0604020202020204" pitchFamily="34" charset="0"/>
                <a:ea typeface="+mn-ea"/>
                <a:cs typeface="+mn-cs"/>
              </a:rPr>
              <a:t>El Nexo entre el agua, la energía y la alimentación en Costa Rica: El caso de la cuenca alta del río Reventazón’, </a:t>
            </a:r>
            <a:r>
              <a:rPr lang="es-ES" sz="900" i="1" kern="1200" dirty="0">
                <a:solidFill>
                  <a:schemeClr val="tx1"/>
                </a:solidFill>
                <a:effectLst/>
                <a:latin typeface="Arial" panose="020B0604020202020204" pitchFamily="34" charset="0"/>
                <a:ea typeface="+mn-ea"/>
                <a:cs typeface="+mn-cs"/>
              </a:rPr>
              <a:t>Serie Recursos Naturales e Infraestructura</a:t>
            </a:r>
            <a:r>
              <a:rPr lang="es-ES" sz="900" kern="1200" dirty="0">
                <a:solidFill>
                  <a:schemeClr val="tx1"/>
                </a:solidFill>
                <a:effectLst/>
                <a:latin typeface="Arial" panose="020B0604020202020204" pitchFamily="34" charset="0"/>
                <a:ea typeface="+mn-ea"/>
                <a:cs typeface="+mn-cs"/>
              </a:rPr>
              <a:t>, Comisión Económica para América Latina y el Caribe (CEPAL), Santiago.</a:t>
            </a:r>
            <a:endParaRPr lang="en-GB" sz="900" kern="1200" dirty="0">
              <a:solidFill>
                <a:schemeClr val="tx1"/>
              </a:solidFill>
              <a:effectLst/>
              <a:latin typeface="Arial" panose="020B0604020202020204" pitchFamily="34" charset="0"/>
              <a:ea typeface="+mn-ea"/>
              <a:cs typeface="+mn-cs"/>
            </a:endParaRPr>
          </a:p>
          <a:p>
            <a:endParaRPr lang="en-GB" sz="900" kern="1200" dirty="0">
              <a:solidFill>
                <a:schemeClr val="tx1"/>
              </a:solidFill>
              <a:effectLst/>
              <a:latin typeface="Arial" panose="020B0604020202020204" pitchFamily="34" charset="0"/>
              <a:ea typeface="+mn-ea"/>
              <a:cs typeface="+mn-cs"/>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231929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r>
              <a:rPr lang="en-US" noProof="0" dirty="0"/>
              <a:t>After we learned about the complex WEF Nexus interactions it is important to discuss how the management of the Reventazón River basin could be improved on behalf of all three sectors. </a:t>
            </a:r>
          </a:p>
          <a:p>
            <a:endParaRPr lang="en-US" noProof="0" dirty="0"/>
          </a:p>
          <a:p>
            <a:r>
              <a:rPr lang="en-US" noProof="0" dirty="0"/>
              <a:t>The central element for energy production, drinking water supply and agricultural production is the water itself. In order to protect the scarce resource the following improvements have been made: </a:t>
            </a:r>
          </a:p>
          <a:p>
            <a:pPr marL="171450" indent="-171450">
              <a:buFont typeface="Symbol" panose="05050102010706020507" pitchFamily="18" charset="2"/>
              <a:buChar char="-"/>
            </a:pPr>
            <a:r>
              <a:rPr lang="en-US" noProof="0" dirty="0"/>
              <a:t>Incentives to </a:t>
            </a:r>
            <a:r>
              <a:rPr lang="en-US" noProof="0" dirty="0" err="1"/>
              <a:t>modernise</a:t>
            </a:r>
            <a:r>
              <a:rPr lang="en-US" noProof="0" dirty="0"/>
              <a:t> the irrigation system </a:t>
            </a:r>
            <a:r>
              <a:rPr lang="en-US" sz="900" b="0" kern="1200" noProof="0" dirty="0">
                <a:solidFill>
                  <a:schemeClr val="tx1"/>
                </a:solidFill>
                <a:effectLst/>
                <a:latin typeface="Arial" panose="020B0604020202020204" pitchFamily="34" charset="0"/>
                <a:ea typeface="+mn-ea"/>
                <a:cs typeface="+mn-cs"/>
              </a:rPr>
              <a:t>(e.g. drip and sprinkler irrigation)</a:t>
            </a:r>
            <a:r>
              <a:rPr lang="en-US" noProof="0" dirty="0"/>
              <a:t> enhance the water use efficiency </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a:solidFill>
                  <a:schemeClr val="tx1"/>
                </a:solidFill>
                <a:effectLst/>
                <a:latin typeface="Arial" panose="020B0604020202020204" pitchFamily="34" charset="0"/>
                <a:ea typeface="+mn-ea"/>
                <a:cs typeface="+mn-cs"/>
              </a:rPr>
              <a:t>Such improvements would decrease the water requirements per hectare, increase the overall water availability, enable the cultivation of new agricultural areas and </a:t>
            </a:r>
            <a:r>
              <a:rPr lang="en-US" sz="900" b="0" kern="1200" noProof="0" dirty="0" err="1">
                <a:solidFill>
                  <a:schemeClr val="tx1"/>
                </a:solidFill>
                <a:effectLst/>
                <a:latin typeface="Arial" panose="020B0604020202020204" pitchFamily="34" charset="0"/>
                <a:ea typeface="+mn-ea"/>
                <a:cs typeface="+mn-cs"/>
              </a:rPr>
              <a:t>optimise</a:t>
            </a:r>
            <a:r>
              <a:rPr lang="en-US" sz="900" b="0" kern="1200" noProof="0" dirty="0">
                <a:solidFill>
                  <a:schemeClr val="tx1"/>
                </a:solidFill>
                <a:effectLst/>
                <a:latin typeface="Arial" panose="020B0604020202020204" pitchFamily="34" charset="0"/>
                <a:ea typeface="+mn-ea"/>
                <a:cs typeface="+mn-cs"/>
              </a:rPr>
              <a:t> the number of harvests per year</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noProof="0" dirty="0">
                <a:effectLst/>
                <a:latin typeface="Arial" panose="020B0604020202020204" pitchFamily="34" charset="0"/>
              </a:rPr>
              <a:t>Promotion of sustainable agricultural practices and development of local plant nurseries (</a:t>
            </a:r>
            <a:r>
              <a:rPr lang="en-US" sz="900" b="0" i="0" u="none" strike="noStrike" kern="1200" baseline="0" noProof="0" dirty="0">
                <a:solidFill>
                  <a:schemeClr val="tx1"/>
                </a:solidFill>
                <a:latin typeface="Arial" panose="020B0604020202020204" pitchFamily="34" charset="0"/>
                <a:ea typeface="+mn-ea"/>
                <a:cs typeface="+mn-cs"/>
              </a:rPr>
              <a:t>Global Knowledge Platform, 2020)</a:t>
            </a:r>
            <a:endParaRPr lang="en-US" sz="900" b="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900" b="0" kern="1200" noProof="0" dirty="0">
                <a:solidFill>
                  <a:schemeClr val="tx1"/>
                </a:solidFill>
                <a:effectLst/>
                <a:latin typeface="Arial" panose="020B0604020202020204" pitchFamily="34" charset="0"/>
                <a:ea typeface="+mn-ea"/>
                <a:cs typeface="+mn-cs"/>
              </a:rPr>
              <a:t>To prevent adverse impacts from hydropower plants and dams, protection areas for water sources were acquired and basin management practices were defined</a:t>
            </a:r>
          </a:p>
          <a:p>
            <a:pPr marL="171450" marR="0" lvl="0" indent="-171450" algn="l" defTabSz="685800" rtl="0" eaLnBrk="1" fontAlgn="auto" latinLnBrk="0" hangingPunct="1">
              <a:lnSpc>
                <a:spcPct val="100000"/>
              </a:lnSpc>
              <a:spcBef>
                <a:spcPts val="0"/>
              </a:spcBef>
              <a:spcAft>
                <a:spcPts val="0"/>
              </a:spcAft>
              <a:buClrTx/>
              <a:buSzTx/>
              <a:buFont typeface="Symbol" panose="05050102010706020507" pitchFamily="18" charset="2"/>
              <a:buChar char="-"/>
              <a:tabLst/>
              <a:defRPr/>
            </a:pPr>
            <a:endParaRPr lang="en-US" sz="900" b="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900" b="0" kern="1200" noProof="0" dirty="0">
                <a:solidFill>
                  <a:schemeClr val="tx1"/>
                </a:solidFill>
                <a:effectLst/>
                <a:latin typeface="Arial" panose="020B0604020202020204" pitchFamily="34" charset="0"/>
                <a:ea typeface="+mn-ea"/>
                <a:cs typeface="+mn-cs"/>
              </a:rPr>
              <a:t>Besides from sectoral improvements the real crux of the matter refers to question whether the water concession for solely hydropower generation is still justified. New and rising water demands as well as the use of alternative energy sources exert pressure on the status quo. Especially, because hydropower stands for non-consumptive use which means that further downstream water would be available for other purposes (e.g. irrigation). In order to reassess the sectoral water demands, hydrological planning could be one appropriate instrument. </a:t>
            </a:r>
            <a:r>
              <a:rPr lang="en-US" sz="900" kern="1200" noProof="0" dirty="0">
                <a:solidFill>
                  <a:schemeClr val="tx1"/>
                </a:solidFill>
                <a:effectLst/>
                <a:latin typeface="Arial" panose="020B0604020202020204" pitchFamily="34" charset="0"/>
                <a:ea typeface="+mn-ea"/>
                <a:cs typeface="+mn-cs"/>
              </a:rPr>
              <a:t>In every respect, adequate coordination between the different water users will be necessary. </a:t>
            </a: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sz="900" b="0" kern="1200" noProof="0" dirty="0">
              <a:solidFill>
                <a:schemeClr val="tx1"/>
              </a:solidFill>
              <a:effectLst/>
              <a:latin typeface="Arial" panose="020B0604020202020204" pitchFamily="34" charset="0"/>
              <a:ea typeface="+mn-ea"/>
              <a:cs typeface="+mn-cs"/>
            </a:endParaRPr>
          </a:p>
          <a:p>
            <a:r>
              <a:rPr lang="en-US" sz="900" b="0" kern="1200" noProof="0" dirty="0">
                <a:solidFill>
                  <a:schemeClr val="tx1"/>
                </a:solidFill>
                <a:effectLst/>
                <a:latin typeface="Arial" panose="020B0604020202020204" pitchFamily="34" charset="0"/>
                <a:ea typeface="+mn-ea"/>
                <a:cs typeface="+mn-cs"/>
              </a:rPr>
              <a:t>It is certainly the case that a successful WEF Nexus management of the Reventazón River basin is only possible when the three sectors work together and start to share the water sources available in a sustainable and equitable manner. </a:t>
            </a:r>
          </a:p>
          <a:p>
            <a:endParaRPr lang="en-US" noProof="0" dirty="0"/>
          </a:p>
          <a:p>
            <a:r>
              <a:rPr lang="en-US" b="1" noProof="0" dirty="0"/>
              <a:t>Sources: </a:t>
            </a:r>
          </a:p>
          <a:p>
            <a:endParaRPr lang="en-US" sz="900" b="0" i="0" u="none" strike="noStrike" kern="1200" baseline="0" noProof="0" dirty="0">
              <a:solidFill>
                <a:schemeClr val="tx1"/>
              </a:solidFill>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[PowerPoint Presentation].</a:t>
            </a: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endParaRPr lang="en-US" sz="900" noProof="0" dirty="0">
              <a:solidFill>
                <a:schemeClr val="bg1"/>
              </a:solidFill>
            </a:endParaRPr>
          </a:p>
          <a:p>
            <a:pPr marL="0" marR="0" lvl="0" indent="0" algn="l" defTabSz="685800" rtl="0" eaLnBrk="1" fontAlgn="auto" latinLnBrk="0" hangingPunct="1">
              <a:lnSpc>
                <a:spcPct val="100000"/>
              </a:lnSpc>
              <a:spcBef>
                <a:spcPts val="0"/>
              </a:spcBef>
              <a:spcAft>
                <a:spcPts val="0"/>
              </a:spcAft>
              <a:buClrTx/>
              <a:buSzTx/>
              <a:buFont typeface="Arial" charset="0"/>
              <a:buNone/>
              <a:tabLst/>
              <a:defRPr/>
            </a:pPr>
            <a:r>
              <a:rPr lang="en-US" sz="900" noProof="0" dirty="0">
                <a:solidFill>
                  <a:schemeClr val="bg1"/>
                </a:solidFill>
              </a:rPr>
              <a:t>GIZ, ‘</a:t>
            </a:r>
            <a:r>
              <a:rPr lang="es-ES" sz="900" b="0" i="0" kern="1200" dirty="0">
                <a:solidFill>
                  <a:schemeClr val="tx1"/>
                </a:solidFill>
                <a:effectLst/>
                <a:latin typeface="Arial" panose="020B0604020202020204" pitchFamily="34" charset="0"/>
                <a:ea typeface="+mn-ea"/>
                <a:cs typeface="+mn-cs"/>
              </a:rPr>
              <a:t>Introducción al Nexo en América Latina y el Caribe. </a:t>
            </a:r>
            <a:r>
              <a:rPr lang="en-US" sz="900" noProof="0" dirty="0" err="1">
                <a:solidFill>
                  <a:schemeClr val="bg1"/>
                </a:solidFill>
              </a:rPr>
              <a:t>Módulo</a:t>
            </a:r>
            <a:r>
              <a:rPr lang="en-US" sz="900" noProof="0" dirty="0">
                <a:solidFill>
                  <a:schemeClr val="bg1"/>
                </a:solidFill>
              </a:rPr>
              <a:t> 9: </a:t>
            </a:r>
            <a:r>
              <a:rPr lang="en-US" sz="900" noProof="0" dirty="0" err="1">
                <a:solidFill>
                  <a:schemeClr val="bg1"/>
                </a:solidFill>
              </a:rPr>
              <a:t>Estudios</a:t>
            </a:r>
            <a:r>
              <a:rPr lang="en-US" sz="900" noProof="0" dirty="0">
                <a:solidFill>
                  <a:schemeClr val="bg1"/>
                </a:solidFill>
              </a:rPr>
              <a:t> de </a:t>
            </a:r>
            <a:r>
              <a:rPr lang="en-US" sz="900" noProof="0" dirty="0" err="1">
                <a:solidFill>
                  <a:schemeClr val="bg1"/>
                </a:solidFill>
              </a:rPr>
              <a:t>caso</a:t>
            </a:r>
            <a:r>
              <a:rPr lang="en-US" sz="900" noProof="0" dirty="0">
                <a:solidFill>
                  <a:schemeClr val="bg1"/>
                </a:solidFill>
              </a:rPr>
              <a:t> </a:t>
            </a:r>
            <a:r>
              <a:rPr lang="en-US" sz="900" noProof="0" dirty="0" err="1">
                <a:solidFill>
                  <a:schemeClr val="bg1"/>
                </a:solidFill>
              </a:rPr>
              <a:t>sobre</a:t>
            </a:r>
            <a:r>
              <a:rPr lang="en-US" sz="900" noProof="0" dirty="0">
                <a:solidFill>
                  <a:schemeClr val="bg1"/>
                </a:solidFill>
              </a:rPr>
              <a:t> </a:t>
            </a:r>
            <a:r>
              <a:rPr lang="en-US" sz="900" noProof="0" dirty="0" err="1">
                <a:solidFill>
                  <a:schemeClr val="bg1"/>
                </a:solidFill>
              </a:rPr>
              <a:t>interrelaciones</a:t>
            </a:r>
            <a:r>
              <a:rPr lang="en-US" sz="900" noProof="0" dirty="0">
                <a:solidFill>
                  <a:schemeClr val="bg1"/>
                </a:solidFill>
              </a:rPr>
              <a:t> del </a:t>
            </a:r>
            <a:r>
              <a:rPr lang="en-US" sz="900" noProof="0" dirty="0" err="1">
                <a:solidFill>
                  <a:schemeClr val="bg1"/>
                </a:solidFill>
              </a:rPr>
              <a:t>Nexo</a:t>
            </a:r>
            <a:r>
              <a:rPr lang="en-US" sz="900" noProof="0" dirty="0">
                <a:solidFill>
                  <a:schemeClr val="bg1"/>
                </a:solidFill>
              </a:rPr>
              <a:t> </a:t>
            </a:r>
            <a:r>
              <a:rPr lang="en-US" sz="900" noProof="0" dirty="0" err="1">
                <a:solidFill>
                  <a:schemeClr val="bg1"/>
                </a:solidFill>
              </a:rPr>
              <a:t>en</a:t>
            </a:r>
            <a:r>
              <a:rPr lang="en-US" sz="900" noProof="0" dirty="0">
                <a:solidFill>
                  <a:schemeClr val="bg1"/>
                </a:solidFill>
              </a:rPr>
              <a:t> la </a:t>
            </a:r>
            <a:r>
              <a:rPr lang="en-US" sz="900" noProof="0" dirty="0" err="1">
                <a:solidFill>
                  <a:schemeClr val="bg1"/>
                </a:solidFill>
              </a:rPr>
              <a:t>región</a:t>
            </a:r>
            <a:r>
              <a:rPr lang="en-US" sz="900" noProof="0" dirty="0">
                <a:solidFill>
                  <a:schemeClr val="bg1"/>
                </a:solidFill>
              </a:rPr>
              <a:t>:’, </a:t>
            </a:r>
            <a:r>
              <a:rPr lang="en-US" sz="900" noProof="0" dirty="0" err="1">
                <a:solidFill>
                  <a:schemeClr val="bg1"/>
                </a:solidFill>
              </a:rPr>
              <a:t>Curso</a:t>
            </a:r>
            <a:r>
              <a:rPr lang="en-US" sz="900" noProof="0" dirty="0">
                <a:solidFill>
                  <a:schemeClr val="bg1"/>
                </a:solidFill>
              </a:rPr>
              <a:t> virtual [Script].</a:t>
            </a:r>
          </a:p>
          <a:p>
            <a:endParaRPr lang="en-US" sz="900" b="0" i="0" u="none" strike="noStrike" kern="1200" baseline="0" noProof="0" dirty="0">
              <a:solidFill>
                <a:schemeClr val="tx1"/>
              </a:solidFill>
              <a:latin typeface="Arial" panose="020B0604020202020204" pitchFamily="34" charset="0"/>
              <a:ea typeface="+mn-ea"/>
              <a:cs typeface="+mn-cs"/>
            </a:endParaRPr>
          </a:p>
          <a:p>
            <a:r>
              <a:rPr lang="en-US" sz="900" b="0" i="0" u="none" strike="noStrike" kern="1200" baseline="0" noProof="0" dirty="0">
                <a:solidFill>
                  <a:schemeClr val="tx1"/>
                </a:solidFill>
                <a:latin typeface="Arial" panose="020B0604020202020204" pitchFamily="34" charset="0"/>
                <a:ea typeface="+mn-ea"/>
                <a:cs typeface="+mn-cs"/>
              </a:rPr>
              <a:t>Global Knowledge Platform (2020), ‘Sustainable Water and Energy Solutions: Addressing Critical Services during the COVID-19 World Crisis and Beyond’, Scoping Paper, available at: https://sustainabledevelopment.un.org/content/documents/2687826632Global_Water_and_Energy_Solutions_Knowledge_Platform_Scoping_Paper_July2020.3.pdf</a:t>
            </a:r>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1961983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dirty="0"/>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dirty="0"/>
              <a:t>Quote slide heading</a:t>
            </a:r>
            <a:endParaRPr lang="en-GB" dirty="0"/>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dirty="0"/>
              <a:t>Main body text</a:t>
            </a:r>
          </a:p>
          <a:p>
            <a:pPr lvl="1"/>
            <a:r>
              <a:rPr lang="en-GB" noProof="0" dirty="0"/>
              <a:t>Second level</a:t>
            </a:r>
          </a:p>
          <a:p>
            <a:pPr lvl="2"/>
            <a:r>
              <a:rPr lang="en-GB" noProof="0" dirty="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dirty="0"/>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dirty="0"/>
              <a:t>MM/YYYY – MM/YYYY</a:t>
            </a:r>
            <a:br>
              <a:rPr lang="en-GB" dirty="0"/>
            </a:br>
            <a:r>
              <a:rPr lang="en-GB" dirty="0"/>
              <a:t>Volume: EUR 00 million</a:t>
            </a:r>
            <a:br>
              <a:rPr lang="en-GB" dirty="0"/>
            </a:br>
            <a:r>
              <a:rPr lang="en-GB" dirty="0"/>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dirty="0"/>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dirty="0"/>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dirty="0"/>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dirty="0"/>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dirty="0"/>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dirty="0"/>
              <a:t>CLICK TO EDIT MASTER TITLE STYLE</a:t>
            </a:r>
            <a:endParaRPr lang="en-US" dirty="0"/>
          </a:p>
        </p:txBody>
      </p:sp>
      <p:sp>
        <p:nvSpPr>
          <p:cNvPr id="3" name="Content Placeholder 2"/>
          <p:cNvSpPr>
            <a:spLocks noGrp="1"/>
          </p:cNvSpPr>
          <p:nvPr>
            <p:ph idx="1"/>
          </p:nvPr>
        </p:nvSpPr>
        <p:spPr/>
        <p:txBody>
          <a:bodyPr/>
          <a:lstStyle/>
          <a:p>
            <a:pPr lvl="0"/>
            <a:r>
              <a:rPr lang="de-DE" dirty="0"/>
              <a:t>Click </a:t>
            </a:r>
            <a:r>
              <a:rPr lang="de-DE" dirty="0" err="1"/>
              <a:t>to</a:t>
            </a:r>
            <a:r>
              <a:rPr lang="de-DE" dirty="0"/>
              <a:t> </a:t>
            </a:r>
            <a:r>
              <a:rPr lang="de-DE" dirty="0" err="1"/>
              <a:t>edit</a:t>
            </a:r>
            <a:r>
              <a:rPr lang="de-DE" dirty="0"/>
              <a:t> Master </a:t>
            </a:r>
            <a:r>
              <a:rPr lang="de-DE" dirty="0" err="1"/>
              <a:t>text</a:t>
            </a:r>
            <a:r>
              <a:rPr lang="de-DE" dirty="0"/>
              <a:t> </a:t>
            </a:r>
            <a:r>
              <a:rPr lang="de-DE" dirty="0" err="1"/>
              <a:t>styles</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Date Placeholder 3"/>
          <p:cNvSpPr>
            <a:spLocks noGrp="1"/>
          </p:cNvSpPr>
          <p:nvPr>
            <p:ph type="dt" sz="half" idx="10"/>
          </p:nvPr>
        </p:nvSpPr>
        <p:spPr/>
        <p:txBody>
          <a:bodyPr/>
          <a:lstStyle/>
          <a:p>
            <a:fld id="{E157BF87-24CE-1F48-88E7-AB09F176801F}" type="datetime1">
              <a:rPr lang="de-DE" smtClean="0"/>
              <a:t>14.09.2022</a:t>
            </a:fld>
            <a:endParaRPr lang="en-US" dirty="0"/>
          </a:p>
        </p:txBody>
      </p:sp>
      <p:sp>
        <p:nvSpPr>
          <p:cNvPr id="5" name="Footer Placeholder 4"/>
          <p:cNvSpPr>
            <a:spLocks noGrp="1"/>
          </p:cNvSpPr>
          <p:nvPr>
            <p:ph type="ftr" sz="quarter" idx="11"/>
          </p:nvPr>
        </p:nvSpPr>
        <p:spPr/>
        <p:txBody>
          <a:bodyPr/>
          <a:lstStyle/>
          <a:p>
            <a:r>
              <a:rPr lang="en-US" dirty="0"/>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dirty="0"/>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Title slide/headline</a:t>
            </a:r>
            <a:br>
              <a:rPr lang="en-GB" dirty="0"/>
            </a:br>
            <a:r>
              <a:rPr lang="en-GB" dirty="0"/>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14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14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54.sv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57.png"/><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14 September 2022</a:t>
            </a:fld>
            <a:endParaRPr kumimoji="0" lang="en-GB" sz="1400" b="0" i="0" u="none" strike="noStrike" kern="1200" cap="none" spc="0" normalizeH="0" baseline="0" noProof="0" dirty="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dirty="0"/>
              <a:t>Module III - Case Studies</a:t>
            </a:r>
            <a:endParaRPr lang="en-GB" dirty="0"/>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dirty="0"/>
              <a:t>For cross-policy making and related project design and planning</a:t>
            </a:r>
            <a:endParaRPr lang="en-GB" dirty="0"/>
          </a:p>
        </p:txBody>
      </p:sp>
    </p:spTree>
    <p:extLst>
      <p:ext uri="{BB962C8B-B14F-4D97-AF65-F5344CB8AC3E}">
        <p14:creationId xmlns:p14="http://schemas.microsoft.com/office/powerpoint/2010/main" val="7683794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14 September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20596289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dirty="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Scale </a:t>
                      </a:r>
                      <a:br>
                        <a:rPr lang="en-GB" sz="1600" dirty="0">
                          <a:latin typeface="Calibri" panose="020F0502020204030204" pitchFamily="34" charset="0"/>
                          <a:cs typeface="Calibri" panose="020F0502020204030204" pitchFamily="34" charset="0"/>
                        </a:rPr>
                      </a:br>
                      <a:r>
                        <a:rPr lang="en-GB" sz="900" dirty="0">
                          <a:latin typeface="Calibri" panose="020F0502020204030204" pitchFamily="34" charset="0"/>
                          <a:cs typeface="Calibri" panose="020F0502020204030204" pitchFamily="34" charset="0"/>
                        </a:rPr>
                        <a:t>(local, regional, national, transboundary)</a:t>
                      </a:r>
                      <a:endParaRPr lang="en-GB" sz="1600" dirty="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Sectors</a:t>
                      </a:r>
                    </a:p>
                    <a:p>
                      <a:pPr algn="ctr"/>
                      <a:r>
                        <a:rPr lang="en-GB" sz="900" dirty="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dirty="0">
                          <a:latin typeface="Calibri" panose="020F0502020204030204" pitchFamily="34" charset="0"/>
                          <a:cs typeface="Calibri" panose="020F0502020204030204" pitchFamily="34" charset="0"/>
                        </a:rPr>
                        <a:t>Solutions</a:t>
                      </a:r>
                    </a:p>
                    <a:p>
                      <a:pPr algn="ctr"/>
                      <a:r>
                        <a:rPr lang="en-GB" sz="900" dirty="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dirty="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dirty="0"/>
              <a:t>Overview of</a:t>
            </a:r>
            <a:br>
              <a:rPr lang="en-GB" dirty="0"/>
            </a:br>
            <a:r>
              <a:rPr lang="en-GB" dirty="0"/>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extLst>
              <p:ext uri="{D42A27DB-BD31-4B8C-83A1-F6EECF244321}">
                <p14:modId xmlns:p14="http://schemas.microsoft.com/office/powerpoint/2010/main" val="2914998014"/>
              </p:ext>
            </p:extLst>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Policy framework for WEF coordination, Germany</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Hydropower in the Reventazón River, Costa Rica </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dirty="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Calibri" panose="020F0502020204030204" pitchFamily="34" charset="0"/>
                          <a:cs typeface="Calibri" panose="020F0502020204030204" pitchFamily="34" charset="0"/>
                        </a:rPr>
                        <a:t>The Lagdo Dam in the valley of the Benue, Cameroon</a:t>
                      </a:r>
                      <a:endParaRPr lang="en-GB" sz="1400" b="1" dirty="0">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spTree>
    <p:extLst>
      <p:ext uri="{BB962C8B-B14F-4D97-AF65-F5344CB8AC3E}">
        <p14:creationId xmlns:p14="http://schemas.microsoft.com/office/powerpoint/2010/main" val="77017460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dirty="0"/>
              <a:t>Latin America &amp; the Caribbean</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492454"/>
            <a:ext cx="6515961" cy="867930"/>
          </a:xfrm>
        </p:spPr>
        <p:txBody>
          <a:bodyPr/>
          <a:lstStyle/>
          <a:p>
            <a:r>
              <a:rPr lang="en-GB" sz="2800" dirty="0"/>
              <a:t>Hydropower in the </a:t>
            </a:r>
            <a:r>
              <a:rPr lang="en-GB" sz="2800" dirty="0" err="1"/>
              <a:t>Reventazón</a:t>
            </a:r>
            <a:r>
              <a:rPr lang="en-GB" sz="2800" dirty="0"/>
              <a:t> River basin, Costa Rica</a:t>
            </a:r>
            <a:endParaRPr lang="en-GB" dirty="0"/>
          </a:p>
        </p:txBody>
      </p:sp>
    </p:spTree>
    <p:extLst>
      <p:ext uri="{BB962C8B-B14F-4D97-AF65-F5344CB8AC3E}">
        <p14:creationId xmlns:p14="http://schemas.microsoft.com/office/powerpoint/2010/main" val="4904630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6EB90F7-A207-4C14-813B-81EF025DB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5600" y="1188000"/>
            <a:ext cx="3558350" cy="3594567"/>
          </a:xfrm>
          <a:prstGeom prst="rect">
            <a:avLst/>
          </a:prstGeom>
        </p:spPr>
      </p:pic>
      <p:sp>
        <p:nvSpPr>
          <p:cNvPr id="2" name="Titel 1">
            <a:extLst>
              <a:ext uri="{FF2B5EF4-FFF2-40B4-BE49-F238E27FC236}">
                <a16:creationId xmlns:a16="http://schemas.microsoft.com/office/drawing/2014/main" id="{BEDFFD45-045C-4C9B-A4B2-02F1C4B38D1D}"/>
              </a:ext>
            </a:extLst>
          </p:cNvPr>
          <p:cNvSpPr>
            <a:spLocks noGrp="1"/>
          </p:cNvSpPr>
          <p:nvPr>
            <p:ph type="title"/>
          </p:nvPr>
        </p:nvSpPr>
        <p:spPr/>
        <p:txBody>
          <a:bodyPr/>
          <a:lstStyle/>
          <a:p>
            <a:r>
              <a:rPr lang="en-US" dirty="0"/>
              <a:t>Reventazón River basin case study (Costa Rica)</a:t>
            </a:r>
          </a:p>
        </p:txBody>
      </p:sp>
      <p:sp>
        <p:nvSpPr>
          <p:cNvPr id="3" name="Textplatzhalter 2">
            <a:extLst>
              <a:ext uri="{FF2B5EF4-FFF2-40B4-BE49-F238E27FC236}">
                <a16:creationId xmlns:a16="http://schemas.microsoft.com/office/drawing/2014/main" id="{924B3874-3FEE-46F3-AFF8-9FE935C08B23}"/>
              </a:ext>
            </a:extLst>
          </p:cNvPr>
          <p:cNvSpPr>
            <a:spLocks noGrp="1"/>
          </p:cNvSpPr>
          <p:nvPr>
            <p:ph type="body" sz="quarter" idx="10"/>
          </p:nvPr>
        </p:nvSpPr>
        <p:spPr>
          <a:xfrm>
            <a:off x="449263" y="1188000"/>
            <a:ext cx="4241800" cy="3443267"/>
          </a:xfrm>
        </p:spPr>
        <p:txBody>
          <a:bodyPr>
            <a:normAutofit lnSpcReduction="10000"/>
          </a:bodyPr>
          <a:lstStyle/>
          <a:p>
            <a:pPr marL="558800" lvl="1" indent="-285750">
              <a:spcAft>
                <a:spcPts val="600"/>
              </a:spcAft>
            </a:pPr>
            <a:r>
              <a:rPr lang="en-US" sz="1600" dirty="0"/>
              <a:t>Total area: 2.8 x 10</a:t>
            </a:r>
            <a:r>
              <a:rPr lang="en-US" sz="1600" baseline="30000" dirty="0"/>
              <a:t>6</a:t>
            </a:r>
            <a:r>
              <a:rPr lang="en-US" sz="1600" dirty="0"/>
              <a:t> km</a:t>
            </a:r>
            <a:r>
              <a:rPr lang="en-US" sz="1600" baseline="30000" dirty="0"/>
              <a:t>2</a:t>
            </a:r>
          </a:p>
          <a:p>
            <a:pPr marL="558800" lvl="1" indent="-285750">
              <a:spcAft>
                <a:spcPts val="600"/>
              </a:spcAft>
            </a:pPr>
            <a:r>
              <a:rPr lang="en-US" sz="1600" dirty="0"/>
              <a:t>3</a:t>
            </a:r>
            <a:r>
              <a:rPr lang="en-US" sz="1600" baseline="30000" dirty="0"/>
              <a:t>rd</a:t>
            </a:r>
            <a:r>
              <a:rPr lang="en-US" sz="1600" dirty="0"/>
              <a:t> largest basin in the country</a:t>
            </a:r>
          </a:p>
          <a:p>
            <a:pPr marL="558800" lvl="1" indent="-285750">
              <a:spcAft>
                <a:spcPts val="600"/>
              </a:spcAft>
            </a:pPr>
            <a:r>
              <a:rPr lang="en-US" sz="1600" dirty="0"/>
              <a:t>Provides 25% of San José’s drinking water</a:t>
            </a:r>
          </a:p>
          <a:p>
            <a:pPr marL="558800" lvl="1" indent="-285750">
              <a:spcAft>
                <a:spcPts val="600"/>
              </a:spcAft>
            </a:pPr>
            <a:r>
              <a:rPr lang="en-US" sz="1600" dirty="0"/>
              <a:t>Accounts for 38% of the national hydropower generation</a:t>
            </a:r>
          </a:p>
          <a:p>
            <a:pPr marL="558800" lvl="1" indent="-285750">
              <a:spcAft>
                <a:spcPts val="600"/>
              </a:spcAft>
            </a:pPr>
            <a:r>
              <a:rPr lang="en-US" sz="1600" dirty="0"/>
              <a:t>Produces a large quantity of agricultural products: vegetables (85%), milk and meat (30%)</a:t>
            </a:r>
          </a:p>
          <a:p>
            <a:pPr marL="558800" lvl="1" indent="-285750">
              <a:spcAft>
                <a:spcPts val="600"/>
              </a:spcAft>
            </a:pPr>
            <a:r>
              <a:rPr lang="en-US" sz="1600" dirty="0"/>
              <a:t>Only basin with a legally operating Commission for the Regulation and Management of the Reventazón River basin </a:t>
            </a:r>
          </a:p>
        </p:txBody>
      </p:sp>
      <p:sp>
        <p:nvSpPr>
          <p:cNvPr id="4" name="Foliennummernplatzhalter 3">
            <a:extLst>
              <a:ext uri="{FF2B5EF4-FFF2-40B4-BE49-F238E27FC236}">
                <a16:creationId xmlns:a16="http://schemas.microsoft.com/office/drawing/2014/main" id="{709859B5-C7C6-46C1-AAA1-FD447DEFE20E}"/>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6" name="Textfeld 5">
            <a:extLst>
              <a:ext uri="{FF2B5EF4-FFF2-40B4-BE49-F238E27FC236}">
                <a16:creationId xmlns:a16="http://schemas.microsoft.com/office/drawing/2014/main" id="{54D08080-72CF-474F-A802-6BA35A120798}"/>
              </a:ext>
            </a:extLst>
          </p:cNvPr>
          <p:cNvSpPr txBox="1"/>
          <p:nvPr/>
        </p:nvSpPr>
        <p:spPr>
          <a:xfrm>
            <a:off x="6045200" y="4835723"/>
            <a:ext cx="2819399" cy="307777"/>
          </a:xfrm>
          <a:prstGeom prst="rect">
            <a:avLst/>
          </a:prstGeom>
          <a:noFill/>
        </p:spPr>
        <p:txBody>
          <a:bodyPr wrap="square" rtlCol="0">
            <a:spAutoFit/>
          </a:bodyPr>
          <a:lstStyle/>
          <a:p>
            <a:r>
              <a:rPr lang="en-US" sz="1400"/>
              <a:t>Source: Jouravlev et al., 2017</a:t>
            </a:r>
            <a:endParaRPr lang="en-US" sz="1400">
              <a:highlight>
                <a:srgbClr val="FFFF00"/>
              </a:highlight>
            </a:endParaRPr>
          </a:p>
        </p:txBody>
      </p:sp>
      <p:pic>
        <p:nvPicPr>
          <p:cNvPr id="12" name="Picture 52" descr="Icon&#10;&#10;Description automatically generated">
            <a:extLst>
              <a:ext uri="{FF2B5EF4-FFF2-40B4-BE49-F238E27FC236}">
                <a16:creationId xmlns:a16="http://schemas.microsoft.com/office/drawing/2014/main" id="{E931590E-1237-4E54-8E53-86DC1242AE2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0349" y="1800889"/>
            <a:ext cx="403200" cy="403200"/>
          </a:xfrm>
          <a:prstGeom prst="rect">
            <a:avLst/>
          </a:prstGeom>
        </p:spPr>
      </p:pic>
      <p:pic>
        <p:nvPicPr>
          <p:cNvPr id="13" name="Picture 50" descr="Icon&#10;&#10;Description automatically generated">
            <a:extLst>
              <a:ext uri="{FF2B5EF4-FFF2-40B4-BE49-F238E27FC236}">
                <a16:creationId xmlns:a16="http://schemas.microsoft.com/office/drawing/2014/main" id="{2E86F9EF-8AC0-44A5-B7F3-3164D348E54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0349" y="2273326"/>
            <a:ext cx="403200" cy="403200"/>
          </a:xfrm>
          <a:prstGeom prst="rect">
            <a:avLst/>
          </a:prstGeom>
        </p:spPr>
      </p:pic>
      <p:pic>
        <p:nvPicPr>
          <p:cNvPr id="14" name="Picture 48" descr="Logo, icon&#10;&#10;Description automatically generated">
            <a:extLst>
              <a:ext uri="{FF2B5EF4-FFF2-40B4-BE49-F238E27FC236}">
                <a16:creationId xmlns:a16="http://schemas.microsoft.com/office/drawing/2014/main" id="{30721BF2-5503-4028-A9C9-F9C4C5F5F8D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0349" y="2747982"/>
            <a:ext cx="403200" cy="403200"/>
          </a:xfrm>
          <a:prstGeom prst="rect">
            <a:avLst/>
          </a:prstGeom>
        </p:spPr>
      </p:pic>
    </p:spTree>
    <p:extLst>
      <p:ext uri="{BB962C8B-B14F-4D97-AF65-F5344CB8AC3E}">
        <p14:creationId xmlns:p14="http://schemas.microsoft.com/office/powerpoint/2010/main" val="98037648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84E6B5A-71AD-4B61-8071-E8D1525DB399}"/>
              </a:ext>
            </a:extLst>
          </p:cNvPr>
          <p:cNvSpPr>
            <a:spLocks noGrp="1"/>
          </p:cNvSpPr>
          <p:nvPr>
            <p:ph type="title"/>
          </p:nvPr>
        </p:nvSpPr>
        <p:spPr>
          <a:xfrm>
            <a:off x="449816" y="576000"/>
            <a:ext cx="8567183" cy="540544"/>
          </a:xfrm>
        </p:spPr>
        <p:txBody>
          <a:bodyPr>
            <a:normAutofit/>
          </a:bodyPr>
          <a:lstStyle/>
          <a:p>
            <a:r>
              <a:rPr lang="en-US" sz="2800" dirty="0"/>
              <a:t>Major Challenges in the Reventazón River basin </a:t>
            </a:r>
            <a:endParaRPr lang="de-DE" dirty="0"/>
          </a:p>
        </p:txBody>
      </p:sp>
      <p:sp>
        <p:nvSpPr>
          <p:cNvPr id="4" name="Foliennummernplatzhalter 3">
            <a:extLst>
              <a:ext uri="{FF2B5EF4-FFF2-40B4-BE49-F238E27FC236}">
                <a16:creationId xmlns:a16="http://schemas.microsoft.com/office/drawing/2014/main" id="{68B3D277-D600-4243-98A8-AA925A1F5702}"/>
              </a:ext>
            </a:extLst>
          </p:cNvPr>
          <p:cNvSpPr>
            <a:spLocks noGrp="1"/>
          </p:cNvSpPr>
          <p:nvPr>
            <p:ph type="sldNum" sz="quarter" idx="16"/>
          </p:nvPr>
        </p:nvSpPr>
        <p:spPr>
          <a:xfrm>
            <a:off x="6959599" y="4705307"/>
            <a:ext cx="2057400" cy="274637"/>
          </a:xfrm>
        </p:spPr>
        <p:txBody>
          <a:bodyPr/>
          <a:lstStyle/>
          <a:p>
            <a:fld id="{CF23C0C3-F0EC-4AF0-84C8-08554CFEDD03}" type="slidenum">
              <a:rPr lang="en-GB" smtClean="0"/>
              <a:t>5</a:t>
            </a:fld>
            <a:endParaRPr lang="en-GB" dirty="0"/>
          </a:p>
        </p:txBody>
      </p:sp>
      <p:grpSp>
        <p:nvGrpSpPr>
          <p:cNvPr id="31" name="Group 5">
            <a:extLst>
              <a:ext uri="{FF2B5EF4-FFF2-40B4-BE49-F238E27FC236}">
                <a16:creationId xmlns:a16="http://schemas.microsoft.com/office/drawing/2014/main" id="{F4406B0B-17F1-47D1-AF5B-E8FA74425A0B}"/>
              </a:ext>
            </a:extLst>
          </p:cNvPr>
          <p:cNvGrpSpPr/>
          <p:nvPr/>
        </p:nvGrpSpPr>
        <p:grpSpPr>
          <a:xfrm>
            <a:off x="5292058" y="1892493"/>
            <a:ext cx="2865126" cy="1932436"/>
            <a:chOff x="97809" y="1656673"/>
            <a:chExt cx="2865126" cy="1932436"/>
          </a:xfrm>
        </p:grpSpPr>
        <p:pic>
          <p:nvPicPr>
            <p:cNvPr id="32" name="Picture 4" descr="Shape, icon&#10;&#10;Description automatically generated">
              <a:extLst>
                <a:ext uri="{FF2B5EF4-FFF2-40B4-BE49-F238E27FC236}">
                  <a16:creationId xmlns:a16="http://schemas.microsoft.com/office/drawing/2014/main" id="{4D5816F5-27CD-41C6-8F77-538849C8786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33" name="TextBox 6">
              <a:extLst>
                <a:ext uri="{FF2B5EF4-FFF2-40B4-BE49-F238E27FC236}">
                  <a16:creationId xmlns:a16="http://schemas.microsoft.com/office/drawing/2014/main" id="{8D3F5C45-C2A7-4834-8E4D-AC8C31CD6A58}"/>
                </a:ext>
              </a:extLst>
            </p:cNvPr>
            <p:cNvSpPr txBox="1"/>
            <p:nvPr/>
          </p:nvSpPr>
          <p:spPr>
            <a:xfrm>
              <a:off x="450000" y="2242484"/>
              <a:ext cx="2134464" cy="830997"/>
            </a:xfrm>
            <a:prstGeom prst="rect">
              <a:avLst/>
            </a:prstGeom>
            <a:noFill/>
          </p:spPr>
          <p:txBody>
            <a:bodyPr wrap="square" rtlCol="0">
              <a:spAutoFit/>
            </a:bodyPr>
            <a:lstStyle/>
            <a:p>
              <a:pPr algn="ctr"/>
              <a:r>
                <a:rPr lang="en-US" sz="1200" b="1" dirty="0">
                  <a:solidFill>
                    <a:srgbClr val="004C82"/>
                  </a:solidFill>
                  <a:latin typeface="Calibri" panose="020F0502020204030204" pitchFamily="34" charset="0"/>
                  <a:cs typeface="Calibri" panose="020F0502020204030204" pitchFamily="34" charset="0"/>
                </a:rPr>
                <a:t>Hamper cross-sectoral management in the Reventazón River basin</a:t>
              </a:r>
            </a:p>
            <a:p>
              <a:pPr algn="ctr"/>
              <a:r>
                <a:rPr lang="en-GB" sz="1200" b="1" dirty="0">
                  <a:solidFill>
                    <a:srgbClr val="004C82"/>
                  </a:solidFill>
                  <a:latin typeface="Calibri" panose="020F0502020204030204" pitchFamily="34" charset="0"/>
                  <a:cs typeface="Calibri" panose="020F0502020204030204" pitchFamily="34" charset="0"/>
                </a:rPr>
                <a:t> </a:t>
              </a:r>
            </a:p>
          </p:txBody>
        </p:sp>
      </p:grpSp>
      <p:grpSp>
        <p:nvGrpSpPr>
          <p:cNvPr id="5" name="Gruppieren 4">
            <a:extLst>
              <a:ext uri="{FF2B5EF4-FFF2-40B4-BE49-F238E27FC236}">
                <a16:creationId xmlns:a16="http://schemas.microsoft.com/office/drawing/2014/main" id="{C21E22A1-DD2E-46AA-9DCE-01367F0247FF}"/>
              </a:ext>
            </a:extLst>
          </p:cNvPr>
          <p:cNvGrpSpPr/>
          <p:nvPr/>
        </p:nvGrpSpPr>
        <p:grpSpPr>
          <a:xfrm>
            <a:off x="962546" y="1796252"/>
            <a:ext cx="2312990" cy="2229346"/>
            <a:chOff x="323884" y="1768496"/>
            <a:chExt cx="2312990" cy="2229346"/>
          </a:xfrm>
        </p:grpSpPr>
        <p:sp>
          <p:nvSpPr>
            <p:cNvPr id="24" name="Rectangle 22">
              <a:extLst>
                <a:ext uri="{FF2B5EF4-FFF2-40B4-BE49-F238E27FC236}">
                  <a16:creationId xmlns:a16="http://schemas.microsoft.com/office/drawing/2014/main" id="{3BB4A747-2767-4766-A453-2F5C7A7DB1C1}"/>
                </a:ext>
              </a:extLst>
            </p:cNvPr>
            <p:cNvSpPr/>
            <p:nvPr/>
          </p:nvSpPr>
          <p:spPr>
            <a:xfrm>
              <a:off x="323884" y="1768497"/>
              <a:ext cx="2312990" cy="2229345"/>
            </a:xfrm>
            <a:prstGeom prst="rect">
              <a:avLst/>
            </a:prstGeom>
            <a:solidFill>
              <a:schemeClr val="accent6">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b="1" dirty="0">
                <a:solidFill>
                  <a:schemeClr val="tx1"/>
                </a:solidFill>
                <a:ea typeface="Calibri" panose="020F0502020204030204" pitchFamily="34" charset="0"/>
                <a:cs typeface="Times New Roman" panose="02020603050405020304" pitchFamily="18" charset="0"/>
              </a:endParaRPr>
            </a:p>
            <a:p>
              <a:pPr algn="ctr">
                <a:lnSpc>
                  <a:spcPct val="107000"/>
                </a:lnSpc>
                <a:spcAft>
                  <a:spcPts val="800"/>
                </a:spcAft>
              </a:pPr>
              <a:r>
                <a:rPr lang="en-GB" sz="1100" b="1" dirty="0">
                  <a:solidFill>
                    <a:schemeClr val="tx1"/>
                  </a:solidFill>
                  <a:ea typeface="Calibri" panose="020F0502020204030204" pitchFamily="34" charset="0"/>
                  <a:cs typeface="Times New Roman" panose="02020603050405020304" pitchFamily="18" charset="0"/>
                </a:rPr>
                <a:t>Institutional challenges</a:t>
              </a:r>
            </a:p>
            <a:p>
              <a:pPr algn="ctr">
                <a:lnSpc>
                  <a:spcPct val="107000"/>
                </a:lnSpc>
                <a:spcAft>
                  <a:spcPts val="800"/>
                </a:spcAft>
              </a:pPr>
              <a:endParaRPr lang="en-GB" sz="1100" b="1" dirty="0">
                <a:solidFill>
                  <a:schemeClr val="tx1"/>
                </a:solidFill>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Outdated Water Law</a:t>
              </a:r>
            </a:p>
            <a:p>
              <a:pPr marL="171450" indent="-171450">
                <a:lnSpc>
                  <a:spcPct val="107000"/>
                </a:lnSpc>
                <a:spcAft>
                  <a:spcPts val="800"/>
                </a:spcAft>
                <a:buFont typeface="Arial" panose="020B0604020202020204" pitchFamily="34" charset="0"/>
                <a:buChar char="•"/>
              </a:pPr>
              <a:r>
                <a:rPr lang="en-GB" sz="1100" dirty="0">
                  <a:solidFill>
                    <a:schemeClr val="tx1"/>
                  </a:solidFill>
                  <a:effectLst/>
                  <a:ea typeface="Calibri" panose="020F0502020204030204" pitchFamily="34" charset="0"/>
                  <a:cs typeface="Times New Roman" panose="02020603050405020304" pitchFamily="18" charset="0"/>
                </a:rPr>
                <a:t>Limited competences o</a:t>
              </a:r>
              <a:r>
                <a:rPr lang="en-GB" sz="1100" dirty="0">
                  <a:solidFill>
                    <a:schemeClr val="tx1"/>
                  </a:solidFill>
                  <a:ea typeface="Calibri" panose="020F0502020204030204" pitchFamily="34" charset="0"/>
                  <a:cs typeface="Times New Roman" panose="02020603050405020304" pitchFamily="18" charset="0"/>
                </a:rPr>
                <a:t>f the Water Directorate</a:t>
              </a:r>
            </a:p>
            <a:p>
              <a:pPr marL="171450" indent="-171450">
                <a:lnSpc>
                  <a:spcPct val="107000"/>
                </a:lnSpc>
                <a:spcAft>
                  <a:spcPts val="800"/>
                </a:spcAft>
                <a:buFont typeface="Arial" panose="020B0604020202020204" pitchFamily="34" charset="0"/>
                <a:buChar char="•"/>
              </a:pPr>
              <a:r>
                <a:rPr lang="en-GB" sz="1100" dirty="0">
                  <a:solidFill>
                    <a:schemeClr val="tx1"/>
                  </a:solidFill>
                  <a:ea typeface="Calibri" panose="020F0502020204030204" pitchFamily="34" charset="0"/>
                  <a:cs typeface="Times New Roman" panose="02020603050405020304" pitchFamily="18" charset="0"/>
                </a:rPr>
                <a:t>Gaps in river basin governance</a:t>
              </a:r>
            </a:p>
          </p:txBody>
        </p:sp>
        <p:sp>
          <p:nvSpPr>
            <p:cNvPr id="14" name="Rectangle 22">
              <a:extLst>
                <a:ext uri="{FF2B5EF4-FFF2-40B4-BE49-F238E27FC236}">
                  <a16:creationId xmlns:a16="http://schemas.microsoft.com/office/drawing/2014/main" id="{AC4F1EDB-4F0D-494B-9131-79F017894E57}"/>
                </a:ext>
              </a:extLst>
            </p:cNvPr>
            <p:cNvSpPr/>
            <p:nvPr/>
          </p:nvSpPr>
          <p:spPr>
            <a:xfrm>
              <a:off x="323884" y="1768496"/>
              <a:ext cx="2312989" cy="740787"/>
            </a:xfrm>
            <a:prstGeom prst="rect">
              <a:avLst/>
            </a:prstGeom>
            <a:solidFill>
              <a:schemeClr val="accent6">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en-GB" sz="1100" dirty="0">
                <a:solidFill>
                  <a:schemeClr val="tx1"/>
                </a:solidFill>
                <a:ea typeface="Calibri" panose="020F0502020204030204" pitchFamily="34" charset="0"/>
                <a:cs typeface="Times New Roman" panose="02020603050405020304" pitchFamily="18" charset="0"/>
              </a:endParaRPr>
            </a:p>
          </p:txBody>
        </p:sp>
      </p:grpSp>
      <p:grpSp>
        <p:nvGrpSpPr>
          <p:cNvPr id="15" name="Gruppieren 14">
            <a:extLst>
              <a:ext uri="{FF2B5EF4-FFF2-40B4-BE49-F238E27FC236}">
                <a16:creationId xmlns:a16="http://schemas.microsoft.com/office/drawing/2014/main" id="{2166B208-513F-4AE2-88AD-F09203330842}"/>
              </a:ext>
            </a:extLst>
          </p:cNvPr>
          <p:cNvGrpSpPr/>
          <p:nvPr/>
        </p:nvGrpSpPr>
        <p:grpSpPr>
          <a:xfrm>
            <a:off x="3490670" y="2100439"/>
            <a:ext cx="1586254" cy="1516544"/>
            <a:chOff x="4115243" y="1897059"/>
            <a:chExt cx="1586254" cy="1516544"/>
          </a:xfrm>
        </p:grpSpPr>
        <p:pic>
          <p:nvPicPr>
            <p:cNvPr id="9" name="Grafik 8" descr="Blitzschlag">
              <a:extLst>
                <a:ext uri="{FF2B5EF4-FFF2-40B4-BE49-F238E27FC236}">
                  <a16:creationId xmlns:a16="http://schemas.microsoft.com/office/drawing/2014/main" id="{7FD440F5-4BEC-431F-9672-B4BC408C389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15243" y="1897059"/>
              <a:ext cx="1516544" cy="1516544"/>
            </a:xfrm>
            <a:prstGeom prst="rect">
              <a:avLst/>
            </a:prstGeom>
          </p:spPr>
        </p:pic>
        <p:sp>
          <p:nvSpPr>
            <p:cNvPr id="13" name="Pfeil: nach rechts 12">
              <a:extLst>
                <a:ext uri="{FF2B5EF4-FFF2-40B4-BE49-F238E27FC236}">
                  <a16:creationId xmlns:a16="http://schemas.microsoft.com/office/drawing/2014/main" id="{C88BF204-DFD7-4628-8773-02259A6F1672}"/>
                </a:ext>
              </a:extLst>
            </p:cNvPr>
            <p:cNvSpPr/>
            <p:nvPr/>
          </p:nvSpPr>
          <p:spPr>
            <a:xfrm>
              <a:off x="4205850" y="2269798"/>
              <a:ext cx="1495647" cy="736820"/>
            </a:xfrm>
            <a:prstGeom prst="rightArrow">
              <a:avLst/>
            </a:prstGeom>
            <a:solidFill>
              <a:srgbClr val="F4971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grpSp>
    </p:spTree>
    <p:extLst>
      <p:ext uri="{BB962C8B-B14F-4D97-AF65-F5344CB8AC3E}">
        <p14:creationId xmlns:p14="http://schemas.microsoft.com/office/powerpoint/2010/main" val="80507939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40C74462-E181-4177-A0EF-E7FB7D9C9567}"/>
              </a:ext>
            </a:extLst>
          </p:cNvPr>
          <p:cNvSpPr/>
          <p:nvPr/>
        </p:nvSpPr>
        <p:spPr>
          <a:xfrm rot="2364954">
            <a:off x="2815913" y="487918"/>
            <a:ext cx="1268632" cy="4918407"/>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 name="Titel 2">
            <a:extLst>
              <a:ext uri="{FF2B5EF4-FFF2-40B4-BE49-F238E27FC236}">
                <a16:creationId xmlns:a16="http://schemas.microsoft.com/office/drawing/2014/main" id="{E72D67C0-51D3-40EE-9B33-369612F6347F}"/>
              </a:ext>
            </a:extLst>
          </p:cNvPr>
          <p:cNvSpPr>
            <a:spLocks noGrp="1"/>
          </p:cNvSpPr>
          <p:nvPr>
            <p:ph type="title"/>
          </p:nvPr>
        </p:nvSpPr>
        <p:spPr/>
        <p:txBody>
          <a:bodyPr>
            <a:normAutofit fontScale="90000"/>
          </a:bodyPr>
          <a:lstStyle/>
          <a:p>
            <a:r>
              <a:rPr lang="en-GB" sz="2800" dirty="0"/>
              <a:t>WEF Nexus Interactions of the </a:t>
            </a:r>
            <a:r>
              <a:rPr lang="en-GB" sz="2800" dirty="0" err="1"/>
              <a:t>Reventazón</a:t>
            </a:r>
            <a:r>
              <a:rPr lang="en-GB" sz="2800" dirty="0"/>
              <a:t> River basin</a:t>
            </a:r>
            <a:endParaRPr lang="de-DE" dirty="0"/>
          </a:p>
        </p:txBody>
      </p:sp>
      <p:sp>
        <p:nvSpPr>
          <p:cNvPr id="4" name="Foliennummernplatzhalter 3">
            <a:extLst>
              <a:ext uri="{FF2B5EF4-FFF2-40B4-BE49-F238E27FC236}">
                <a16:creationId xmlns:a16="http://schemas.microsoft.com/office/drawing/2014/main" id="{8AD27CD8-4233-4BB8-B105-4152E248BD91}"/>
              </a:ext>
            </a:extLst>
          </p:cNvPr>
          <p:cNvSpPr>
            <a:spLocks noGrp="1"/>
          </p:cNvSpPr>
          <p:nvPr>
            <p:ph type="sldNum" sz="quarter" idx="16"/>
          </p:nvPr>
        </p:nvSpPr>
        <p:spPr/>
        <p:txBody>
          <a:bodyPr/>
          <a:lstStyle/>
          <a:p>
            <a:fld id="{CF23C0C3-F0EC-4AF0-84C8-08554CFEDD03}" type="slidenum">
              <a:rPr lang="en-GB" smtClean="0"/>
              <a:t>6</a:t>
            </a:fld>
            <a:endParaRPr lang="en-GB"/>
          </a:p>
        </p:txBody>
      </p:sp>
      <p:grpSp>
        <p:nvGrpSpPr>
          <p:cNvPr id="2" name="Gruppieren 1">
            <a:extLst>
              <a:ext uri="{FF2B5EF4-FFF2-40B4-BE49-F238E27FC236}">
                <a16:creationId xmlns:a16="http://schemas.microsoft.com/office/drawing/2014/main" id="{E3CC756A-7A54-4BB6-AA70-AEB187539AB2}"/>
              </a:ext>
            </a:extLst>
          </p:cNvPr>
          <p:cNvGrpSpPr/>
          <p:nvPr/>
        </p:nvGrpSpPr>
        <p:grpSpPr>
          <a:xfrm>
            <a:off x="1706988" y="1049492"/>
            <a:ext cx="5738595" cy="3841190"/>
            <a:chOff x="1794034" y="908702"/>
            <a:chExt cx="5738595" cy="3841190"/>
          </a:xfrm>
        </p:grpSpPr>
        <p:grpSp>
          <p:nvGrpSpPr>
            <p:cNvPr id="7" name="Gruppieren 6">
              <a:extLst>
                <a:ext uri="{FF2B5EF4-FFF2-40B4-BE49-F238E27FC236}">
                  <a16:creationId xmlns:a16="http://schemas.microsoft.com/office/drawing/2014/main" id="{CBC8A31E-E6C3-4876-989D-F95718B1F45C}"/>
                </a:ext>
              </a:extLst>
            </p:cNvPr>
            <p:cNvGrpSpPr/>
            <p:nvPr/>
          </p:nvGrpSpPr>
          <p:grpSpPr>
            <a:xfrm>
              <a:off x="1943485" y="1100771"/>
              <a:ext cx="5153066" cy="3649121"/>
              <a:chOff x="539552" y="856367"/>
              <a:chExt cx="7848872" cy="5601763"/>
            </a:xfrm>
          </p:grpSpPr>
          <p:sp>
            <p:nvSpPr>
              <p:cNvPr id="8" name="Inhaltsplatzhalter 2">
                <a:extLst>
                  <a:ext uri="{FF2B5EF4-FFF2-40B4-BE49-F238E27FC236}">
                    <a16:creationId xmlns:a16="http://schemas.microsoft.com/office/drawing/2014/main" id="{C22BE77E-CCDD-44BA-B06D-9D1DCC391EA5}"/>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9" name="CuadroTexto 71">
                <a:extLst>
                  <a:ext uri="{FF2B5EF4-FFF2-40B4-BE49-F238E27FC236}">
                    <a16:creationId xmlns:a16="http://schemas.microsoft.com/office/drawing/2014/main" id="{7DA79346-FCFD-4D86-B658-4491C8CA02C8}"/>
                  </a:ext>
                </a:extLst>
              </p:cNvPr>
              <p:cNvSpPr txBox="1"/>
              <p:nvPr/>
            </p:nvSpPr>
            <p:spPr>
              <a:xfrm rot="19200000">
                <a:off x="5493824" y="856367"/>
                <a:ext cx="1887239" cy="5601763"/>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0" name="CuadroTexto 72">
                <a:extLst>
                  <a:ext uri="{FF2B5EF4-FFF2-40B4-BE49-F238E27FC236}">
                    <a16:creationId xmlns:a16="http://schemas.microsoft.com/office/drawing/2014/main" id="{993AAA73-C6C2-44AD-8C14-125548C1A7AA}"/>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1" name="CuadroTexto 73">
                <a:extLst>
                  <a:ext uri="{FF2B5EF4-FFF2-40B4-BE49-F238E27FC236}">
                    <a16:creationId xmlns:a16="http://schemas.microsoft.com/office/drawing/2014/main" id="{1A4A8AB2-613E-4941-A76F-960E29F50D5B}"/>
                  </a:ext>
                </a:extLst>
              </p:cNvPr>
              <p:cNvSpPr txBox="1"/>
              <p:nvPr/>
            </p:nvSpPr>
            <p:spPr>
              <a:xfrm rot="16200000">
                <a:off x="3894457" y="2399261"/>
                <a:ext cx="1308342" cy="6593691"/>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4" name="Rectángulo 76">
                <a:extLst>
                  <a:ext uri="{FF2B5EF4-FFF2-40B4-BE49-F238E27FC236}">
                    <a16:creationId xmlns:a16="http://schemas.microsoft.com/office/drawing/2014/main" id="{31F64D2D-72AD-47C4-8DC9-B32072F8BFED}"/>
                  </a:ext>
                </a:extLst>
              </p:cNvPr>
              <p:cNvSpPr/>
              <p:nvPr/>
            </p:nvSpPr>
            <p:spPr>
              <a:xfrm rot="18587814">
                <a:off x="1232324" y="2855447"/>
                <a:ext cx="3619007" cy="1171971"/>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Water for hydropower generation</a:t>
                </a:r>
              </a:p>
              <a:p>
                <a:pPr marL="285750" lvl="0" indent="-285750">
                  <a:buClr>
                    <a:schemeClr val="tx2"/>
                  </a:buClr>
                  <a:buFont typeface="Arial" charset="0"/>
                  <a:buChar char="•"/>
                </a:pPr>
                <a:r>
                  <a:rPr lang="en-GB" sz="1100" b="1" dirty="0">
                    <a:solidFill>
                      <a:schemeClr val="tx1">
                        <a:lumMod val="65000"/>
                        <a:lumOff val="35000"/>
                      </a:schemeClr>
                    </a:solidFill>
                  </a:rPr>
                  <a:t>Energy for water transfer</a:t>
                </a:r>
              </a:p>
              <a:p>
                <a:pPr marL="285750" lvl="0" indent="-285750">
                  <a:buClr>
                    <a:schemeClr val="tx2"/>
                  </a:buClr>
                  <a:buFont typeface="Arial" charset="0"/>
                  <a:buChar char="•"/>
                </a:pPr>
                <a:r>
                  <a:rPr lang="en-GB" sz="1100" b="1" dirty="0">
                    <a:solidFill>
                      <a:schemeClr val="tx1">
                        <a:lumMod val="65000"/>
                        <a:lumOff val="35000"/>
                      </a:schemeClr>
                    </a:solidFill>
                  </a:rPr>
                  <a:t>Interdependency ICE /</a:t>
                </a:r>
                <a:r>
                  <a:rPr lang="en-GB" sz="1100" b="1" dirty="0" err="1">
                    <a:solidFill>
                      <a:schemeClr val="tx1">
                        <a:lumMod val="65000"/>
                        <a:lumOff val="35000"/>
                      </a:schemeClr>
                    </a:solidFill>
                  </a:rPr>
                  <a:t>AyA</a:t>
                </a:r>
                <a:endParaRPr lang="en-GB" sz="1100" b="1" dirty="0">
                  <a:solidFill>
                    <a:schemeClr val="tx1">
                      <a:lumMod val="65000"/>
                      <a:lumOff val="35000"/>
                    </a:schemeClr>
                  </a:solidFill>
                </a:endParaRPr>
              </a:p>
            </p:txBody>
          </p:sp>
          <p:sp>
            <p:nvSpPr>
              <p:cNvPr id="15" name="Rectángulo 77">
                <a:extLst>
                  <a:ext uri="{FF2B5EF4-FFF2-40B4-BE49-F238E27FC236}">
                    <a16:creationId xmlns:a16="http://schemas.microsoft.com/office/drawing/2014/main" id="{2EE608C1-6A50-4B2B-9219-D357079D07E5}"/>
                  </a:ext>
                </a:extLst>
              </p:cNvPr>
              <p:cNvSpPr/>
              <p:nvPr/>
            </p:nvSpPr>
            <p:spPr>
              <a:xfrm>
                <a:off x="2574311" y="5208289"/>
                <a:ext cx="4225880" cy="921311"/>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Competing water users </a:t>
                </a:r>
              </a:p>
              <a:p>
                <a:pPr marL="285750" lvl="0" indent="-285750">
                  <a:buClr>
                    <a:schemeClr val="tx2"/>
                  </a:buClr>
                  <a:buFont typeface="Arial" charset="0"/>
                  <a:buChar char="•"/>
                </a:pPr>
                <a:r>
                  <a:rPr lang="en-GB" sz="1100" b="1" dirty="0">
                    <a:solidFill>
                      <a:schemeClr val="tx1">
                        <a:lumMod val="65000"/>
                        <a:lumOff val="35000"/>
                      </a:schemeClr>
                    </a:solidFill>
                  </a:rPr>
                  <a:t>Increased energy consumption by agricultural modernisation</a:t>
                </a:r>
              </a:p>
            </p:txBody>
          </p:sp>
          <p:sp>
            <p:nvSpPr>
              <p:cNvPr id="16" name="Rectángulo 79">
                <a:extLst>
                  <a:ext uri="{FF2B5EF4-FFF2-40B4-BE49-F238E27FC236}">
                    <a16:creationId xmlns:a16="http://schemas.microsoft.com/office/drawing/2014/main" id="{3F127BAD-8E17-43F0-90FD-E54DE9E25EFD}"/>
                  </a:ext>
                </a:extLst>
              </p:cNvPr>
              <p:cNvSpPr/>
              <p:nvPr/>
            </p:nvSpPr>
            <p:spPr>
              <a:xfrm rot="3057121">
                <a:off x="4414045" y="2717666"/>
                <a:ext cx="3823949" cy="1687640"/>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Inadequate irrigation infrastructure lacks sufficient water supply</a:t>
                </a:r>
              </a:p>
              <a:p>
                <a:pPr marL="285750" lvl="0" indent="-285750">
                  <a:buClr>
                    <a:schemeClr val="tx2"/>
                  </a:buClr>
                  <a:buFont typeface="Arial" charset="0"/>
                  <a:buChar char="•"/>
                </a:pPr>
                <a:r>
                  <a:rPr lang="en-GB" sz="1100" b="1" dirty="0">
                    <a:solidFill>
                      <a:schemeClr val="tx1">
                        <a:lumMod val="65000"/>
                        <a:lumOff val="35000"/>
                      </a:schemeClr>
                    </a:solidFill>
                  </a:rPr>
                  <a:t>Illegal water abstractions</a:t>
                </a:r>
              </a:p>
              <a:p>
                <a:pPr marL="285750" lvl="0" indent="-285750">
                  <a:buClr>
                    <a:schemeClr val="tx2"/>
                  </a:buClr>
                  <a:buFont typeface="Arial" charset="0"/>
                  <a:buChar char="•"/>
                </a:pPr>
                <a:r>
                  <a:rPr lang="en-GB" sz="1100" b="1" dirty="0">
                    <a:solidFill>
                      <a:schemeClr val="tx1">
                        <a:lumMod val="65000"/>
                        <a:lumOff val="35000"/>
                      </a:schemeClr>
                    </a:solidFill>
                  </a:rPr>
                  <a:t>Chemical water contamination</a:t>
                </a:r>
              </a:p>
              <a:p>
                <a:pPr marL="285750" lvl="0" indent="-285750">
                  <a:buClr>
                    <a:schemeClr val="tx2"/>
                  </a:buClr>
                  <a:buFont typeface="Arial" charset="0"/>
                  <a:buChar char="•"/>
                </a:pPr>
                <a:r>
                  <a:rPr lang="en-GB" sz="1100" b="1" dirty="0">
                    <a:solidFill>
                      <a:schemeClr val="tx1">
                        <a:lumMod val="65000"/>
                        <a:lumOff val="35000"/>
                      </a:schemeClr>
                    </a:solidFill>
                  </a:rPr>
                  <a:t>Lack of wastewater reuse</a:t>
                </a:r>
              </a:p>
            </p:txBody>
          </p:sp>
        </p:grpSp>
        <p:pic>
          <p:nvPicPr>
            <p:cNvPr id="17" name="Picture 23">
              <a:extLst>
                <a:ext uri="{FF2B5EF4-FFF2-40B4-BE49-F238E27FC236}">
                  <a16:creationId xmlns:a16="http://schemas.microsoft.com/office/drawing/2014/main" id="{A6CF2F25-C535-4042-9837-40190CB450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18" name="Picture 21" descr="Icon&#10;&#10;Description automatically generated">
              <a:extLst>
                <a:ext uri="{FF2B5EF4-FFF2-40B4-BE49-F238E27FC236}">
                  <a16:creationId xmlns:a16="http://schemas.microsoft.com/office/drawing/2014/main" id="{076BE274-AE19-43D6-B59A-6FF2FF7CF6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9" name="Picture 19" descr="Icon&#10;&#10;Description automatically generated">
              <a:extLst>
                <a:ext uri="{FF2B5EF4-FFF2-40B4-BE49-F238E27FC236}">
                  <a16:creationId xmlns:a16="http://schemas.microsoft.com/office/drawing/2014/main" id="{F3DE84C1-A897-41AB-ABBA-601D279C9DA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spTree>
    <p:extLst>
      <p:ext uri="{BB962C8B-B14F-4D97-AF65-F5344CB8AC3E}">
        <p14:creationId xmlns:p14="http://schemas.microsoft.com/office/powerpoint/2010/main" val="111957435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Ellipse 19">
            <a:extLst>
              <a:ext uri="{FF2B5EF4-FFF2-40B4-BE49-F238E27FC236}">
                <a16:creationId xmlns:a16="http://schemas.microsoft.com/office/drawing/2014/main" id="{46616CD8-7C9A-4A38-84C0-1A91868AEFE4}"/>
              </a:ext>
            </a:extLst>
          </p:cNvPr>
          <p:cNvSpPr/>
          <p:nvPr/>
        </p:nvSpPr>
        <p:spPr>
          <a:xfrm rot="5400000">
            <a:off x="4136794" y="1274842"/>
            <a:ext cx="988743" cy="6185648"/>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sp>
        <p:nvSpPr>
          <p:cNvPr id="3" name="Titel 2">
            <a:extLst>
              <a:ext uri="{FF2B5EF4-FFF2-40B4-BE49-F238E27FC236}">
                <a16:creationId xmlns:a16="http://schemas.microsoft.com/office/drawing/2014/main" id="{E72D67C0-51D3-40EE-9B33-369612F6347F}"/>
              </a:ext>
            </a:extLst>
          </p:cNvPr>
          <p:cNvSpPr>
            <a:spLocks noGrp="1"/>
          </p:cNvSpPr>
          <p:nvPr>
            <p:ph type="title"/>
          </p:nvPr>
        </p:nvSpPr>
        <p:spPr/>
        <p:txBody>
          <a:bodyPr>
            <a:normAutofit fontScale="90000"/>
          </a:bodyPr>
          <a:lstStyle/>
          <a:p>
            <a:r>
              <a:rPr lang="en-GB" sz="2800" dirty="0"/>
              <a:t>WEF Nexus Interactions of the </a:t>
            </a:r>
            <a:r>
              <a:rPr lang="en-GB" sz="2800" dirty="0" err="1"/>
              <a:t>Reventazón</a:t>
            </a:r>
            <a:r>
              <a:rPr lang="en-GB" sz="2800" dirty="0"/>
              <a:t> River basin</a:t>
            </a:r>
            <a:endParaRPr lang="de-DE" dirty="0"/>
          </a:p>
        </p:txBody>
      </p:sp>
      <p:sp>
        <p:nvSpPr>
          <p:cNvPr id="4" name="Foliennummernplatzhalter 3">
            <a:extLst>
              <a:ext uri="{FF2B5EF4-FFF2-40B4-BE49-F238E27FC236}">
                <a16:creationId xmlns:a16="http://schemas.microsoft.com/office/drawing/2014/main" id="{8AD27CD8-4233-4BB8-B105-4152E248BD91}"/>
              </a:ext>
            </a:extLst>
          </p:cNvPr>
          <p:cNvSpPr>
            <a:spLocks noGrp="1"/>
          </p:cNvSpPr>
          <p:nvPr>
            <p:ph type="sldNum" sz="quarter" idx="16"/>
          </p:nvPr>
        </p:nvSpPr>
        <p:spPr/>
        <p:txBody>
          <a:bodyPr/>
          <a:lstStyle/>
          <a:p>
            <a:fld id="{CF23C0C3-F0EC-4AF0-84C8-08554CFEDD03}" type="slidenum">
              <a:rPr lang="en-GB" smtClean="0"/>
              <a:t>7</a:t>
            </a:fld>
            <a:endParaRPr lang="en-GB"/>
          </a:p>
        </p:txBody>
      </p:sp>
      <p:grpSp>
        <p:nvGrpSpPr>
          <p:cNvPr id="2" name="Gruppieren 1">
            <a:extLst>
              <a:ext uri="{FF2B5EF4-FFF2-40B4-BE49-F238E27FC236}">
                <a16:creationId xmlns:a16="http://schemas.microsoft.com/office/drawing/2014/main" id="{E3CC756A-7A54-4BB6-AA70-AEB187539AB2}"/>
              </a:ext>
            </a:extLst>
          </p:cNvPr>
          <p:cNvGrpSpPr/>
          <p:nvPr/>
        </p:nvGrpSpPr>
        <p:grpSpPr>
          <a:xfrm>
            <a:off x="1706988" y="1049492"/>
            <a:ext cx="5738595" cy="3841190"/>
            <a:chOff x="1794034" y="908702"/>
            <a:chExt cx="5738595" cy="3841190"/>
          </a:xfrm>
        </p:grpSpPr>
        <p:grpSp>
          <p:nvGrpSpPr>
            <p:cNvPr id="7" name="Gruppieren 6">
              <a:extLst>
                <a:ext uri="{FF2B5EF4-FFF2-40B4-BE49-F238E27FC236}">
                  <a16:creationId xmlns:a16="http://schemas.microsoft.com/office/drawing/2014/main" id="{CBC8A31E-E6C3-4876-989D-F95718B1F45C}"/>
                </a:ext>
              </a:extLst>
            </p:cNvPr>
            <p:cNvGrpSpPr/>
            <p:nvPr/>
          </p:nvGrpSpPr>
          <p:grpSpPr>
            <a:xfrm>
              <a:off x="1943485" y="1100771"/>
              <a:ext cx="5153066" cy="3649121"/>
              <a:chOff x="539552" y="856367"/>
              <a:chExt cx="7848872" cy="5601763"/>
            </a:xfrm>
          </p:grpSpPr>
          <p:sp>
            <p:nvSpPr>
              <p:cNvPr id="8" name="Inhaltsplatzhalter 2">
                <a:extLst>
                  <a:ext uri="{FF2B5EF4-FFF2-40B4-BE49-F238E27FC236}">
                    <a16:creationId xmlns:a16="http://schemas.microsoft.com/office/drawing/2014/main" id="{C22BE77E-CCDD-44BA-B06D-9D1DCC391EA5}"/>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9" name="CuadroTexto 71">
                <a:extLst>
                  <a:ext uri="{FF2B5EF4-FFF2-40B4-BE49-F238E27FC236}">
                    <a16:creationId xmlns:a16="http://schemas.microsoft.com/office/drawing/2014/main" id="{7DA79346-FCFD-4D86-B658-4491C8CA02C8}"/>
                  </a:ext>
                </a:extLst>
              </p:cNvPr>
              <p:cNvSpPr txBox="1"/>
              <p:nvPr/>
            </p:nvSpPr>
            <p:spPr>
              <a:xfrm rot="19200000">
                <a:off x="5493824" y="856367"/>
                <a:ext cx="1887239" cy="5601763"/>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0" name="CuadroTexto 72">
                <a:extLst>
                  <a:ext uri="{FF2B5EF4-FFF2-40B4-BE49-F238E27FC236}">
                    <a16:creationId xmlns:a16="http://schemas.microsoft.com/office/drawing/2014/main" id="{993AAA73-C6C2-44AD-8C14-125548C1A7AA}"/>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1" name="CuadroTexto 73">
                <a:extLst>
                  <a:ext uri="{FF2B5EF4-FFF2-40B4-BE49-F238E27FC236}">
                    <a16:creationId xmlns:a16="http://schemas.microsoft.com/office/drawing/2014/main" id="{1A4A8AB2-613E-4941-A76F-960E29F50D5B}"/>
                  </a:ext>
                </a:extLst>
              </p:cNvPr>
              <p:cNvSpPr txBox="1"/>
              <p:nvPr/>
            </p:nvSpPr>
            <p:spPr>
              <a:xfrm rot="16200000">
                <a:off x="3894457" y="2399261"/>
                <a:ext cx="1308342" cy="6593691"/>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4" name="Rectángulo 76">
                <a:extLst>
                  <a:ext uri="{FF2B5EF4-FFF2-40B4-BE49-F238E27FC236}">
                    <a16:creationId xmlns:a16="http://schemas.microsoft.com/office/drawing/2014/main" id="{31F64D2D-72AD-47C4-8DC9-B32072F8BFED}"/>
                  </a:ext>
                </a:extLst>
              </p:cNvPr>
              <p:cNvSpPr/>
              <p:nvPr/>
            </p:nvSpPr>
            <p:spPr>
              <a:xfrm rot="18587814">
                <a:off x="1232324" y="2855447"/>
                <a:ext cx="3619007" cy="1171971"/>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Water for hydropower generation</a:t>
                </a:r>
              </a:p>
              <a:p>
                <a:pPr marL="285750" lvl="0" indent="-285750">
                  <a:buClr>
                    <a:schemeClr val="tx2"/>
                  </a:buClr>
                  <a:buFont typeface="Arial" charset="0"/>
                  <a:buChar char="•"/>
                </a:pPr>
                <a:r>
                  <a:rPr lang="en-GB" sz="1100" b="1" dirty="0">
                    <a:solidFill>
                      <a:schemeClr val="tx1">
                        <a:lumMod val="65000"/>
                        <a:lumOff val="35000"/>
                      </a:schemeClr>
                    </a:solidFill>
                  </a:rPr>
                  <a:t>Energy for water transfer</a:t>
                </a:r>
              </a:p>
              <a:p>
                <a:pPr marL="285750" lvl="0" indent="-285750">
                  <a:buClr>
                    <a:schemeClr val="tx2"/>
                  </a:buClr>
                  <a:buFont typeface="Arial" charset="0"/>
                  <a:buChar char="•"/>
                </a:pPr>
                <a:r>
                  <a:rPr lang="en-GB" sz="1100" b="1" dirty="0">
                    <a:solidFill>
                      <a:schemeClr val="tx1">
                        <a:lumMod val="65000"/>
                        <a:lumOff val="35000"/>
                      </a:schemeClr>
                    </a:solidFill>
                  </a:rPr>
                  <a:t>Interdependency ICE /</a:t>
                </a:r>
                <a:r>
                  <a:rPr lang="en-GB" sz="1100" b="1" dirty="0" err="1">
                    <a:solidFill>
                      <a:schemeClr val="tx1">
                        <a:lumMod val="65000"/>
                        <a:lumOff val="35000"/>
                      </a:schemeClr>
                    </a:solidFill>
                  </a:rPr>
                  <a:t>AyA</a:t>
                </a:r>
                <a:endParaRPr lang="en-GB" sz="1100" b="1" dirty="0">
                  <a:solidFill>
                    <a:schemeClr val="tx1">
                      <a:lumMod val="65000"/>
                      <a:lumOff val="35000"/>
                    </a:schemeClr>
                  </a:solidFill>
                </a:endParaRPr>
              </a:p>
            </p:txBody>
          </p:sp>
          <p:sp>
            <p:nvSpPr>
              <p:cNvPr id="15" name="Rectángulo 77">
                <a:extLst>
                  <a:ext uri="{FF2B5EF4-FFF2-40B4-BE49-F238E27FC236}">
                    <a16:creationId xmlns:a16="http://schemas.microsoft.com/office/drawing/2014/main" id="{2EE608C1-6A50-4B2B-9219-D357079D07E5}"/>
                  </a:ext>
                </a:extLst>
              </p:cNvPr>
              <p:cNvSpPr/>
              <p:nvPr/>
            </p:nvSpPr>
            <p:spPr>
              <a:xfrm>
                <a:off x="2574311" y="5208289"/>
                <a:ext cx="4225880" cy="921311"/>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Competing water users </a:t>
                </a:r>
              </a:p>
              <a:p>
                <a:pPr marL="285750" lvl="0" indent="-285750">
                  <a:buClr>
                    <a:schemeClr val="tx2"/>
                  </a:buClr>
                  <a:buFont typeface="Arial" charset="0"/>
                  <a:buChar char="•"/>
                </a:pPr>
                <a:r>
                  <a:rPr lang="en-GB" sz="1100" b="1" dirty="0">
                    <a:solidFill>
                      <a:schemeClr val="tx1">
                        <a:lumMod val="65000"/>
                        <a:lumOff val="35000"/>
                      </a:schemeClr>
                    </a:solidFill>
                  </a:rPr>
                  <a:t>Increased energy consumption by agricultural modernisation</a:t>
                </a:r>
              </a:p>
            </p:txBody>
          </p:sp>
          <p:sp>
            <p:nvSpPr>
              <p:cNvPr id="16" name="Rectángulo 79">
                <a:extLst>
                  <a:ext uri="{FF2B5EF4-FFF2-40B4-BE49-F238E27FC236}">
                    <a16:creationId xmlns:a16="http://schemas.microsoft.com/office/drawing/2014/main" id="{3F127BAD-8E17-43F0-90FD-E54DE9E25EFD}"/>
                  </a:ext>
                </a:extLst>
              </p:cNvPr>
              <p:cNvSpPr/>
              <p:nvPr/>
            </p:nvSpPr>
            <p:spPr>
              <a:xfrm rot="3057121">
                <a:off x="4414045" y="2717666"/>
                <a:ext cx="3823949" cy="1687640"/>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Inadequate irrigation infrastructure lacks sufficient water supply</a:t>
                </a:r>
              </a:p>
              <a:p>
                <a:pPr marL="285750" lvl="0" indent="-285750">
                  <a:buClr>
                    <a:schemeClr val="tx2"/>
                  </a:buClr>
                  <a:buFont typeface="Arial" charset="0"/>
                  <a:buChar char="•"/>
                </a:pPr>
                <a:r>
                  <a:rPr lang="en-GB" sz="1100" b="1" dirty="0">
                    <a:solidFill>
                      <a:schemeClr val="tx1">
                        <a:lumMod val="65000"/>
                        <a:lumOff val="35000"/>
                      </a:schemeClr>
                    </a:solidFill>
                  </a:rPr>
                  <a:t>Illegal water abstractions</a:t>
                </a:r>
              </a:p>
              <a:p>
                <a:pPr marL="285750" lvl="0" indent="-285750">
                  <a:buClr>
                    <a:schemeClr val="tx2"/>
                  </a:buClr>
                  <a:buFont typeface="Arial" charset="0"/>
                  <a:buChar char="•"/>
                </a:pPr>
                <a:r>
                  <a:rPr lang="en-GB" sz="1100" b="1" dirty="0">
                    <a:solidFill>
                      <a:schemeClr val="tx1">
                        <a:lumMod val="65000"/>
                        <a:lumOff val="35000"/>
                      </a:schemeClr>
                    </a:solidFill>
                  </a:rPr>
                  <a:t>Chemical water contamination</a:t>
                </a:r>
              </a:p>
              <a:p>
                <a:pPr marL="285750" lvl="0" indent="-285750">
                  <a:buClr>
                    <a:schemeClr val="tx2"/>
                  </a:buClr>
                  <a:buFont typeface="Arial" charset="0"/>
                  <a:buChar char="•"/>
                </a:pPr>
                <a:r>
                  <a:rPr lang="en-GB" sz="1100" b="1" dirty="0">
                    <a:solidFill>
                      <a:schemeClr val="tx1">
                        <a:lumMod val="65000"/>
                        <a:lumOff val="35000"/>
                      </a:schemeClr>
                    </a:solidFill>
                  </a:rPr>
                  <a:t>Lack of wastewater reuse</a:t>
                </a:r>
              </a:p>
            </p:txBody>
          </p:sp>
        </p:grpSp>
        <p:pic>
          <p:nvPicPr>
            <p:cNvPr id="17" name="Picture 23">
              <a:extLst>
                <a:ext uri="{FF2B5EF4-FFF2-40B4-BE49-F238E27FC236}">
                  <a16:creationId xmlns:a16="http://schemas.microsoft.com/office/drawing/2014/main" id="{A6CF2F25-C535-4042-9837-40190CB450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18" name="Picture 21" descr="Icon&#10;&#10;Description automatically generated">
              <a:extLst>
                <a:ext uri="{FF2B5EF4-FFF2-40B4-BE49-F238E27FC236}">
                  <a16:creationId xmlns:a16="http://schemas.microsoft.com/office/drawing/2014/main" id="{076BE274-AE19-43D6-B59A-6FF2FF7CF6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9" name="Picture 19" descr="Icon&#10;&#10;Description automatically generated">
              <a:extLst>
                <a:ext uri="{FF2B5EF4-FFF2-40B4-BE49-F238E27FC236}">
                  <a16:creationId xmlns:a16="http://schemas.microsoft.com/office/drawing/2014/main" id="{F3DE84C1-A897-41AB-ABBA-601D279C9DA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spTree>
    <p:extLst>
      <p:ext uri="{BB962C8B-B14F-4D97-AF65-F5344CB8AC3E}">
        <p14:creationId xmlns:p14="http://schemas.microsoft.com/office/powerpoint/2010/main" val="25413068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a:extLst>
              <a:ext uri="{FF2B5EF4-FFF2-40B4-BE49-F238E27FC236}">
                <a16:creationId xmlns:a16="http://schemas.microsoft.com/office/drawing/2014/main" id="{DB3A2BE8-BE97-4434-B099-0837F5523BD4}"/>
              </a:ext>
            </a:extLst>
          </p:cNvPr>
          <p:cNvGrpSpPr/>
          <p:nvPr/>
        </p:nvGrpSpPr>
        <p:grpSpPr>
          <a:xfrm>
            <a:off x="1395016" y="499298"/>
            <a:ext cx="5738595" cy="5006177"/>
            <a:chOff x="1706988" y="553086"/>
            <a:chExt cx="5738595" cy="5006177"/>
          </a:xfrm>
        </p:grpSpPr>
        <p:sp>
          <p:nvSpPr>
            <p:cNvPr id="20" name="Ellipse 19">
              <a:extLst>
                <a:ext uri="{FF2B5EF4-FFF2-40B4-BE49-F238E27FC236}">
                  <a16:creationId xmlns:a16="http://schemas.microsoft.com/office/drawing/2014/main" id="{9EC4890F-ADB4-4671-A029-51402028F718}"/>
                </a:ext>
              </a:extLst>
            </p:cNvPr>
            <p:cNvSpPr/>
            <p:nvPr/>
          </p:nvSpPr>
          <p:spPr>
            <a:xfrm rot="8557244">
              <a:off x="5113160" y="553086"/>
              <a:ext cx="1268632" cy="5006177"/>
            </a:xfrm>
            <a:prstGeom prst="ellipse">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p>
          </p:txBody>
        </p:sp>
        <p:grpSp>
          <p:nvGrpSpPr>
            <p:cNvPr id="2" name="Gruppieren 1">
              <a:extLst>
                <a:ext uri="{FF2B5EF4-FFF2-40B4-BE49-F238E27FC236}">
                  <a16:creationId xmlns:a16="http://schemas.microsoft.com/office/drawing/2014/main" id="{E3CC756A-7A54-4BB6-AA70-AEB187539AB2}"/>
                </a:ext>
              </a:extLst>
            </p:cNvPr>
            <p:cNvGrpSpPr/>
            <p:nvPr/>
          </p:nvGrpSpPr>
          <p:grpSpPr>
            <a:xfrm>
              <a:off x="1706988" y="1049492"/>
              <a:ext cx="5738595" cy="3841190"/>
              <a:chOff x="1794034" y="908702"/>
              <a:chExt cx="5738595" cy="3841190"/>
            </a:xfrm>
          </p:grpSpPr>
          <p:grpSp>
            <p:nvGrpSpPr>
              <p:cNvPr id="7" name="Gruppieren 6">
                <a:extLst>
                  <a:ext uri="{FF2B5EF4-FFF2-40B4-BE49-F238E27FC236}">
                    <a16:creationId xmlns:a16="http://schemas.microsoft.com/office/drawing/2014/main" id="{CBC8A31E-E6C3-4876-989D-F95718B1F45C}"/>
                  </a:ext>
                </a:extLst>
              </p:cNvPr>
              <p:cNvGrpSpPr/>
              <p:nvPr/>
            </p:nvGrpSpPr>
            <p:grpSpPr>
              <a:xfrm>
                <a:off x="1943485" y="1100771"/>
                <a:ext cx="5153066" cy="3649121"/>
                <a:chOff x="539552" y="856367"/>
                <a:chExt cx="7848872" cy="5601763"/>
              </a:xfrm>
            </p:grpSpPr>
            <p:sp>
              <p:nvSpPr>
                <p:cNvPr id="8" name="Inhaltsplatzhalter 2">
                  <a:extLst>
                    <a:ext uri="{FF2B5EF4-FFF2-40B4-BE49-F238E27FC236}">
                      <a16:creationId xmlns:a16="http://schemas.microsoft.com/office/drawing/2014/main" id="{C22BE77E-CCDD-44BA-B06D-9D1DCC391EA5}"/>
                    </a:ext>
                  </a:extLst>
                </p:cNvPr>
                <p:cNvSpPr txBox="1">
                  <a:spLocks/>
                </p:cNvSpPr>
                <p:nvPr/>
              </p:nvSpPr>
              <p:spPr>
                <a:xfrm>
                  <a:off x="539552" y="2132856"/>
                  <a:ext cx="7848872"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pPr>
                  <a:endParaRPr lang="fr-FR" sz="2200" dirty="0">
                    <a:solidFill>
                      <a:schemeClr val="accent1">
                        <a:lumMod val="50000"/>
                      </a:schemeClr>
                    </a:solidFill>
                    <a:latin typeface="Akzidenz-Grotesk BQ" pitchFamily="50" charset="0"/>
                  </a:endParaRPr>
                </a:p>
              </p:txBody>
            </p:sp>
            <p:sp>
              <p:nvSpPr>
                <p:cNvPr id="9" name="CuadroTexto 71">
                  <a:extLst>
                    <a:ext uri="{FF2B5EF4-FFF2-40B4-BE49-F238E27FC236}">
                      <a16:creationId xmlns:a16="http://schemas.microsoft.com/office/drawing/2014/main" id="{7DA79346-FCFD-4D86-B658-4491C8CA02C8}"/>
                    </a:ext>
                  </a:extLst>
                </p:cNvPr>
                <p:cNvSpPr txBox="1"/>
                <p:nvPr/>
              </p:nvSpPr>
              <p:spPr>
                <a:xfrm rot="19200000">
                  <a:off x="5493824" y="856367"/>
                  <a:ext cx="1887239" cy="5601763"/>
                </a:xfrm>
                <a:prstGeom prst="rect">
                  <a:avLst/>
                </a:prstGeom>
                <a:gradFill>
                  <a:gsLst>
                    <a:gs pos="0">
                      <a:srgbClr val="B9CD6A"/>
                    </a:gs>
                    <a:gs pos="0">
                      <a:srgbClr val="92D050">
                        <a:alpha val="30000"/>
                      </a:srgbClr>
                    </a:gs>
                    <a:gs pos="100000">
                      <a:srgbClr val="B9CEE9">
                        <a:alpha val="30000"/>
                      </a:srgbClr>
                    </a:gs>
                  </a:gsLst>
                  <a:lin ang="16200000" scaled="0"/>
                </a:gradFill>
              </p:spPr>
              <p:txBody>
                <a:bodyPr wrap="square" rtlCol="0">
                  <a:spAutoFit/>
                </a:bodyPr>
                <a:lstStyle/>
                <a:p>
                  <a:endParaRPr lang="es-CL" dirty="0"/>
                </a:p>
              </p:txBody>
            </p:sp>
            <p:sp>
              <p:nvSpPr>
                <p:cNvPr id="10" name="CuadroTexto 72">
                  <a:extLst>
                    <a:ext uri="{FF2B5EF4-FFF2-40B4-BE49-F238E27FC236}">
                      <a16:creationId xmlns:a16="http://schemas.microsoft.com/office/drawing/2014/main" id="{993AAA73-C6C2-44AD-8C14-125548C1A7AA}"/>
                    </a:ext>
                  </a:extLst>
                </p:cNvPr>
                <p:cNvSpPr txBox="1"/>
                <p:nvPr/>
              </p:nvSpPr>
              <p:spPr>
                <a:xfrm rot="2400000">
                  <a:off x="2179196" y="1031760"/>
                  <a:ext cx="1487983" cy="4907213"/>
                </a:xfrm>
                <a:prstGeom prst="rect">
                  <a:avLst/>
                </a:prstGeom>
                <a:gradFill>
                  <a:gsLst>
                    <a:gs pos="0">
                      <a:srgbClr val="A7C5F1"/>
                    </a:gs>
                    <a:gs pos="0">
                      <a:srgbClr val="F4961B">
                        <a:alpha val="30000"/>
                      </a:srgbClr>
                    </a:gs>
                    <a:gs pos="81000">
                      <a:srgbClr val="B9CEE9">
                        <a:alpha val="30000"/>
                      </a:srgbClr>
                    </a:gs>
                  </a:gsLst>
                  <a:lin ang="16200000" scaled="0"/>
                </a:gradFill>
              </p:spPr>
              <p:txBody>
                <a:bodyPr wrap="square" rtlCol="0">
                  <a:spAutoFit/>
                </a:bodyPr>
                <a:lstStyle/>
                <a:p>
                  <a:endParaRPr lang="es-CL" dirty="0"/>
                </a:p>
              </p:txBody>
            </p:sp>
            <p:sp>
              <p:nvSpPr>
                <p:cNvPr id="11" name="CuadroTexto 73">
                  <a:extLst>
                    <a:ext uri="{FF2B5EF4-FFF2-40B4-BE49-F238E27FC236}">
                      <a16:creationId xmlns:a16="http://schemas.microsoft.com/office/drawing/2014/main" id="{1A4A8AB2-613E-4941-A76F-960E29F50D5B}"/>
                    </a:ext>
                  </a:extLst>
                </p:cNvPr>
                <p:cNvSpPr txBox="1"/>
                <p:nvPr/>
              </p:nvSpPr>
              <p:spPr>
                <a:xfrm rot="16200000">
                  <a:off x="3894457" y="2399261"/>
                  <a:ext cx="1308342" cy="6593691"/>
                </a:xfrm>
                <a:prstGeom prst="rect">
                  <a:avLst/>
                </a:prstGeom>
                <a:gradFill>
                  <a:gsLst>
                    <a:gs pos="100000">
                      <a:srgbClr val="F4961B">
                        <a:alpha val="30000"/>
                      </a:srgbClr>
                    </a:gs>
                    <a:gs pos="32000">
                      <a:srgbClr val="B9CD6A">
                        <a:alpha val="30000"/>
                      </a:srgbClr>
                    </a:gs>
                  </a:gsLst>
                  <a:lin ang="16200000" scaled="0"/>
                </a:gradFill>
              </p:spPr>
              <p:txBody>
                <a:bodyPr wrap="square" rtlCol="0">
                  <a:spAutoFit/>
                </a:bodyPr>
                <a:lstStyle/>
                <a:p>
                  <a:endParaRPr lang="es-CL" dirty="0"/>
                </a:p>
              </p:txBody>
            </p:sp>
            <p:sp>
              <p:nvSpPr>
                <p:cNvPr id="14" name="Rectángulo 76">
                  <a:extLst>
                    <a:ext uri="{FF2B5EF4-FFF2-40B4-BE49-F238E27FC236}">
                      <a16:creationId xmlns:a16="http://schemas.microsoft.com/office/drawing/2014/main" id="{31F64D2D-72AD-47C4-8DC9-B32072F8BFED}"/>
                    </a:ext>
                  </a:extLst>
                </p:cNvPr>
                <p:cNvSpPr/>
                <p:nvPr/>
              </p:nvSpPr>
              <p:spPr>
                <a:xfrm rot="18587814">
                  <a:off x="1232324" y="2855447"/>
                  <a:ext cx="3619007" cy="1171971"/>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Water for hydropower generation</a:t>
                  </a:r>
                </a:p>
                <a:p>
                  <a:pPr marL="285750" lvl="0" indent="-285750">
                    <a:buClr>
                      <a:schemeClr val="tx2"/>
                    </a:buClr>
                    <a:buFont typeface="Arial" charset="0"/>
                    <a:buChar char="•"/>
                  </a:pPr>
                  <a:r>
                    <a:rPr lang="en-GB" sz="1100" b="1" dirty="0">
                      <a:solidFill>
                        <a:schemeClr val="tx1">
                          <a:lumMod val="65000"/>
                          <a:lumOff val="35000"/>
                        </a:schemeClr>
                      </a:solidFill>
                    </a:rPr>
                    <a:t>Energy for water transfer</a:t>
                  </a:r>
                </a:p>
                <a:p>
                  <a:pPr marL="285750" lvl="0" indent="-285750">
                    <a:buClr>
                      <a:schemeClr val="tx2"/>
                    </a:buClr>
                    <a:buFont typeface="Arial" charset="0"/>
                    <a:buChar char="•"/>
                  </a:pPr>
                  <a:r>
                    <a:rPr lang="en-GB" sz="1100" b="1" dirty="0">
                      <a:solidFill>
                        <a:schemeClr val="tx1">
                          <a:lumMod val="65000"/>
                          <a:lumOff val="35000"/>
                        </a:schemeClr>
                      </a:solidFill>
                    </a:rPr>
                    <a:t>Interdependency ICE /</a:t>
                  </a:r>
                  <a:r>
                    <a:rPr lang="en-GB" sz="1100" b="1" dirty="0" err="1">
                      <a:solidFill>
                        <a:schemeClr val="tx1">
                          <a:lumMod val="65000"/>
                          <a:lumOff val="35000"/>
                        </a:schemeClr>
                      </a:solidFill>
                    </a:rPr>
                    <a:t>AyA</a:t>
                  </a:r>
                  <a:endParaRPr lang="en-GB" sz="1100" b="1" dirty="0">
                    <a:solidFill>
                      <a:schemeClr val="tx1">
                        <a:lumMod val="65000"/>
                        <a:lumOff val="35000"/>
                      </a:schemeClr>
                    </a:solidFill>
                  </a:endParaRPr>
                </a:p>
              </p:txBody>
            </p:sp>
            <p:sp>
              <p:nvSpPr>
                <p:cNvPr id="15" name="Rectángulo 77">
                  <a:extLst>
                    <a:ext uri="{FF2B5EF4-FFF2-40B4-BE49-F238E27FC236}">
                      <a16:creationId xmlns:a16="http://schemas.microsoft.com/office/drawing/2014/main" id="{2EE608C1-6A50-4B2B-9219-D357079D07E5}"/>
                    </a:ext>
                  </a:extLst>
                </p:cNvPr>
                <p:cNvSpPr/>
                <p:nvPr/>
              </p:nvSpPr>
              <p:spPr>
                <a:xfrm>
                  <a:off x="2574311" y="5208289"/>
                  <a:ext cx="4225880" cy="921311"/>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Competing water users </a:t>
                  </a:r>
                </a:p>
                <a:p>
                  <a:pPr marL="285750" lvl="0" indent="-285750">
                    <a:buClr>
                      <a:schemeClr val="tx2"/>
                    </a:buClr>
                    <a:buFont typeface="Arial" charset="0"/>
                    <a:buChar char="•"/>
                  </a:pPr>
                  <a:r>
                    <a:rPr lang="en-GB" sz="1100" b="1" dirty="0">
                      <a:solidFill>
                        <a:schemeClr val="tx1">
                          <a:lumMod val="65000"/>
                          <a:lumOff val="35000"/>
                        </a:schemeClr>
                      </a:solidFill>
                    </a:rPr>
                    <a:t>Increased energy consumption by agricultural modernisation</a:t>
                  </a:r>
                </a:p>
              </p:txBody>
            </p:sp>
            <p:sp>
              <p:nvSpPr>
                <p:cNvPr id="16" name="Rectángulo 79">
                  <a:extLst>
                    <a:ext uri="{FF2B5EF4-FFF2-40B4-BE49-F238E27FC236}">
                      <a16:creationId xmlns:a16="http://schemas.microsoft.com/office/drawing/2014/main" id="{3F127BAD-8E17-43F0-90FD-E54DE9E25EFD}"/>
                    </a:ext>
                  </a:extLst>
                </p:cNvPr>
                <p:cNvSpPr/>
                <p:nvPr/>
              </p:nvSpPr>
              <p:spPr>
                <a:xfrm rot="3057121">
                  <a:off x="4414045" y="2717666"/>
                  <a:ext cx="3823949" cy="1687640"/>
                </a:xfrm>
                <a:prstGeom prst="rect">
                  <a:avLst/>
                </a:prstGeom>
              </p:spPr>
              <p:txBody>
                <a:bodyPr wrap="square">
                  <a:spAutoFit/>
                </a:bodyPr>
                <a:lstStyle/>
                <a:p>
                  <a:pPr marL="285750" lvl="0" indent="-285750">
                    <a:buClr>
                      <a:schemeClr val="tx2"/>
                    </a:buClr>
                    <a:buFont typeface="Arial" charset="0"/>
                    <a:buChar char="•"/>
                  </a:pPr>
                  <a:r>
                    <a:rPr lang="en-GB" sz="1100" b="1" dirty="0">
                      <a:solidFill>
                        <a:schemeClr val="tx1">
                          <a:lumMod val="65000"/>
                          <a:lumOff val="35000"/>
                        </a:schemeClr>
                      </a:solidFill>
                    </a:rPr>
                    <a:t>Inadequate irrigation infrastructure lacks sufficient water supply</a:t>
                  </a:r>
                </a:p>
                <a:p>
                  <a:pPr marL="285750" lvl="0" indent="-285750">
                    <a:buClr>
                      <a:schemeClr val="tx2"/>
                    </a:buClr>
                    <a:buFont typeface="Arial" charset="0"/>
                    <a:buChar char="•"/>
                  </a:pPr>
                  <a:r>
                    <a:rPr lang="en-GB" sz="1100" b="1" dirty="0">
                      <a:solidFill>
                        <a:schemeClr val="tx1">
                          <a:lumMod val="65000"/>
                          <a:lumOff val="35000"/>
                        </a:schemeClr>
                      </a:solidFill>
                    </a:rPr>
                    <a:t>Illegal water abstractions</a:t>
                  </a:r>
                </a:p>
                <a:p>
                  <a:pPr marL="285750" lvl="0" indent="-285750">
                    <a:buClr>
                      <a:schemeClr val="tx2"/>
                    </a:buClr>
                    <a:buFont typeface="Arial" charset="0"/>
                    <a:buChar char="•"/>
                  </a:pPr>
                  <a:r>
                    <a:rPr lang="en-GB" sz="1100" b="1" dirty="0">
                      <a:solidFill>
                        <a:schemeClr val="tx1">
                          <a:lumMod val="65000"/>
                          <a:lumOff val="35000"/>
                        </a:schemeClr>
                      </a:solidFill>
                    </a:rPr>
                    <a:t>Chemical water contamination</a:t>
                  </a:r>
                </a:p>
                <a:p>
                  <a:pPr marL="285750" lvl="0" indent="-285750">
                    <a:buClr>
                      <a:schemeClr val="tx2"/>
                    </a:buClr>
                    <a:buFont typeface="Arial" charset="0"/>
                    <a:buChar char="•"/>
                  </a:pPr>
                  <a:r>
                    <a:rPr lang="en-GB" sz="1100" b="1" dirty="0">
                      <a:solidFill>
                        <a:schemeClr val="tx1">
                          <a:lumMod val="65000"/>
                          <a:lumOff val="35000"/>
                        </a:schemeClr>
                      </a:solidFill>
                    </a:rPr>
                    <a:t>Lack of wastewater reuse</a:t>
                  </a:r>
                </a:p>
              </p:txBody>
            </p:sp>
          </p:grpSp>
          <p:pic>
            <p:nvPicPr>
              <p:cNvPr id="17" name="Picture 23">
                <a:extLst>
                  <a:ext uri="{FF2B5EF4-FFF2-40B4-BE49-F238E27FC236}">
                    <a16:creationId xmlns:a16="http://schemas.microsoft.com/office/drawing/2014/main" id="{A6CF2F25-C535-4042-9837-40190CB4502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7085" y="908702"/>
                <a:ext cx="1079025" cy="1103269"/>
              </a:xfrm>
              <a:prstGeom prst="rect">
                <a:avLst/>
              </a:prstGeom>
              <a:noFill/>
              <a:ln>
                <a:noFill/>
              </a:ln>
            </p:spPr>
          </p:pic>
          <p:pic>
            <p:nvPicPr>
              <p:cNvPr id="18" name="Picture 21" descr="Icon&#10;&#10;Description automatically generated">
                <a:extLst>
                  <a:ext uri="{FF2B5EF4-FFF2-40B4-BE49-F238E27FC236}">
                    <a16:creationId xmlns:a16="http://schemas.microsoft.com/office/drawing/2014/main" id="{076BE274-AE19-43D6-B59A-6FF2FF7CF6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94034" y="3619801"/>
                <a:ext cx="1102858" cy="1066510"/>
              </a:xfrm>
              <a:prstGeom prst="rect">
                <a:avLst/>
              </a:prstGeom>
              <a:noFill/>
              <a:ln>
                <a:noFill/>
              </a:ln>
            </p:spPr>
          </p:pic>
          <p:pic>
            <p:nvPicPr>
              <p:cNvPr id="19" name="Picture 19" descr="Icon&#10;&#10;Description automatically generated">
                <a:extLst>
                  <a:ext uri="{FF2B5EF4-FFF2-40B4-BE49-F238E27FC236}">
                    <a16:creationId xmlns:a16="http://schemas.microsoft.com/office/drawing/2014/main" id="{F3DE84C1-A897-41AB-ABBA-601D279C9DAF}"/>
                  </a:ext>
                </a:extLst>
              </p:cNvPr>
              <p:cNvPicPr>
                <a:picLocks noChangeAspect="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432567" y="3637308"/>
                <a:ext cx="1100062" cy="1100032"/>
              </a:xfrm>
              <a:prstGeom prst="rect">
                <a:avLst/>
              </a:prstGeom>
              <a:noFill/>
              <a:ln>
                <a:noFill/>
              </a:ln>
            </p:spPr>
          </p:pic>
        </p:grpSp>
      </p:grpSp>
      <p:sp>
        <p:nvSpPr>
          <p:cNvPr id="3" name="Titel 2">
            <a:extLst>
              <a:ext uri="{FF2B5EF4-FFF2-40B4-BE49-F238E27FC236}">
                <a16:creationId xmlns:a16="http://schemas.microsoft.com/office/drawing/2014/main" id="{E72D67C0-51D3-40EE-9B33-369612F6347F}"/>
              </a:ext>
            </a:extLst>
          </p:cNvPr>
          <p:cNvSpPr>
            <a:spLocks noGrp="1"/>
          </p:cNvSpPr>
          <p:nvPr>
            <p:ph type="title"/>
          </p:nvPr>
        </p:nvSpPr>
        <p:spPr/>
        <p:txBody>
          <a:bodyPr>
            <a:normAutofit fontScale="90000"/>
          </a:bodyPr>
          <a:lstStyle/>
          <a:p>
            <a:r>
              <a:rPr lang="en-GB" sz="2800" dirty="0"/>
              <a:t>WEF Nexus Interactions of the </a:t>
            </a:r>
            <a:r>
              <a:rPr lang="en-GB" sz="2800" dirty="0" err="1"/>
              <a:t>Reventazón</a:t>
            </a:r>
            <a:r>
              <a:rPr lang="en-GB" sz="2800" dirty="0"/>
              <a:t> River basin</a:t>
            </a:r>
            <a:endParaRPr lang="de-DE" dirty="0"/>
          </a:p>
        </p:txBody>
      </p:sp>
      <p:sp>
        <p:nvSpPr>
          <p:cNvPr id="4" name="Foliennummernplatzhalter 3">
            <a:extLst>
              <a:ext uri="{FF2B5EF4-FFF2-40B4-BE49-F238E27FC236}">
                <a16:creationId xmlns:a16="http://schemas.microsoft.com/office/drawing/2014/main" id="{8AD27CD8-4233-4BB8-B105-4152E248BD91}"/>
              </a:ext>
            </a:extLst>
          </p:cNvPr>
          <p:cNvSpPr>
            <a:spLocks noGrp="1"/>
          </p:cNvSpPr>
          <p:nvPr>
            <p:ph type="sldNum" sz="quarter" idx="16"/>
          </p:nvPr>
        </p:nvSpPr>
        <p:spPr/>
        <p:txBody>
          <a:bodyPr/>
          <a:lstStyle/>
          <a:p>
            <a:fld id="{CF23C0C3-F0EC-4AF0-84C8-08554CFEDD03}" type="slidenum">
              <a:rPr lang="en-GB" smtClean="0"/>
              <a:t>8</a:t>
            </a:fld>
            <a:endParaRPr lang="en-GB"/>
          </a:p>
        </p:txBody>
      </p:sp>
      <p:sp>
        <p:nvSpPr>
          <p:cNvPr id="13" name="Sprechblase: rechteckig mit abgerundeten Ecken 12">
            <a:extLst>
              <a:ext uri="{FF2B5EF4-FFF2-40B4-BE49-F238E27FC236}">
                <a16:creationId xmlns:a16="http://schemas.microsoft.com/office/drawing/2014/main" id="{D34238AB-CB2B-4398-9DA4-41FFB00E70EE}"/>
              </a:ext>
            </a:extLst>
          </p:cNvPr>
          <p:cNvSpPr/>
          <p:nvPr/>
        </p:nvSpPr>
        <p:spPr>
          <a:xfrm>
            <a:off x="6525801" y="1362937"/>
            <a:ext cx="2390853" cy="1675074"/>
          </a:xfrm>
          <a:prstGeom prst="wedgeRoundRectCallout">
            <a:avLst>
              <a:gd name="adj1" fmla="val -124044"/>
              <a:gd name="adj2" fmla="val -59050"/>
              <a:gd name="adj3" fmla="val 16667"/>
            </a:avLst>
          </a:prstGeom>
          <a:solidFill>
            <a:srgbClr val="004C82">
              <a:alpha val="50196"/>
            </a:srgbClr>
          </a:solid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Governing water in Costa Rica:</a:t>
            </a:r>
          </a:p>
          <a:p>
            <a:pPr marL="285750" indent="-285750">
              <a:buFont typeface="Arial" panose="020B0604020202020204" pitchFamily="34" charset="0"/>
              <a:buChar char="•"/>
            </a:pPr>
            <a:r>
              <a:rPr lang="en-US"/>
              <a:t>Water is state property</a:t>
            </a:r>
          </a:p>
          <a:p>
            <a:pPr marL="285750" indent="-285750">
              <a:buFont typeface="Arial" panose="020B0604020202020204" pitchFamily="34" charset="0"/>
              <a:buChar char="•"/>
            </a:pPr>
            <a:r>
              <a:rPr lang="en-US"/>
              <a:t>MINAE: executing organ</a:t>
            </a:r>
          </a:p>
          <a:p>
            <a:pPr marL="285750" indent="-285750">
              <a:buFont typeface="Arial" panose="020B0604020202020204" pitchFamily="34" charset="0"/>
              <a:buChar char="•"/>
            </a:pPr>
            <a:r>
              <a:rPr lang="en-US"/>
              <a:t>DA: extended arm of the MINAE</a:t>
            </a:r>
          </a:p>
        </p:txBody>
      </p:sp>
    </p:spTree>
    <p:extLst>
      <p:ext uri="{BB962C8B-B14F-4D97-AF65-F5344CB8AC3E}">
        <p14:creationId xmlns:p14="http://schemas.microsoft.com/office/powerpoint/2010/main" val="8333604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B037C44E-D80D-41DF-912F-DE26CA93CD66}"/>
              </a:ext>
            </a:extLst>
          </p:cNvPr>
          <p:cNvSpPr>
            <a:spLocks noGrp="1"/>
          </p:cNvSpPr>
          <p:nvPr>
            <p:ph type="body" sz="quarter" idx="13"/>
          </p:nvPr>
        </p:nvSpPr>
        <p:spPr>
          <a:xfrm>
            <a:off x="449999" y="1318437"/>
            <a:ext cx="3709153" cy="3458763"/>
          </a:xfrm>
        </p:spPr>
        <p:txBody>
          <a:bodyPr>
            <a:normAutofit/>
          </a:bodyPr>
          <a:lstStyle/>
          <a:p>
            <a:pPr marL="615950" lvl="1" indent="-342900"/>
            <a:r>
              <a:rPr lang="en-US" dirty="0" err="1"/>
              <a:t>Modernisation</a:t>
            </a:r>
            <a:r>
              <a:rPr lang="en-US" dirty="0"/>
              <a:t> of irrigation systems for enhanced water use efficiency </a:t>
            </a:r>
          </a:p>
          <a:p>
            <a:pPr marL="615950" lvl="1" indent="-342900"/>
            <a:r>
              <a:rPr lang="en-US" dirty="0"/>
              <a:t>Promotion of sustainable agricultural practices</a:t>
            </a:r>
          </a:p>
          <a:p>
            <a:pPr marL="615950" lvl="1" indent="-342900"/>
            <a:r>
              <a:rPr lang="en-US" dirty="0"/>
              <a:t>Establishment of protection areas for water sources</a:t>
            </a:r>
          </a:p>
          <a:p>
            <a:pPr marL="615950" lvl="1" indent="-342900"/>
            <a:r>
              <a:rPr lang="en-US" dirty="0"/>
              <a:t>Reassessment of the water concession and related sectoral water demands </a:t>
            </a:r>
            <a:endParaRPr lang="de-DE" dirty="0"/>
          </a:p>
        </p:txBody>
      </p:sp>
      <p:sp>
        <p:nvSpPr>
          <p:cNvPr id="4" name="Titel 3">
            <a:extLst>
              <a:ext uri="{FF2B5EF4-FFF2-40B4-BE49-F238E27FC236}">
                <a16:creationId xmlns:a16="http://schemas.microsoft.com/office/drawing/2014/main" id="{91C8A857-2711-4BC5-8293-50DC589D79C5}"/>
              </a:ext>
            </a:extLst>
          </p:cNvPr>
          <p:cNvSpPr>
            <a:spLocks noGrp="1"/>
          </p:cNvSpPr>
          <p:nvPr>
            <p:ph type="title"/>
          </p:nvPr>
        </p:nvSpPr>
        <p:spPr/>
        <p:txBody>
          <a:bodyPr/>
          <a:lstStyle/>
          <a:p>
            <a:r>
              <a:rPr lang="en-US" dirty="0"/>
              <a:t>Recommendations</a:t>
            </a:r>
          </a:p>
        </p:txBody>
      </p:sp>
      <p:sp>
        <p:nvSpPr>
          <p:cNvPr id="5" name="Foliennummernplatzhalter 4">
            <a:extLst>
              <a:ext uri="{FF2B5EF4-FFF2-40B4-BE49-F238E27FC236}">
                <a16:creationId xmlns:a16="http://schemas.microsoft.com/office/drawing/2014/main" id="{DF2804A2-B974-47A2-A9A7-BEE4087DC76E}"/>
              </a:ext>
            </a:extLst>
          </p:cNvPr>
          <p:cNvSpPr>
            <a:spLocks noGrp="1"/>
          </p:cNvSpPr>
          <p:nvPr>
            <p:ph type="sldNum" sz="quarter" idx="16"/>
          </p:nvPr>
        </p:nvSpPr>
        <p:spPr/>
        <p:txBody>
          <a:bodyPr/>
          <a:lstStyle/>
          <a:p>
            <a:fld id="{CF23C0C3-F0EC-4AF0-84C8-08554CFEDD03}" type="slidenum">
              <a:rPr lang="en-GB" smtClean="0"/>
              <a:t>9</a:t>
            </a:fld>
            <a:endParaRPr lang="en-GB" dirty="0"/>
          </a:p>
        </p:txBody>
      </p:sp>
      <p:pic>
        <p:nvPicPr>
          <p:cNvPr id="16" name="Bildplatzhalter 15">
            <a:extLst>
              <a:ext uri="{FF2B5EF4-FFF2-40B4-BE49-F238E27FC236}">
                <a16:creationId xmlns:a16="http://schemas.microsoft.com/office/drawing/2014/main" id="{88FDF32B-07BF-4368-A577-2CD699454B2E}"/>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val="0"/>
              </a:ext>
            </a:extLst>
          </a:blip>
          <a:srcRect/>
          <a:stretch>
            <a:fillRect/>
          </a:stretch>
        </p:blipFill>
        <p:spPr>
          <a:xfrm>
            <a:off x="4288221" y="91662"/>
            <a:ext cx="4855775" cy="5051837"/>
          </a:xfrm>
        </p:spPr>
      </p:pic>
      <p:sp>
        <p:nvSpPr>
          <p:cNvPr id="17" name="Textfeld 16">
            <a:extLst>
              <a:ext uri="{FF2B5EF4-FFF2-40B4-BE49-F238E27FC236}">
                <a16:creationId xmlns:a16="http://schemas.microsoft.com/office/drawing/2014/main" id="{6F7FC2F1-414F-4B70-83F9-52A36FE3DE02}"/>
              </a:ext>
            </a:extLst>
          </p:cNvPr>
          <p:cNvSpPr txBox="1"/>
          <p:nvPr/>
        </p:nvSpPr>
        <p:spPr>
          <a:xfrm>
            <a:off x="6089716" y="4569077"/>
            <a:ext cx="3271097" cy="646331"/>
          </a:xfrm>
          <a:prstGeom prst="rect">
            <a:avLst/>
          </a:prstGeom>
          <a:noFill/>
        </p:spPr>
        <p:txBody>
          <a:bodyPr wrap="square" rtlCol="0">
            <a:spAutoFit/>
          </a:bodyPr>
          <a:lstStyle/>
          <a:p>
            <a:pPr fontAlgn="base">
              <a:spcBef>
                <a:spcPct val="0"/>
              </a:spcBef>
              <a:spcAft>
                <a:spcPct val="0"/>
              </a:spcAft>
            </a:pPr>
            <a:r>
              <a:rPr lang="de-DE" sz="1200" dirty="0">
                <a:solidFill>
                  <a:schemeClr val="bg1"/>
                </a:solidFill>
              </a:rPr>
              <a:t>Source: PPT </a:t>
            </a:r>
            <a:r>
              <a:rPr lang="de-DE" sz="1200" dirty="0" err="1">
                <a:solidFill>
                  <a:schemeClr val="bg1"/>
                </a:solidFill>
              </a:rPr>
              <a:t>Módulo</a:t>
            </a:r>
            <a:r>
              <a:rPr lang="de-DE" sz="1200" dirty="0">
                <a:solidFill>
                  <a:schemeClr val="bg1"/>
                </a:solidFill>
              </a:rPr>
              <a:t> 9: </a:t>
            </a:r>
            <a:r>
              <a:rPr lang="es-ES" sz="1200" dirty="0">
                <a:solidFill>
                  <a:schemeClr val="bg1"/>
                </a:solidFill>
              </a:rPr>
              <a:t>Estudios de caso</a:t>
            </a:r>
          </a:p>
          <a:p>
            <a:pPr fontAlgn="base">
              <a:spcBef>
                <a:spcPct val="0"/>
              </a:spcBef>
              <a:spcAft>
                <a:spcPct val="0"/>
              </a:spcAft>
            </a:pPr>
            <a:r>
              <a:rPr lang="es-ES" sz="1200" dirty="0">
                <a:solidFill>
                  <a:schemeClr val="bg1"/>
                </a:solidFill>
              </a:rPr>
              <a:t>sobre interrelaciones del Nexo en la región</a:t>
            </a:r>
          </a:p>
          <a:p>
            <a:pPr algn="l"/>
            <a:endParaRPr lang="de-DE" sz="1200" dirty="0">
              <a:solidFill>
                <a:schemeClr val="bg1"/>
              </a:solidFill>
            </a:endParaRPr>
          </a:p>
        </p:txBody>
      </p:sp>
    </p:spTree>
    <p:extLst>
      <p:ext uri="{BB962C8B-B14F-4D97-AF65-F5344CB8AC3E}">
        <p14:creationId xmlns:p14="http://schemas.microsoft.com/office/powerpoint/2010/main" val="761899182"/>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SRFTFS2Y63PY-545973155-19149</_dlc_DocId>
    <_dlc_DocIdUrl xmlns="c223a77a-1bdc-44bd-8349-8f51de15cd10">
      <Url>https://gizonline.sharepoint.com/sites/WaterPolicy-InnovationforResilienceWaPo-RE/_layouts/15/DocIdRedir.aspx?ID=SRFTFS2Y63PY-545973155-19149</Url>
      <Description>SRFTFS2Y63PY-545973155-19149</Description>
    </_dlc_DocIdUrl>
  </documentManagement>
</p:properties>
</file>

<file path=customXml/itemProps1.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2.xml><?xml version="1.0" encoding="utf-8"?>
<ds:datastoreItem xmlns:ds="http://schemas.openxmlformats.org/officeDocument/2006/customXml" ds:itemID="{6A51EC20-249F-479B-AB39-0DEF67B1C571}">
  <ds:schemaRefs>
    <ds:schemaRef ds:uri="http://schemas.microsoft.com/sharepoint/events"/>
  </ds:schemaRefs>
</ds:datastoreItem>
</file>

<file path=customXml/itemProps3.xml><?xml version="1.0" encoding="utf-8"?>
<ds:datastoreItem xmlns:ds="http://schemas.openxmlformats.org/officeDocument/2006/customXml" ds:itemID="{3E507441-4C81-4A09-B6A5-145B50838818}"/>
</file>

<file path=customXml/itemProps4.xml><?xml version="1.0" encoding="utf-8"?>
<ds:datastoreItem xmlns:ds="http://schemas.openxmlformats.org/officeDocument/2006/customXml" ds:itemID="{3C03BE2C-DBC9-4CFF-8F6C-0333178E2AAE}">
  <ds:schemaRefs>
    <ds:schemaRef ds:uri="484c8c59-755d-4516-b8d2-1621b38262b4"/>
    <ds:schemaRef ds:uri="http://purl.org/dc/elements/1.1/"/>
    <ds:schemaRef ds:uri="http://schemas.microsoft.com/office/2006/metadata/properties"/>
    <ds:schemaRef ds:uri="c223a77a-1bdc-44bd-8349-8f51de15cd10"/>
    <ds:schemaRef ds:uri="cf63e47e-96be-43a7-9c4e-0a5012f8609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2797</Words>
  <Application>Microsoft Office PowerPoint</Application>
  <PresentationFormat>Bildschirmpräsentation (16:9)</PresentationFormat>
  <Paragraphs>223</Paragraphs>
  <Slides>10</Slides>
  <Notes>10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10</vt:i4>
      </vt:variant>
    </vt:vector>
  </HeadingPairs>
  <TitlesOfParts>
    <vt:vector size="16" baseType="lpstr">
      <vt:lpstr>Akzidenz-Grotesk BQ</vt:lpstr>
      <vt:lpstr>Arial</vt:lpstr>
      <vt:lpstr>Calibri</vt:lpstr>
      <vt:lpstr>Symbol</vt:lpstr>
      <vt:lpstr>Wingdings</vt:lpstr>
      <vt:lpstr>Master English</vt:lpstr>
      <vt:lpstr>PowerPoint-Präsentation</vt:lpstr>
      <vt:lpstr>Overview of case studies</vt:lpstr>
      <vt:lpstr>Hydropower in the Reventazón River basin, Costa Rica</vt:lpstr>
      <vt:lpstr>Reventazón River basin case study (Costa Rica)</vt:lpstr>
      <vt:lpstr>Major Challenges in the Reventazón River basin </vt:lpstr>
      <vt:lpstr>WEF Nexus Interactions of the Reventazón River basin</vt:lpstr>
      <vt:lpstr>WEF Nexus Interactions of the Reventazón River basin</vt:lpstr>
      <vt:lpstr>WEF Nexus Interactions of the Reventazón River basin</vt:lpstr>
      <vt:lpstr>Recommendations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212</cp:revision>
  <dcterms:created xsi:type="dcterms:W3CDTF">2017-09-14T11:33:37Z</dcterms:created>
  <dcterms:modified xsi:type="dcterms:W3CDTF">2022-09-14T06:53:34Z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28e9a7ab-2857-4e9b-a9f3-634e298e4346</vt:lpwstr>
  </property>
  <property fmtid="{D5CDD505-2E9C-101B-9397-08002B2CF9AE}" pid="4" name="MediaServiceImageTags">
    <vt:lpwstr/>
  </property>
</Properties>
</file>