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handoutMasterIdLst>
    <p:handoutMasterId r:id="rId49"/>
  </p:handoutMasterIdLst>
  <p:sldIdLst>
    <p:sldId id="859" r:id="rId6"/>
    <p:sldId id="821" r:id="rId7"/>
    <p:sldId id="845" r:id="rId8"/>
    <p:sldId id="782" r:id="rId9"/>
    <p:sldId id="858" r:id="rId10"/>
    <p:sldId id="785" r:id="rId11"/>
    <p:sldId id="808" r:id="rId12"/>
    <p:sldId id="809" r:id="rId13"/>
    <p:sldId id="810" r:id="rId14"/>
    <p:sldId id="829" r:id="rId15"/>
    <p:sldId id="789" r:id="rId16"/>
    <p:sldId id="807" r:id="rId17"/>
    <p:sldId id="823" r:id="rId18"/>
    <p:sldId id="824" r:id="rId19"/>
    <p:sldId id="794" r:id="rId20"/>
    <p:sldId id="812" r:id="rId21"/>
    <p:sldId id="843" r:id="rId22"/>
    <p:sldId id="835" r:id="rId23"/>
    <p:sldId id="841" r:id="rId24"/>
    <p:sldId id="842" r:id="rId25"/>
    <p:sldId id="790" r:id="rId26"/>
    <p:sldId id="832" r:id="rId27"/>
    <p:sldId id="827" r:id="rId28"/>
    <p:sldId id="857" r:id="rId29"/>
    <p:sldId id="856" r:id="rId30"/>
    <p:sldId id="818" r:id="rId31"/>
    <p:sldId id="831" r:id="rId32"/>
    <p:sldId id="833" r:id="rId33"/>
    <p:sldId id="848" r:id="rId34"/>
    <p:sldId id="826" r:id="rId35"/>
    <p:sldId id="850" r:id="rId36"/>
    <p:sldId id="849" r:id="rId37"/>
    <p:sldId id="855" r:id="rId38"/>
    <p:sldId id="828" r:id="rId39"/>
    <p:sldId id="851" r:id="rId40"/>
    <p:sldId id="852" r:id="rId41"/>
    <p:sldId id="854" r:id="rId42"/>
    <p:sldId id="853" r:id="rId43"/>
    <p:sldId id="786" r:id="rId44"/>
    <p:sldId id="760" r:id="rId45"/>
    <p:sldId id="762" r:id="rId46"/>
    <p:sldId id="982" r:id="rId4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11F02B2-EB98-43D1-9AA7-4F904AEBDD61}">
          <p14:sldIdLst>
            <p14:sldId id="859"/>
            <p14:sldId id="821"/>
            <p14:sldId id="845"/>
            <p14:sldId id="782"/>
            <p14:sldId id="858"/>
            <p14:sldId id="785"/>
            <p14:sldId id="808"/>
            <p14:sldId id="809"/>
            <p14:sldId id="810"/>
            <p14:sldId id="829"/>
            <p14:sldId id="789"/>
            <p14:sldId id="807"/>
            <p14:sldId id="823"/>
            <p14:sldId id="824"/>
            <p14:sldId id="794"/>
            <p14:sldId id="812"/>
            <p14:sldId id="843"/>
            <p14:sldId id="835"/>
            <p14:sldId id="841"/>
            <p14:sldId id="842"/>
            <p14:sldId id="790"/>
            <p14:sldId id="832"/>
            <p14:sldId id="827"/>
            <p14:sldId id="857"/>
            <p14:sldId id="856"/>
            <p14:sldId id="818"/>
            <p14:sldId id="831"/>
            <p14:sldId id="833"/>
            <p14:sldId id="848"/>
            <p14:sldId id="826"/>
            <p14:sldId id="850"/>
            <p14:sldId id="849"/>
            <p14:sldId id="855"/>
            <p14:sldId id="828"/>
            <p14:sldId id="851"/>
            <p14:sldId id="852"/>
            <p14:sldId id="854"/>
            <p14:sldId id="853"/>
            <p14:sldId id="786"/>
            <p14:sldId id="760"/>
            <p14:sldId id="762"/>
            <p14:sldId id="982"/>
          </p14:sldIdLst>
        </p14:section>
      </p14:sectionLst>
    </p:ex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9"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1"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67"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1"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Rodriguez Gomez Cornejo, Maria Ana Otilia GIZ" initials="RG" lastIdx="1" clrIdx="10">
    <p:extLst>
      <p:ext uri="{19B8F6BF-5375-455C-9EA6-DF929625EA0E}">
        <p15:presenceInfo xmlns:p15="http://schemas.microsoft.com/office/powerpoint/2012/main" userId="S::maria.rodriguez@giz.de::aaf2c7c3-6e3d-46b5-8fb8-587080f3d819" providerId="AD"/>
      </p:ext>
    </p:extLst>
  </p:cmAuthor>
  <p:cmAuthor id="5" name="Annika (adelphi)" initials="A(" lastIdx="57" clrIdx="4">
    <p:extLst>
      <p:ext uri="{19B8F6BF-5375-455C-9EA6-DF929625EA0E}">
        <p15:presenceInfo xmlns:p15="http://schemas.microsoft.com/office/powerpoint/2012/main" userId="S-1-5-21-1761227572-3249661292-4128413540-1209" providerId="AD"/>
      </p:ext>
    </p:extLst>
  </p:cmAuthor>
  <p:cmAuthor id="12" name="Annika (adelphi)" initials="A( [2]" lastIdx="3" clrIdx="11">
    <p:extLst>
      <p:ext uri="{19B8F6BF-5375-455C-9EA6-DF929625EA0E}">
        <p15:presenceInfo xmlns:p15="http://schemas.microsoft.com/office/powerpoint/2012/main" userId="S::kramer_adelphi.de#ext#@gizonline.onmicrosoft.com::86e1d055-13a6-47d0-9379-b35e84b912bb" providerId="AD"/>
      </p:ext>
    </p:extLst>
  </p:cmAuthor>
  <p:cmAuthor id="6" name="Lilly Aufdembrinke - adelphi" initials="LA-a" lastIdx="36"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FFFFFF"/>
    <a:srgbClr val="E0AAAA"/>
    <a:srgbClr val="97D5FF"/>
    <a:srgbClr val="79A12C"/>
    <a:srgbClr val="648574"/>
    <a:srgbClr val="004C82"/>
    <a:srgbClr val="CCCE61"/>
    <a:srgbClr val="EF988B"/>
    <a:srgbClr val="4FB8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37A2B-ECC3-A05B-7FFE-969CB3A51F5C}" v="11" dt="2023-02-28T10:36:11.138"/>
    <p1510:client id="{E10847E6-BBAA-42D2-8E0E-DEB629F21EEB}" v="8" dt="2022-09-21T05:40:41.91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lumstein" userId="S::blumstein_adelphi.de#ext#@gizonline.onmicrosoft.com::1934cf26-19af-4f0d-a9a3-4a8d6fbd73a7" providerId="AD" clId="Web-{87B994F2-ED59-4343-93FE-A01C26B323C0}"/>
    <pc:docChg chg="modSld">
      <pc:chgData name="Sabine Blumstein" userId="S::blumstein_adelphi.de#ext#@gizonline.onmicrosoft.com::1934cf26-19af-4f0d-a9a3-4a8d6fbd73a7" providerId="AD" clId="Web-{87B994F2-ED59-4343-93FE-A01C26B323C0}" dt="2022-04-01T03:09:59.693" v="1037" actId="20577"/>
      <pc:docMkLst>
        <pc:docMk/>
      </pc:docMkLst>
      <pc:sldChg chg="modSp modNotes">
        <pc:chgData name="Sabine Blumstein" userId="S::blumstein_adelphi.de#ext#@gizonline.onmicrosoft.com::1934cf26-19af-4f0d-a9a3-4a8d6fbd73a7" providerId="AD" clId="Web-{87B994F2-ED59-4343-93FE-A01C26B323C0}" dt="2022-04-01T03:09:59.693" v="1037" actId="20577"/>
        <pc:sldMkLst>
          <pc:docMk/>
          <pc:sldMk cId="2578152144" sldId="858"/>
        </pc:sldMkLst>
        <pc:spChg chg="mod">
          <ac:chgData name="Sabine Blumstein" userId="S::blumstein_adelphi.de#ext#@gizonline.onmicrosoft.com::1934cf26-19af-4f0d-a9a3-4a8d6fbd73a7" providerId="AD" clId="Web-{87B994F2-ED59-4343-93FE-A01C26B323C0}" dt="2022-04-01T03:09:59.693" v="1037" actId="20577"/>
          <ac:spMkLst>
            <pc:docMk/>
            <pc:sldMk cId="2578152144" sldId="858"/>
            <ac:spMk id="3" creationId="{B88665B9-9D3A-41FA-A1B0-2D84D5CDF63F}"/>
          </ac:spMkLst>
        </pc:spChg>
        <pc:graphicFrameChg chg="mod modGraphic">
          <ac:chgData name="Sabine Blumstein" userId="S::blumstein_adelphi.de#ext#@gizonline.onmicrosoft.com::1934cf26-19af-4f0d-a9a3-4a8d6fbd73a7" providerId="AD" clId="Web-{87B994F2-ED59-4343-93FE-A01C26B323C0}" dt="2022-04-01T02:59:58.501" v="346"/>
          <ac:graphicFrameMkLst>
            <pc:docMk/>
            <pc:sldMk cId="2578152144" sldId="858"/>
            <ac:graphicFrameMk id="9" creationId="{ECCBED74-3A63-4965-85B3-6F5704ADCC3F}"/>
          </ac:graphicFrameMkLst>
        </pc:graphicFrameChg>
      </pc:sldChg>
    </pc:docChg>
  </pc:docChgLst>
  <pc:docChgLst>
    <pc:chgData name="Hoffmann, Eleonora GIZ" userId="17fcc923-fc16-4ae3-be90-1ba8220b4999" providerId="ADAL" clId="{E10847E6-BBAA-42D2-8E0E-DEB629F21EEB}"/>
    <pc:docChg chg="undo custSel addSld delSld modSld modSection">
      <pc:chgData name="Hoffmann, Eleonora GIZ" userId="17fcc923-fc16-4ae3-be90-1ba8220b4999" providerId="ADAL" clId="{E10847E6-BBAA-42D2-8E0E-DEB629F21EEB}" dt="2022-09-21T05:40:41.908" v="3"/>
      <pc:docMkLst>
        <pc:docMk/>
      </pc:docMkLst>
      <pc:sldChg chg="del">
        <pc:chgData name="Hoffmann, Eleonora GIZ" userId="17fcc923-fc16-4ae3-be90-1ba8220b4999" providerId="ADAL" clId="{E10847E6-BBAA-42D2-8E0E-DEB629F21EEB}" dt="2022-09-21T05:40:25.062" v="0" actId="47"/>
        <pc:sldMkLst>
          <pc:docMk/>
          <pc:sldMk cId="3084541891" sldId="656"/>
        </pc:sldMkLst>
      </pc:sldChg>
      <pc:sldChg chg="addSp delSp mod">
        <pc:chgData name="Hoffmann, Eleonora GIZ" userId="17fcc923-fc16-4ae3-be90-1ba8220b4999" providerId="ADAL" clId="{E10847E6-BBAA-42D2-8E0E-DEB629F21EEB}" dt="2022-09-21T05:40:28.358" v="2" actId="22"/>
        <pc:sldMkLst>
          <pc:docMk/>
          <pc:sldMk cId="1647317355" sldId="762"/>
        </pc:sldMkLst>
        <pc:spChg chg="add del">
          <ac:chgData name="Hoffmann, Eleonora GIZ" userId="17fcc923-fc16-4ae3-be90-1ba8220b4999" providerId="ADAL" clId="{E10847E6-BBAA-42D2-8E0E-DEB629F21EEB}" dt="2022-09-21T05:40:28.358" v="2" actId="22"/>
          <ac:spMkLst>
            <pc:docMk/>
            <pc:sldMk cId="1647317355" sldId="762"/>
            <ac:spMk id="6" creationId="{6470771A-136C-47E5-81C2-5F2D5391C974}"/>
          </ac:spMkLst>
        </pc:spChg>
      </pc:sldChg>
      <pc:sldChg chg="add">
        <pc:chgData name="Hoffmann, Eleonora GIZ" userId="17fcc923-fc16-4ae3-be90-1ba8220b4999" providerId="ADAL" clId="{E10847E6-BBAA-42D2-8E0E-DEB629F21EEB}" dt="2022-09-21T05:40:41.908" v="3"/>
        <pc:sldMkLst>
          <pc:docMk/>
          <pc:sldMk cId="1603386933" sldId="982"/>
        </pc:sldMkLst>
      </pc:sldChg>
    </pc:docChg>
  </pc:docChgLst>
  <pc:docChgLst>
    <pc:chgData name="Lilly Aufdembrinke" userId="fee545d9-4af7-4ecf-b0b0-707eb0358dd5" providerId="ADAL" clId="{88A02903-5743-4C92-82FF-5871C2D8C08A}"/>
    <pc:docChg chg="custSel modSld">
      <pc:chgData name="Lilly Aufdembrinke" userId="fee545d9-4af7-4ecf-b0b0-707eb0358dd5" providerId="ADAL" clId="{88A02903-5743-4C92-82FF-5871C2D8C08A}" dt="2022-04-19T12:00:13.583" v="5" actId="790"/>
      <pc:docMkLst>
        <pc:docMk/>
      </pc:docMkLst>
      <pc:sldChg chg="modSp">
        <pc:chgData name="Lilly Aufdembrinke" userId="fee545d9-4af7-4ecf-b0b0-707eb0358dd5" providerId="ADAL" clId="{88A02903-5743-4C92-82FF-5871C2D8C08A}" dt="2022-04-19T11:55:14.081" v="0" actId="313"/>
        <pc:sldMkLst>
          <pc:docMk/>
          <pc:sldMk cId="1514844148" sldId="809"/>
        </pc:sldMkLst>
        <pc:spChg chg="mod">
          <ac:chgData name="Lilly Aufdembrinke" userId="fee545d9-4af7-4ecf-b0b0-707eb0358dd5" providerId="ADAL" clId="{88A02903-5743-4C92-82FF-5871C2D8C08A}" dt="2022-04-19T11:55:14.081" v="0" actId="313"/>
          <ac:spMkLst>
            <pc:docMk/>
            <pc:sldMk cId="1514844148" sldId="809"/>
            <ac:spMk id="2" creationId="{59727BCA-FA9C-4E30-87A4-5F60C8946881}"/>
          </ac:spMkLst>
        </pc:spChg>
      </pc:sldChg>
      <pc:sldChg chg="modSp">
        <pc:chgData name="Lilly Aufdembrinke" userId="fee545d9-4af7-4ecf-b0b0-707eb0358dd5" providerId="ADAL" clId="{88A02903-5743-4C92-82FF-5871C2D8C08A}" dt="2022-04-19T11:59:38.524" v="4" actId="790"/>
        <pc:sldMkLst>
          <pc:docMk/>
          <pc:sldMk cId="1910063910" sldId="827"/>
        </pc:sldMkLst>
        <pc:spChg chg="mod">
          <ac:chgData name="Lilly Aufdembrinke" userId="fee545d9-4af7-4ecf-b0b0-707eb0358dd5" providerId="ADAL" clId="{88A02903-5743-4C92-82FF-5871C2D8C08A}" dt="2022-04-19T11:59:38.524" v="4" actId="790"/>
          <ac:spMkLst>
            <pc:docMk/>
            <pc:sldMk cId="1910063910" sldId="827"/>
            <ac:spMk id="10" creationId="{1A25B84F-0355-47B5-AF67-97C2D7205398}"/>
          </ac:spMkLst>
        </pc:spChg>
      </pc:sldChg>
      <pc:sldChg chg="modSp">
        <pc:chgData name="Lilly Aufdembrinke" userId="fee545d9-4af7-4ecf-b0b0-707eb0358dd5" providerId="ADAL" clId="{88A02903-5743-4C92-82FF-5871C2D8C08A}" dt="2022-04-19T11:55:45.530" v="1" actId="313"/>
        <pc:sldMkLst>
          <pc:docMk/>
          <pc:sldMk cId="113558813" sldId="829"/>
        </pc:sldMkLst>
        <pc:spChg chg="mod">
          <ac:chgData name="Lilly Aufdembrinke" userId="fee545d9-4af7-4ecf-b0b0-707eb0358dd5" providerId="ADAL" clId="{88A02903-5743-4C92-82FF-5871C2D8C08A}" dt="2022-04-19T11:55:45.530" v="1" actId="313"/>
          <ac:spMkLst>
            <pc:docMk/>
            <pc:sldMk cId="113558813" sldId="829"/>
            <ac:spMk id="9" creationId="{B93D72FA-6886-4206-9696-8B7D3CE04A45}"/>
          </ac:spMkLst>
        </pc:spChg>
      </pc:sldChg>
      <pc:sldChg chg="modSp">
        <pc:chgData name="Lilly Aufdembrinke" userId="fee545d9-4af7-4ecf-b0b0-707eb0358dd5" providerId="ADAL" clId="{88A02903-5743-4C92-82FF-5871C2D8C08A}" dt="2022-04-19T12:00:13.583" v="5" actId="790"/>
        <pc:sldMkLst>
          <pc:docMk/>
          <pc:sldMk cId="4179983142" sldId="833"/>
        </pc:sldMkLst>
        <pc:spChg chg="mod">
          <ac:chgData name="Lilly Aufdembrinke" userId="fee545d9-4af7-4ecf-b0b0-707eb0358dd5" providerId="ADAL" clId="{88A02903-5743-4C92-82FF-5871C2D8C08A}" dt="2022-04-19T12:00:13.583" v="5" actId="790"/>
          <ac:spMkLst>
            <pc:docMk/>
            <pc:sldMk cId="4179983142" sldId="833"/>
            <ac:spMk id="2" creationId="{44F3D11B-30C2-4794-AC51-AD7D9F85E203}"/>
          </ac:spMkLst>
        </pc:spChg>
      </pc:sldChg>
    </pc:docChg>
  </pc:docChgLst>
  <pc:docChgLst>
    <pc:chgData name="semmling" userId="11aa84fa-22e7-49e1-91ac-487fb8aea13d" providerId="ADAL" clId="{668ABA63-F54E-46ED-AF20-1DCEBD82B2C2}"/>
    <pc:docChg chg="modSld">
      <pc:chgData name="semmling" userId="11aa84fa-22e7-49e1-91ac-487fb8aea13d" providerId="ADAL" clId="{668ABA63-F54E-46ED-AF20-1DCEBD82B2C2}" dt="2022-04-01T09:47:09.785" v="3"/>
      <pc:docMkLst>
        <pc:docMk/>
      </pc:docMkLst>
      <pc:sldChg chg="delCm">
        <pc:chgData name="semmling" userId="11aa84fa-22e7-49e1-91ac-487fb8aea13d" providerId="ADAL" clId="{668ABA63-F54E-46ED-AF20-1DCEBD82B2C2}" dt="2022-04-01T09:47:09.785" v="3"/>
        <pc:sldMkLst>
          <pc:docMk/>
          <pc:sldMk cId="1647317355" sldId="762"/>
        </pc:sldMkLst>
      </pc:sldChg>
      <pc:sldChg chg="delCm">
        <pc:chgData name="semmling" userId="11aa84fa-22e7-49e1-91ac-487fb8aea13d" providerId="ADAL" clId="{668ABA63-F54E-46ED-AF20-1DCEBD82B2C2}" dt="2022-04-01T09:46:54.620" v="1"/>
        <pc:sldMkLst>
          <pc:docMk/>
          <pc:sldMk cId="1530920418" sldId="785"/>
        </pc:sldMkLst>
      </pc:sldChg>
      <pc:sldChg chg="delCm">
        <pc:chgData name="semmling" userId="11aa84fa-22e7-49e1-91ac-487fb8aea13d" providerId="ADAL" clId="{668ABA63-F54E-46ED-AF20-1DCEBD82B2C2}" dt="2022-04-01T09:47:04.375" v="2"/>
        <pc:sldMkLst>
          <pc:docMk/>
          <pc:sldMk cId="1260670236" sldId="789"/>
        </pc:sldMkLst>
      </pc:sldChg>
    </pc:docChg>
  </pc:docChgLst>
  <pc:docChgLst>
    <pc:chgData name="Renner, Bettina GIZ" userId="S::bettina.renner@giz.de::5ceb5118-e187-4cff-8e0c-07c6d882e9cf" providerId="AD" clId="Web-{7AE37A2B-ECC3-A05B-7FFE-969CB3A51F5C}"/>
    <pc:docChg chg="modSld">
      <pc:chgData name="Renner, Bettina GIZ" userId="S::bettina.renner@giz.de::5ceb5118-e187-4cff-8e0c-07c6d882e9cf" providerId="AD" clId="Web-{7AE37A2B-ECC3-A05B-7FFE-969CB3A51F5C}" dt="2023-02-28T10:45:23.237" v="4"/>
      <pc:docMkLst>
        <pc:docMk/>
      </pc:docMkLst>
      <pc:sldChg chg="modNotes">
        <pc:chgData name="Renner, Bettina GIZ" userId="S::bettina.renner@giz.de::5ceb5118-e187-4cff-8e0c-07c6d882e9cf" providerId="AD" clId="Web-{7AE37A2B-ECC3-A05B-7FFE-969CB3A51F5C}" dt="2023-02-28T10:45:23.237" v="4"/>
        <pc:sldMkLst>
          <pc:docMk/>
          <pc:sldMk cId="3481815097" sldId="849"/>
        </pc:sldMkLst>
      </pc:sldChg>
      <pc:sldChg chg="modSp">
        <pc:chgData name="Renner, Bettina GIZ" userId="S::bettina.renner@giz.de::5ceb5118-e187-4cff-8e0c-07c6d882e9cf" providerId="AD" clId="Web-{7AE37A2B-ECC3-A05B-7FFE-969CB3A51F5C}" dt="2023-02-28T10:36:05.342" v="1"/>
        <pc:sldMkLst>
          <pc:docMk/>
          <pc:sldMk cId="2578152144" sldId="858"/>
        </pc:sldMkLst>
        <pc:graphicFrameChg chg="mod modGraphic">
          <ac:chgData name="Renner, Bettina GIZ" userId="S::bettina.renner@giz.de::5ceb5118-e187-4cff-8e0c-07c6d882e9cf" providerId="AD" clId="Web-{7AE37A2B-ECC3-A05B-7FFE-969CB3A51F5C}" dt="2023-02-28T10:36:05.342" v="1"/>
          <ac:graphicFrameMkLst>
            <pc:docMk/>
            <pc:sldMk cId="2578152144" sldId="858"/>
            <ac:graphicFrameMk id="9" creationId="{ECCBED74-3A63-4965-85B3-6F5704ADCC3F}"/>
          </ac:graphicFrameMkLst>
        </pc:graphicFrameChg>
      </pc:sldChg>
    </pc:docChg>
  </pc:docChgLst>
  <pc:docChgLst>
    <pc:chgData name="Annika (adelphi)" userId="S::kramer_adelphi.de#ext#@gizonline.onmicrosoft.com::86e1d055-13a6-47d0-9379-b35e84b912bb" providerId="AD" clId="Web-{C4A17CCB-42DD-4D02-B3D7-88AAF5BDE00F}"/>
    <pc:docChg chg="modSld">
      <pc:chgData name="Annika (adelphi)" userId="S::kramer_adelphi.de#ext#@gizonline.onmicrosoft.com::86e1d055-13a6-47d0-9379-b35e84b912bb" providerId="AD" clId="Web-{C4A17CCB-42DD-4D02-B3D7-88AAF5BDE00F}" dt="2022-04-01T08:52:29.368" v="6"/>
      <pc:docMkLst>
        <pc:docMk/>
      </pc:docMkLst>
      <pc:sldChg chg="addCm">
        <pc:chgData name="Annika (adelphi)" userId="S::kramer_adelphi.de#ext#@gizonline.onmicrosoft.com::86e1d055-13a6-47d0-9379-b35e84b912bb" providerId="AD" clId="Web-{C4A17CCB-42DD-4D02-B3D7-88AAF5BDE00F}" dt="2022-04-01T08:48:57.067" v="0"/>
        <pc:sldMkLst>
          <pc:docMk/>
          <pc:sldMk cId="1530920418" sldId="785"/>
        </pc:sldMkLst>
      </pc:sldChg>
      <pc:sldChg chg="addCm modCm modNotes">
        <pc:chgData name="Annika (adelphi)" userId="S::kramer_adelphi.de#ext#@gizonline.onmicrosoft.com::86e1d055-13a6-47d0-9379-b35e84b912bb" providerId="AD" clId="Web-{C4A17CCB-42DD-4D02-B3D7-88AAF5BDE00F}" dt="2022-04-01T08:52:01.258" v="5"/>
        <pc:sldMkLst>
          <pc:docMk/>
          <pc:sldMk cId="1260670236" sldId="789"/>
        </pc:sldMkLst>
      </pc:sldChg>
      <pc:sldChg chg="modSp">
        <pc:chgData name="Annika (adelphi)" userId="S::kramer_adelphi.de#ext#@gizonline.onmicrosoft.com::86e1d055-13a6-47d0-9379-b35e84b912bb" providerId="AD" clId="Web-{C4A17CCB-42DD-4D02-B3D7-88AAF5BDE00F}" dt="2022-04-01T08:51:37.070" v="4" actId="20577"/>
        <pc:sldMkLst>
          <pc:docMk/>
          <pc:sldMk cId="86342569" sldId="812"/>
        </pc:sldMkLst>
        <pc:spChg chg="mod">
          <ac:chgData name="Annika (adelphi)" userId="S::kramer_adelphi.de#ext#@gizonline.onmicrosoft.com::86e1d055-13a6-47d0-9379-b35e84b912bb" providerId="AD" clId="Web-{C4A17CCB-42DD-4D02-B3D7-88AAF5BDE00F}" dt="2022-04-01T08:51:37.070" v="4" actId="20577"/>
          <ac:spMkLst>
            <pc:docMk/>
            <pc:sldMk cId="86342569" sldId="812"/>
            <ac:spMk id="4" creationId="{783EE226-AA77-4ABA-9D0D-D7A40B1970FC}"/>
          </ac:spMkLst>
        </pc:spChg>
      </pc:sldChg>
      <pc:sldChg chg="modNotes">
        <pc:chgData name="Annika (adelphi)" userId="S::kramer_adelphi.de#ext#@gizonline.onmicrosoft.com::86e1d055-13a6-47d0-9379-b35e84b912bb" providerId="AD" clId="Web-{C4A17CCB-42DD-4D02-B3D7-88AAF5BDE00F}" dt="2022-04-01T08:52:29.368" v="6"/>
        <pc:sldMkLst>
          <pc:docMk/>
          <pc:sldMk cId="3026671192" sldId="843"/>
        </pc:sldMkLst>
      </pc:sldChg>
    </pc:docChg>
  </pc:docChgLst>
  <pc:docChgLst>
    <pc:chgData name="Annika (adelphi)" userId="70938025-e6c0-4502-8977-9936ad0b1441" providerId="ADAL" clId="{9B91FBB6-7E86-4E57-BDFD-EB389048F905}"/>
    <pc:docChg chg="modSld">
      <pc:chgData name="Annika (adelphi)" userId="70938025-e6c0-4502-8977-9936ad0b1441" providerId="ADAL" clId="{9B91FBB6-7E86-4E57-BDFD-EB389048F905}" dt="2022-04-01T08:55:15.928" v="0"/>
      <pc:docMkLst>
        <pc:docMk/>
      </pc:docMkLst>
      <pc:sldChg chg="addCm">
        <pc:chgData name="Annika (adelphi)" userId="70938025-e6c0-4502-8977-9936ad0b1441" providerId="ADAL" clId="{9B91FBB6-7E86-4E57-BDFD-EB389048F905}" dt="2022-04-01T08:55:15.928" v="0"/>
        <pc:sldMkLst>
          <pc:docMk/>
          <pc:sldMk cId="1647317355" sldId="762"/>
        </pc:sldMkLst>
      </pc:sldChg>
    </pc:docChg>
  </pc:docChgLst>
  <pc:docChgLst>
    <pc:chgData name="Lilly Aufdembrinke" userId="fee545d9-4af7-4ecf-b0b0-707eb0358dd5" providerId="ADAL" clId="{B807B9B6-7BBE-425C-8B6D-F9DF4F569D57}"/>
    <pc:docChg chg="custSel modSld">
      <pc:chgData name="Lilly Aufdembrinke" userId="fee545d9-4af7-4ecf-b0b0-707eb0358dd5" providerId="ADAL" clId="{B807B9B6-7BBE-425C-8B6D-F9DF4F569D57}" dt="2022-04-07T09:45:40.234" v="6" actId="20577"/>
      <pc:docMkLst>
        <pc:docMk/>
      </pc:docMkLst>
      <pc:sldChg chg="modSp modNotesTx">
        <pc:chgData name="Lilly Aufdembrinke" userId="fee545d9-4af7-4ecf-b0b0-707eb0358dd5" providerId="ADAL" clId="{B807B9B6-7BBE-425C-8B6D-F9DF4F569D57}" dt="2022-04-07T09:45:40.234" v="6" actId="20577"/>
        <pc:sldMkLst>
          <pc:docMk/>
          <pc:sldMk cId="3679124834" sldId="826"/>
        </pc:sldMkLst>
        <pc:spChg chg="mod">
          <ac:chgData name="Lilly Aufdembrinke" userId="fee545d9-4af7-4ecf-b0b0-707eb0358dd5" providerId="ADAL" clId="{B807B9B6-7BBE-425C-8B6D-F9DF4F569D57}" dt="2022-04-07T09:45:33.364" v="5" actId="313"/>
          <ac:spMkLst>
            <pc:docMk/>
            <pc:sldMk cId="3679124834" sldId="826"/>
            <ac:spMk id="5" creationId="{140913DD-20F2-4E2C-8533-6A930922E8C2}"/>
          </ac:spMkLst>
        </pc:spChg>
      </pc:sldChg>
      <pc:sldChg chg="modSp">
        <pc:chgData name="Lilly Aufdembrinke" userId="fee545d9-4af7-4ecf-b0b0-707eb0358dd5" providerId="ADAL" clId="{B807B9B6-7BBE-425C-8B6D-F9DF4F569D57}" dt="2022-04-07T09:44:30.692" v="3" actId="20577"/>
        <pc:sldMkLst>
          <pc:docMk/>
          <pc:sldMk cId="4179983142" sldId="833"/>
        </pc:sldMkLst>
        <pc:spChg chg="mod">
          <ac:chgData name="Lilly Aufdembrinke" userId="fee545d9-4af7-4ecf-b0b0-707eb0358dd5" providerId="ADAL" clId="{B807B9B6-7BBE-425C-8B6D-F9DF4F569D57}" dt="2022-04-07T09:44:30.692" v="3" actId="20577"/>
          <ac:spMkLst>
            <pc:docMk/>
            <pc:sldMk cId="4179983142" sldId="833"/>
            <ac:spMk id="2" creationId="{44F3D11B-30C2-4794-AC51-AD7D9F85E2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F4A48-1F7F-4243-8E70-1DC4C5DA836C}" type="doc">
      <dgm:prSet loTypeId="urn:microsoft.com/office/officeart/2005/8/layout/orgChart1" loCatId="hierarchy" qsTypeId="urn:microsoft.com/office/officeart/2005/8/quickstyle/simple1" qsCatId="simple" csTypeId="urn:microsoft.com/office/officeart/2005/8/colors/accent5_5" csCatId="accent5" phldr="1"/>
      <dgm:spPr/>
      <dgm:t>
        <a:bodyPr/>
        <a:lstStyle/>
        <a:p>
          <a:endParaRPr lang="de-DE"/>
        </a:p>
      </dgm:t>
    </dgm:pt>
    <dgm:pt modelId="{494CC604-88B1-4D45-AB0C-ABAA76B019BC}">
      <dgm:prSet phldrT="[Text]" custT="1"/>
      <dgm:spPr>
        <a:solidFill>
          <a:srgbClr val="004C82">
            <a:alpha val="80000"/>
          </a:srgbClr>
        </a:solidFill>
      </dgm:spPr>
      <dgm:t>
        <a:bodyPr/>
        <a:lstStyle/>
        <a:p>
          <a:r>
            <a:rPr lang="de-DE" sz="1200" b="1"/>
            <a:t>Mayor</a:t>
          </a:r>
        </a:p>
      </dgm:t>
    </dgm:pt>
    <dgm:pt modelId="{DD4D9723-A8C0-4B29-9BC6-055393BB12B5}" type="parTrans" cxnId="{587B1CC0-1D81-4155-8D01-29002873735B}">
      <dgm:prSet/>
      <dgm:spPr/>
      <dgm:t>
        <a:bodyPr/>
        <a:lstStyle/>
        <a:p>
          <a:endParaRPr lang="de-DE"/>
        </a:p>
      </dgm:t>
    </dgm:pt>
    <dgm:pt modelId="{018DAAB8-C8E4-4F47-BABB-F0877BBE08F5}" type="sibTrans" cxnId="{587B1CC0-1D81-4155-8D01-29002873735B}">
      <dgm:prSet/>
      <dgm:spPr/>
      <dgm:t>
        <a:bodyPr/>
        <a:lstStyle/>
        <a:p>
          <a:endParaRPr lang="de-DE"/>
        </a:p>
      </dgm:t>
    </dgm:pt>
    <dgm:pt modelId="{56AAD6E0-BC94-4068-97AD-B084D7B570D1}" type="asst">
      <dgm:prSet phldrT="[Text]"/>
      <dgm:spPr>
        <a:solidFill>
          <a:srgbClr val="004C82">
            <a:alpha val="90000"/>
          </a:srgbClr>
        </a:solidFill>
      </dgm:spPr>
      <dgm:t>
        <a:bodyPr/>
        <a:lstStyle/>
        <a:p>
          <a:r>
            <a:rPr lang="de-DE"/>
            <a:t>City Council</a:t>
          </a:r>
        </a:p>
      </dgm:t>
    </dgm:pt>
    <dgm:pt modelId="{F5C9EEAB-FC65-46B0-BD43-3C126DA4C575}" type="parTrans" cxnId="{E928DECC-F040-481C-B2C1-DF637C552C75}">
      <dgm:prSet/>
      <dgm:spPr/>
      <dgm:t>
        <a:bodyPr/>
        <a:lstStyle/>
        <a:p>
          <a:endParaRPr lang="de-DE"/>
        </a:p>
      </dgm:t>
    </dgm:pt>
    <dgm:pt modelId="{687900B1-B76E-4A64-9E80-19ACB4BC5148}" type="sibTrans" cxnId="{E928DECC-F040-481C-B2C1-DF637C552C75}">
      <dgm:prSet/>
      <dgm:spPr/>
      <dgm:t>
        <a:bodyPr/>
        <a:lstStyle/>
        <a:p>
          <a:endParaRPr lang="de-DE"/>
        </a:p>
      </dgm:t>
    </dgm:pt>
    <dgm:pt modelId="{0C070262-AB49-472D-9A86-85A011344868}">
      <dgm:prSet phldrT="[Text]"/>
      <dgm:spPr>
        <a:solidFill>
          <a:srgbClr val="004C82">
            <a:alpha val="70000"/>
          </a:srgbClr>
        </a:solidFill>
      </dgm:spPr>
      <dgm:t>
        <a:bodyPr/>
        <a:lstStyle/>
        <a:p>
          <a:r>
            <a:rPr lang="en-US" noProof="0"/>
            <a:t>Department of Public Works</a:t>
          </a:r>
        </a:p>
      </dgm:t>
    </dgm:pt>
    <dgm:pt modelId="{E1AB918A-8C46-4DDE-9A89-409C5B297D90}" type="parTrans" cxnId="{8FC68774-2BA0-4374-9ED1-F66B2D0141F4}">
      <dgm:prSet/>
      <dgm:spPr/>
      <dgm:t>
        <a:bodyPr/>
        <a:lstStyle/>
        <a:p>
          <a:endParaRPr lang="de-DE"/>
        </a:p>
      </dgm:t>
    </dgm:pt>
    <dgm:pt modelId="{4E9BB4C2-2947-418E-A7FA-0BFFDB3216A8}" type="sibTrans" cxnId="{8FC68774-2BA0-4374-9ED1-F66B2D0141F4}">
      <dgm:prSet/>
      <dgm:spPr/>
      <dgm:t>
        <a:bodyPr/>
        <a:lstStyle/>
        <a:p>
          <a:endParaRPr lang="de-DE"/>
        </a:p>
      </dgm:t>
    </dgm:pt>
    <dgm:pt modelId="{1AE435F6-E4CA-4655-B8CC-D1180BBE133D}">
      <dgm:prSet phldrT="[Text]"/>
      <dgm:spPr>
        <a:solidFill>
          <a:srgbClr val="004C82">
            <a:alpha val="70000"/>
          </a:srgbClr>
        </a:solidFill>
      </dgm:spPr>
      <dgm:t>
        <a:bodyPr/>
        <a:lstStyle/>
        <a:p>
          <a:r>
            <a:rPr lang="en-US" noProof="0"/>
            <a:t>Department of Building &amp; Construction</a:t>
          </a:r>
        </a:p>
      </dgm:t>
    </dgm:pt>
    <dgm:pt modelId="{D46B5B78-453D-44D4-8C47-4A9A7B48F4E1}" type="parTrans" cxnId="{B9C8E48E-5842-48C2-A3D1-D9598411A415}">
      <dgm:prSet/>
      <dgm:spPr/>
      <dgm:t>
        <a:bodyPr/>
        <a:lstStyle/>
        <a:p>
          <a:endParaRPr lang="de-DE"/>
        </a:p>
      </dgm:t>
    </dgm:pt>
    <dgm:pt modelId="{3E4E9408-B5C2-4ED9-9461-C95FFB54467D}" type="sibTrans" cxnId="{B9C8E48E-5842-48C2-A3D1-D9598411A415}">
      <dgm:prSet/>
      <dgm:spPr/>
      <dgm:t>
        <a:bodyPr/>
        <a:lstStyle/>
        <a:p>
          <a:endParaRPr lang="de-DE"/>
        </a:p>
      </dgm:t>
    </dgm:pt>
    <dgm:pt modelId="{222AB913-E417-402D-9F73-D3203868855A}">
      <dgm:prSet phldrT="[Text]"/>
      <dgm:spPr>
        <a:solidFill>
          <a:srgbClr val="004C82">
            <a:alpha val="70000"/>
          </a:srgbClr>
        </a:solidFill>
      </dgm:spPr>
      <dgm:t>
        <a:bodyPr/>
        <a:lstStyle/>
        <a:p>
          <a:r>
            <a:rPr lang="en-US" noProof="0"/>
            <a:t>Department of Health</a:t>
          </a:r>
        </a:p>
      </dgm:t>
    </dgm:pt>
    <dgm:pt modelId="{3454EFA2-1E88-428C-A03E-E63999FFF9D3}" type="parTrans" cxnId="{7554C58F-2888-4144-8257-D037C69A9605}">
      <dgm:prSet/>
      <dgm:spPr/>
      <dgm:t>
        <a:bodyPr/>
        <a:lstStyle/>
        <a:p>
          <a:endParaRPr lang="de-DE"/>
        </a:p>
      </dgm:t>
    </dgm:pt>
    <dgm:pt modelId="{FA30DF3C-B445-4A90-A742-B112107FD69D}" type="sibTrans" cxnId="{7554C58F-2888-4144-8257-D037C69A9605}">
      <dgm:prSet/>
      <dgm:spPr/>
      <dgm:t>
        <a:bodyPr/>
        <a:lstStyle/>
        <a:p>
          <a:endParaRPr lang="de-DE"/>
        </a:p>
      </dgm:t>
    </dgm:pt>
    <dgm:pt modelId="{1C33E6B0-B644-44DE-B492-537C347CF4B2}">
      <dgm:prSet phldrT="[Text]"/>
      <dgm:spPr>
        <a:solidFill>
          <a:srgbClr val="004C82">
            <a:alpha val="70000"/>
          </a:srgbClr>
        </a:solidFill>
      </dgm:spPr>
      <dgm:t>
        <a:bodyPr/>
        <a:lstStyle/>
        <a:p>
          <a:r>
            <a:rPr lang="en-US" noProof="0"/>
            <a:t>Department of Environment and Natural Resources</a:t>
          </a:r>
          <a:endParaRPr lang="de-DE"/>
        </a:p>
      </dgm:t>
    </dgm:pt>
    <dgm:pt modelId="{7763BDDC-FBC8-415C-9786-EB264D1C78EF}" type="parTrans" cxnId="{CAA4B24D-3CF9-4B72-AB83-0AB00F50A2E8}">
      <dgm:prSet/>
      <dgm:spPr/>
      <dgm:t>
        <a:bodyPr/>
        <a:lstStyle/>
        <a:p>
          <a:endParaRPr lang="de-DE"/>
        </a:p>
      </dgm:t>
    </dgm:pt>
    <dgm:pt modelId="{2DD7EECF-C342-429F-A479-A97EAABAEAF0}" type="sibTrans" cxnId="{CAA4B24D-3CF9-4B72-AB83-0AB00F50A2E8}">
      <dgm:prSet/>
      <dgm:spPr/>
      <dgm:t>
        <a:bodyPr/>
        <a:lstStyle/>
        <a:p>
          <a:endParaRPr lang="de-DE"/>
        </a:p>
      </dgm:t>
    </dgm:pt>
    <dgm:pt modelId="{AA845505-DD57-4DF1-B68C-97FEB3CE8CE6}">
      <dgm:prSet phldrT="[Text]"/>
      <dgm:spPr>
        <a:solidFill>
          <a:srgbClr val="004C82">
            <a:alpha val="70000"/>
          </a:srgbClr>
        </a:solidFill>
      </dgm:spPr>
      <dgm:t>
        <a:bodyPr/>
        <a:lstStyle/>
        <a:p>
          <a:r>
            <a:rPr lang="en-US" noProof="0"/>
            <a:t>Department of Economics &amp; Labor</a:t>
          </a:r>
        </a:p>
      </dgm:t>
    </dgm:pt>
    <dgm:pt modelId="{FB35352D-C5E8-4F76-B466-610A3A444DF1}" type="parTrans" cxnId="{B7052F3D-28CC-4153-AA66-D0E4A22998DC}">
      <dgm:prSet/>
      <dgm:spPr/>
      <dgm:t>
        <a:bodyPr/>
        <a:lstStyle/>
        <a:p>
          <a:endParaRPr lang="de-DE"/>
        </a:p>
      </dgm:t>
    </dgm:pt>
    <dgm:pt modelId="{6DF3E7CE-F736-4CE8-BDAD-D8815C5B77F0}" type="sibTrans" cxnId="{B7052F3D-28CC-4153-AA66-D0E4A22998DC}">
      <dgm:prSet/>
      <dgm:spPr/>
      <dgm:t>
        <a:bodyPr/>
        <a:lstStyle/>
        <a:p>
          <a:endParaRPr lang="de-DE"/>
        </a:p>
      </dgm:t>
    </dgm:pt>
    <dgm:pt modelId="{51057E97-1936-4D9A-9B18-3FA154360B7C}">
      <dgm:prSet phldrT="[Text]"/>
      <dgm:spPr>
        <a:solidFill>
          <a:srgbClr val="004C82">
            <a:alpha val="50000"/>
          </a:srgbClr>
        </a:solidFill>
      </dgm:spPr>
      <dgm:t>
        <a:bodyPr/>
        <a:lstStyle/>
        <a:p>
          <a:r>
            <a:rPr lang="en-US" noProof="0"/>
            <a:t> Water utility </a:t>
          </a:r>
        </a:p>
      </dgm:t>
    </dgm:pt>
    <dgm:pt modelId="{58563DF0-6C3F-464C-9F8A-2E24E764076F}" type="parTrans" cxnId="{B3616D8B-CFEF-4D28-9A33-8471E8723D3E}">
      <dgm:prSet/>
      <dgm:spPr/>
      <dgm:t>
        <a:bodyPr/>
        <a:lstStyle/>
        <a:p>
          <a:endParaRPr lang="de-DE"/>
        </a:p>
      </dgm:t>
    </dgm:pt>
    <dgm:pt modelId="{FDA5802F-2069-4BCE-BF4A-792C9F1C0EB0}" type="sibTrans" cxnId="{B3616D8B-CFEF-4D28-9A33-8471E8723D3E}">
      <dgm:prSet/>
      <dgm:spPr/>
      <dgm:t>
        <a:bodyPr/>
        <a:lstStyle/>
        <a:p>
          <a:endParaRPr lang="de-DE"/>
        </a:p>
      </dgm:t>
    </dgm:pt>
    <dgm:pt modelId="{096B5102-C238-40A8-B3D2-53A53D219DBA}">
      <dgm:prSet phldrT="[Text]"/>
      <dgm:spPr>
        <a:solidFill>
          <a:srgbClr val="004C82">
            <a:alpha val="50000"/>
          </a:srgbClr>
        </a:solidFill>
      </dgm:spPr>
      <dgm:t>
        <a:bodyPr/>
        <a:lstStyle/>
        <a:p>
          <a:r>
            <a:rPr lang="en-US" noProof="0"/>
            <a:t>Wastewater</a:t>
          </a:r>
        </a:p>
      </dgm:t>
    </dgm:pt>
    <dgm:pt modelId="{E097030D-EC68-49DB-ACCB-D2153ACC31FC}" type="parTrans" cxnId="{875E791C-47A7-40D2-98C5-36FF3AE89AE0}">
      <dgm:prSet/>
      <dgm:spPr/>
      <dgm:t>
        <a:bodyPr/>
        <a:lstStyle/>
        <a:p>
          <a:endParaRPr lang="de-DE"/>
        </a:p>
      </dgm:t>
    </dgm:pt>
    <dgm:pt modelId="{449D5D30-A8B5-4CD9-B485-F49AC2504A2D}" type="sibTrans" cxnId="{875E791C-47A7-40D2-98C5-36FF3AE89AE0}">
      <dgm:prSet/>
      <dgm:spPr/>
      <dgm:t>
        <a:bodyPr/>
        <a:lstStyle/>
        <a:p>
          <a:endParaRPr lang="de-DE"/>
        </a:p>
      </dgm:t>
    </dgm:pt>
    <dgm:pt modelId="{A62EF001-E50D-46D6-AD63-2F62DB8A7456}">
      <dgm:prSet phldrT="[Text]"/>
      <dgm:spPr>
        <a:solidFill>
          <a:srgbClr val="004C82">
            <a:alpha val="50000"/>
          </a:srgbClr>
        </a:solidFill>
      </dgm:spPr>
      <dgm:t>
        <a:bodyPr/>
        <a:lstStyle/>
        <a:p>
          <a:r>
            <a:rPr lang="de-DE"/>
            <a:t>Urban Planning</a:t>
          </a:r>
        </a:p>
      </dgm:t>
    </dgm:pt>
    <dgm:pt modelId="{547B7007-DD92-4C08-BCA3-61702792CBFE}" type="parTrans" cxnId="{C84DBCB0-D4B0-4B1F-B353-11C8D09A2A6D}">
      <dgm:prSet/>
      <dgm:spPr/>
      <dgm:t>
        <a:bodyPr/>
        <a:lstStyle/>
        <a:p>
          <a:endParaRPr lang="de-DE"/>
        </a:p>
      </dgm:t>
    </dgm:pt>
    <dgm:pt modelId="{DFDA37D6-E9EE-455F-BDD1-1674630D03FB}" type="sibTrans" cxnId="{C84DBCB0-D4B0-4B1F-B353-11C8D09A2A6D}">
      <dgm:prSet/>
      <dgm:spPr/>
      <dgm:t>
        <a:bodyPr/>
        <a:lstStyle/>
        <a:p>
          <a:endParaRPr lang="de-DE"/>
        </a:p>
      </dgm:t>
    </dgm:pt>
    <dgm:pt modelId="{C736B212-5140-4239-8FEB-174FA5434B76}">
      <dgm:prSet phldrT="[Text]"/>
      <dgm:spPr>
        <a:solidFill>
          <a:srgbClr val="004C82">
            <a:alpha val="50000"/>
          </a:srgbClr>
        </a:solidFill>
      </dgm:spPr>
      <dgm:t>
        <a:bodyPr/>
        <a:lstStyle/>
        <a:p>
          <a:r>
            <a:rPr lang="de-DE"/>
            <a:t>Traffic</a:t>
          </a:r>
        </a:p>
      </dgm:t>
    </dgm:pt>
    <dgm:pt modelId="{01FD7C0F-3D6B-4AA4-B65B-BE91AAE48988}" type="parTrans" cxnId="{2FA0CBDB-D14D-4E90-9861-48E8143D92AD}">
      <dgm:prSet/>
      <dgm:spPr/>
      <dgm:t>
        <a:bodyPr/>
        <a:lstStyle/>
        <a:p>
          <a:endParaRPr lang="de-DE"/>
        </a:p>
      </dgm:t>
    </dgm:pt>
    <dgm:pt modelId="{F2107B8B-DC0C-4D90-AC6A-2530763A5BF4}" type="sibTrans" cxnId="{2FA0CBDB-D14D-4E90-9861-48E8143D92AD}">
      <dgm:prSet/>
      <dgm:spPr/>
      <dgm:t>
        <a:bodyPr/>
        <a:lstStyle/>
        <a:p>
          <a:endParaRPr lang="de-DE"/>
        </a:p>
      </dgm:t>
    </dgm:pt>
    <dgm:pt modelId="{A373049D-9017-47D7-AADB-145EF4251936}">
      <dgm:prSet phldrT="[Text]"/>
      <dgm:spPr>
        <a:solidFill>
          <a:srgbClr val="004C82">
            <a:alpha val="50000"/>
          </a:srgbClr>
        </a:solidFill>
      </dgm:spPr>
      <dgm:t>
        <a:bodyPr/>
        <a:lstStyle/>
        <a:p>
          <a:r>
            <a:rPr lang="de-DE"/>
            <a:t>Energy</a:t>
          </a:r>
        </a:p>
      </dgm:t>
    </dgm:pt>
    <dgm:pt modelId="{D83D9651-7804-4B5C-A892-EE34F4879DCB}" type="parTrans" cxnId="{92CC5CE4-63A4-4FA2-98EC-DD8BC4E440BD}">
      <dgm:prSet/>
      <dgm:spPr/>
      <dgm:t>
        <a:bodyPr/>
        <a:lstStyle/>
        <a:p>
          <a:endParaRPr lang="de-DE"/>
        </a:p>
      </dgm:t>
    </dgm:pt>
    <dgm:pt modelId="{8AC0AF80-30DC-4E24-B92C-AE12EE2C2D1F}" type="sibTrans" cxnId="{92CC5CE4-63A4-4FA2-98EC-DD8BC4E440BD}">
      <dgm:prSet/>
      <dgm:spPr/>
      <dgm:t>
        <a:bodyPr/>
        <a:lstStyle/>
        <a:p>
          <a:endParaRPr lang="de-DE"/>
        </a:p>
      </dgm:t>
    </dgm:pt>
    <dgm:pt modelId="{624A867D-3948-4084-A8D4-3C9E845B1DFD}" type="pres">
      <dgm:prSet presAssocID="{FA9F4A48-1F7F-4243-8E70-1DC4C5DA836C}" presName="hierChild1" presStyleCnt="0">
        <dgm:presLayoutVars>
          <dgm:orgChart val="1"/>
          <dgm:chPref val="1"/>
          <dgm:dir/>
          <dgm:animOne val="branch"/>
          <dgm:animLvl val="lvl"/>
          <dgm:resizeHandles/>
        </dgm:presLayoutVars>
      </dgm:prSet>
      <dgm:spPr/>
    </dgm:pt>
    <dgm:pt modelId="{7515F698-A4C0-4D97-A799-7914F662304E}" type="pres">
      <dgm:prSet presAssocID="{494CC604-88B1-4D45-AB0C-ABAA76B019BC}" presName="hierRoot1" presStyleCnt="0">
        <dgm:presLayoutVars>
          <dgm:hierBranch val="init"/>
        </dgm:presLayoutVars>
      </dgm:prSet>
      <dgm:spPr/>
    </dgm:pt>
    <dgm:pt modelId="{7B93A79E-B9D3-406F-92BE-707B67E1ADC6}" type="pres">
      <dgm:prSet presAssocID="{494CC604-88B1-4D45-AB0C-ABAA76B019BC}" presName="rootComposite1" presStyleCnt="0"/>
      <dgm:spPr/>
    </dgm:pt>
    <dgm:pt modelId="{26B33701-6BD9-4211-862E-F1385C4744A4}" type="pres">
      <dgm:prSet presAssocID="{494CC604-88B1-4D45-AB0C-ABAA76B019BC}" presName="rootText1" presStyleLbl="node0" presStyleIdx="0" presStyleCnt="1" custScaleX="79239" custScaleY="86643" custLinFactNeighborX="0" custLinFactNeighborY="-20874">
        <dgm:presLayoutVars>
          <dgm:chPref val="3"/>
        </dgm:presLayoutVars>
      </dgm:prSet>
      <dgm:spPr/>
    </dgm:pt>
    <dgm:pt modelId="{146275D6-DAB6-4DE1-A906-F91AFA283CEE}" type="pres">
      <dgm:prSet presAssocID="{494CC604-88B1-4D45-AB0C-ABAA76B019BC}" presName="rootConnector1" presStyleLbl="node1" presStyleIdx="0" presStyleCnt="0"/>
      <dgm:spPr/>
    </dgm:pt>
    <dgm:pt modelId="{F864FF17-3A87-4BBA-A2C4-738E0DCD100E}" type="pres">
      <dgm:prSet presAssocID="{494CC604-88B1-4D45-AB0C-ABAA76B019BC}" presName="hierChild2" presStyleCnt="0"/>
      <dgm:spPr/>
    </dgm:pt>
    <dgm:pt modelId="{EB622A4C-0246-4EAC-ADC5-F919E74A7FDD}" type="pres">
      <dgm:prSet presAssocID="{E1AB918A-8C46-4DDE-9A89-409C5B297D90}" presName="Name37" presStyleLbl="parChTrans1D2" presStyleIdx="0" presStyleCnt="6"/>
      <dgm:spPr/>
    </dgm:pt>
    <dgm:pt modelId="{168AAD58-56ED-4CB7-BF89-681943B22AFA}" type="pres">
      <dgm:prSet presAssocID="{0C070262-AB49-472D-9A86-85A011344868}" presName="hierRoot2" presStyleCnt="0">
        <dgm:presLayoutVars>
          <dgm:hierBranch val="init"/>
        </dgm:presLayoutVars>
      </dgm:prSet>
      <dgm:spPr/>
    </dgm:pt>
    <dgm:pt modelId="{21A6A08D-DE04-4BC2-8C12-BAB40B0A8880}" type="pres">
      <dgm:prSet presAssocID="{0C070262-AB49-472D-9A86-85A011344868}" presName="rootComposite" presStyleCnt="0"/>
      <dgm:spPr/>
    </dgm:pt>
    <dgm:pt modelId="{DAE65C8A-B312-499B-BB7B-30DF73CC8494}" type="pres">
      <dgm:prSet presAssocID="{0C070262-AB49-472D-9A86-85A011344868}" presName="rootText" presStyleLbl="node2" presStyleIdx="0" presStyleCnt="5" custLinFactNeighborX="4384" custLinFactNeighborY="-41910">
        <dgm:presLayoutVars>
          <dgm:chPref val="3"/>
        </dgm:presLayoutVars>
      </dgm:prSet>
      <dgm:spPr/>
    </dgm:pt>
    <dgm:pt modelId="{4BF3148D-1E19-4D4C-800C-7629A088225F}" type="pres">
      <dgm:prSet presAssocID="{0C070262-AB49-472D-9A86-85A011344868}" presName="rootConnector" presStyleLbl="node2" presStyleIdx="0" presStyleCnt="5"/>
      <dgm:spPr/>
    </dgm:pt>
    <dgm:pt modelId="{7D044DD5-CFFC-4101-9AF1-D169DAB9F917}" type="pres">
      <dgm:prSet presAssocID="{0C070262-AB49-472D-9A86-85A011344868}" presName="hierChild4" presStyleCnt="0"/>
      <dgm:spPr/>
    </dgm:pt>
    <dgm:pt modelId="{2E554EEB-EABD-4955-B300-A0AC9F9D431B}" type="pres">
      <dgm:prSet presAssocID="{58563DF0-6C3F-464C-9F8A-2E24E764076F}" presName="Name37" presStyleLbl="parChTrans1D3" presStyleIdx="0" presStyleCnt="5"/>
      <dgm:spPr/>
    </dgm:pt>
    <dgm:pt modelId="{A4ABB2D8-47CF-4FC0-8DC4-8F8E33E45ADC}" type="pres">
      <dgm:prSet presAssocID="{51057E97-1936-4D9A-9B18-3FA154360B7C}" presName="hierRoot2" presStyleCnt="0">
        <dgm:presLayoutVars>
          <dgm:hierBranch val="init"/>
        </dgm:presLayoutVars>
      </dgm:prSet>
      <dgm:spPr/>
    </dgm:pt>
    <dgm:pt modelId="{B264ECDB-CE6E-4D2B-900D-82F4859E0963}" type="pres">
      <dgm:prSet presAssocID="{51057E97-1936-4D9A-9B18-3FA154360B7C}" presName="rootComposite" presStyleCnt="0"/>
      <dgm:spPr/>
    </dgm:pt>
    <dgm:pt modelId="{C7B62FDB-08EB-489B-A26E-F8762EA3076A}" type="pres">
      <dgm:prSet presAssocID="{51057E97-1936-4D9A-9B18-3FA154360B7C}" presName="rootText" presStyleLbl="node3" presStyleIdx="0" presStyleCnt="5" custScaleX="52838" custScaleY="63180" custLinFactNeighborX="4384" custLinFactNeighborY="-41910">
        <dgm:presLayoutVars>
          <dgm:chPref val="3"/>
        </dgm:presLayoutVars>
      </dgm:prSet>
      <dgm:spPr/>
    </dgm:pt>
    <dgm:pt modelId="{100B8AF6-E86D-4BD1-A8F3-8D1E30898D50}" type="pres">
      <dgm:prSet presAssocID="{51057E97-1936-4D9A-9B18-3FA154360B7C}" presName="rootConnector" presStyleLbl="node3" presStyleIdx="0" presStyleCnt="5"/>
      <dgm:spPr/>
    </dgm:pt>
    <dgm:pt modelId="{3EDF4E5E-7FDE-40EA-AFE9-1E3374B7BD6F}" type="pres">
      <dgm:prSet presAssocID="{51057E97-1936-4D9A-9B18-3FA154360B7C}" presName="hierChild4" presStyleCnt="0"/>
      <dgm:spPr/>
    </dgm:pt>
    <dgm:pt modelId="{4339D2BF-222D-44FC-965C-864B9C34944D}" type="pres">
      <dgm:prSet presAssocID="{51057E97-1936-4D9A-9B18-3FA154360B7C}" presName="hierChild5" presStyleCnt="0"/>
      <dgm:spPr/>
    </dgm:pt>
    <dgm:pt modelId="{053E2934-4B0A-4149-BA41-4032D547E1DF}" type="pres">
      <dgm:prSet presAssocID="{E097030D-EC68-49DB-ACCB-D2153ACC31FC}" presName="Name37" presStyleLbl="parChTrans1D3" presStyleIdx="1" presStyleCnt="5"/>
      <dgm:spPr/>
    </dgm:pt>
    <dgm:pt modelId="{B205D177-F96F-45D6-B518-E121024029FE}" type="pres">
      <dgm:prSet presAssocID="{096B5102-C238-40A8-B3D2-53A53D219DBA}" presName="hierRoot2" presStyleCnt="0">
        <dgm:presLayoutVars>
          <dgm:hierBranch val="init"/>
        </dgm:presLayoutVars>
      </dgm:prSet>
      <dgm:spPr/>
    </dgm:pt>
    <dgm:pt modelId="{CA4C3561-7714-49FC-A782-B0D0504718CA}" type="pres">
      <dgm:prSet presAssocID="{096B5102-C238-40A8-B3D2-53A53D219DBA}" presName="rootComposite" presStyleCnt="0"/>
      <dgm:spPr/>
    </dgm:pt>
    <dgm:pt modelId="{3FCA060F-2670-49FC-B524-F90140B9F9D8}" type="pres">
      <dgm:prSet presAssocID="{096B5102-C238-40A8-B3D2-53A53D219DBA}" presName="rootText" presStyleLbl="node3" presStyleIdx="1" presStyleCnt="5" custScaleX="52838" custScaleY="51837" custLinFactNeighborX="4384" custLinFactNeighborY="-41910">
        <dgm:presLayoutVars>
          <dgm:chPref val="3"/>
        </dgm:presLayoutVars>
      </dgm:prSet>
      <dgm:spPr/>
    </dgm:pt>
    <dgm:pt modelId="{16FB62B4-6013-450B-B19B-055BC48004D0}" type="pres">
      <dgm:prSet presAssocID="{096B5102-C238-40A8-B3D2-53A53D219DBA}" presName="rootConnector" presStyleLbl="node3" presStyleIdx="1" presStyleCnt="5"/>
      <dgm:spPr/>
    </dgm:pt>
    <dgm:pt modelId="{2F3FB740-F2CB-4B5F-960D-61D6C0D73784}" type="pres">
      <dgm:prSet presAssocID="{096B5102-C238-40A8-B3D2-53A53D219DBA}" presName="hierChild4" presStyleCnt="0"/>
      <dgm:spPr/>
    </dgm:pt>
    <dgm:pt modelId="{BC3D08D5-1E93-4CB5-9382-4075449093F5}" type="pres">
      <dgm:prSet presAssocID="{096B5102-C238-40A8-B3D2-53A53D219DBA}" presName="hierChild5" presStyleCnt="0"/>
      <dgm:spPr/>
    </dgm:pt>
    <dgm:pt modelId="{2B178942-0EA3-47E4-85D7-6492230A7251}" type="pres">
      <dgm:prSet presAssocID="{0C070262-AB49-472D-9A86-85A011344868}" presName="hierChild5" presStyleCnt="0"/>
      <dgm:spPr/>
    </dgm:pt>
    <dgm:pt modelId="{39D28C3B-B15B-4E3A-82F7-4C1678CEBDA9}" type="pres">
      <dgm:prSet presAssocID="{D46B5B78-453D-44D4-8C47-4A9A7B48F4E1}" presName="Name37" presStyleLbl="parChTrans1D2" presStyleIdx="1" presStyleCnt="6"/>
      <dgm:spPr/>
    </dgm:pt>
    <dgm:pt modelId="{7A59A05C-4E9B-4E64-BA59-62F6C9C45021}" type="pres">
      <dgm:prSet presAssocID="{1AE435F6-E4CA-4655-B8CC-D1180BBE133D}" presName="hierRoot2" presStyleCnt="0">
        <dgm:presLayoutVars>
          <dgm:hierBranch val="init"/>
        </dgm:presLayoutVars>
      </dgm:prSet>
      <dgm:spPr/>
    </dgm:pt>
    <dgm:pt modelId="{4A4356B2-52E6-41B6-BDA7-D1CFB14F3A82}" type="pres">
      <dgm:prSet presAssocID="{1AE435F6-E4CA-4655-B8CC-D1180BBE133D}" presName="rootComposite" presStyleCnt="0"/>
      <dgm:spPr/>
    </dgm:pt>
    <dgm:pt modelId="{9B73E44E-F7BE-44D7-91BB-833EFA8CEC12}" type="pres">
      <dgm:prSet presAssocID="{1AE435F6-E4CA-4655-B8CC-D1180BBE133D}" presName="rootText" presStyleLbl="node2" presStyleIdx="1" presStyleCnt="5" custLinFactNeighborX="4384" custLinFactNeighborY="-41910">
        <dgm:presLayoutVars>
          <dgm:chPref val="3"/>
        </dgm:presLayoutVars>
      </dgm:prSet>
      <dgm:spPr/>
    </dgm:pt>
    <dgm:pt modelId="{AFFE4823-EEC1-4934-B4A9-9ACA37F15BDB}" type="pres">
      <dgm:prSet presAssocID="{1AE435F6-E4CA-4655-B8CC-D1180BBE133D}" presName="rootConnector" presStyleLbl="node2" presStyleIdx="1" presStyleCnt="5"/>
      <dgm:spPr/>
    </dgm:pt>
    <dgm:pt modelId="{AD6A1592-734A-4218-A8CD-C2599DE36327}" type="pres">
      <dgm:prSet presAssocID="{1AE435F6-E4CA-4655-B8CC-D1180BBE133D}" presName="hierChild4" presStyleCnt="0"/>
      <dgm:spPr/>
    </dgm:pt>
    <dgm:pt modelId="{4CB2E660-3353-4664-943C-5A372009E080}" type="pres">
      <dgm:prSet presAssocID="{547B7007-DD92-4C08-BCA3-61702792CBFE}" presName="Name37" presStyleLbl="parChTrans1D3" presStyleIdx="2" presStyleCnt="5"/>
      <dgm:spPr/>
    </dgm:pt>
    <dgm:pt modelId="{2594CCCC-5814-47ED-AA39-E15CBBD48243}" type="pres">
      <dgm:prSet presAssocID="{A62EF001-E50D-46D6-AD63-2F62DB8A7456}" presName="hierRoot2" presStyleCnt="0">
        <dgm:presLayoutVars>
          <dgm:hierBranch val="init"/>
        </dgm:presLayoutVars>
      </dgm:prSet>
      <dgm:spPr/>
    </dgm:pt>
    <dgm:pt modelId="{34820DF4-35A2-469A-8A2D-A159391EE14D}" type="pres">
      <dgm:prSet presAssocID="{A62EF001-E50D-46D6-AD63-2F62DB8A7456}" presName="rootComposite" presStyleCnt="0"/>
      <dgm:spPr/>
    </dgm:pt>
    <dgm:pt modelId="{6A6F06CD-7512-4E55-A032-D7383AEB213B}" type="pres">
      <dgm:prSet presAssocID="{A62EF001-E50D-46D6-AD63-2F62DB8A7456}" presName="rootText" presStyleLbl="node3" presStyleIdx="2" presStyleCnt="5" custScaleX="58420" custScaleY="63180" custLinFactNeighborY="-41910">
        <dgm:presLayoutVars>
          <dgm:chPref val="3"/>
        </dgm:presLayoutVars>
      </dgm:prSet>
      <dgm:spPr/>
    </dgm:pt>
    <dgm:pt modelId="{817C6DF6-25AC-47B8-918C-6D945CB9D8B1}" type="pres">
      <dgm:prSet presAssocID="{A62EF001-E50D-46D6-AD63-2F62DB8A7456}" presName="rootConnector" presStyleLbl="node3" presStyleIdx="2" presStyleCnt="5"/>
      <dgm:spPr/>
    </dgm:pt>
    <dgm:pt modelId="{06388C21-B639-4C48-8583-A1CF6C7D8119}" type="pres">
      <dgm:prSet presAssocID="{A62EF001-E50D-46D6-AD63-2F62DB8A7456}" presName="hierChild4" presStyleCnt="0"/>
      <dgm:spPr/>
    </dgm:pt>
    <dgm:pt modelId="{CA5A80F0-8FA4-4898-A07F-A66122DCC8B7}" type="pres">
      <dgm:prSet presAssocID="{A62EF001-E50D-46D6-AD63-2F62DB8A7456}" presName="hierChild5" presStyleCnt="0"/>
      <dgm:spPr/>
    </dgm:pt>
    <dgm:pt modelId="{764D1FA6-DDB7-4564-B191-C157C4D281FE}" type="pres">
      <dgm:prSet presAssocID="{01FD7C0F-3D6B-4AA4-B65B-BE91AAE48988}" presName="Name37" presStyleLbl="parChTrans1D3" presStyleIdx="3" presStyleCnt="5"/>
      <dgm:spPr/>
    </dgm:pt>
    <dgm:pt modelId="{74B2F3A2-E0AC-49CA-9DDD-DDC7571B08E4}" type="pres">
      <dgm:prSet presAssocID="{C736B212-5140-4239-8FEB-174FA5434B76}" presName="hierRoot2" presStyleCnt="0">
        <dgm:presLayoutVars>
          <dgm:hierBranch val="init"/>
        </dgm:presLayoutVars>
      </dgm:prSet>
      <dgm:spPr/>
    </dgm:pt>
    <dgm:pt modelId="{49EA8546-6A29-4CD5-B896-EC4A2BF2CFC1}" type="pres">
      <dgm:prSet presAssocID="{C736B212-5140-4239-8FEB-174FA5434B76}" presName="rootComposite" presStyleCnt="0"/>
      <dgm:spPr/>
    </dgm:pt>
    <dgm:pt modelId="{EBA8FBA2-6BAE-4A27-A45D-87F0D50C44BD}" type="pres">
      <dgm:prSet presAssocID="{C736B212-5140-4239-8FEB-174FA5434B76}" presName="rootText" presStyleLbl="node3" presStyleIdx="3" presStyleCnt="5" custScaleX="57692" custScaleY="60833" custLinFactNeighborY="-41910">
        <dgm:presLayoutVars>
          <dgm:chPref val="3"/>
        </dgm:presLayoutVars>
      </dgm:prSet>
      <dgm:spPr/>
    </dgm:pt>
    <dgm:pt modelId="{4982ED24-3861-4ADA-B3EA-1C3786FD1A73}" type="pres">
      <dgm:prSet presAssocID="{C736B212-5140-4239-8FEB-174FA5434B76}" presName="rootConnector" presStyleLbl="node3" presStyleIdx="3" presStyleCnt="5"/>
      <dgm:spPr/>
    </dgm:pt>
    <dgm:pt modelId="{C1C7D18B-9A56-44D5-BDA7-FE0CBA905BFC}" type="pres">
      <dgm:prSet presAssocID="{C736B212-5140-4239-8FEB-174FA5434B76}" presName="hierChild4" presStyleCnt="0"/>
      <dgm:spPr/>
    </dgm:pt>
    <dgm:pt modelId="{0BFC47CA-19AE-4D34-AF4E-E5FD98A4D3D7}" type="pres">
      <dgm:prSet presAssocID="{C736B212-5140-4239-8FEB-174FA5434B76}" presName="hierChild5" presStyleCnt="0"/>
      <dgm:spPr/>
    </dgm:pt>
    <dgm:pt modelId="{6615F2FC-AB16-4DCA-A764-48548F55ADB6}" type="pres">
      <dgm:prSet presAssocID="{1AE435F6-E4CA-4655-B8CC-D1180BBE133D}" presName="hierChild5" presStyleCnt="0"/>
      <dgm:spPr/>
    </dgm:pt>
    <dgm:pt modelId="{8C5D0788-8492-4CD0-8108-996C8A22E65E}" type="pres">
      <dgm:prSet presAssocID="{3454EFA2-1E88-428C-A03E-E63999FFF9D3}" presName="Name37" presStyleLbl="parChTrans1D2" presStyleIdx="2" presStyleCnt="6"/>
      <dgm:spPr/>
    </dgm:pt>
    <dgm:pt modelId="{0694AA17-AE06-401A-8C8F-D9E43AF76E7F}" type="pres">
      <dgm:prSet presAssocID="{222AB913-E417-402D-9F73-D3203868855A}" presName="hierRoot2" presStyleCnt="0">
        <dgm:presLayoutVars>
          <dgm:hierBranch val="init"/>
        </dgm:presLayoutVars>
      </dgm:prSet>
      <dgm:spPr/>
    </dgm:pt>
    <dgm:pt modelId="{D642729C-111F-4FA1-90F2-A51DE2A9A951}" type="pres">
      <dgm:prSet presAssocID="{222AB913-E417-402D-9F73-D3203868855A}" presName="rootComposite" presStyleCnt="0"/>
      <dgm:spPr/>
    </dgm:pt>
    <dgm:pt modelId="{14DE66A7-4972-442C-9F5C-BA5B1C636868}" type="pres">
      <dgm:prSet presAssocID="{222AB913-E417-402D-9F73-D3203868855A}" presName="rootText" presStyleLbl="node2" presStyleIdx="2" presStyleCnt="5" custLinFactNeighborY="-41910">
        <dgm:presLayoutVars>
          <dgm:chPref val="3"/>
        </dgm:presLayoutVars>
      </dgm:prSet>
      <dgm:spPr/>
    </dgm:pt>
    <dgm:pt modelId="{130E386D-CA1A-4CE2-ADFB-266405227B98}" type="pres">
      <dgm:prSet presAssocID="{222AB913-E417-402D-9F73-D3203868855A}" presName="rootConnector" presStyleLbl="node2" presStyleIdx="2" presStyleCnt="5"/>
      <dgm:spPr/>
    </dgm:pt>
    <dgm:pt modelId="{2F46152C-5CA2-47C2-826A-87414CCCF3DA}" type="pres">
      <dgm:prSet presAssocID="{222AB913-E417-402D-9F73-D3203868855A}" presName="hierChild4" presStyleCnt="0"/>
      <dgm:spPr/>
    </dgm:pt>
    <dgm:pt modelId="{F7639427-4DF1-421C-A560-44E2A7D36934}" type="pres">
      <dgm:prSet presAssocID="{222AB913-E417-402D-9F73-D3203868855A}" presName="hierChild5" presStyleCnt="0"/>
      <dgm:spPr/>
    </dgm:pt>
    <dgm:pt modelId="{711AFAB9-52FB-4D52-8695-D27BE3B7665C}" type="pres">
      <dgm:prSet presAssocID="{7763BDDC-FBC8-415C-9786-EB264D1C78EF}" presName="Name37" presStyleLbl="parChTrans1D2" presStyleIdx="3" presStyleCnt="6"/>
      <dgm:spPr/>
    </dgm:pt>
    <dgm:pt modelId="{10829F7F-5ED8-475D-A0DF-B282B512FFE0}" type="pres">
      <dgm:prSet presAssocID="{1C33E6B0-B644-44DE-B492-537C347CF4B2}" presName="hierRoot2" presStyleCnt="0">
        <dgm:presLayoutVars>
          <dgm:hierBranch val="init"/>
        </dgm:presLayoutVars>
      </dgm:prSet>
      <dgm:spPr/>
    </dgm:pt>
    <dgm:pt modelId="{DBAC825E-C7D9-4CDF-AB76-C7FB12C3C073}" type="pres">
      <dgm:prSet presAssocID="{1C33E6B0-B644-44DE-B492-537C347CF4B2}" presName="rootComposite" presStyleCnt="0"/>
      <dgm:spPr/>
    </dgm:pt>
    <dgm:pt modelId="{EC5FC5F3-2878-4768-AE74-9B5036580BCE}" type="pres">
      <dgm:prSet presAssocID="{1C33E6B0-B644-44DE-B492-537C347CF4B2}" presName="rootText" presStyleLbl="node2" presStyleIdx="3" presStyleCnt="5" custLinFactNeighborY="-41910">
        <dgm:presLayoutVars>
          <dgm:chPref val="3"/>
        </dgm:presLayoutVars>
      </dgm:prSet>
      <dgm:spPr/>
    </dgm:pt>
    <dgm:pt modelId="{C4AFE9AE-CCF2-48F7-8419-2D780238C1CD}" type="pres">
      <dgm:prSet presAssocID="{1C33E6B0-B644-44DE-B492-537C347CF4B2}" presName="rootConnector" presStyleLbl="node2" presStyleIdx="3" presStyleCnt="5"/>
      <dgm:spPr/>
    </dgm:pt>
    <dgm:pt modelId="{BB7074AC-6A38-418A-8621-7BF2314EBF42}" type="pres">
      <dgm:prSet presAssocID="{1C33E6B0-B644-44DE-B492-537C347CF4B2}" presName="hierChild4" presStyleCnt="0"/>
      <dgm:spPr/>
    </dgm:pt>
    <dgm:pt modelId="{ADD502BA-0B3B-4AE9-BBA3-001A98DC5533}" type="pres">
      <dgm:prSet presAssocID="{1C33E6B0-B644-44DE-B492-537C347CF4B2}" presName="hierChild5" presStyleCnt="0"/>
      <dgm:spPr/>
    </dgm:pt>
    <dgm:pt modelId="{F48923D0-0054-48AD-AA40-63FD073752EA}" type="pres">
      <dgm:prSet presAssocID="{FB35352D-C5E8-4F76-B466-610A3A444DF1}" presName="Name37" presStyleLbl="parChTrans1D2" presStyleIdx="4" presStyleCnt="6"/>
      <dgm:spPr/>
    </dgm:pt>
    <dgm:pt modelId="{A2C147C9-E55E-4F8E-A960-3032502B3FF6}" type="pres">
      <dgm:prSet presAssocID="{AA845505-DD57-4DF1-B68C-97FEB3CE8CE6}" presName="hierRoot2" presStyleCnt="0">
        <dgm:presLayoutVars>
          <dgm:hierBranch val="init"/>
        </dgm:presLayoutVars>
      </dgm:prSet>
      <dgm:spPr/>
    </dgm:pt>
    <dgm:pt modelId="{077193E3-A674-4029-8065-6E1D662D20B4}" type="pres">
      <dgm:prSet presAssocID="{AA845505-DD57-4DF1-B68C-97FEB3CE8CE6}" presName="rootComposite" presStyleCnt="0"/>
      <dgm:spPr/>
    </dgm:pt>
    <dgm:pt modelId="{BE3B11DB-8058-4E2F-9425-8D44DCA195FB}" type="pres">
      <dgm:prSet presAssocID="{AA845505-DD57-4DF1-B68C-97FEB3CE8CE6}" presName="rootText" presStyleLbl="node2" presStyleIdx="4" presStyleCnt="5" custLinFactNeighborY="-41910">
        <dgm:presLayoutVars>
          <dgm:chPref val="3"/>
        </dgm:presLayoutVars>
      </dgm:prSet>
      <dgm:spPr/>
    </dgm:pt>
    <dgm:pt modelId="{19EF869E-F029-4A8C-91C2-CAEEF4BA98B6}" type="pres">
      <dgm:prSet presAssocID="{AA845505-DD57-4DF1-B68C-97FEB3CE8CE6}" presName="rootConnector" presStyleLbl="node2" presStyleIdx="4" presStyleCnt="5"/>
      <dgm:spPr/>
    </dgm:pt>
    <dgm:pt modelId="{3B47E6DF-0659-4FB6-BC46-189961ABD5FD}" type="pres">
      <dgm:prSet presAssocID="{AA845505-DD57-4DF1-B68C-97FEB3CE8CE6}" presName="hierChild4" presStyleCnt="0"/>
      <dgm:spPr/>
    </dgm:pt>
    <dgm:pt modelId="{03637420-08E0-447A-9A35-2B88FF310336}" type="pres">
      <dgm:prSet presAssocID="{D83D9651-7804-4B5C-A892-EE34F4879DCB}" presName="Name37" presStyleLbl="parChTrans1D3" presStyleIdx="4" presStyleCnt="5"/>
      <dgm:spPr/>
    </dgm:pt>
    <dgm:pt modelId="{FC484D10-EE32-4189-A6C2-ED69FD0D010A}" type="pres">
      <dgm:prSet presAssocID="{A373049D-9017-47D7-AADB-145EF4251936}" presName="hierRoot2" presStyleCnt="0">
        <dgm:presLayoutVars>
          <dgm:hierBranch val="init"/>
        </dgm:presLayoutVars>
      </dgm:prSet>
      <dgm:spPr/>
    </dgm:pt>
    <dgm:pt modelId="{530F0A32-2B95-47C9-BAF4-0D025878ACF7}" type="pres">
      <dgm:prSet presAssocID="{A373049D-9017-47D7-AADB-145EF4251936}" presName="rootComposite" presStyleCnt="0"/>
      <dgm:spPr/>
    </dgm:pt>
    <dgm:pt modelId="{2030D03D-05DC-481D-A879-9065262AA87C}" type="pres">
      <dgm:prSet presAssocID="{A373049D-9017-47D7-AADB-145EF4251936}" presName="rootText" presStyleLbl="node3" presStyleIdx="4" presStyleCnt="5" custScaleX="68025" custScaleY="55426" custLinFactNeighborY="-41910">
        <dgm:presLayoutVars>
          <dgm:chPref val="3"/>
        </dgm:presLayoutVars>
      </dgm:prSet>
      <dgm:spPr/>
    </dgm:pt>
    <dgm:pt modelId="{C7367485-672A-4C09-9704-959546EFDD1A}" type="pres">
      <dgm:prSet presAssocID="{A373049D-9017-47D7-AADB-145EF4251936}" presName="rootConnector" presStyleLbl="node3" presStyleIdx="4" presStyleCnt="5"/>
      <dgm:spPr/>
    </dgm:pt>
    <dgm:pt modelId="{3DE1D6F3-5A62-4D45-BF33-73B328787C7A}" type="pres">
      <dgm:prSet presAssocID="{A373049D-9017-47D7-AADB-145EF4251936}" presName="hierChild4" presStyleCnt="0"/>
      <dgm:spPr/>
    </dgm:pt>
    <dgm:pt modelId="{8DC6D576-909E-48D1-8EFF-F6DD71BA963B}" type="pres">
      <dgm:prSet presAssocID="{A373049D-9017-47D7-AADB-145EF4251936}" presName="hierChild5" presStyleCnt="0"/>
      <dgm:spPr/>
    </dgm:pt>
    <dgm:pt modelId="{C0C2D8CF-9451-4FFB-92E0-D0CAB0EE17A1}" type="pres">
      <dgm:prSet presAssocID="{AA845505-DD57-4DF1-B68C-97FEB3CE8CE6}" presName="hierChild5" presStyleCnt="0"/>
      <dgm:spPr/>
    </dgm:pt>
    <dgm:pt modelId="{034FCC1E-AA88-42D8-B2CA-CCA4238A9F13}" type="pres">
      <dgm:prSet presAssocID="{494CC604-88B1-4D45-AB0C-ABAA76B019BC}" presName="hierChild3" presStyleCnt="0"/>
      <dgm:spPr/>
    </dgm:pt>
    <dgm:pt modelId="{DCEDDDDC-DFB4-4F88-9311-0F38ACD922E9}" type="pres">
      <dgm:prSet presAssocID="{F5C9EEAB-FC65-46B0-BD43-3C126DA4C575}" presName="Name111" presStyleLbl="parChTrans1D2" presStyleIdx="5" presStyleCnt="6"/>
      <dgm:spPr/>
    </dgm:pt>
    <dgm:pt modelId="{6494FBEC-A54D-468E-9971-9AD05289DAF2}" type="pres">
      <dgm:prSet presAssocID="{56AAD6E0-BC94-4068-97AD-B084D7B570D1}" presName="hierRoot3" presStyleCnt="0">
        <dgm:presLayoutVars>
          <dgm:hierBranch val="init"/>
        </dgm:presLayoutVars>
      </dgm:prSet>
      <dgm:spPr/>
    </dgm:pt>
    <dgm:pt modelId="{BFC41F9A-690C-41B8-8B13-4ACD35D9518D}" type="pres">
      <dgm:prSet presAssocID="{56AAD6E0-BC94-4068-97AD-B084D7B570D1}" presName="rootComposite3" presStyleCnt="0"/>
      <dgm:spPr/>
    </dgm:pt>
    <dgm:pt modelId="{5E641313-A12E-4A8A-934E-B53B77C16008}" type="pres">
      <dgm:prSet presAssocID="{56AAD6E0-BC94-4068-97AD-B084D7B570D1}" presName="rootText3" presStyleLbl="asst1" presStyleIdx="0" presStyleCnt="1" custScaleY="67521" custLinFactNeighborY="-41910">
        <dgm:presLayoutVars>
          <dgm:chPref val="3"/>
        </dgm:presLayoutVars>
      </dgm:prSet>
      <dgm:spPr/>
    </dgm:pt>
    <dgm:pt modelId="{1DBDE344-F31A-41BD-BF7F-499C71F29DAC}" type="pres">
      <dgm:prSet presAssocID="{56AAD6E0-BC94-4068-97AD-B084D7B570D1}" presName="rootConnector3" presStyleLbl="asst1" presStyleIdx="0" presStyleCnt="1"/>
      <dgm:spPr/>
    </dgm:pt>
    <dgm:pt modelId="{E8B29BC8-8024-4A41-AE6C-15A5B4F64751}" type="pres">
      <dgm:prSet presAssocID="{56AAD6E0-BC94-4068-97AD-B084D7B570D1}" presName="hierChild6" presStyleCnt="0"/>
      <dgm:spPr/>
    </dgm:pt>
    <dgm:pt modelId="{D2976893-3212-4A58-8653-54C4B66FDED9}" type="pres">
      <dgm:prSet presAssocID="{56AAD6E0-BC94-4068-97AD-B084D7B570D1}" presName="hierChild7" presStyleCnt="0"/>
      <dgm:spPr/>
    </dgm:pt>
  </dgm:ptLst>
  <dgm:cxnLst>
    <dgm:cxn modelId="{A18B6506-F36B-4520-96BE-8947320E9CC0}" type="presOf" srcId="{E1AB918A-8C46-4DDE-9A89-409C5B297D90}" destId="{EB622A4C-0246-4EAC-ADC5-F919E74A7FDD}" srcOrd="0" destOrd="0" presId="urn:microsoft.com/office/officeart/2005/8/layout/orgChart1"/>
    <dgm:cxn modelId="{1A228C0F-A890-43A3-8398-0932D706D904}" type="presOf" srcId="{AA845505-DD57-4DF1-B68C-97FEB3CE8CE6}" destId="{BE3B11DB-8058-4E2F-9425-8D44DCA195FB}" srcOrd="0" destOrd="0" presId="urn:microsoft.com/office/officeart/2005/8/layout/orgChart1"/>
    <dgm:cxn modelId="{8C5FEA15-9AF9-4765-A91F-C23CE4D5A5BD}" type="presOf" srcId="{0C070262-AB49-472D-9A86-85A011344868}" destId="{4BF3148D-1E19-4D4C-800C-7629A088225F}" srcOrd="1" destOrd="0" presId="urn:microsoft.com/office/officeart/2005/8/layout/orgChart1"/>
    <dgm:cxn modelId="{1FE71719-84A8-4B24-94F3-F6B52408A45D}" type="presOf" srcId="{A373049D-9017-47D7-AADB-145EF4251936}" destId="{2030D03D-05DC-481D-A879-9065262AA87C}" srcOrd="0" destOrd="0" presId="urn:microsoft.com/office/officeart/2005/8/layout/orgChart1"/>
    <dgm:cxn modelId="{2B51121A-4E18-4EE4-95E7-74DA5938AA28}" type="presOf" srcId="{E097030D-EC68-49DB-ACCB-D2153ACC31FC}" destId="{053E2934-4B0A-4149-BA41-4032D547E1DF}" srcOrd="0" destOrd="0" presId="urn:microsoft.com/office/officeart/2005/8/layout/orgChart1"/>
    <dgm:cxn modelId="{875E791C-47A7-40D2-98C5-36FF3AE89AE0}" srcId="{0C070262-AB49-472D-9A86-85A011344868}" destId="{096B5102-C238-40A8-B3D2-53A53D219DBA}" srcOrd="1" destOrd="0" parTransId="{E097030D-EC68-49DB-ACCB-D2153ACC31FC}" sibTransId="{449D5D30-A8B5-4CD9-B485-F49AC2504A2D}"/>
    <dgm:cxn modelId="{49B7D122-70CF-4A44-9E35-ECBE8C0B041E}" type="presOf" srcId="{58563DF0-6C3F-464C-9F8A-2E24E764076F}" destId="{2E554EEB-EABD-4955-B300-A0AC9F9D431B}" srcOrd="0" destOrd="0" presId="urn:microsoft.com/office/officeart/2005/8/layout/orgChart1"/>
    <dgm:cxn modelId="{2AE8BF2D-C359-4927-AAF6-C8753526BAFB}" type="presOf" srcId="{56AAD6E0-BC94-4068-97AD-B084D7B570D1}" destId="{1DBDE344-F31A-41BD-BF7F-499C71F29DAC}" srcOrd="1" destOrd="0" presId="urn:microsoft.com/office/officeart/2005/8/layout/orgChart1"/>
    <dgm:cxn modelId="{A571B33B-7A74-4E63-8726-576EF8EBBD01}" type="presOf" srcId="{D46B5B78-453D-44D4-8C47-4A9A7B48F4E1}" destId="{39D28C3B-B15B-4E3A-82F7-4C1678CEBDA9}" srcOrd="0" destOrd="0" presId="urn:microsoft.com/office/officeart/2005/8/layout/orgChart1"/>
    <dgm:cxn modelId="{B7052F3D-28CC-4153-AA66-D0E4A22998DC}" srcId="{494CC604-88B1-4D45-AB0C-ABAA76B019BC}" destId="{AA845505-DD57-4DF1-B68C-97FEB3CE8CE6}" srcOrd="5" destOrd="0" parTransId="{FB35352D-C5E8-4F76-B466-610A3A444DF1}" sibTransId="{6DF3E7CE-F736-4CE8-BDAD-D8815C5B77F0}"/>
    <dgm:cxn modelId="{A5FE073F-AF02-4C67-8E1A-E454436A4A8A}" type="presOf" srcId="{222AB913-E417-402D-9F73-D3203868855A}" destId="{130E386D-CA1A-4CE2-ADFB-266405227B98}" srcOrd="1" destOrd="0" presId="urn:microsoft.com/office/officeart/2005/8/layout/orgChart1"/>
    <dgm:cxn modelId="{276CBA40-D537-4687-84B3-C3E4D14A9519}" type="presOf" srcId="{A373049D-9017-47D7-AADB-145EF4251936}" destId="{C7367485-672A-4C09-9704-959546EFDD1A}" srcOrd="1" destOrd="0" presId="urn:microsoft.com/office/officeart/2005/8/layout/orgChart1"/>
    <dgm:cxn modelId="{52CBD85D-A9B9-4974-A42D-9F8A062C9F50}" type="presOf" srcId="{7763BDDC-FBC8-415C-9786-EB264D1C78EF}" destId="{711AFAB9-52FB-4D52-8695-D27BE3B7665C}" srcOrd="0" destOrd="0" presId="urn:microsoft.com/office/officeart/2005/8/layout/orgChart1"/>
    <dgm:cxn modelId="{04438262-6953-4E09-8961-18FDF9CA49D4}" type="presOf" srcId="{AA845505-DD57-4DF1-B68C-97FEB3CE8CE6}" destId="{19EF869E-F029-4A8C-91C2-CAEEF4BA98B6}" srcOrd="1" destOrd="0" presId="urn:microsoft.com/office/officeart/2005/8/layout/orgChart1"/>
    <dgm:cxn modelId="{96FD0B43-E541-4D74-8BEB-1D7288C2B3CB}" type="presOf" srcId="{FA9F4A48-1F7F-4243-8E70-1DC4C5DA836C}" destId="{624A867D-3948-4084-A8D4-3C9E845B1DFD}" srcOrd="0" destOrd="0" presId="urn:microsoft.com/office/officeart/2005/8/layout/orgChart1"/>
    <dgm:cxn modelId="{98092A64-9CDE-417A-A891-9FC7633EB9AC}" type="presOf" srcId="{1AE435F6-E4CA-4655-B8CC-D1180BBE133D}" destId="{9B73E44E-F7BE-44D7-91BB-833EFA8CEC12}" srcOrd="0" destOrd="0" presId="urn:microsoft.com/office/officeart/2005/8/layout/orgChart1"/>
    <dgm:cxn modelId="{68EFE368-5017-4054-A8B5-D2A902D6CC89}" type="presOf" srcId="{222AB913-E417-402D-9F73-D3203868855A}" destId="{14DE66A7-4972-442C-9F5C-BA5B1C636868}" srcOrd="0" destOrd="0" presId="urn:microsoft.com/office/officeart/2005/8/layout/orgChart1"/>
    <dgm:cxn modelId="{73A52A6C-8E9D-44B1-9433-102E47D31209}" type="presOf" srcId="{51057E97-1936-4D9A-9B18-3FA154360B7C}" destId="{100B8AF6-E86D-4BD1-A8F3-8D1E30898D50}" srcOrd="1" destOrd="0" presId="urn:microsoft.com/office/officeart/2005/8/layout/orgChart1"/>
    <dgm:cxn modelId="{CAA4B24D-3CF9-4B72-AB83-0AB00F50A2E8}" srcId="{494CC604-88B1-4D45-AB0C-ABAA76B019BC}" destId="{1C33E6B0-B644-44DE-B492-537C347CF4B2}" srcOrd="4" destOrd="0" parTransId="{7763BDDC-FBC8-415C-9786-EB264D1C78EF}" sibTransId="{2DD7EECF-C342-429F-A479-A97EAABAEAF0}"/>
    <dgm:cxn modelId="{90163E72-251F-4B52-B932-F59817DF64FD}" type="presOf" srcId="{0C070262-AB49-472D-9A86-85A011344868}" destId="{DAE65C8A-B312-499B-BB7B-30DF73CC8494}" srcOrd="0" destOrd="0" presId="urn:microsoft.com/office/officeart/2005/8/layout/orgChart1"/>
    <dgm:cxn modelId="{8FC68774-2BA0-4374-9ED1-F66B2D0141F4}" srcId="{494CC604-88B1-4D45-AB0C-ABAA76B019BC}" destId="{0C070262-AB49-472D-9A86-85A011344868}" srcOrd="1" destOrd="0" parTransId="{E1AB918A-8C46-4DDE-9A89-409C5B297D90}" sibTransId="{4E9BB4C2-2947-418E-A7FA-0BFFDB3216A8}"/>
    <dgm:cxn modelId="{E943AD76-967B-4897-AE72-C5870B266EE4}" type="presOf" srcId="{C736B212-5140-4239-8FEB-174FA5434B76}" destId="{4982ED24-3861-4ADA-B3EA-1C3786FD1A73}" srcOrd="1" destOrd="0" presId="urn:microsoft.com/office/officeart/2005/8/layout/orgChart1"/>
    <dgm:cxn modelId="{EA129685-5AD4-43E1-A337-97DCABFCFD3F}" type="presOf" srcId="{096B5102-C238-40A8-B3D2-53A53D219DBA}" destId="{3FCA060F-2670-49FC-B524-F90140B9F9D8}" srcOrd="0" destOrd="0" presId="urn:microsoft.com/office/officeart/2005/8/layout/orgChart1"/>
    <dgm:cxn modelId="{B3616D8B-CFEF-4D28-9A33-8471E8723D3E}" srcId="{0C070262-AB49-472D-9A86-85A011344868}" destId="{51057E97-1936-4D9A-9B18-3FA154360B7C}" srcOrd="0" destOrd="0" parTransId="{58563DF0-6C3F-464C-9F8A-2E24E764076F}" sibTransId="{FDA5802F-2069-4BCE-BF4A-792C9F1C0EB0}"/>
    <dgm:cxn modelId="{0167988B-2E51-4C65-9337-1F8A480B0F41}" type="presOf" srcId="{F5C9EEAB-FC65-46B0-BD43-3C126DA4C575}" destId="{DCEDDDDC-DFB4-4F88-9311-0F38ACD922E9}" srcOrd="0" destOrd="0" presId="urn:microsoft.com/office/officeart/2005/8/layout/orgChart1"/>
    <dgm:cxn modelId="{B9C8E48E-5842-48C2-A3D1-D9598411A415}" srcId="{494CC604-88B1-4D45-AB0C-ABAA76B019BC}" destId="{1AE435F6-E4CA-4655-B8CC-D1180BBE133D}" srcOrd="2" destOrd="0" parTransId="{D46B5B78-453D-44D4-8C47-4A9A7B48F4E1}" sibTransId="{3E4E9408-B5C2-4ED9-9461-C95FFB54467D}"/>
    <dgm:cxn modelId="{7554C58F-2888-4144-8257-D037C69A9605}" srcId="{494CC604-88B1-4D45-AB0C-ABAA76B019BC}" destId="{222AB913-E417-402D-9F73-D3203868855A}" srcOrd="3" destOrd="0" parTransId="{3454EFA2-1E88-428C-A03E-E63999FFF9D3}" sibTransId="{FA30DF3C-B445-4A90-A742-B112107FD69D}"/>
    <dgm:cxn modelId="{21EC6190-F30F-4698-98B6-17E555DEC9B5}" type="presOf" srcId="{C736B212-5140-4239-8FEB-174FA5434B76}" destId="{EBA8FBA2-6BAE-4A27-A45D-87F0D50C44BD}" srcOrd="0" destOrd="0" presId="urn:microsoft.com/office/officeart/2005/8/layout/orgChart1"/>
    <dgm:cxn modelId="{ADCDCBA4-10CD-44E1-9EA4-872C2A1069AE}" type="presOf" srcId="{D83D9651-7804-4B5C-A892-EE34F4879DCB}" destId="{03637420-08E0-447A-9A35-2B88FF310336}" srcOrd="0" destOrd="0" presId="urn:microsoft.com/office/officeart/2005/8/layout/orgChart1"/>
    <dgm:cxn modelId="{00AE5CAA-DDE6-4A86-A91C-D15082914808}" type="presOf" srcId="{51057E97-1936-4D9A-9B18-3FA154360B7C}" destId="{C7B62FDB-08EB-489B-A26E-F8762EA3076A}" srcOrd="0" destOrd="0" presId="urn:microsoft.com/office/officeart/2005/8/layout/orgChart1"/>
    <dgm:cxn modelId="{C84DBCB0-D4B0-4B1F-B353-11C8D09A2A6D}" srcId="{1AE435F6-E4CA-4655-B8CC-D1180BBE133D}" destId="{A62EF001-E50D-46D6-AD63-2F62DB8A7456}" srcOrd="0" destOrd="0" parTransId="{547B7007-DD92-4C08-BCA3-61702792CBFE}" sibTransId="{DFDA37D6-E9EE-455F-BDD1-1674630D03FB}"/>
    <dgm:cxn modelId="{5A2524B5-9036-469B-9D64-6ABDAE281EBF}" type="presOf" srcId="{56AAD6E0-BC94-4068-97AD-B084D7B570D1}" destId="{5E641313-A12E-4A8A-934E-B53B77C16008}" srcOrd="0" destOrd="0" presId="urn:microsoft.com/office/officeart/2005/8/layout/orgChart1"/>
    <dgm:cxn modelId="{312885BA-7401-436B-8686-F4F871421E72}" type="presOf" srcId="{A62EF001-E50D-46D6-AD63-2F62DB8A7456}" destId="{817C6DF6-25AC-47B8-918C-6D945CB9D8B1}" srcOrd="1" destOrd="0" presId="urn:microsoft.com/office/officeart/2005/8/layout/orgChart1"/>
    <dgm:cxn modelId="{0D39BDBA-CA82-4731-89F0-F6F1C35F3271}" type="presOf" srcId="{FB35352D-C5E8-4F76-B466-610A3A444DF1}" destId="{F48923D0-0054-48AD-AA40-63FD073752EA}" srcOrd="0" destOrd="0" presId="urn:microsoft.com/office/officeart/2005/8/layout/orgChart1"/>
    <dgm:cxn modelId="{09E67DBF-F116-4DC5-902C-70D41CDE58A3}" type="presOf" srcId="{01FD7C0F-3D6B-4AA4-B65B-BE91AAE48988}" destId="{764D1FA6-DDB7-4564-B191-C157C4D281FE}" srcOrd="0" destOrd="0" presId="urn:microsoft.com/office/officeart/2005/8/layout/orgChart1"/>
    <dgm:cxn modelId="{587B1CC0-1D81-4155-8D01-29002873735B}" srcId="{FA9F4A48-1F7F-4243-8E70-1DC4C5DA836C}" destId="{494CC604-88B1-4D45-AB0C-ABAA76B019BC}" srcOrd="0" destOrd="0" parTransId="{DD4D9723-A8C0-4B29-9BC6-055393BB12B5}" sibTransId="{018DAAB8-C8E4-4F47-BABB-F0877BBE08F5}"/>
    <dgm:cxn modelId="{B55B21C1-B801-417A-B2A0-D6E98041C009}" type="presOf" srcId="{096B5102-C238-40A8-B3D2-53A53D219DBA}" destId="{16FB62B4-6013-450B-B19B-055BC48004D0}" srcOrd="1" destOrd="0" presId="urn:microsoft.com/office/officeart/2005/8/layout/orgChart1"/>
    <dgm:cxn modelId="{7879A8C1-1D0F-4EE4-B24A-0DB37F6A370D}" type="presOf" srcId="{1C33E6B0-B644-44DE-B492-537C347CF4B2}" destId="{EC5FC5F3-2878-4768-AE74-9B5036580BCE}" srcOrd="0" destOrd="0" presId="urn:microsoft.com/office/officeart/2005/8/layout/orgChart1"/>
    <dgm:cxn modelId="{E928DECC-F040-481C-B2C1-DF637C552C75}" srcId="{494CC604-88B1-4D45-AB0C-ABAA76B019BC}" destId="{56AAD6E0-BC94-4068-97AD-B084D7B570D1}" srcOrd="0" destOrd="0" parTransId="{F5C9EEAB-FC65-46B0-BD43-3C126DA4C575}" sibTransId="{687900B1-B76E-4A64-9E80-19ACB4BC5148}"/>
    <dgm:cxn modelId="{2FA0CBDB-D14D-4E90-9861-48E8143D92AD}" srcId="{1AE435F6-E4CA-4655-B8CC-D1180BBE133D}" destId="{C736B212-5140-4239-8FEB-174FA5434B76}" srcOrd="1" destOrd="0" parTransId="{01FD7C0F-3D6B-4AA4-B65B-BE91AAE48988}" sibTransId="{F2107B8B-DC0C-4D90-AC6A-2530763A5BF4}"/>
    <dgm:cxn modelId="{9030DADC-59C9-4A79-823C-E25336C1E7F9}" type="presOf" srcId="{494CC604-88B1-4D45-AB0C-ABAA76B019BC}" destId="{26B33701-6BD9-4211-862E-F1385C4744A4}" srcOrd="0" destOrd="0" presId="urn:microsoft.com/office/officeart/2005/8/layout/orgChart1"/>
    <dgm:cxn modelId="{F1B358DD-C0E0-44B1-89F3-85DBB2B6F778}" type="presOf" srcId="{547B7007-DD92-4C08-BCA3-61702792CBFE}" destId="{4CB2E660-3353-4664-943C-5A372009E080}" srcOrd="0" destOrd="0" presId="urn:microsoft.com/office/officeart/2005/8/layout/orgChart1"/>
    <dgm:cxn modelId="{71C83BDF-AD20-46E8-BEB2-4465D1DCF3F8}" type="presOf" srcId="{3454EFA2-1E88-428C-A03E-E63999FFF9D3}" destId="{8C5D0788-8492-4CD0-8108-996C8A22E65E}" srcOrd="0" destOrd="0" presId="urn:microsoft.com/office/officeart/2005/8/layout/orgChart1"/>
    <dgm:cxn modelId="{84B876E0-A684-4F39-BBF7-3AD1C45C5101}" type="presOf" srcId="{494CC604-88B1-4D45-AB0C-ABAA76B019BC}" destId="{146275D6-DAB6-4DE1-A906-F91AFA283CEE}" srcOrd="1" destOrd="0" presId="urn:microsoft.com/office/officeart/2005/8/layout/orgChart1"/>
    <dgm:cxn modelId="{9ED4DAE0-4C81-490E-9831-ADF98437191A}" type="presOf" srcId="{1AE435F6-E4CA-4655-B8CC-D1180BBE133D}" destId="{AFFE4823-EEC1-4934-B4A9-9ACA37F15BDB}" srcOrd="1" destOrd="0" presId="urn:microsoft.com/office/officeart/2005/8/layout/orgChart1"/>
    <dgm:cxn modelId="{5B54A4E1-0BD0-489C-9B06-5FD31292598B}" type="presOf" srcId="{1C33E6B0-B644-44DE-B492-537C347CF4B2}" destId="{C4AFE9AE-CCF2-48F7-8419-2D780238C1CD}" srcOrd="1" destOrd="0" presId="urn:microsoft.com/office/officeart/2005/8/layout/orgChart1"/>
    <dgm:cxn modelId="{0449CCE3-F4A7-4FF2-9859-75F561DEE64E}" type="presOf" srcId="{A62EF001-E50D-46D6-AD63-2F62DB8A7456}" destId="{6A6F06CD-7512-4E55-A032-D7383AEB213B}" srcOrd="0" destOrd="0" presId="urn:microsoft.com/office/officeart/2005/8/layout/orgChart1"/>
    <dgm:cxn modelId="{92CC5CE4-63A4-4FA2-98EC-DD8BC4E440BD}" srcId="{AA845505-DD57-4DF1-B68C-97FEB3CE8CE6}" destId="{A373049D-9017-47D7-AADB-145EF4251936}" srcOrd="0" destOrd="0" parTransId="{D83D9651-7804-4B5C-A892-EE34F4879DCB}" sibTransId="{8AC0AF80-30DC-4E24-B92C-AE12EE2C2D1F}"/>
    <dgm:cxn modelId="{E10F0476-D4E7-41A2-85C2-17E5BBD3586A}" type="presParOf" srcId="{624A867D-3948-4084-A8D4-3C9E845B1DFD}" destId="{7515F698-A4C0-4D97-A799-7914F662304E}" srcOrd="0" destOrd="0" presId="urn:microsoft.com/office/officeart/2005/8/layout/orgChart1"/>
    <dgm:cxn modelId="{EEADC812-41B9-4621-B1EC-4DD3B3C32606}" type="presParOf" srcId="{7515F698-A4C0-4D97-A799-7914F662304E}" destId="{7B93A79E-B9D3-406F-92BE-707B67E1ADC6}" srcOrd="0" destOrd="0" presId="urn:microsoft.com/office/officeart/2005/8/layout/orgChart1"/>
    <dgm:cxn modelId="{C3E0AA41-9D87-410B-B1BA-EE1C4B077BE1}" type="presParOf" srcId="{7B93A79E-B9D3-406F-92BE-707B67E1ADC6}" destId="{26B33701-6BD9-4211-862E-F1385C4744A4}" srcOrd="0" destOrd="0" presId="urn:microsoft.com/office/officeart/2005/8/layout/orgChart1"/>
    <dgm:cxn modelId="{FEE6CD64-CAE2-4ABF-AF45-4D918C6FA9C0}" type="presParOf" srcId="{7B93A79E-B9D3-406F-92BE-707B67E1ADC6}" destId="{146275D6-DAB6-4DE1-A906-F91AFA283CEE}" srcOrd="1" destOrd="0" presId="urn:microsoft.com/office/officeart/2005/8/layout/orgChart1"/>
    <dgm:cxn modelId="{646187D2-3CE5-4091-A4B9-8A111724AD61}" type="presParOf" srcId="{7515F698-A4C0-4D97-A799-7914F662304E}" destId="{F864FF17-3A87-4BBA-A2C4-738E0DCD100E}" srcOrd="1" destOrd="0" presId="urn:microsoft.com/office/officeart/2005/8/layout/orgChart1"/>
    <dgm:cxn modelId="{6DED9992-7EEF-4E03-8C35-C85CC5E67A12}" type="presParOf" srcId="{F864FF17-3A87-4BBA-A2C4-738E0DCD100E}" destId="{EB622A4C-0246-4EAC-ADC5-F919E74A7FDD}" srcOrd="0" destOrd="0" presId="urn:microsoft.com/office/officeart/2005/8/layout/orgChart1"/>
    <dgm:cxn modelId="{34B17C70-0794-43AA-98D8-27AAD68BF97D}" type="presParOf" srcId="{F864FF17-3A87-4BBA-A2C4-738E0DCD100E}" destId="{168AAD58-56ED-4CB7-BF89-681943B22AFA}" srcOrd="1" destOrd="0" presId="urn:microsoft.com/office/officeart/2005/8/layout/orgChart1"/>
    <dgm:cxn modelId="{AFAA0B22-691D-49F7-BDDA-9E3BBE248EF6}" type="presParOf" srcId="{168AAD58-56ED-4CB7-BF89-681943B22AFA}" destId="{21A6A08D-DE04-4BC2-8C12-BAB40B0A8880}" srcOrd="0" destOrd="0" presId="urn:microsoft.com/office/officeart/2005/8/layout/orgChart1"/>
    <dgm:cxn modelId="{B195D91F-438D-42DD-A4BB-FEC575116CBB}" type="presParOf" srcId="{21A6A08D-DE04-4BC2-8C12-BAB40B0A8880}" destId="{DAE65C8A-B312-499B-BB7B-30DF73CC8494}" srcOrd="0" destOrd="0" presId="urn:microsoft.com/office/officeart/2005/8/layout/orgChart1"/>
    <dgm:cxn modelId="{391EA9A8-A269-40E6-B5E6-A70D73EB5C3B}" type="presParOf" srcId="{21A6A08D-DE04-4BC2-8C12-BAB40B0A8880}" destId="{4BF3148D-1E19-4D4C-800C-7629A088225F}" srcOrd="1" destOrd="0" presId="urn:microsoft.com/office/officeart/2005/8/layout/orgChart1"/>
    <dgm:cxn modelId="{0BF44CAB-C3F4-4C8E-8900-A2879EA08C4A}" type="presParOf" srcId="{168AAD58-56ED-4CB7-BF89-681943B22AFA}" destId="{7D044DD5-CFFC-4101-9AF1-D169DAB9F917}" srcOrd="1" destOrd="0" presId="urn:microsoft.com/office/officeart/2005/8/layout/orgChart1"/>
    <dgm:cxn modelId="{20513582-DF6F-4877-87DC-4916D7F6F9F8}" type="presParOf" srcId="{7D044DD5-CFFC-4101-9AF1-D169DAB9F917}" destId="{2E554EEB-EABD-4955-B300-A0AC9F9D431B}" srcOrd="0" destOrd="0" presId="urn:microsoft.com/office/officeart/2005/8/layout/orgChart1"/>
    <dgm:cxn modelId="{141A5A6E-16E4-4705-8FB4-A45A34E25EF4}" type="presParOf" srcId="{7D044DD5-CFFC-4101-9AF1-D169DAB9F917}" destId="{A4ABB2D8-47CF-4FC0-8DC4-8F8E33E45ADC}" srcOrd="1" destOrd="0" presId="urn:microsoft.com/office/officeart/2005/8/layout/orgChart1"/>
    <dgm:cxn modelId="{C3885CDF-E86C-465B-B35D-6F4F8E9B6D52}" type="presParOf" srcId="{A4ABB2D8-47CF-4FC0-8DC4-8F8E33E45ADC}" destId="{B264ECDB-CE6E-4D2B-900D-82F4859E0963}" srcOrd="0" destOrd="0" presId="urn:microsoft.com/office/officeart/2005/8/layout/orgChart1"/>
    <dgm:cxn modelId="{4484C6B7-74C5-41A0-AFC9-E0E355B9FB20}" type="presParOf" srcId="{B264ECDB-CE6E-4D2B-900D-82F4859E0963}" destId="{C7B62FDB-08EB-489B-A26E-F8762EA3076A}" srcOrd="0" destOrd="0" presId="urn:microsoft.com/office/officeart/2005/8/layout/orgChart1"/>
    <dgm:cxn modelId="{3EF65B51-B26C-48E9-BD68-4E38F1AA6A4B}" type="presParOf" srcId="{B264ECDB-CE6E-4D2B-900D-82F4859E0963}" destId="{100B8AF6-E86D-4BD1-A8F3-8D1E30898D50}" srcOrd="1" destOrd="0" presId="urn:microsoft.com/office/officeart/2005/8/layout/orgChart1"/>
    <dgm:cxn modelId="{588EAB54-21D1-4FCD-8F47-F786D19D105D}" type="presParOf" srcId="{A4ABB2D8-47CF-4FC0-8DC4-8F8E33E45ADC}" destId="{3EDF4E5E-7FDE-40EA-AFE9-1E3374B7BD6F}" srcOrd="1" destOrd="0" presId="urn:microsoft.com/office/officeart/2005/8/layout/orgChart1"/>
    <dgm:cxn modelId="{7ED07B3D-6A3F-4F85-A412-FC307AC584E4}" type="presParOf" srcId="{A4ABB2D8-47CF-4FC0-8DC4-8F8E33E45ADC}" destId="{4339D2BF-222D-44FC-965C-864B9C34944D}" srcOrd="2" destOrd="0" presId="urn:microsoft.com/office/officeart/2005/8/layout/orgChart1"/>
    <dgm:cxn modelId="{51053FA7-F9B6-4021-AA19-4877C2976C02}" type="presParOf" srcId="{7D044DD5-CFFC-4101-9AF1-D169DAB9F917}" destId="{053E2934-4B0A-4149-BA41-4032D547E1DF}" srcOrd="2" destOrd="0" presId="urn:microsoft.com/office/officeart/2005/8/layout/orgChart1"/>
    <dgm:cxn modelId="{D288ABDB-313B-41BC-8D5C-5B77652D0B4F}" type="presParOf" srcId="{7D044DD5-CFFC-4101-9AF1-D169DAB9F917}" destId="{B205D177-F96F-45D6-B518-E121024029FE}" srcOrd="3" destOrd="0" presId="urn:microsoft.com/office/officeart/2005/8/layout/orgChart1"/>
    <dgm:cxn modelId="{21BB46FE-9805-4E9C-8CEE-CA129AA2D730}" type="presParOf" srcId="{B205D177-F96F-45D6-B518-E121024029FE}" destId="{CA4C3561-7714-49FC-A782-B0D0504718CA}" srcOrd="0" destOrd="0" presId="urn:microsoft.com/office/officeart/2005/8/layout/orgChart1"/>
    <dgm:cxn modelId="{BD3A72CC-6ACF-444E-90B4-314990EA4D3C}" type="presParOf" srcId="{CA4C3561-7714-49FC-A782-B0D0504718CA}" destId="{3FCA060F-2670-49FC-B524-F90140B9F9D8}" srcOrd="0" destOrd="0" presId="urn:microsoft.com/office/officeart/2005/8/layout/orgChart1"/>
    <dgm:cxn modelId="{3AB1A4C7-F267-42F7-A2FF-BA567980B322}" type="presParOf" srcId="{CA4C3561-7714-49FC-A782-B0D0504718CA}" destId="{16FB62B4-6013-450B-B19B-055BC48004D0}" srcOrd="1" destOrd="0" presId="urn:microsoft.com/office/officeart/2005/8/layout/orgChart1"/>
    <dgm:cxn modelId="{D1969BBF-0DC2-4C0D-A001-849E07B57E18}" type="presParOf" srcId="{B205D177-F96F-45D6-B518-E121024029FE}" destId="{2F3FB740-F2CB-4B5F-960D-61D6C0D73784}" srcOrd="1" destOrd="0" presId="urn:microsoft.com/office/officeart/2005/8/layout/orgChart1"/>
    <dgm:cxn modelId="{AFEF1FF0-3752-4117-8653-A935DE9A9B9F}" type="presParOf" srcId="{B205D177-F96F-45D6-B518-E121024029FE}" destId="{BC3D08D5-1E93-4CB5-9382-4075449093F5}" srcOrd="2" destOrd="0" presId="urn:microsoft.com/office/officeart/2005/8/layout/orgChart1"/>
    <dgm:cxn modelId="{FF3BD0F6-D9BE-479D-AA44-E0EEAA5E1F63}" type="presParOf" srcId="{168AAD58-56ED-4CB7-BF89-681943B22AFA}" destId="{2B178942-0EA3-47E4-85D7-6492230A7251}" srcOrd="2" destOrd="0" presId="urn:microsoft.com/office/officeart/2005/8/layout/orgChart1"/>
    <dgm:cxn modelId="{D24EE8A4-DC38-4EA4-9453-4685732C7DAD}" type="presParOf" srcId="{F864FF17-3A87-4BBA-A2C4-738E0DCD100E}" destId="{39D28C3B-B15B-4E3A-82F7-4C1678CEBDA9}" srcOrd="2" destOrd="0" presId="urn:microsoft.com/office/officeart/2005/8/layout/orgChart1"/>
    <dgm:cxn modelId="{6C098102-EB25-4723-B9BA-52C9C2A1E7E2}" type="presParOf" srcId="{F864FF17-3A87-4BBA-A2C4-738E0DCD100E}" destId="{7A59A05C-4E9B-4E64-BA59-62F6C9C45021}" srcOrd="3" destOrd="0" presId="urn:microsoft.com/office/officeart/2005/8/layout/orgChart1"/>
    <dgm:cxn modelId="{4E466F22-E02A-45E6-874A-6F42135A5C0E}" type="presParOf" srcId="{7A59A05C-4E9B-4E64-BA59-62F6C9C45021}" destId="{4A4356B2-52E6-41B6-BDA7-D1CFB14F3A82}" srcOrd="0" destOrd="0" presId="urn:microsoft.com/office/officeart/2005/8/layout/orgChart1"/>
    <dgm:cxn modelId="{16C4B980-B9A5-4B6D-A711-662A4D9C84F0}" type="presParOf" srcId="{4A4356B2-52E6-41B6-BDA7-D1CFB14F3A82}" destId="{9B73E44E-F7BE-44D7-91BB-833EFA8CEC12}" srcOrd="0" destOrd="0" presId="urn:microsoft.com/office/officeart/2005/8/layout/orgChart1"/>
    <dgm:cxn modelId="{0401F54C-AF6D-45AA-A04A-2E98DA7CF50E}" type="presParOf" srcId="{4A4356B2-52E6-41B6-BDA7-D1CFB14F3A82}" destId="{AFFE4823-EEC1-4934-B4A9-9ACA37F15BDB}" srcOrd="1" destOrd="0" presId="urn:microsoft.com/office/officeart/2005/8/layout/orgChart1"/>
    <dgm:cxn modelId="{59E3FCC8-5F0E-4392-8BD2-41E216437669}" type="presParOf" srcId="{7A59A05C-4E9B-4E64-BA59-62F6C9C45021}" destId="{AD6A1592-734A-4218-A8CD-C2599DE36327}" srcOrd="1" destOrd="0" presId="urn:microsoft.com/office/officeart/2005/8/layout/orgChart1"/>
    <dgm:cxn modelId="{2CC52790-85DE-4C87-B613-5B52D33C57A1}" type="presParOf" srcId="{AD6A1592-734A-4218-A8CD-C2599DE36327}" destId="{4CB2E660-3353-4664-943C-5A372009E080}" srcOrd="0" destOrd="0" presId="urn:microsoft.com/office/officeart/2005/8/layout/orgChart1"/>
    <dgm:cxn modelId="{95D0D4E0-AD41-42D6-AB44-C05274D7B025}" type="presParOf" srcId="{AD6A1592-734A-4218-A8CD-C2599DE36327}" destId="{2594CCCC-5814-47ED-AA39-E15CBBD48243}" srcOrd="1" destOrd="0" presId="urn:microsoft.com/office/officeart/2005/8/layout/orgChart1"/>
    <dgm:cxn modelId="{8BE5F3DB-DD5D-4304-8CBE-D5188B9B7B08}" type="presParOf" srcId="{2594CCCC-5814-47ED-AA39-E15CBBD48243}" destId="{34820DF4-35A2-469A-8A2D-A159391EE14D}" srcOrd="0" destOrd="0" presId="urn:microsoft.com/office/officeart/2005/8/layout/orgChart1"/>
    <dgm:cxn modelId="{89A657F4-E507-4B7E-8810-2BE6B3E3EE0F}" type="presParOf" srcId="{34820DF4-35A2-469A-8A2D-A159391EE14D}" destId="{6A6F06CD-7512-4E55-A032-D7383AEB213B}" srcOrd="0" destOrd="0" presId="urn:microsoft.com/office/officeart/2005/8/layout/orgChart1"/>
    <dgm:cxn modelId="{340BDB11-3655-4DE3-A66E-BE92DBF66E96}" type="presParOf" srcId="{34820DF4-35A2-469A-8A2D-A159391EE14D}" destId="{817C6DF6-25AC-47B8-918C-6D945CB9D8B1}" srcOrd="1" destOrd="0" presId="urn:microsoft.com/office/officeart/2005/8/layout/orgChart1"/>
    <dgm:cxn modelId="{7BC1128C-224E-446C-A78A-78D486222957}" type="presParOf" srcId="{2594CCCC-5814-47ED-AA39-E15CBBD48243}" destId="{06388C21-B639-4C48-8583-A1CF6C7D8119}" srcOrd="1" destOrd="0" presId="urn:microsoft.com/office/officeart/2005/8/layout/orgChart1"/>
    <dgm:cxn modelId="{88BD3756-A1D7-4C4B-8F90-37A910EF9C14}" type="presParOf" srcId="{2594CCCC-5814-47ED-AA39-E15CBBD48243}" destId="{CA5A80F0-8FA4-4898-A07F-A66122DCC8B7}" srcOrd="2" destOrd="0" presId="urn:microsoft.com/office/officeart/2005/8/layout/orgChart1"/>
    <dgm:cxn modelId="{6EABA0D2-C71D-40E9-B367-71FBF5CBD5FF}" type="presParOf" srcId="{AD6A1592-734A-4218-A8CD-C2599DE36327}" destId="{764D1FA6-DDB7-4564-B191-C157C4D281FE}" srcOrd="2" destOrd="0" presId="urn:microsoft.com/office/officeart/2005/8/layout/orgChart1"/>
    <dgm:cxn modelId="{F2A79F15-D298-4412-A759-0EBBC043A94B}" type="presParOf" srcId="{AD6A1592-734A-4218-A8CD-C2599DE36327}" destId="{74B2F3A2-E0AC-49CA-9DDD-DDC7571B08E4}" srcOrd="3" destOrd="0" presId="urn:microsoft.com/office/officeart/2005/8/layout/orgChart1"/>
    <dgm:cxn modelId="{F96D0FE0-AD87-4298-BF44-50C47FAFA297}" type="presParOf" srcId="{74B2F3A2-E0AC-49CA-9DDD-DDC7571B08E4}" destId="{49EA8546-6A29-4CD5-B896-EC4A2BF2CFC1}" srcOrd="0" destOrd="0" presId="urn:microsoft.com/office/officeart/2005/8/layout/orgChart1"/>
    <dgm:cxn modelId="{04C9C7BD-47B1-451C-9866-C4ECE2285124}" type="presParOf" srcId="{49EA8546-6A29-4CD5-B896-EC4A2BF2CFC1}" destId="{EBA8FBA2-6BAE-4A27-A45D-87F0D50C44BD}" srcOrd="0" destOrd="0" presId="urn:microsoft.com/office/officeart/2005/8/layout/orgChart1"/>
    <dgm:cxn modelId="{5B776365-8B76-44BE-A8E3-8DD47ACB2022}" type="presParOf" srcId="{49EA8546-6A29-4CD5-B896-EC4A2BF2CFC1}" destId="{4982ED24-3861-4ADA-B3EA-1C3786FD1A73}" srcOrd="1" destOrd="0" presId="urn:microsoft.com/office/officeart/2005/8/layout/orgChart1"/>
    <dgm:cxn modelId="{3EBC3FFC-5133-4E92-A94F-83723272D77B}" type="presParOf" srcId="{74B2F3A2-E0AC-49CA-9DDD-DDC7571B08E4}" destId="{C1C7D18B-9A56-44D5-BDA7-FE0CBA905BFC}" srcOrd="1" destOrd="0" presId="urn:microsoft.com/office/officeart/2005/8/layout/orgChart1"/>
    <dgm:cxn modelId="{8E1307E3-97A2-4CED-88DC-25D6F83B6E3B}" type="presParOf" srcId="{74B2F3A2-E0AC-49CA-9DDD-DDC7571B08E4}" destId="{0BFC47CA-19AE-4D34-AF4E-E5FD98A4D3D7}" srcOrd="2" destOrd="0" presId="urn:microsoft.com/office/officeart/2005/8/layout/orgChart1"/>
    <dgm:cxn modelId="{FB2F4E93-D72D-4040-8402-3DB80FC07A88}" type="presParOf" srcId="{7A59A05C-4E9B-4E64-BA59-62F6C9C45021}" destId="{6615F2FC-AB16-4DCA-A764-48548F55ADB6}" srcOrd="2" destOrd="0" presId="urn:microsoft.com/office/officeart/2005/8/layout/orgChart1"/>
    <dgm:cxn modelId="{D73CD184-819F-4857-B6E2-5292E9D697B7}" type="presParOf" srcId="{F864FF17-3A87-4BBA-A2C4-738E0DCD100E}" destId="{8C5D0788-8492-4CD0-8108-996C8A22E65E}" srcOrd="4" destOrd="0" presId="urn:microsoft.com/office/officeart/2005/8/layout/orgChart1"/>
    <dgm:cxn modelId="{F9980930-BC9C-4B0F-8BC7-5F7BCFA2A5B1}" type="presParOf" srcId="{F864FF17-3A87-4BBA-A2C4-738E0DCD100E}" destId="{0694AA17-AE06-401A-8C8F-D9E43AF76E7F}" srcOrd="5" destOrd="0" presId="urn:microsoft.com/office/officeart/2005/8/layout/orgChart1"/>
    <dgm:cxn modelId="{B7C34AFB-8417-4982-B83F-3A0CD599D70B}" type="presParOf" srcId="{0694AA17-AE06-401A-8C8F-D9E43AF76E7F}" destId="{D642729C-111F-4FA1-90F2-A51DE2A9A951}" srcOrd="0" destOrd="0" presId="urn:microsoft.com/office/officeart/2005/8/layout/orgChart1"/>
    <dgm:cxn modelId="{5EA03AE9-093A-4F98-836C-E58154EB783A}" type="presParOf" srcId="{D642729C-111F-4FA1-90F2-A51DE2A9A951}" destId="{14DE66A7-4972-442C-9F5C-BA5B1C636868}" srcOrd="0" destOrd="0" presId="urn:microsoft.com/office/officeart/2005/8/layout/orgChart1"/>
    <dgm:cxn modelId="{250724C1-EE54-4D60-9A20-8D071FED8A30}" type="presParOf" srcId="{D642729C-111F-4FA1-90F2-A51DE2A9A951}" destId="{130E386D-CA1A-4CE2-ADFB-266405227B98}" srcOrd="1" destOrd="0" presId="urn:microsoft.com/office/officeart/2005/8/layout/orgChart1"/>
    <dgm:cxn modelId="{C5F85029-C86C-4BD3-89BD-211F0999DC3A}" type="presParOf" srcId="{0694AA17-AE06-401A-8C8F-D9E43AF76E7F}" destId="{2F46152C-5CA2-47C2-826A-87414CCCF3DA}" srcOrd="1" destOrd="0" presId="urn:microsoft.com/office/officeart/2005/8/layout/orgChart1"/>
    <dgm:cxn modelId="{C0A8A31E-9CEC-4788-AD16-03EC73FFBEA5}" type="presParOf" srcId="{0694AA17-AE06-401A-8C8F-D9E43AF76E7F}" destId="{F7639427-4DF1-421C-A560-44E2A7D36934}" srcOrd="2" destOrd="0" presId="urn:microsoft.com/office/officeart/2005/8/layout/orgChart1"/>
    <dgm:cxn modelId="{06BFB7CA-7143-47C1-B880-756C81120B1B}" type="presParOf" srcId="{F864FF17-3A87-4BBA-A2C4-738E0DCD100E}" destId="{711AFAB9-52FB-4D52-8695-D27BE3B7665C}" srcOrd="6" destOrd="0" presId="urn:microsoft.com/office/officeart/2005/8/layout/orgChart1"/>
    <dgm:cxn modelId="{7A22CED2-2C89-4CAF-A4F1-FE90C361E089}" type="presParOf" srcId="{F864FF17-3A87-4BBA-A2C4-738E0DCD100E}" destId="{10829F7F-5ED8-475D-A0DF-B282B512FFE0}" srcOrd="7" destOrd="0" presId="urn:microsoft.com/office/officeart/2005/8/layout/orgChart1"/>
    <dgm:cxn modelId="{57505B70-656B-4EDC-BFD0-2A1EFBFB7F2A}" type="presParOf" srcId="{10829F7F-5ED8-475D-A0DF-B282B512FFE0}" destId="{DBAC825E-C7D9-4CDF-AB76-C7FB12C3C073}" srcOrd="0" destOrd="0" presId="urn:microsoft.com/office/officeart/2005/8/layout/orgChart1"/>
    <dgm:cxn modelId="{E3058ED5-60D3-4DC2-A333-1A5A8C78D83B}" type="presParOf" srcId="{DBAC825E-C7D9-4CDF-AB76-C7FB12C3C073}" destId="{EC5FC5F3-2878-4768-AE74-9B5036580BCE}" srcOrd="0" destOrd="0" presId="urn:microsoft.com/office/officeart/2005/8/layout/orgChart1"/>
    <dgm:cxn modelId="{F087F80D-2C0D-4491-897F-3BAA51A6B646}" type="presParOf" srcId="{DBAC825E-C7D9-4CDF-AB76-C7FB12C3C073}" destId="{C4AFE9AE-CCF2-48F7-8419-2D780238C1CD}" srcOrd="1" destOrd="0" presId="urn:microsoft.com/office/officeart/2005/8/layout/orgChart1"/>
    <dgm:cxn modelId="{17A1C2FA-2AB9-4436-B3E6-EA4CF9A0F305}" type="presParOf" srcId="{10829F7F-5ED8-475D-A0DF-B282B512FFE0}" destId="{BB7074AC-6A38-418A-8621-7BF2314EBF42}" srcOrd="1" destOrd="0" presId="urn:microsoft.com/office/officeart/2005/8/layout/orgChart1"/>
    <dgm:cxn modelId="{62D418A7-6EA1-4D1B-A83F-7C1A2DA0A588}" type="presParOf" srcId="{10829F7F-5ED8-475D-A0DF-B282B512FFE0}" destId="{ADD502BA-0B3B-4AE9-BBA3-001A98DC5533}" srcOrd="2" destOrd="0" presId="urn:microsoft.com/office/officeart/2005/8/layout/orgChart1"/>
    <dgm:cxn modelId="{B08F049E-109A-4673-8B95-94A0BBD89DCE}" type="presParOf" srcId="{F864FF17-3A87-4BBA-A2C4-738E0DCD100E}" destId="{F48923D0-0054-48AD-AA40-63FD073752EA}" srcOrd="8" destOrd="0" presId="urn:microsoft.com/office/officeart/2005/8/layout/orgChart1"/>
    <dgm:cxn modelId="{6B1DA052-EA85-4961-94EE-CC84EE532A4C}" type="presParOf" srcId="{F864FF17-3A87-4BBA-A2C4-738E0DCD100E}" destId="{A2C147C9-E55E-4F8E-A960-3032502B3FF6}" srcOrd="9" destOrd="0" presId="urn:microsoft.com/office/officeart/2005/8/layout/orgChart1"/>
    <dgm:cxn modelId="{A67870B0-3CE7-413D-93DD-3836590A8A76}" type="presParOf" srcId="{A2C147C9-E55E-4F8E-A960-3032502B3FF6}" destId="{077193E3-A674-4029-8065-6E1D662D20B4}" srcOrd="0" destOrd="0" presId="urn:microsoft.com/office/officeart/2005/8/layout/orgChart1"/>
    <dgm:cxn modelId="{38C97C27-9CA1-4A84-85EF-99B662034261}" type="presParOf" srcId="{077193E3-A674-4029-8065-6E1D662D20B4}" destId="{BE3B11DB-8058-4E2F-9425-8D44DCA195FB}" srcOrd="0" destOrd="0" presId="urn:microsoft.com/office/officeart/2005/8/layout/orgChart1"/>
    <dgm:cxn modelId="{880599D5-9A10-48F3-9AB6-4B3E30FF976C}" type="presParOf" srcId="{077193E3-A674-4029-8065-6E1D662D20B4}" destId="{19EF869E-F029-4A8C-91C2-CAEEF4BA98B6}" srcOrd="1" destOrd="0" presId="urn:microsoft.com/office/officeart/2005/8/layout/orgChart1"/>
    <dgm:cxn modelId="{43FF3EC6-5DEA-427D-A675-8820C9499651}" type="presParOf" srcId="{A2C147C9-E55E-4F8E-A960-3032502B3FF6}" destId="{3B47E6DF-0659-4FB6-BC46-189961ABD5FD}" srcOrd="1" destOrd="0" presId="urn:microsoft.com/office/officeart/2005/8/layout/orgChart1"/>
    <dgm:cxn modelId="{B0EFF616-DB98-4A1F-8D9E-909738C20D92}" type="presParOf" srcId="{3B47E6DF-0659-4FB6-BC46-189961ABD5FD}" destId="{03637420-08E0-447A-9A35-2B88FF310336}" srcOrd="0" destOrd="0" presId="urn:microsoft.com/office/officeart/2005/8/layout/orgChart1"/>
    <dgm:cxn modelId="{658C9DC3-D8B0-4933-8AAF-7C673BBC77D4}" type="presParOf" srcId="{3B47E6DF-0659-4FB6-BC46-189961ABD5FD}" destId="{FC484D10-EE32-4189-A6C2-ED69FD0D010A}" srcOrd="1" destOrd="0" presId="urn:microsoft.com/office/officeart/2005/8/layout/orgChart1"/>
    <dgm:cxn modelId="{0F91C6BF-69E2-49A1-BF81-7C82275095D9}" type="presParOf" srcId="{FC484D10-EE32-4189-A6C2-ED69FD0D010A}" destId="{530F0A32-2B95-47C9-BAF4-0D025878ACF7}" srcOrd="0" destOrd="0" presId="urn:microsoft.com/office/officeart/2005/8/layout/orgChart1"/>
    <dgm:cxn modelId="{BF97FF84-A7FF-4D3D-90D9-EC72347ED96F}" type="presParOf" srcId="{530F0A32-2B95-47C9-BAF4-0D025878ACF7}" destId="{2030D03D-05DC-481D-A879-9065262AA87C}" srcOrd="0" destOrd="0" presId="urn:microsoft.com/office/officeart/2005/8/layout/orgChart1"/>
    <dgm:cxn modelId="{7A92BD99-557E-4D2B-ADFC-AC26EE9E4618}" type="presParOf" srcId="{530F0A32-2B95-47C9-BAF4-0D025878ACF7}" destId="{C7367485-672A-4C09-9704-959546EFDD1A}" srcOrd="1" destOrd="0" presId="urn:microsoft.com/office/officeart/2005/8/layout/orgChart1"/>
    <dgm:cxn modelId="{B9064B70-80CB-42E9-B39D-C8DA37EF7918}" type="presParOf" srcId="{FC484D10-EE32-4189-A6C2-ED69FD0D010A}" destId="{3DE1D6F3-5A62-4D45-BF33-73B328787C7A}" srcOrd="1" destOrd="0" presId="urn:microsoft.com/office/officeart/2005/8/layout/orgChart1"/>
    <dgm:cxn modelId="{2975F62E-B74D-4E1A-AEA7-11BEE3E80096}" type="presParOf" srcId="{FC484D10-EE32-4189-A6C2-ED69FD0D010A}" destId="{8DC6D576-909E-48D1-8EFF-F6DD71BA963B}" srcOrd="2" destOrd="0" presId="urn:microsoft.com/office/officeart/2005/8/layout/orgChart1"/>
    <dgm:cxn modelId="{67E9844F-8ABC-4044-A1D1-BEC928C4A3D4}" type="presParOf" srcId="{A2C147C9-E55E-4F8E-A960-3032502B3FF6}" destId="{C0C2D8CF-9451-4FFB-92E0-D0CAB0EE17A1}" srcOrd="2" destOrd="0" presId="urn:microsoft.com/office/officeart/2005/8/layout/orgChart1"/>
    <dgm:cxn modelId="{92BEC0A5-AF47-4EBA-BD6C-CBE4410F0AD9}" type="presParOf" srcId="{7515F698-A4C0-4D97-A799-7914F662304E}" destId="{034FCC1E-AA88-42D8-B2CA-CCA4238A9F13}" srcOrd="2" destOrd="0" presId="urn:microsoft.com/office/officeart/2005/8/layout/orgChart1"/>
    <dgm:cxn modelId="{9239FA6F-96C4-4E20-9408-2D61840D10AF}" type="presParOf" srcId="{034FCC1E-AA88-42D8-B2CA-CCA4238A9F13}" destId="{DCEDDDDC-DFB4-4F88-9311-0F38ACD922E9}" srcOrd="0" destOrd="0" presId="urn:microsoft.com/office/officeart/2005/8/layout/orgChart1"/>
    <dgm:cxn modelId="{0E994638-F49C-4C56-859D-F457AF7CA70B}" type="presParOf" srcId="{034FCC1E-AA88-42D8-B2CA-CCA4238A9F13}" destId="{6494FBEC-A54D-468E-9971-9AD05289DAF2}" srcOrd="1" destOrd="0" presId="urn:microsoft.com/office/officeart/2005/8/layout/orgChart1"/>
    <dgm:cxn modelId="{DC2AA83D-596A-48B1-A5FA-EA5D78564025}" type="presParOf" srcId="{6494FBEC-A54D-468E-9971-9AD05289DAF2}" destId="{BFC41F9A-690C-41B8-8B13-4ACD35D9518D}" srcOrd="0" destOrd="0" presId="urn:microsoft.com/office/officeart/2005/8/layout/orgChart1"/>
    <dgm:cxn modelId="{29B09A03-1BDB-4842-86E0-C22467AA1942}" type="presParOf" srcId="{BFC41F9A-690C-41B8-8B13-4ACD35D9518D}" destId="{5E641313-A12E-4A8A-934E-B53B77C16008}" srcOrd="0" destOrd="0" presId="urn:microsoft.com/office/officeart/2005/8/layout/orgChart1"/>
    <dgm:cxn modelId="{E375940B-E354-4FBE-B1BF-6620A0D99F1E}" type="presParOf" srcId="{BFC41F9A-690C-41B8-8B13-4ACD35D9518D}" destId="{1DBDE344-F31A-41BD-BF7F-499C71F29DAC}" srcOrd="1" destOrd="0" presId="urn:microsoft.com/office/officeart/2005/8/layout/orgChart1"/>
    <dgm:cxn modelId="{E29EE69E-7081-4A54-8A03-DD21ACC6D43D}" type="presParOf" srcId="{6494FBEC-A54D-468E-9971-9AD05289DAF2}" destId="{E8B29BC8-8024-4A41-AE6C-15A5B4F64751}" srcOrd="1" destOrd="0" presId="urn:microsoft.com/office/officeart/2005/8/layout/orgChart1"/>
    <dgm:cxn modelId="{EAC66624-51BB-452D-9EF6-1AF5B4E40A1F}" type="presParOf" srcId="{6494FBEC-A54D-468E-9971-9AD05289DAF2}" destId="{D2976893-3212-4A58-8653-54C4B66FDED9}"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9207A-BABA-4B19-BCF0-9A2F02DBC0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164AB5D2-C8E6-4E69-A2D8-5344E3A2431D}">
      <dgm:prSet phldrT="[Text]" custT="1"/>
      <dgm:spPr>
        <a:solidFill>
          <a:srgbClr val="004C82"/>
        </a:solidFill>
      </dgm:spPr>
      <dgm:t>
        <a:bodyPr/>
        <a:lstStyle/>
        <a:p>
          <a:r>
            <a:rPr lang="en-US" sz="1500" kern="1200" noProof="0">
              <a:solidFill>
                <a:prstClr val="white"/>
              </a:solidFill>
              <a:latin typeface="Arial"/>
              <a:ea typeface="+mn-ea"/>
              <a:cs typeface="+mn-cs"/>
            </a:rPr>
            <a:t>Between different administrative systems</a:t>
          </a:r>
          <a:endParaRPr lang="de-DE" sz="1500" kern="1200">
            <a:solidFill>
              <a:prstClr val="white"/>
            </a:solidFill>
            <a:latin typeface="Arial"/>
            <a:ea typeface="+mn-ea"/>
            <a:cs typeface="+mn-cs"/>
          </a:endParaRPr>
        </a:p>
      </dgm:t>
    </dgm:pt>
    <dgm:pt modelId="{DA119340-5385-4674-B0B7-249C0A9AE417}" type="parTrans" cxnId="{0D0B0A2B-7969-4A9F-AB6C-1D396E1A0446}">
      <dgm:prSet/>
      <dgm:spPr/>
      <dgm:t>
        <a:bodyPr/>
        <a:lstStyle/>
        <a:p>
          <a:endParaRPr lang="de-DE"/>
        </a:p>
      </dgm:t>
    </dgm:pt>
    <dgm:pt modelId="{5D3E0892-4FEC-4526-ABC8-E6FCE4DC9CFB}" type="sibTrans" cxnId="{0D0B0A2B-7969-4A9F-AB6C-1D396E1A0446}">
      <dgm:prSet/>
      <dgm:spPr/>
      <dgm:t>
        <a:bodyPr/>
        <a:lstStyle/>
        <a:p>
          <a:endParaRPr lang="de-DE"/>
        </a:p>
      </dgm:t>
    </dgm:pt>
    <dgm:pt modelId="{792058D8-CAB1-47FB-8DAB-D34C01CE775E}">
      <dgm:prSet phldrT="[Text]"/>
      <dgm:spPr>
        <a:solidFill>
          <a:srgbClr val="004C82">
            <a:alpha val="60000"/>
          </a:srgbClr>
        </a:solidFill>
      </dgm:spPr>
      <dgm:t>
        <a:bodyPr/>
        <a:lstStyle/>
        <a:p>
          <a:pPr>
            <a:buFont typeface="Arial" panose="020B0604020202020204" pitchFamily="34" charset="0"/>
            <a:buChar char="•"/>
          </a:pPr>
          <a:r>
            <a:rPr lang="en-US" noProof="0">
              <a:solidFill>
                <a:schemeClr val="bg1"/>
              </a:solidFill>
              <a:latin typeface="+mj-lt"/>
              <a:ea typeface="+mn-ea"/>
              <a:cs typeface="+mn-cs"/>
            </a:rPr>
            <a:t>Inter-ministerial / -municipal c</a:t>
          </a:r>
          <a:r>
            <a:rPr lang="en-US" noProof="0">
              <a:solidFill>
                <a:schemeClr val="bg1"/>
              </a:solidFill>
              <a:latin typeface="+mj-lt"/>
            </a:rPr>
            <a:t>ommittees/working groups</a:t>
          </a:r>
          <a:endParaRPr lang="de-DE"/>
        </a:p>
      </dgm:t>
    </dgm:pt>
    <dgm:pt modelId="{6AED2B27-F7E2-4D5C-8ACF-A6AE5DD3A0D4}" type="parTrans" cxnId="{12F41B32-C02D-4B56-A94A-DCFAEDFC7CE6}">
      <dgm:prSet/>
      <dgm:spPr/>
      <dgm:t>
        <a:bodyPr/>
        <a:lstStyle/>
        <a:p>
          <a:endParaRPr lang="de-DE"/>
        </a:p>
      </dgm:t>
    </dgm:pt>
    <dgm:pt modelId="{2AC7C0FF-C407-4A1A-9056-179D2885E70C}" type="sibTrans" cxnId="{12F41B32-C02D-4B56-A94A-DCFAEDFC7CE6}">
      <dgm:prSet/>
      <dgm:spPr/>
      <dgm:t>
        <a:bodyPr/>
        <a:lstStyle/>
        <a:p>
          <a:endParaRPr lang="de-DE"/>
        </a:p>
      </dgm:t>
    </dgm:pt>
    <dgm:pt modelId="{2E657C40-691A-46E5-B467-E5D96A82059C}">
      <dgm:prSet phldrT="[Text]" custT="1"/>
      <dgm:spPr>
        <a:solidFill>
          <a:srgbClr val="004C82"/>
        </a:solidFill>
      </dgm:spPr>
      <dgm:t>
        <a:bodyPr/>
        <a:lstStyle/>
        <a:p>
          <a:r>
            <a:rPr lang="en-US" sz="1500" kern="1200" noProof="0">
              <a:solidFill>
                <a:prstClr val="white"/>
              </a:solidFill>
              <a:latin typeface="Arial"/>
              <a:ea typeface="+mn-ea"/>
              <a:cs typeface="+mn-cs"/>
            </a:rPr>
            <a:t>Between administrations and external actors</a:t>
          </a:r>
          <a:endParaRPr lang="de-DE" sz="1500" kern="1200">
            <a:solidFill>
              <a:prstClr val="white"/>
            </a:solidFill>
            <a:latin typeface="Arial"/>
            <a:ea typeface="+mn-ea"/>
            <a:cs typeface="+mn-cs"/>
          </a:endParaRPr>
        </a:p>
      </dgm:t>
    </dgm:pt>
    <dgm:pt modelId="{188B6247-5F20-4829-9B7F-632D4020B944}" type="parTrans" cxnId="{F3A990F7-081E-4D08-9394-FF67B9205587}">
      <dgm:prSet/>
      <dgm:spPr/>
      <dgm:t>
        <a:bodyPr/>
        <a:lstStyle/>
        <a:p>
          <a:endParaRPr lang="de-DE"/>
        </a:p>
      </dgm:t>
    </dgm:pt>
    <dgm:pt modelId="{0546DD57-CD28-4C3A-B6A5-2A827ADF2861}" type="sibTrans" cxnId="{F3A990F7-081E-4D08-9394-FF67B9205587}">
      <dgm:prSet/>
      <dgm:spPr/>
      <dgm:t>
        <a:bodyPr/>
        <a:lstStyle/>
        <a:p>
          <a:endParaRPr lang="de-DE"/>
        </a:p>
      </dgm:t>
    </dgm:pt>
    <dgm:pt modelId="{B35C1518-99E7-4F5F-B827-E67670C6B658}">
      <dgm:prSet phldrT="[Text]"/>
      <dgm:spPr>
        <a:solidFill>
          <a:srgbClr val="004C82">
            <a:alpha val="60000"/>
          </a:srgbClr>
        </a:solidFill>
      </dgm:spPr>
      <dgm:t>
        <a:bodyPr/>
        <a:lstStyle/>
        <a:p>
          <a:pPr>
            <a:buChar char="•"/>
          </a:pPr>
          <a:r>
            <a:rPr lang="en-US" noProof="0">
              <a:solidFill>
                <a:schemeClr val="bg1"/>
              </a:solidFill>
              <a:latin typeface="+mj-lt"/>
              <a:ea typeface="+mn-ea"/>
              <a:cs typeface="+mn-cs"/>
            </a:rPr>
            <a:t>Public consultation processes</a:t>
          </a:r>
          <a:endParaRPr lang="de-DE"/>
        </a:p>
      </dgm:t>
    </dgm:pt>
    <dgm:pt modelId="{08C09886-CB0C-4883-8252-51999FAF5682}" type="parTrans" cxnId="{0CF504C4-1662-422E-8B3A-9E00CC05CA6A}">
      <dgm:prSet/>
      <dgm:spPr/>
      <dgm:t>
        <a:bodyPr/>
        <a:lstStyle/>
        <a:p>
          <a:endParaRPr lang="de-DE"/>
        </a:p>
      </dgm:t>
    </dgm:pt>
    <dgm:pt modelId="{015E4F19-B1FD-424B-91C0-78DE0F94A982}" type="sibTrans" cxnId="{0CF504C4-1662-422E-8B3A-9E00CC05CA6A}">
      <dgm:prSet/>
      <dgm:spPr/>
      <dgm:t>
        <a:bodyPr/>
        <a:lstStyle/>
        <a:p>
          <a:endParaRPr lang="de-DE"/>
        </a:p>
      </dgm:t>
    </dgm:pt>
    <dgm:pt modelId="{C88AAD4E-42EC-44CB-BF23-28243D3D38FB}">
      <dgm:prSet phldrT="[Text]"/>
      <dgm:spPr>
        <a:solidFill>
          <a:srgbClr val="004C82">
            <a:alpha val="60000"/>
          </a:srgbClr>
        </a:solidFill>
      </dgm:spPr>
      <dgm:t>
        <a:bodyPr/>
        <a:lstStyle/>
        <a:p>
          <a:r>
            <a:rPr lang="en-US" noProof="0">
              <a:solidFill>
                <a:schemeClr val="bg1"/>
              </a:solidFill>
              <a:latin typeface="+mn-lt"/>
            </a:rPr>
            <a:t>Inter-departmental working groups</a:t>
          </a:r>
          <a:endParaRPr lang="de-DE">
            <a:latin typeface="+mn-lt"/>
          </a:endParaRPr>
        </a:p>
      </dgm:t>
    </dgm:pt>
    <dgm:pt modelId="{22A56B79-1A8A-46E4-B36C-781382669412}" type="sibTrans" cxnId="{9F1D4120-BCBC-4C6C-8AC4-BD552259020E}">
      <dgm:prSet/>
      <dgm:spPr/>
      <dgm:t>
        <a:bodyPr/>
        <a:lstStyle/>
        <a:p>
          <a:endParaRPr lang="de-DE"/>
        </a:p>
      </dgm:t>
    </dgm:pt>
    <dgm:pt modelId="{3585BA5F-4F53-4E80-AA27-2A2E0E2ADEC6}" type="parTrans" cxnId="{9F1D4120-BCBC-4C6C-8AC4-BD552259020E}">
      <dgm:prSet/>
      <dgm:spPr/>
      <dgm:t>
        <a:bodyPr/>
        <a:lstStyle/>
        <a:p>
          <a:endParaRPr lang="de-DE"/>
        </a:p>
      </dgm:t>
    </dgm:pt>
    <dgm:pt modelId="{CDF90023-C559-4187-8821-5110C2800E2F}">
      <dgm:prSet phldrT="[Text]" custT="1"/>
      <dgm:spPr>
        <a:solidFill>
          <a:srgbClr val="004C82"/>
        </a:solidFill>
      </dgm:spPr>
      <dgm:t>
        <a:bodyPr/>
        <a:lstStyle/>
        <a:p>
          <a:pPr marL="0" lvl="0" indent="0" algn="ctr" defTabSz="666750">
            <a:lnSpc>
              <a:spcPct val="90000"/>
            </a:lnSpc>
            <a:spcBef>
              <a:spcPct val="0"/>
            </a:spcBef>
            <a:spcAft>
              <a:spcPct val="35000"/>
            </a:spcAft>
            <a:buNone/>
          </a:pPr>
          <a:r>
            <a:rPr lang="en-US" sz="1500" kern="1200">
              <a:solidFill>
                <a:prstClr val="white"/>
              </a:solidFill>
              <a:latin typeface="Arial"/>
              <a:ea typeface="+mn-ea"/>
              <a:cs typeface="+mn-cs"/>
            </a:rPr>
            <a:t>Between units within one administrative system</a:t>
          </a:r>
          <a:endParaRPr lang="de-DE" sz="1500" kern="1200">
            <a:solidFill>
              <a:prstClr val="white"/>
            </a:solidFill>
            <a:latin typeface="Arial"/>
            <a:ea typeface="+mn-ea"/>
            <a:cs typeface="+mn-cs"/>
          </a:endParaRPr>
        </a:p>
      </dgm:t>
    </dgm:pt>
    <dgm:pt modelId="{D5AF0663-74A3-4787-B95C-6C8E78C1398C}" type="sibTrans" cxnId="{6683DAA5-0AC8-41A3-A6FF-65824BC9D47F}">
      <dgm:prSet/>
      <dgm:spPr/>
      <dgm:t>
        <a:bodyPr/>
        <a:lstStyle/>
        <a:p>
          <a:endParaRPr lang="de-DE"/>
        </a:p>
      </dgm:t>
    </dgm:pt>
    <dgm:pt modelId="{A2A838EA-55DD-4ED4-BE9B-22205AB6368C}" type="parTrans" cxnId="{6683DAA5-0AC8-41A3-A6FF-65824BC9D47F}">
      <dgm:prSet/>
      <dgm:spPr/>
      <dgm:t>
        <a:bodyPr/>
        <a:lstStyle/>
        <a:p>
          <a:endParaRPr lang="de-DE"/>
        </a:p>
      </dgm:t>
    </dgm:pt>
    <dgm:pt modelId="{E377DC53-8EF8-4FF7-AE49-534D95D47965}">
      <dgm:prSet/>
      <dgm:spPr>
        <a:solidFill>
          <a:srgbClr val="004C82">
            <a:alpha val="60000"/>
          </a:srgbClr>
        </a:solidFill>
      </dgm:spPr>
      <dgm:t>
        <a:bodyPr/>
        <a:lstStyle/>
        <a:p>
          <a:r>
            <a:rPr lang="en-US" noProof="0">
              <a:solidFill>
                <a:schemeClr val="bg1"/>
              </a:solidFill>
              <a:latin typeface="+mn-lt"/>
            </a:rPr>
            <a:t>Merging of sectoral departments</a:t>
          </a:r>
        </a:p>
      </dgm:t>
    </dgm:pt>
    <dgm:pt modelId="{8D210C01-157A-4CDC-9C8A-825440430C0A}" type="parTrans" cxnId="{CBC0EC6B-240E-4DDF-96CA-02E73F137B39}">
      <dgm:prSet/>
      <dgm:spPr/>
      <dgm:t>
        <a:bodyPr/>
        <a:lstStyle/>
        <a:p>
          <a:endParaRPr lang="de-DE"/>
        </a:p>
      </dgm:t>
    </dgm:pt>
    <dgm:pt modelId="{D291F575-A6FC-48AE-9B76-939533793CE1}" type="sibTrans" cxnId="{CBC0EC6B-240E-4DDF-96CA-02E73F137B39}">
      <dgm:prSet/>
      <dgm:spPr/>
      <dgm:t>
        <a:bodyPr/>
        <a:lstStyle/>
        <a:p>
          <a:endParaRPr lang="de-DE"/>
        </a:p>
      </dgm:t>
    </dgm:pt>
    <dgm:pt modelId="{6CE445CD-603A-409A-B9BA-ACC05CEAE1D6}">
      <dgm:prSet/>
      <dgm:spPr>
        <a:solidFill>
          <a:srgbClr val="004C82">
            <a:alpha val="60000"/>
          </a:srgbClr>
        </a:solidFill>
      </dgm:spPr>
      <dgm:t>
        <a:bodyPr/>
        <a:lstStyle/>
        <a:p>
          <a:r>
            <a:rPr lang="en-US" noProof="0">
              <a:solidFill>
                <a:schemeClr val="bg1"/>
              </a:solidFill>
              <a:latin typeface="+mn-lt"/>
            </a:rPr>
            <a:t>Steering committees, task forces</a:t>
          </a:r>
          <a:endParaRPr lang="de-DE">
            <a:latin typeface="+mn-lt"/>
          </a:endParaRPr>
        </a:p>
      </dgm:t>
    </dgm:pt>
    <dgm:pt modelId="{297167FE-FF11-432B-BE94-336EA8F161C4}" type="parTrans" cxnId="{2F30DF28-E9E8-4E05-97A6-B1117B14A351}">
      <dgm:prSet/>
      <dgm:spPr/>
      <dgm:t>
        <a:bodyPr/>
        <a:lstStyle/>
        <a:p>
          <a:endParaRPr lang="de-DE"/>
        </a:p>
      </dgm:t>
    </dgm:pt>
    <dgm:pt modelId="{0F39E971-8F51-4719-85C3-1BD1C23FAE4D}" type="sibTrans" cxnId="{2F30DF28-E9E8-4E05-97A6-B1117B14A351}">
      <dgm:prSet/>
      <dgm:spPr/>
      <dgm:t>
        <a:bodyPr/>
        <a:lstStyle/>
        <a:p>
          <a:endParaRPr lang="de-DE"/>
        </a:p>
      </dgm:t>
    </dgm:pt>
    <dgm:pt modelId="{980FB93E-867F-47E8-91B9-E1A95A2F23AA}">
      <dgm:prSet/>
      <dgm:spPr>
        <a:solidFill>
          <a:srgbClr val="004C82">
            <a:alpha val="60000"/>
          </a:srgbClr>
        </a:solidFill>
      </dgm:spPr>
      <dgm:t>
        <a:bodyPr/>
        <a:lstStyle/>
        <a:p>
          <a:r>
            <a:rPr lang="en-US" noProof="0">
              <a:solidFill>
                <a:schemeClr val="bg1"/>
              </a:solidFill>
              <a:latin typeface="+mj-lt"/>
              <a:ea typeface="+mn-ea"/>
              <a:cs typeface="+mn-cs"/>
            </a:rPr>
            <a:t>River basin commissions </a:t>
          </a:r>
        </a:p>
      </dgm:t>
    </dgm:pt>
    <dgm:pt modelId="{10EC0F55-04A6-4442-9302-E85BF31C3521}" type="parTrans" cxnId="{A0EE6F65-D050-4329-A151-CCC24E3A66CC}">
      <dgm:prSet/>
      <dgm:spPr/>
      <dgm:t>
        <a:bodyPr/>
        <a:lstStyle/>
        <a:p>
          <a:endParaRPr lang="de-DE"/>
        </a:p>
      </dgm:t>
    </dgm:pt>
    <dgm:pt modelId="{96D895B5-D1BC-4BDD-9D30-96435060D5AD}" type="sibTrans" cxnId="{A0EE6F65-D050-4329-A151-CCC24E3A66CC}">
      <dgm:prSet/>
      <dgm:spPr/>
      <dgm:t>
        <a:bodyPr/>
        <a:lstStyle/>
        <a:p>
          <a:endParaRPr lang="de-DE"/>
        </a:p>
      </dgm:t>
    </dgm:pt>
    <dgm:pt modelId="{6CE52501-F7E8-4B41-BE02-A83DA69CBFE9}">
      <dgm:prSet/>
      <dgm:spPr>
        <a:solidFill>
          <a:srgbClr val="004C82">
            <a:alpha val="60000"/>
          </a:srgbClr>
        </a:solidFill>
      </dgm:spPr>
      <dgm:t>
        <a:bodyPr/>
        <a:lstStyle/>
        <a:p>
          <a:endParaRPr lang="en-US" noProof="0">
            <a:solidFill>
              <a:schemeClr val="bg1"/>
            </a:solidFill>
            <a:latin typeface="+mj-lt"/>
            <a:ea typeface="+mn-ea"/>
            <a:cs typeface="+mn-cs"/>
          </a:endParaRPr>
        </a:p>
      </dgm:t>
    </dgm:pt>
    <dgm:pt modelId="{1D6088ED-1E6E-4247-A26B-6BAD076EA231}" type="parTrans" cxnId="{79A788A0-6CFE-4DE9-9127-8D33CE7A650F}">
      <dgm:prSet/>
      <dgm:spPr/>
      <dgm:t>
        <a:bodyPr/>
        <a:lstStyle/>
        <a:p>
          <a:endParaRPr lang="de-DE"/>
        </a:p>
      </dgm:t>
    </dgm:pt>
    <dgm:pt modelId="{6C3854A5-D33F-4B6A-A8E3-7938470F3610}" type="sibTrans" cxnId="{79A788A0-6CFE-4DE9-9127-8D33CE7A650F}">
      <dgm:prSet/>
      <dgm:spPr/>
      <dgm:t>
        <a:bodyPr/>
        <a:lstStyle/>
        <a:p>
          <a:endParaRPr lang="de-DE"/>
        </a:p>
      </dgm:t>
    </dgm:pt>
    <dgm:pt modelId="{BC1D1CB0-2FA6-4873-8504-4505B287AB1C}">
      <dgm:prSet phldrT="[Text]"/>
      <dgm:spPr>
        <a:solidFill>
          <a:srgbClr val="004C82">
            <a:alpha val="60000"/>
          </a:srgbClr>
        </a:solidFill>
      </dgm:spPr>
      <dgm:t>
        <a:bodyPr/>
        <a:lstStyle/>
        <a:p>
          <a:pPr>
            <a:buFont typeface="Arial" panose="020B0604020202020204" pitchFamily="34" charset="0"/>
            <a:buChar char="•"/>
          </a:pPr>
          <a:r>
            <a:rPr lang="en-US" noProof="0">
              <a:solidFill>
                <a:schemeClr val="bg1"/>
              </a:solidFill>
              <a:latin typeface="+mj-lt"/>
              <a:ea typeface="+mn-ea"/>
              <a:cs typeface="+mn-cs"/>
            </a:rPr>
            <a:t>Bridging </a:t>
          </a:r>
          <a:r>
            <a:rPr lang="en-US" noProof="0" err="1">
              <a:solidFill>
                <a:schemeClr val="bg1"/>
              </a:solidFill>
              <a:latin typeface="+mj-lt"/>
              <a:ea typeface="+mn-ea"/>
              <a:cs typeface="+mn-cs"/>
            </a:rPr>
            <a:t>organisations</a:t>
          </a:r>
          <a:r>
            <a:rPr lang="en-US" noProof="0">
              <a:solidFill>
                <a:schemeClr val="bg1"/>
              </a:solidFill>
              <a:latin typeface="+mj-lt"/>
              <a:ea typeface="+mn-ea"/>
              <a:cs typeface="+mn-cs"/>
            </a:rPr>
            <a:t>/agencies that facilitate coordination</a:t>
          </a:r>
          <a:endParaRPr lang="de-DE"/>
        </a:p>
      </dgm:t>
    </dgm:pt>
    <dgm:pt modelId="{FB4CB3C8-8EB5-4A93-B8E9-9400F3DA6647}" type="parTrans" cxnId="{3866B626-CAC9-44E5-A146-D5526312D5C2}">
      <dgm:prSet/>
      <dgm:spPr/>
    </dgm:pt>
    <dgm:pt modelId="{B24D8702-1C0B-435B-8C9D-5A7A9BB60F41}" type="sibTrans" cxnId="{3866B626-CAC9-44E5-A146-D5526312D5C2}">
      <dgm:prSet/>
      <dgm:spPr/>
    </dgm:pt>
    <dgm:pt modelId="{8E8C66DB-EC0E-4B98-833F-2E1D04C9116F}">
      <dgm:prSet phldrT="[Text]"/>
      <dgm:spPr>
        <a:solidFill>
          <a:srgbClr val="004C82">
            <a:alpha val="60000"/>
          </a:srgbClr>
        </a:solidFill>
      </dgm:spPr>
      <dgm:t>
        <a:bodyPr/>
        <a:lstStyle/>
        <a:p>
          <a:pPr>
            <a:buChar char="•"/>
          </a:pPr>
          <a:r>
            <a:rPr lang="en-US" noProof="0">
              <a:solidFill>
                <a:schemeClr val="bg1"/>
              </a:solidFill>
              <a:latin typeface="+mj-lt"/>
              <a:ea typeface="+mn-ea"/>
              <a:cs typeface="+mn-cs"/>
            </a:rPr>
            <a:t>Public-private networks, Multi-stakeholder processes</a:t>
          </a:r>
          <a:endParaRPr lang="de-DE">
            <a:solidFill>
              <a:schemeClr val="bg1"/>
            </a:solidFill>
          </a:endParaRPr>
        </a:p>
      </dgm:t>
    </dgm:pt>
    <dgm:pt modelId="{788D6DFD-9EED-4568-98CC-0140B91BF2BE}" type="parTrans" cxnId="{26BBBFE8-BD39-417D-B79C-DC6B67250ED6}">
      <dgm:prSet/>
      <dgm:spPr/>
    </dgm:pt>
    <dgm:pt modelId="{373A8ED2-1494-4DF4-B1D0-4BA96C5296EC}" type="sibTrans" cxnId="{26BBBFE8-BD39-417D-B79C-DC6B67250ED6}">
      <dgm:prSet/>
      <dgm:spPr/>
    </dgm:pt>
    <dgm:pt modelId="{F218FB63-11E0-4A4C-B1FE-70DBD6151F3E}" type="pres">
      <dgm:prSet presAssocID="{A759207A-BABA-4B19-BCF0-9A2F02DBC0AB}" presName="Name0" presStyleCnt="0">
        <dgm:presLayoutVars>
          <dgm:dir/>
          <dgm:animLvl val="lvl"/>
          <dgm:resizeHandles val="exact"/>
        </dgm:presLayoutVars>
      </dgm:prSet>
      <dgm:spPr/>
    </dgm:pt>
    <dgm:pt modelId="{5FDCEC37-9C30-46BC-8800-B08DAC7FC615}" type="pres">
      <dgm:prSet presAssocID="{CDF90023-C559-4187-8821-5110C2800E2F}" presName="linNode" presStyleCnt="0"/>
      <dgm:spPr/>
    </dgm:pt>
    <dgm:pt modelId="{99E6FC09-B5C7-42B3-9405-B88C004D6EFB}" type="pres">
      <dgm:prSet presAssocID="{CDF90023-C559-4187-8821-5110C2800E2F}" presName="parentText" presStyleLbl="node1" presStyleIdx="0" presStyleCnt="3">
        <dgm:presLayoutVars>
          <dgm:chMax val="1"/>
          <dgm:bulletEnabled val="1"/>
        </dgm:presLayoutVars>
      </dgm:prSet>
      <dgm:spPr/>
    </dgm:pt>
    <dgm:pt modelId="{04DC2B79-1795-4793-AD19-85673D1F36A1}" type="pres">
      <dgm:prSet presAssocID="{CDF90023-C559-4187-8821-5110C2800E2F}" presName="descendantText" presStyleLbl="alignAccFollowNode1" presStyleIdx="0" presStyleCnt="3" custLinFactNeighborX="1090" custLinFactNeighborY="0">
        <dgm:presLayoutVars>
          <dgm:bulletEnabled val="1"/>
        </dgm:presLayoutVars>
      </dgm:prSet>
      <dgm:spPr/>
    </dgm:pt>
    <dgm:pt modelId="{33D1F01C-532D-4BD6-A8A6-A3701AEF1DF2}" type="pres">
      <dgm:prSet presAssocID="{D5AF0663-74A3-4787-B95C-6C8E78C1398C}" presName="sp" presStyleCnt="0"/>
      <dgm:spPr/>
    </dgm:pt>
    <dgm:pt modelId="{0F82961F-91AC-484A-BB22-2F53BE3CA7FF}" type="pres">
      <dgm:prSet presAssocID="{164AB5D2-C8E6-4E69-A2D8-5344E3A2431D}" presName="linNode" presStyleCnt="0"/>
      <dgm:spPr/>
    </dgm:pt>
    <dgm:pt modelId="{850012B4-05F3-416F-9A52-57E3D2135E8C}" type="pres">
      <dgm:prSet presAssocID="{164AB5D2-C8E6-4E69-A2D8-5344E3A2431D}" presName="parentText" presStyleLbl="node1" presStyleIdx="1" presStyleCnt="3" custLinFactNeighborY="556">
        <dgm:presLayoutVars>
          <dgm:chMax val="1"/>
          <dgm:bulletEnabled val="1"/>
        </dgm:presLayoutVars>
      </dgm:prSet>
      <dgm:spPr/>
    </dgm:pt>
    <dgm:pt modelId="{9C591705-BBF3-461E-BBC5-5F2067EC51C6}" type="pres">
      <dgm:prSet presAssocID="{164AB5D2-C8E6-4E69-A2D8-5344E3A2431D}" presName="descendantText" presStyleLbl="alignAccFollowNode1" presStyleIdx="1" presStyleCnt="3">
        <dgm:presLayoutVars>
          <dgm:bulletEnabled val="1"/>
        </dgm:presLayoutVars>
      </dgm:prSet>
      <dgm:spPr/>
    </dgm:pt>
    <dgm:pt modelId="{93BCB9DE-6886-4F4E-B540-7E7A95CF6ABD}" type="pres">
      <dgm:prSet presAssocID="{5D3E0892-4FEC-4526-ABC8-E6FCE4DC9CFB}" presName="sp" presStyleCnt="0"/>
      <dgm:spPr/>
    </dgm:pt>
    <dgm:pt modelId="{CA1C0646-A9E5-43F1-ABB2-1EE2C4D01107}" type="pres">
      <dgm:prSet presAssocID="{2E657C40-691A-46E5-B467-E5D96A82059C}" presName="linNode" presStyleCnt="0"/>
      <dgm:spPr/>
    </dgm:pt>
    <dgm:pt modelId="{6F8F9CA3-D726-4467-9204-20117BBE6900}" type="pres">
      <dgm:prSet presAssocID="{2E657C40-691A-46E5-B467-E5D96A82059C}" presName="parentText" presStyleLbl="node1" presStyleIdx="2" presStyleCnt="3">
        <dgm:presLayoutVars>
          <dgm:chMax val="1"/>
          <dgm:bulletEnabled val="1"/>
        </dgm:presLayoutVars>
      </dgm:prSet>
      <dgm:spPr/>
    </dgm:pt>
    <dgm:pt modelId="{C47AD3F3-2C8E-47BA-BF6B-B1FC91C0DD0A}" type="pres">
      <dgm:prSet presAssocID="{2E657C40-691A-46E5-B467-E5D96A82059C}" presName="descendantText" presStyleLbl="alignAccFollowNode1" presStyleIdx="2" presStyleCnt="3">
        <dgm:presLayoutVars>
          <dgm:bulletEnabled val="1"/>
        </dgm:presLayoutVars>
      </dgm:prSet>
      <dgm:spPr/>
    </dgm:pt>
  </dgm:ptLst>
  <dgm:cxnLst>
    <dgm:cxn modelId="{0EFBA61A-0D24-46D2-9AA7-06BE790DE697}" type="presOf" srcId="{BC1D1CB0-2FA6-4873-8504-4505B287AB1C}" destId="{9C591705-BBF3-461E-BBC5-5F2067EC51C6}" srcOrd="0" destOrd="1" presId="urn:microsoft.com/office/officeart/2005/8/layout/vList5"/>
    <dgm:cxn modelId="{9F1D4120-BCBC-4C6C-8AC4-BD552259020E}" srcId="{CDF90023-C559-4187-8821-5110C2800E2F}" destId="{C88AAD4E-42EC-44CB-BF23-28243D3D38FB}" srcOrd="0" destOrd="0" parTransId="{3585BA5F-4F53-4E80-AA27-2A2E0E2ADEC6}" sibTransId="{22A56B79-1A8A-46E4-B36C-781382669412}"/>
    <dgm:cxn modelId="{477CBA24-AE80-4810-98D8-C41A2775C20E}" type="presOf" srcId="{A759207A-BABA-4B19-BCF0-9A2F02DBC0AB}" destId="{F218FB63-11E0-4A4C-B1FE-70DBD6151F3E}" srcOrd="0" destOrd="0" presId="urn:microsoft.com/office/officeart/2005/8/layout/vList5"/>
    <dgm:cxn modelId="{3866B626-CAC9-44E5-A146-D5526312D5C2}" srcId="{164AB5D2-C8E6-4E69-A2D8-5344E3A2431D}" destId="{BC1D1CB0-2FA6-4873-8504-4505B287AB1C}" srcOrd="1" destOrd="0" parTransId="{FB4CB3C8-8EB5-4A93-B8E9-9400F3DA6647}" sibTransId="{B24D8702-1C0B-435B-8C9D-5A7A9BB60F41}"/>
    <dgm:cxn modelId="{2F30DF28-E9E8-4E05-97A6-B1117B14A351}" srcId="{CDF90023-C559-4187-8821-5110C2800E2F}" destId="{6CE445CD-603A-409A-B9BA-ACC05CEAE1D6}" srcOrd="2" destOrd="0" parTransId="{297167FE-FF11-432B-BE94-336EA8F161C4}" sibTransId="{0F39E971-8F51-4719-85C3-1BD1C23FAE4D}"/>
    <dgm:cxn modelId="{0D0B0A2B-7969-4A9F-AB6C-1D396E1A0446}" srcId="{A759207A-BABA-4B19-BCF0-9A2F02DBC0AB}" destId="{164AB5D2-C8E6-4E69-A2D8-5344E3A2431D}" srcOrd="1" destOrd="0" parTransId="{DA119340-5385-4674-B0B7-249C0A9AE417}" sibTransId="{5D3E0892-4FEC-4526-ABC8-E6FCE4DC9CFB}"/>
    <dgm:cxn modelId="{12F41B32-C02D-4B56-A94A-DCFAEDFC7CE6}" srcId="{164AB5D2-C8E6-4E69-A2D8-5344E3A2431D}" destId="{792058D8-CAB1-47FB-8DAB-D34C01CE775E}" srcOrd="0" destOrd="0" parTransId="{6AED2B27-F7E2-4D5C-8ACF-A6AE5DD3A0D4}" sibTransId="{2AC7C0FF-C407-4A1A-9056-179D2885E70C}"/>
    <dgm:cxn modelId="{17AB515F-9605-4531-8A02-5D207270D317}" type="presOf" srcId="{980FB93E-867F-47E8-91B9-E1A95A2F23AA}" destId="{9C591705-BBF3-461E-BBC5-5F2067EC51C6}" srcOrd="0" destOrd="2" presId="urn:microsoft.com/office/officeart/2005/8/layout/vList5"/>
    <dgm:cxn modelId="{53706F61-024E-4FC1-8A41-672C33900873}" type="presOf" srcId="{8E8C66DB-EC0E-4B98-833F-2E1D04C9116F}" destId="{C47AD3F3-2C8E-47BA-BF6B-B1FC91C0DD0A}" srcOrd="0" destOrd="1" presId="urn:microsoft.com/office/officeart/2005/8/layout/vList5"/>
    <dgm:cxn modelId="{A0EE6F65-D050-4329-A151-CCC24E3A66CC}" srcId="{164AB5D2-C8E6-4E69-A2D8-5344E3A2431D}" destId="{980FB93E-867F-47E8-91B9-E1A95A2F23AA}" srcOrd="2" destOrd="0" parTransId="{10EC0F55-04A6-4442-9302-E85BF31C3521}" sibTransId="{96D895B5-D1BC-4BDD-9D30-96435060D5AD}"/>
    <dgm:cxn modelId="{CBC0EC6B-240E-4DDF-96CA-02E73F137B39}" srcId="{CDF90023-C559-4187-8821-5110C2800E2F}" destId="{E377DC53-8EF8-4FF7-AE49-534D95D47965}" srcOrd="1" destOrd="0" parTransId="{8D210C01-157A-4CDC-9C8A-825440430C0A}" sibTransId="{D291F575-A6FC-48AE-9B76-939533793CE1}"/>
    <dgm:cxn modelId="{3E4AD970-9BC5-49BE-A392-E11991A7C188}" type="presOf" srcId="{CDF90023-C559-4187-8821-5110C2800E2F}" destId="{99E6FC09-B5C7-42B3-9405-B88C004D6EFB}" srcOrd="0" destOrd="0" presId="urn:microsoft.com/office/officeart/2005/8/layout/vList5"/>
    <dgm:cxn modelId="{95902A83-4940-4336-9FD1-3796C72BAC57}" type="presOf" srcId="{6CE52501-F7E8-4B41-BE02-A83DA69CBFE9}" destId="{C47AD3F3-2C8E-47BA-BF6B-B1FC91C0DD0A}" srcOrd="0" destOrd="2" presId="urn:microsoft.com/office/officeart/2005/8/layout/vList5"/>
    <dgm:cxn modelId="{275A108D-F590-412D-9665-589AA914C477}" type="presOf" srcId="{C88AAD4E-42EC-44CB-BF23-28243D3D38FB}" destId="{04DC2B79-1795-4793-AD19-85673D1F36A1}" srcOrd="0" destOrd="0" presId="urn:microsoft.com/office/officeart/2005/8/layout/vList5"/>
    <dgm:cxn modelId="{9DA83196-27A5-4E40-A179-EF424A26F49C}" type="presOf" srcId="{E377DC53-8EF8-4FF7-AE49-534D95D47965}" destId="{04DC2B79-1795-4793-AD19-85673D1F36A1}" srcOrd="0" destOrd="1" presId="urn:microsoft.com/office/officeart/2005/8/layout/vList5"/>
    <dgm:cxn modelId="{79A788A0-6CFE-4DE9-9127-8D33CE7A650F}" srcId="{2E657C40-691A-46E5-B467-E5D96A82059C}" destId="{6CE52501-F7E8-4B41-BE02-A83DA69CBFE9}" srcOrd="2" destOrd="0" parTransId="{1D6088ED-1E6E-4247-A26B-6BAD076EA231}" sibTransId="{6C3854A5-D33F-4B6A-A8E3-7938470F3610}"/>
    <dgm:cxn modelId="{6683DAA5-0AC8-41A3-A6FF-65824BC9D47F}" srcId="{A759207A-BABA-4B19-BCF0-9A2F02DBC0AB}" destId="{CDF90023-C559-4187-8821-5110C2800E2F}" srcOrd="0" destOrd="0" parTransId="{A2A838EA-55DD-4ED4-BE9B-22205AB6368C}" sibTransId="{D5AF0663-74A3-4787-B95C-6C8E78C1398C}"/>
    <dgm:cxn modelId="{C9A08BB8-B823-4759-BCF7-7F43235286A7}" type="presOf" srcId="{6CE445CD-603A-409A-B9BA-ACC05CEAE1D6}" destId="{04DC2B79-1795-4793-AD19-85673D1F36A1}" srcOrd="0" destOrd="2" presId="urn:microsoft.com/office/officeart/2005/8/layout/vList5"/>
    <dgm:cxn modelId="{A5C8E2BF-ACB2-49C3-8349-ACB921B3BE15}" type="presOf" srcId="{164AB5D2-C8E6-4E69-A2D8-5344E3A2431D}" destId="{850012B4-05F3-416F-9A52-57E3D2135E8C}" srcOrd="0" destOrd="0" presId="urn:microsoft.com/office/officeart/2005/8/layout/vList5"/>
    <dgm:cxn modelId="{0CF504C4-1662-422E-8B3A-9E00CC05CA6A}" srcId="{2E657C40-691A-46E5-B467-E5D96A82059C}" destId="{B35C1518-99E7-4F5F-B827-E67670C6B658}" srcOrd="0" destOrd="0" parTransId="{08C09886-CB0C-4883-8252-51999FAF5682}" sibTransId="{015E4F19-B1FD-424B-91C0-78DE0F94A982}"/>
    <dgm:cxn modelId="{FF65ECE7-7A60-473E-8FE4-00CCBFA59095}" type="presOf" srcId="{792058D8-CAB1-47FB-8DAB-D34C01CE775E}" destId="{9C591705-BBF3-461E-BBC5-5F2067EC51C6}" srcOrd="0" destOrd="0" presId="urn:microsoft.com/office/officeart/2005/8/layout/vList5"/>
    <dgm:cxn modelId="{26BBBFE8-BD39-417D-B79C-DC6B67250ED6}" srcId="{2E657C40-691A-46E5-B467-E5D96A82059C}" destId="{8E8C66DB-EC0E-4B98-833F-2E1D04C9116F}" srcOrd="1" destOrd="0" parTransId="{788D6DFD-9EED-4568-98CC-0140B91BF2BE}" sibTransId="{373A8ED2-1494-4DF4-B1D0-4BA96C5296EC}"/>
    <dgm:cxn modelId="{EC50D3EC-976D-487C-838A-FCA1280FA6AF}" type="presOf" srcId="{B35C1518-99E7-4F5F-B827-E67670C6B658}" destId="{C47AD3F3-2C8E-47BA-BF6B-B1FC91C0DD0A}" srcOrd="0" destOrd="0" presId="urn:microsoft.com/office/officeart/2005/8/layout/vList5"/>
    <dgm:cxn modelId="{871A60ED-42D1-47F6-B768-5991A66C460A}" type="presOf" srcId="{2E657C40-691A-46E5-B467-E5D96A82059C}" destId="{6F8F9CA3-D726-4467-9204-20117BBE6900}" srcOrd="0" destOrd="0" presId="urn:microsoft.com/office/officeart/2005/8/layout/vList5"/>
    <dgm:cxn modelId="{F3A990F7-081E-4D08-9394-FF67B9205587}" srcId="{A759207A-BABA-4B19-BCF0-9A2F02DBC0AB}" destId="{2E657C40-691A-46E5-B467-E5D96A82059C}" srcOrd="2" destOrd="0" parTransId="{188B6247-5F20-4829-9B7F-632D4020B944}" sibTransId="{0546DD57-CD28-4C3A-B6A5-2A827ADF2861}"/>
    <dgm:cxn modelId="{4441B6E5-1692-45B3-8F3A-F3E103F77010}" type="presParOf" srcId="{F218FB63-11E0-4A4C-B1FE-70DBD6151F3E}" destId="{5FDCEC37-9C30-46BC-8800-B08DAC7FC615}" srcOrd="0" destOrd="0" presId="urn:microsoft.com/office/officeart/2005/8/layout/vList5"/>
    <dgm:cxn modelId="{B4368CF8-7966-4BA1-B576-CFB3086A9538}" type="presParOf" srcId="{5FDCEC37-9C30-46BC-8800-B08DAC7FC615}" destId="{99E6FC09-B5C7-42B3-9405-B88C004D6EFB}" srcOrd="0" destOrd="0" presId="urn:microsoft.com/office/officeart/2005/8/layout/vList5"/>
    <dgm:cxn modelId="{F06EB180-16CD-4C10-AEEA-0A1780910A2F}" type="presParOf" srcId="{5FDCEC37-9C30-46BC-8800-B08DAC7FC615}" destId="{04DC2B79-1795-4793-AD19-85673D1F36A1}" srcOrd="1" destOrd="0" presId="urn:microsoft.com/office/officeart/2005/8/layout/vList5"/>
    <dgm:cxn modelId="{53BFA9EA-52A6-40B7-8341-6BB0C57F5F90}" type="presParOf" srcId="{F218FB63-11E0-4A4C-B1FE-70DBD6151F3E}" destId="{33D1F01C-532D-4BD6-A8A6-A3701AEF1DF2}" srcOrd="1" destOrd="0" presId="urn:microsoft.com/office/officeart/2005/8/layout/vList5"/>
    <dgm:cxn modelId="{7789675F-70DC-480A-8652-E1B465313DB6}" type="presParOf" srcId="{F218FB63-11E0-4A4C-B1FE-70DBD6151F3E}" destId="{0F82961F-91AC-484A-BB22-2F53BE3CA7FF}" srcOrd="2" destOrd="0" presId="urn:microsoft.com/office/officeart/2005/8/layout/vList5"/>
    <dgm:cxn modelId="{DF76274F-57A1-4D57-962A-F1F344D7693F}" type="presParOf" srcId="{0F82961F-91AC-484A-BB22-2F53BE3CA7FF}" destId="{850012B4-05F3-416F-9A52-57E3D2135E8C}" srcOrd="0" destOrd="0" presId="urn:microsoft.com/office/officeart/2005/8/layout/vList5"/>
    <dgm:cxn modelId="{D8E6B58D-AB2D-4CAE-864D-D25B32E7975D}" type="presParOf" srcId="{0F82961F-91AC-484A-BB22-2F53BE3CA7FF}" destId="{9C591705-BBF3-461E-BBC5-5F2067EC51C6}" srcOrd="1" destOrd="0" presId="urn:microsoft.com/office/officeart/2005/8/layout/vList5"/>
    <dgm:cxn modelId="{19CF0DCB-A408-4458-AE49-56E1B4936427}" type="presParOf" srcId="{F218FB63-11E0-4A4C-B1FE-70DBD6151F3E}" destId="{93BCB9DE-6886-4F4E-B540-7E7A95CF6ABD}" srcOrd="3" destOrd="0" presId="urn:microsoft.com/office/officeart/2005/8/layout/vList5"/>
    <dgm:cxn modelId="{E0A879CD-453A-4350-B98E-E09677BC1838}" type="presParOf" srcId="{F218FB63-11E0-4A4C-B1FE-70DBD6151F3E}" destId="{CA1C0646-A9E5-43F1-ABB2-1EE2C4D01107}" srcOrd="4" destOrd="0" presId="urn:microsoft.com/office/officeart/2005/8/layout/vList5"/>
    <dgm:cxn modelId="{FDFAD7DB-CB50-4360-98A1-53959496601E}" type="presParOf" srcId="{CA1C0646-A9E5-43F1-ABB2-1EE2C4D01107}" destId="{6F8F9CA3-D726-4467-9204-20117BBE6900}" srcOrd="0" destOrd="0" presId="urn:microsoft.com/office/officeart/2005/8/layout/vList5"/>
    <dgm:cxn modelId="{FCB156AF-AC37-4162-BAB1-21E09BDD16D3}" type="presParOf" srcId="{CA1C0646-A9E5-43F1-ABB2-1EE2C4D01107}" destId="{C47AD3F3-2C8E-47BA-BF6B-B1FC91C0DD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1303C-374B-48C9-A51F-09602DC93B7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58B248E3-434F-405C-9768-57785D2B30D6}">
      <dgm:prSet phldrT="[Text]" custT="1"/>
      <dgm:spPr>
        <a:solidFill>
          <a:srgbClr val="F4971A">
            <a:alpha val="69804"/>
          </a:srgbClr>
        </a:solidFill>
        <a:ln>
          <a:noFill/>
        </a:ln>
      </dgm:spPr>
      <dgm:t>
        <a:bodyPr/>
        <a:lstStyle/>
        <a:p>
          <a:r>
            <a:rPr lang="de-DE" sz="900" b="1"/>
            <a:t>Phase 4:</a:t>
          </a:r>
        </a:p>
        <a:p>
          <a:r>
            <a:rPr lang="de-DE" sz="900" b="1"/>
            <a:t>Monitoring and </a:t>
          </a:r>
          <a:r>
            <a:rPr lang="de-DE" sz="900" b="1" err="1"/>
            <a:t>evaluation</a:t>
          </a:r>
          <a:r>
            <a:rPr lang="de-DE" sz="900" b="1"/>
            <a:t> </a:t>
          </a:r>
        </a:p>
      </dgm:t>
    </dgm:pt>
    <dgm:pt modelId="{D1E9F802-3D47-4B6D-8994-36B018074CFC}" type="parTrans" cxnId="{40262C65-321B-40CC-A2C4-8FFA69563CAA}">
      <dgm:prSet/>
      <dgm:spPr/>
      <dgm:t>
        <a:bodyPr/>
        <a:lstStyle/>
        <a:p>
          <a:endParaRPr lang="de-DE"/>
        </a:p>
      </dgm:t>
    </dgm:pt>
    <dgm:pt modelId="{5DD6C5BC-E981-43F8-AE4E-823D9E723E41}" type="sibTrans" cxnId="{40262C65-321B-40CC-A2C4-8FFA69563CAA}">
      <dgm:prSet/>
      <dgm:spPr/>
      <dgm:t>
        <a:bodyPr/>
        <a:lstStyle/>
        <a:p>
          <a:endParaRPr lang="de-DE"/>
        </a:p>
      </dgm:t>
    </dgm:pt>
    <dgm:pt modelId="{83A45F08-9954-44BA-B6E8-23E2C339A7DA}">
      <dgm:prSet phldrT="[Text]" custT="1"/>
      <dgm:spPr>
        <a:solidFill>
          <a:srgbClr val="F4971A">
            <a:alpha val="80000"/>
          </a:srgbClr>
        </a:solidFill>
        <a:ln>
          <a:solidFill>
            <a:srgbClr val="F4971A"/>
          </a:solidFill>
        </a:ln>
      </dgm:spPr>
      <dgm:t>
        <a:bodyPr/>
        <a:lstStyle/>
        <a:p>
          <a:endParaRPr lang="de-DE" sz="800">
            <a:solidFill>
              <a:schemeClr val="bg1"/>
            </a:solidFill>
          </a:endParaRPr>
        </a:p>
      </dgm:t>
    </dgm:pt>
    <dgm:pt modelId="{E60C1155-D5B2-4D7F-8226-E9DF469F7E66}" type="parTrans" cxnId="{BB2023EB-04BA-41BF-8D84-34D699DEBEE9}">
      <dgm:prSet/>
      <dgm:spPr/>
      <dgm:t>
        <a:bodyPr/>
        <a:lstStyle/>
        <a:p>
          <a:endParaRPr lang="de-DE"/>
        </a:p>
      </dgm:t>
    </dgm:pt>
    <dgm:pt modelId="{9E2D1B61-5A0D-4E07-A065-D8C1B0D88E53}" type="sibTrans" cxnId="{BB2023EB-04BA-41BF-8D84-34D699DEBEE9}">
      <dgm:prSet/>
      <dgm:spPr/>
      <dgm:t>
        <a:bodyPr/>
        <a:lstStyle/>
        <a:p>
          <a:endParaRPr lang="de-DE"/>
        </a:p>
      </dgm:t>
    </dgm:pt>
    <dgm:pt modelId="{D66653F8-8AA7-4CB7-A4B9-5AFC73C156CD}">
      <dgm:prSet phldrT="[Text]" custT="1"/>
      <dgm:spPr>
        <a:solidFill>
          <a:srgbClr val="004C82">
            <a:alpha val="69804"/>
          </a:srgbClr>
        </a:solidFill>
        <a:ln>
          <a:noFill/>
        </a:ln>
      </dgm:spPr>
      <dgm:t>
        <a:bodyPr/>
        <a:lstStyle/>
        <a:p>
          <a:r>
            <a:rPr lang="de-DE" sz="900" b="1"/>
            <a:t>Phase 1:</a:t>
          </a:r>
        </a:p>
        <a:p>
          <a:r>
            <a:rPr lang="de-DE" sz="900" b="1"/>
            <a:t>Diagnosis</a:t>
          </a:r>
        </a:p>
      </dgm:t>
    </dgm:pt>
    <dgm:pt modelId="{DCBCFCAF-C0B7-4B7D-9E53-714A8B6050A0}" type="parTrans" cxnId="{0C91DF43-9A51-4185-B35F-1CAAB6505D59}">
      <dgm:prSet/>
      <dgm:spPr/>
      <dgm:t>
        <a:bodyPr/>
        <a:lstStyle/>
        <a:p>
          <a:endParaRPr lang="de-DE"/>
        </a:p>
      </dgm:t>
    </dgm:pt>
    <dgm:pt modelId="{85775DE1-87E9-404F-883B-3D319C950783}" type="sibTrans" cxnId="{0C91DF43-9A51-4185-B35F-1CAAB6505D59}">
      <dgm:prSet/>
      <dgm:spPr/>
      <dgm:t>
        <a:bodyPr/>
        <a:lstStyle/>
        <a:p>
          <a:endParaRPr lang="de-DE"/>
        </a:p>
      </dgm:t>
    </dgm:pt>
    <dgm:pt modelId="{F0F14EEE-EB86-4CCA-8905-F7EBDBE0EA93}">
      <dgm:prSet phldrT="[Text]" custT="1"/>
      <dgm:spPr>
        <a:solidFill>
          <a:srgbClr val="004C82">
            <a:alpha val="80000"/>
          </a:srgbClr>
        </a:solidFill>
        <a:ln>
          <a:solidFill>
            <a:srgbClr val="004C82"/>
          </a:solidFill>
        </a:ln>
      </dgm:spPr>
      <dgm:t>
        <a:bodyPr/>
        <a:lstStyle/>
        <a:p>
          <a:r>
            <a:rPr lang="en-US" sz="1000" noProof="0">
              <a:solidFill>
                <a:schemeClr val="bg1"/>
              </a:solidFill>
            </a:rPr>
            <a:t>Identification of problems, causes and impacts</a:t>
          </a:r>
        </a:p>
      </dgm:t>
    </dgm:pt>
    <dgm:pt modelId="{E395F82B-C550-43B7-A69A-7B40DEBF8C45}" type="parTrans" cxnId="{0266E19D-921E-4FBA-AAEE-F4D7F6FEFB9B}">
      <dgm:prSet/>
      <dgm:spPr/>
      <dgm:t>
        <a:bodyPr/>
        <a:lstStyle/>
        <a:p>
          <a:endParaRPr lang="de-DE"/>
        </a:p>
      </dgm:t>
    </dgm:pt>
    <dgm:pt modelId="{7B81FB89-A964-4A16-A916-1F3D28777028}" type="sibTrans" cxnId="{0266E19D-921E-4FBA-AAEE-F4D7F6FEFB9B}">
      <dgm:prSet/>
      <dgm:spPr/>
      <dgm:t>
        <a:bodyPr/>
        <a:lstStyle/>
        <a:p>
          <a:endParaRPr lang="de-DE"/>
        </a:p>
      </dgm:t>
    </dgm:pt>
    <dgm:pt modelId="{37DED29B-BD39-4E9E-B493-B7220AE020AD}">
      <dgm:prSet phldrT="[Text]" custT="1"/>
      <dgm:spPr>
        <a:solidFill>
          <a:srgbClr val="648574">
            <a:alpha val="69804"/>
          </a:srgbClr>
        </a:solidFill>
        <a:ln>
          <a:noFill/>
        </a:ln>
      </dgm:spPr>
      <dgm:t>
        <a:bodyPr/>
        <a:lstStyle/>
        <a:p>
          <a:r>
            <a:rPr lang="en-US" sz="900" b="1" i="0" noProof="0"/>
            <a:t>Phase 2:</a:t>
          </a:r>
        </a:p>
        <a:p>
          <a:r>
            <a:rPr lang="en-US" sz="900" b="1" i="0" noProof="0"/>
            <a:t>Formulation</a:t>
          </a:r>
        </a:p>
      </dgm:t>
    </dgm:pt>
    <dgm:pt modelId="{2A655A46-52AA-42C4-B886-E69361205DAB}" type="parTrans" cxnId="{F8D0CC5C-ABFD-443D-BE09-854B128225C4}">
      <dgm:prSet/>
      <dgm:spPr/>
      <dgm:t>
        <a:bodyPr/>
        <a:lstStyle/>
        <a:p>
          <a:endParaRPr lang="de-DE"/>
        </a:p>
      </dgm:t>
    </dgm:pt>
    <dgm:pt modelId="{56B9C6AE-BC5A-4098-829A-28C06252F0A4}" type="sibTrans" cxnId="{F8D0CC5C-ABFD-443D-BE09-854B128225C4}">
      <dgm:prSet/>
      <dgm:spPr/>
      <dgm:t>
        <a:bodyPr/>
        <a:lstStyle/>
        <a:p>
          <a:endParaRPr lang="de-DE"/>
        </a:p>
      </dgm:t>
    </dgm:pt>
    <dgm:pt modelId="{923D195F-E184-49BA-BE05-5441DFA52C71}">
      <dgm:prSet phldrT="[Text]" custT="1"/>
      <dgm:spPr>
        <a:solidFill>
          <a:srgbClr val="79A12C">
            <a:alpha val="69804"/>
          </a:srgbClr>
        </a:solidFill>
        <a:ln>
          <a:noFill/>
        </a:ln>
      </dgm:spPr>
      <dgm:t>
        <a:bodyPr/>
        <a:lstStyle/>
        <a:p>
          <a:r>
            <a:rPr lang="en-US" sz="900" b="1" noProof="0"/>
            <a:t>Phase 3: </a:t>
          </a:r>
        </a:p>
        <a:p>
          <a:r>
            <a:rPr lang="en-US" sz="900" b="1" noProof="0"/>
            <a:t>Planning and implementation</a:t>
          </a:r>
        </a:p>
      </dgm:t>
    </dgm:pt>
    <dgm:pt modelId="{4BBC9234-3771-4206-A4DB-2BBBEF51DB98}" type="parTrans" cxnId="{63839DE5-F611-46A1-A246-216C604E3323}">
      <dgm:prSet/>
      <dgm:spPr/>
      <dgm:t>
        <a:bodyPr/>
        <a:lstStyle/>
        <a:p>
          <a:endParaRPr lang="de-DE"/>
        </a:p>
      </dgm:t>
    </dgm:pt>
    <dgm:pt modelId="{693A60BE-5EDB-4E41-AD67-4159A1C3832D}" type="sibTrans" cxnId="{63839DE5-F611-46A1-A246-216C604E3323}">
      <dgm:prSet/>
      <dgm:spPr/>
      <dgm:t>
        <a:bodyPr/>
        <a:lstStyle/>
        <a:p>
          <a:endParaRPr lang="de-DE"/>
        </a:p>
      </dgm:t>
    </dgm:pt>
    <dgm:pt modelId="{FA114A3E-3930-4E06-A91E-179EAC98E4CA}">
      <dgm:prSet phldrT="[Text]" custT="1"/>
      <dgm:spPr>
        <a:solidFill>
          <a:srgbClr val="79A12C">
            <a:alpha val="80000"/>
          </a:srgbClr>
        </a:solidFill>
        <a:ln>
          <a:solidFill>
            <a:srgbClr val="79A12C"/>
          </a:solidFill>
        </a:ln>
      </dgm:spPr>
      <dgm:t>
        <a:bodyPr/>
        <a:lstStyle/>
        <a:p>
          <a:r>
            <a:rPr lang="en-US" sz="1000">
              <a:solidFill>
                <a:schemeClr val="bg1"/>
              </a:solidFill>
            </a:rPr>
            <a:t>Elaboration and implementation of an action plan</a:t>
          </a:r>
          <a:endParaRPr lang="de-DE" sz="1000">
            <a:solidFill>
              <a:schemeClr val="bg1"/>
            </a:solidFill>
          </a:endParaRPr>
        </a:p>
      </dgm:t>
    </dgm:pt>
    <dgm:pt modelId="{2A673AA8-5320-4B80-AC14-ED3D5FEA378F}" type="parTrans" cxnId="{E941F486-BB28-4CE7-9996-59F40E2BF8DD}">
      <dgm:prSet/>
      <dgm:spPr/>
      <dgm:t>
        <a:bodyPr/>
        <a:lstStyle/>
        <a:p>
          <a:endParaRPr lang="de-DE"/>
        </a:p>
      </dgm:t>
    </dgm:pt>
    <dgm:pt modelId="{E2ADB48E-A4C8-4A47-ABF9-2F1F161EDF47}" type="sibTrans" cxnId="{E941F486-BB28-4CE7-9996-59F40E2BF8DD}">
      <dgm:prSet/>
      <dgm:spPr/>
      <dgm:t>
        <a:bodyPr/>
        <a:lstStyle/>
        <a:p>
          <a:endParaRPr lang="de-DE"/>
        </a:p>
      </dgm:t>
    </dgm:pt>
    <dgm:pt modelId="{0D3599CE-3239-4EB2-B77E-82E984F7111E}">
      <dgm:prSet custT="1"/>
      <dgm:spPr>
        <a:solidFill>
          <a:srgbClr val="004C82">
            <a:alpha val="80000"/>
          </a:srgbClr>
        </a:solidFill>
        <a:ln>
          <a:solidFill>
            <a:srgbClr val="004C82"/>
          </a:solidFill>
        </a:ln>
      </dgm:spPr>
      <dgm:t>
        <a:bodyPr/>
        <a:lstStyle/>
        <a:p>
          <a:r>
            <a:rPr lang="en-US" sz="1000" noProof="0">
              <a:solidFill>
                <a:schemeClr val="bg1"/>
              </a:solidFill>
            </a:rPr>
            <a:t>Identification of entry points</a:t>
          </a:r>
        </a:p>
      </dgm:t>
    </dgm:pt>
    <dgm:pt modelId="{931626F6-1C9D-42CF-9699-27FE3753D5BB}" type="parTrans" cxnId="{E763CFF7-0C59-4759-A6E1-60BDC30CB5C3}">
      <dgm:prSet/>
      <dgm:spPr/>
      <dgm:t>
        <a:bodyPr/>
        <a:lstStyle/>
        <a:p>
          <a:endParaRPr lang="de-DE"/>
        </a:p>
      </dgm:t>
    </dgm:pt>
    <dgm:pt modelId="{1923CD95-E363-453D-9D8B-4F2593FD29DE}" type="sibTrans" cxnId="{E763CFF7-0C59-4759-A6E1-60BDC30CB5C3}">
      <dgm:prSet/>
      <dgm:spPr/>
      <dgm:t>
        <a:bodyPr/>
        <a:lstStyle/>
        <a:p>
          <a:endParaRPr lang="de-DE"/>
        </a:p>
      </dgm:t>
    </dgm:pt>
    <dgm:pt modelId="{06A83BC4-24CA-4614-AE3A-613EB0D2DBEF}">
      <dgm:prSet custT="1"/>
      <dgm:spPr>
        <a:solidFill>
          <a:srgbClr val="F4971A">
            <a:alpha val="80000"/>
          </a:srgbClr>
        </a:solidFill>
      </dgm:spPr>
      <dgm:t>
        <a:bodyPr/>
        <a:lstStyle/>
        <a:p>
          <a:r>
            <a:rPr lang="en-US" sz="1000">
              <a:solidFill>
                <a:schemeClr val="bg1"/>
              </a:solidFill>
            </a:rPr>
            <a:t>Development of a monitoring system</a:t>
          </a:r>
          <a:endParaRPr lang="de-DE" sz="1000">
            <a:solidFill>
              <a:schemeClr val="bg1"/>
            </a:solidFill>
          </a:endParaRPr>
        </a:p>
      </dgm:t>
    </dgm:pt>
    <dgm:pt modelId="{6DDD4DB9-B7CC-4225-9FCE-4831C6AF210A}" type="parTrans" cxnId="{AC8070A2-7606-48F3-983F-116DE734F4F3}">
      <dgm:prSet/>
      <dgm:spPr/>
      <dgm:t>
        <a:bodyPr/>
        <a:lstStyle/>
        <a:p>
          <a:endParaRPr lang="de-DE"/>
        </a:p>
      </dgm:t>
    </dgm:pt>
    <dgm:pt modelId="{6675DB9B-15DA-421D-A165-8787190B8DFD}" type="sibTrans" cxnId="{AC8070A2-7606-48F3-983F-116DE734F4F3}">
      <dgm:prSet/>
      <dgm:spPr/>
      <dgm:t>
        <a:bodyPr/>
        <a:lstStyle/>
        <a:p>
          <a:endParaRPr lang="de-DE"/>
        </a:p>
      </dgm:t>
    </dgm:pt>
    <dgm:pt modelId="{21A93D3A-E64C-4B47-AA33-D978ED6AFBA0}">
      <dgm:prSet custT="1"/>
      <dgm:spPr>
        <a:solidFill>
          <a:srgbClr val="F4971A">
            <a:alpha val="80000"/>
          </a:srgbClr>
        </a:solidFill>
      </dgm:spPr>
      <dgm:t>
        <a:bodyPr/>
        <a:lstStyle/>
        <a:p>
          <a:r>
            <a:rPr lang="en-US" sz="1000">
              <a:solidFill>
                <a:schemeClr val="bg1"/>
              </a:solidFill>
            </a:rPr>
            <a:t>Elaboration of an ex-post evaluation system</a:t>
          </a:r>
          <a:endParaRPr lang="de-DE" sz="1000">
            <a:solidFill>
              <a:schemeClr val="bg1"/>
            </a:solidFill>
          </a:endParaRPr>
        </a:p>
      </dgm:t>
    </dgm:pt>
    <dgm:pt modelId="{61D7DD3A-9CEB-46F7-A0A6-C032207EA001}" type="parTrans" cxnId="{0F4777D8-3A5E-4AE7-8A45-78DDC0E43C81}">
      <dgm:prSet/>
      <dgm:spPr/>
      <dgm:t>
        <a:bodyPr/>
        <a:lstStyle/>
        <a:p>
          <a:endParaRPr lang="de-DE"/>
        </a:p>
      </dgm:t>
    </dgm:pt>
    <dgm:pt modelId="{8D9E0753-D9DE-4D63-B87F-8B51B801A84F}" type="sibTrans" cxnId="{0F4777D8-3A5E-4AE7-8A45-78DDC0E43C81}">
      <dgm:prSet/>
      <dgm:spPr/>
      <dgm:t>
        <a:bodyPr/>
        <a:lstStyle/>
        <a:p>
          <a:endParaRPr lang="de-DE"/>
        </a:p>
      </dgm:t>
    </dgm:pt>
    <dgm:pt modelId="{7F0A4F11-BBBE-49C8-8F14-52F8C1EB3645}">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n-US" sz="850" noProof="0">
              <a:solidFill>
                <a:schemeClr val="bg1"/>
              </a:solidFill>
            </a:rPr>
            <a:t> Building a joint vision and defining objectives and goals</a:t>
          </a:r>
        </a:p>
      </dgm:t>
    </dgm:pt>
    <dgm:pt modelId="{B3DB0A6E-96DE-4FA7-9127-47B7DDBC1382}" type="sibTrans" cxnId="{D2F766B7-0879-4514-BA07-57F03CD5466A}">
      <dgm:prSet/>
      <dgm:spPr/>
      <dgm:t>
        <a:bodyPr/>
        <a:lstStyle/>
        <a:p>
          <a:endParaRPr lang="de-DE"/>
        </a:p>
      </dgm:t>
    </dgm:pt>
    <dgm:pt modelId="{BBF734E6-624F-4601-B7A2-BB3A0DA6514B}" type="parTrans" cxnId="{D2F766B7-0879-4514-BA07-57F03CD5466A}">
      <dgm:prSet/>
      <dgm:spPr/>
      <dgm:t>
        <a:bodyPr/>
        <a:lstStyle/>
        <a:p>
          <a:endParaRPr lang="de-DE"/>
        </a:p>
      </dgm:t>
    </dgm:pt>
    <dgm:pt modelId="{E2B2D224-D92F-4C56-BBE0-2C5336BBD444}">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n-US" sz="850" noProof="0">
              <a:solidFill>
                <a:schemeClr val="bg1"/>
              </a:solidFill>
            </a:rPr>
            <a:t>Identification of measures</a:t>
          </a:r>
        </a:p>
      </dgm:t>
    </dgm:pt>
    <dgm:pt modelId="{3E17963D-60DB-4280-AB37-B58FDE20D5D7}" type="sibTrans" cxnId="{70A346CA-0A2C-4164-99D1-DB228982A611}">
      <dgm:prSet/>
      <dgm:spPr/>
      <dgm:t>
        <a:bodyPr/>
        <a:lstStyle/>
        <a:p>
          <a:endParaRPr lang="de-DE"/>
        </a:p>
      </dgm:t>
    </dgm:pt>
    <dgm:pt modelId="{35AFB777-E526-4D70-A753-5EE90632C7E0}" type="parTrans" cxnId="{70A346CA-0A2C-4164-99D1-DB228982A611}">
      <dgm:prSet/>
      <dgm:spPr/>
      <dgm:t>
        <a:bodyPr/>
        <a:lstStyle/>
        <a:p>
          <a:endParaRPr lang="de-DE"/>
        </a:p>
      </dgm:t>
    </dgm:pt>
    <dgm:pt modelId="{922F3B1B-C3AB-4E7A-BA7A-1C12E00FB79A}">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n-US" sz="850" noProof="0">
              <a:solidFill>
                <a:schemeClr val="bg1"/>
              </a:solidFill>
            </a:rPr>
            <a:t>Evaluation of alternatives </a:t>
          </a:r>
        </a:p>
      </dgm:t>
    </dgm:pt>
    <dgm:pt modelId="{49651E28-0025-4516-A12E-B863D5A29613}" type="sibTrans" cxnId="{02EBFF64-7C55-419D-A7A1-3316622C6E92}">
      <dgm:prSet/>
      <dgm:spPr/>
      <dgm:t>
        <a:bodyPr/>
        <a:lstStyle/>
        <a:p>
          <a:endParaRPr lang="de-DE"/>
        </a:p>
      </dgm:t>
    </dgm:pt>
    <dgm:pt modelId="{52350CA1-FD20-40DF-9480-CCB1E28E53AA}" type="parTrans" cxnId="{02EBFF64-7C55-419D-A7A1-3316622C6E92}">
      <dgm:prSet/>
      <dgm:spPr/>
      <dgm:t>
        <a:bodyPr/>
        <a:lstStyle/>
        <a:p>
          <a:endParaRPr lang="de-DE"/>
        </a:p>
      </dgm:t>
    </dgm:pt>
    <dgm:pt modelId="{8DA0B83F-BE4A-40B9-A470-66EBC965B3C2}" type="pres">
      <dgm:prSet presAssocID="{1011303C-374B-48C9-A51F-09602DC93B7D}" presName="cycleMatrixDiagram" presStyleCnt="0">
        <dgm:presLayoutVars>
          <dgm:chMax val="1"/>
          <dgm:dir/>
          <dgm:animLvl val="lvl"/>
          <dgm:resizeHandles val="exact"/>
        </dgm:presLayoutVars>
      </dgm:prSet>
      <dgm:spPr/>
    </dgm:pt>
    <dgm:pt modelId="{54680174-3F84-4004-A0CC-C523AA9005D9}" type="pres">
      <dgm:prSet presAssocID="{1011303C-374B-48C9-A51F-09602DC93B7D}" presName="children" presStyleCnt="0"/>
      <dgm:spPr/>
    </dgm:pt>
    <dgm:pt modelId="{00B077B7-1803-458D-A1C5-073BFC71F66F}" type="pres">
      <dgm:prSet presAssocID="{1011303C-374B-48C9-A51F-09602DC93B7D}" presName="child1group" presStyleCnt="0"/>
      <dgm:spPr/>
    </dgm:pt>
    <dgm:pt modelId="{7C29F424-27F4-48D8-BF68-F8728BB73219}" type="pres">
      <dgm:prSet presAssocID="{1011303C-374B-48C9-A51F-09602DC93B7D}" presName="child1" presStyleLbl="bgAcc1" presStyleIdx="0" presStyleCnt="4"/>
      <dgm:spPr/>
    </dgm:pt>
    <dgm:pt modelId="{A1304C39-23A2-4CCC-947E-C0C485D98522}" type="pres">
      <dgm:prSet presAssocID="{1011303C-374B-48C9-A51F-09602DC93B7D}" presName="child1Text" presStyleLbl="bgAcc1" presStyleIdx="0" presStyleCnt="4">
        <dgm:presLayoutVars>
          <dgm:bulletEnabled val="1"/>
        </dgm:presLayoutVars>
      </dgm:prSet>
      <dgm:spPr/>
    </dgm:pt>
    <dgm:pt modelId="{97FC397B-612C-443C-B0DA-B1AA5829BAF9}" type="pres">
      <dgm:prSet presAssocID="{1011303C-374B-48C9-A51F-09602DC93B7D}" presName="child2group" presStyleCnt="0"/>
      <dgm:spPr/>
    </dgm:pt>
    <dgm:pt modelId="{3DB3BF0F-3F1A-4915-82DA-20666DEA40D1}" type="pres">
      <dgm:prSet presAssocID="{1011303C-374B-48C9-A51F-09602DC93B7D}" presName="child2" presStyleLbl="bgAcc1" presStyleIdx="1" presStyleCnt="4"/>
      <dgm:spPr/>
    </dgm:pt>
    <dgm:pt modelId="{86EA96E3-3E6C-42EA-89FC-09881F987AEC}" type="pres">
      <dgm:prSet presAssocID="{1011303C-374B-48C9-A51F-09602DC93B7D}" presName="child2Text" presStyleLbl="bgAcc1" presStyleIdx="1" presStyleCnt="4">
        <dgm:presLayoutVars>
          <dgm:bulletEnabled val="1"/>
        </dgm:presLayoutVars>
      </dgm:prSet>
      <dgm:spPr/>
    </dgm:pt>
    <dgm:pt modelId="{AD4CB932-7BE3-4AA0-B677-A9E4AD19F05C}" type="pres">
      <dgm:prSet presAssocID="{1011303C-374B-48C9-A51F-09602DC93B7D}" presName="child3group" presStyleCnt="0"/>
      <dgm:spPr/>
    </dgm:pt>
    <dgm:pt modelId="{0187697B-F1D4-4852-B162-6577BEDE46F0}" type="pres">
      <dgm:prSet presAssocID="{1011303C-374B-48C9-A51F-09602DC93B7D}" presName="child3" presStyleLbl="bgAcc1" presStyleIdx="2" presStyleCnt="4"/>
      <dgm:spPr/>
    </dgm:pt>
    <dgm:pt modelId="{550CA165-F43C-45EF-97D2-863C72757A0E}" type="pres">
      <dgm:prSet presAssocID="{1011303C-374B-48C9-A51F-09602DC93B7D}" presName="child3Text" presStyleLbl="bgAcc1" presStyleIdx="2" presStyleCnt="4">
        <dgm:presLayoutVars>
          <dgm:bulletEnabled val="1"/>
        </dgm:presLayoutVars>
      </dgm:prSet>
      <dgm:spPr/>
    </dgm:pt>
    <dgm:pt modelId="{3F678ACD-A3DC-4663-BBE2-F2DD6B57CB40}" type="pres">
      <dgm:prSet presAssocID="{1011303C-374B-48C9-A51F-09602DC93B7D}" presName="child4group" presStyleCnt="0"/>
      <dgm:spPr/>
    </dgm:pt>
    <dgm:pt modelId="{5FB3D35E-52D9-4362-9A1D-5396C0FBBC6C}" type="pres">
      <dgm:prSet presAssocID="{1011303C-374B-48C9-A51F-09602DC93B7D}" presName="child4" presStyleLbl="bgAcc1" presStyleIdx="3" presStyleCnt="4"/>
      <dgm:spPr/>
    </dgm:pt>
    <dgm:pt modelId="{2507A02E-CE01-451B-9173-FE232CB3DD4D}" type="pres">
      <dgm:prSet presAssocID="{1011303C-374B-48C9-A51F-09602DC93B7D}" presName="child4Text" presStyleLbl="bgAcc1" presStyleIdx="3" presStyleCnt="4">
        <dgm:presLayoutVars>
          <dgm:bulletEnabled val="1"/>
        </dgm:presLayoutVars>
      </dgm:prSet>
      <dgm:spPr/>
    </dgm:pt>
    <dgm:pt modelId="{51DF74A7-C38B-4882-AB70-1BA0EC6EEEDD}" type="pres">
      <dgm:prSet presAssocID="{1011303C-374B-48C9-A51F-09602DC93B7D}" presName="childPlaceholder" presStyleCnt="0"/>
      <dgm:spPr/>
    </dgm:pt>
    <dgm:pt modelId="{A9BA70EC-DB87-46F1-98B1-329777E966CB}" type="pres">
      <dgm:prSet presAssocID="{1011303C-374B-48C9-A51F-09602DC93B7D}" presName="circle" presStyleCnt="0"/>
      <dgm:spPr/>
    </dgm:pt>
    <dgm:pt modelId="{3948BA54-7CB0-4235-A15B-A6956D16D4E8}" type="pres">
      <dgm:prSet presAssocID="{1011303C-374B-48C9-A51F-09602DC93B7D}" presName="quadrant1" presStyleLbl="node1" presStyleIdx="0" presStyleCnt="4">
        <dgm:presLayoutVars>
          <dgm:chMax val="1"/>
          <dgm:bulletEnabled val="1"/>
        </dgm:presLayoutVars>
      </dgm:prSet>
      <dgm:spPr/>
    </dgm:pt>
    <dgm:pt modelId="{34B3774C-2227-4C11-9322-4CD6A9385EEB}" type="pres">
      <dgm:prSet presAssocID="{1011303C-374B-48C9-A51F-09602DC93B7D}" presName="quadrant2" presStyleLbl="node1" presStyleIdx="1" presStyleCnt="4">
        <dgm:presLayoutVars>
          <dgm:chMax val="1"/>
          <dgm:bulletEnabled val="1"/>
        </dgm:presLayoutVars>
      </dgm:prSet>
      <dgm:spPr/>
    </dgm:pt>
    <dgm:pt modelId="{79C605FB-8877-47CB-ACBD-9CFC0FEAACC8}" type="pres">
      <dgm:prSet presAssocID="{1011303C-374B-48C9-A51F-09602DC93B7D}" presName="quadrant3" presStyleLbl="node1" presStyleIdx="2" presStyleCnt="4">
        <dgm:presLayoutVars>
          <dgm:chMax val="1"/>
          <dgm:bulletEnabled val="1"/>
        </dgm:presLayoutVars>
      </dgm:prSet>
      <dgm:spPr/>
    </dgm:pt>
    <dgm:pt modelId="{0CFBC619-8671-43FD-B951-5DF2DB168C98}" type="pres">
      <dgm:prSet presAssocID="{1011303C-374B-48C9-A51F-09602DC93B7D}" presName="quadrant4" presStyleLbl="node1" presStyleIdx="3" presStyleCnt="4">
        <dgm:presLayoutVars>
          <dgm:chMax val="1"/>
          <dgm:bulletEnabled val="1"/>
        </dgm:presLayoutVars>
      </dgm:prSet>
      <dgm:spPr/>
    </dgm:pt>
    <dgm:pt modelId="{47964B39-8123-47DF-A53B-43F1EFF7C6F3}" type="pres">
      <dgm:prSet presAssocID="{1011303C-374B-48C9-A51F-09602DC93B7D}" presName="quadrantPlaceholder" presStyleCnt="0"/>
      <dgm:spPr/>
    </dgm:pt>
    <dgm:pt modelId="{52682CE6-A194-4199-BB2A-2B954B317313}" type="pres">
      <dgm:prSet presAssocID="{1011303C-374B-48C9-A51F-09602DC93B7D}" presName="center1" presStyleLbl="fgShp" presStyleIdx="0" presStyleCnt="2"/>
      <dgm:spPr/>
    </dgm:pt>
    <dgm:pt modelId="{079A8625-23D0-4D20-A96A-4CB062317750}" type="pres">
      <dgm:prSet presAssocID="{1011303C-374B-48C9-A51F-09602DC93B7D}" presName="center2" presStyleLbl="fgShp" presStyleIdx="1" presStyleCnt="2"/>
      <dgm:spPr/>
    </dgm:pt>
  </dgm:ptLst>
  <dgm:cxnLst>
    <dgm:cxn modelId="{A487900C-8DEE-4A03-ACD0-375908CC348D}" type="presOf" srcId="{7F0A4F11-BBBE-49C8-8F14-52F8C1EB3645}" destId="{0187697B-F1D4-4852-B162-6577BEDE46F0}" srcOrd="0" destOrd="0" presId="urn:microsoft.com/office/officeart/2005/8/layout/cycle4"/>
    <dgm:cxn modelId="{946CCA0E-F493-44A1-AB83-6B93726485F6}" type="presOf" srcId="{83A45F08-9954-44BA-B6E8-23E2C339A7DA}" destId="{A1304C39-23A2-4CCC-947E-C0C485D98522}" srcOrd="1" destOrd="0" presId="urn:microsoft.com/office/officeart/2005/8/layout/cycle4"/>
    <dgm:cxn modelId="{0C8ACE0E-974F-4CC5-99B2-1BF9D732B0E0}" type="presOf" srcId="{1011303C-374B-48C9-A51F-09602DC93B7D}" destId="{8DA0B83F-BE4A-40B9-A470-66EBC965B3C2}" srcOrd="0" destOrd="0" presId="urn:microsoft.com/office/officeart/2005/8/layout/cycle4"/>
    <dgm:cxn modelId="{EB4A5B2B-9270-4D7D-B167-55EEAC46992E}" type="presOf" srcId="{923D195F-E184-49BA-BE05-5441DFA52C71}" destId="{0CFBC619-8671-43FD-B951-5DF2DB168C98}" srcOrd="0" destOrd="0" presId="urn:microsoft.com/office/officeart/2005/8/layout/cycle4"/>
    <dgm:cxn modelId="{CA4B8532-D6F5-4F78-BAC0-2648BBFA2FCE}" type="presOf" srcId="{922F3B1B-C3AB-4E7A-BA7A-1C12E00FB79A}" destId="{550CA165-F43C-45EF-97D2-863C72757A0E}" srcOrd="1" destOrd="2" presId="urn:microsoft.com/office/officeart/2005/8/layout/cycle4"/>
    <dgm:cxn modelId="{5E9BAB37-812F-4D62-9FD5-EB6A5E0F8347}" type="presOf" srcId="{E2B2D224-D92F-4C56-BBE0-2C5336BBD444}" destId="{550CA165-F43C-45EF-97D2-863C72757A0E}" srcOrd="1" destOrd="1" presId="urn:microsoft.com/office/officeart/2005/8/layout/cycle4"/>
    <dgm:cxn modelId="{ABBC233D-7A6A-4026-9F86-786E18EC2B3A}" type="presOf" srcId="{7F0A4F11-BBBE-49C8-8F14-52F8C1EB3645}" destId="{550CA165-F43C-45EF-97D2-863C72757A0E}" srcOrd="1" destOrd="0" presId="urn:microsoft.com/office/officeart/2005/8/layout/cycle4"/>
    <dgm:cxn modelId="{B4DA583F-67A5-40D4-86A2-686FECAD8546}" type="presOf" srcId="{21A93D3A-E64C-4B47-AA33-D978ED6AFBA0}" destId="{7C29F424-27F4-48D8-BF68-F8728BB73219}" srcOrd="0" destOrd="2" presId="urn:microsoft.com/office/officeart/2005/8/layout/cycle4"/>
    <dgm:cxn modelId="{F8D0CC5C-ABFD-443D-BE09-854B128225C4}" srcId="{1011303C-374B-48C9-A51F-09602DC93B7D}" destId="{37DED29B-BD39-4E9E-B493-B7220AE020AD}" srcOrd="2" destOrd="0" parTransId="{2A655A46-52AA-42C4-B886-E69361205DAB}" sibTransId="{56B9C6AE-BC5A-4098-829A-28C06252F0A4}"/>
    <dgm:cxn modelId="{0C91DF43-9A51-4185-B35F-1CAAB6505D59}" srcId="{1011303C-374B-48C9-A51F-09602DC93B7D}" destId="{D66653F8-8AA7-4CB7-A4B9-5AFC73C156CD}" srcOrd="1" destOrd="0" parTransId="{DCBCFCAF-C0B7-4B7D-9E53-714A8B6050A0}" sibTransId="{85775DE1-87E9-404F-883B-3D319C950783}"/>
    <dgm:cxn modelId="{02EBFF64-7C55-419D-A7A1-3316622C6E92}" srcId="{37DED29B-BD39-4E9E-B493-B7220AE020AD}" destId="{922F3B1B-C3AB-4E7A-BA7A-1C12E00FB79A}" srcOrd="2" destOrd="0" parTransId="{52350CA1-FD20-40DF-9480-CCB1E28E53AA}" sibTransId="{49651E28-0025-4516-A12E-B863D5A29613}"/>
    <dgm:cxn modelId="{40262C65-321B-40CC-A2C4-8FFA69563CAA}" srcId="{1011303C-374B-48C9-A51F-09602DC93B7D}" destId="{58B248E3-434F-405C-9768-57785D2B30D6}" srcOrd="0" destOrd="0" parTransId="{D1E9F802-3D47-4B6D-8994-36B018074CFC}" sibTransId="{5DD6C5BC-E981-43F8-AE4E-823D9E723E41}"/>
    <dgm:cxn modelId="{6DCC324E-B4D9-402B-896D-0B6737CE880A}" type="presOf" srcId="{83A45F08-9954-44BA-B6E8-23E2C339A7DA}" destId="{7C29F424-27F4-48D8-BF68-F8728BB73219}" srcOrd="0" destOrd="0" presId="urn:microsoft.com/office/officeart/2005/8/layout/cycle4"/>
    <dgm:cxn modelId="{EFBF3F4F-1B74-4014-8B59-5203E5817581}" type="presOf" srcId="{F0F14EEE-EB86-4CCA-8905-F7EBDBE0EA93}" destId="{3DB3BF0F-3F1A-4915-82DA-20666DEA40D1}" srcOrd="0" destOrd="0" presId="urn:microsoft.com/office/officeart/2005/8/layout/cycle4"/>
    <dgm:cxn modelId="{ABA13473-B790-4751-8095-C48D45B4858B}" type="presOf" srcId="{58B248E3-434F-405C-9768-57785D2B30D6}" destId="{3948BA54-7CB0-4235-A15B-A6956D16D4E8}" srcOrd="0" destOrd="0" presId="urn:microsoft.com/office/officeart/2005/8/layout/cycle4"/>
    <dgm:cxn modelId="{54706453-D973-44D9-B68B-4D13D4C91C88}" type="presOf" srcId="{37DED29B-BD39-4E9E-B493-B7220AE020AD}" destId="{79C605FB-8877-47CB-ACBD-9CFC0FEAACC8}" srcOrd="0" destOrd="0" presId="urn:microsoft.com/office/officeart/2005/8/layout/cycle4"/>
    <dgm:cxn modelId="{E941F486-BB28-4CE7-9996-59F40E2BF8DD}" srcId="{923D195F-E184-49BA-BE05-5441DFA52C71}" destId="{FA114A3E-3930-4E06-A91E-179EAC98E4CA}" srcOrd="0" destOrd="0" parTransId="{2A673AA8-5320-4B80-AC14-ED3D5FEA378F}" sibTransId="{E2ADB48E-A4C8-4A47-ABF9-2F1F161EDF47}"/>
    <dgm:cxn modelId="{5B99EF8D-AE53-4AA4-B9EF-27BA5F3F3970}" type="presOf" srcId="{FA114A3E-3930-4E06-A91E-179EAC98E4CA}" destId="{2507A02E-CE01-451B-9173-FE232CB3DD4D}" srcOrd="1" destOrd="0" presId="urn:microsoft.com/office/officeart/2005/8/layout/cycle4"/>
    <dgm:cxn modelId="{ED1D2E9C-EC08-4541-8B52-1F792CFA51F0}" type="presOf" srcId="{FA114A3E-3930-4E06-A91E-179EAC98E4CA}" destId="{5FB3D35E-52D9-4362-9A1D-5396C0FBBC6C}" srcOrd="0" destOrd="0" presId="urn:microsoft.com/office/officeart/2005/8/layout/cycle4"/>
    <dgm:cxn modelId="{0266E19D-921E-4FBA-AAEE-F4D7F6FEFB9B}" srcId="{D66653F8-8AA7-4CB7-A4B9-5AFC73C156CD}" destId="{F0F14EEE-EB86-4CCA-8905-F7EBDBE0EA93}" srcOrd="0" destOrd="0" parTransId="{E395F82B-C550-43B7-A69A-7B40DEBF8C45}" sibTransId="{7B81FB89-A964-4A16-A916-1F3D28777028}"/>
    <dgm:cxn modelId="{6A98F7A1-88B3-4556-902A-45B0B245D128}" type="presOf" srcId="{D66653F8-8AA7-4CB7-A4B9-5AFC73C156CD}" destId="{34B3774C-2227-4C11-9322-4CD6A9385EEB}" srcOrd="0" destOrd="0" presId="urn:microsoft.com/office/officeart/2005/8/layout/cycle4"/>
    <dgm:cxn modelId="{AC8070A2-7606-48F3-983F-116DE734F4F3}" srcId="{58B248E3-434F-405C-9768-57785D2B30D6}" destId="{06A83BC4-24CA-4614-AE3A-613EB0D2DBEF}" srcOrd="1" destOrd="0" parTransId="{6DDD4DB9-B7CC-4225-9FCE-4831C6AF210A}" sibTransId="{6675DB9B-15DA-421D-A165-8787190B8DFD}"/>
    <dgm:cxn modelId="{E408B9A8-C2AF-405D-8E5D-C60CC8775287}" type="presOf" srcId="{21A93D3A-E64C-4B47-AA33-D978ED6AFBA0}" destId="{A1304C39-23A2-4CCC-947E-C0C485D98522}" srcOrd="1" destOrd="2" presId="urn:microsoft.com/office/officeart/2005/8/layout/cycle4"/>
    <dgm:cxn modelId="{C9B5C5A8-BA98-4C2B-9738-2067CDCB600A}" type="presOf" srcId="{F0F14EEE-EB86-4CCA-8905-F7EBDBE0EA93}" destId="{86EA96E3-3E6C-42EA-89FC-09881F987AEC}" srcOrd="1" destOrd="0" presId="urn:microsoft.com/office/officeart/2005/8/layout/cycle4"/>
    <dgm:cxn modelId="{82D111B1-CA89-40C8-A4DC-D16916EB0A1B}" type="presOf" srcId="{0D3599CE-3239-4EB2-B77E-82E984F7111E}" destId="{3DB3BF0F-3F1A-4915-82DA-20666DEA40D1}" srcOrd="0" destOrd="1" presId="urn:microsoft.com/office/officeart/2005/8/layout/cycle4"/>
    <dgm:cxn modelId="{D228FFB2-D2B2-4FCB-BC6E-068E444F7E84}" type="presOf" srcId="{E2B2D224-D92F-4C56-BBE0-2C5336BBD444}" destId="{0187697B-F1D4-4852-B162-6577BEDE46F0}" srcOrd="0" destOrd="1" presId="urn:microsoft.com/office/officeart/2005/8/layout/cycle4"/>
    <dgm:cxn modelId="{D2F766B7-0879-4514-BA07-57F03CD5466A}" srcId="{37DED29B-BD39-4E9E-B493-B7220AE020AD}" destId="{7F0A4F11-BBBE-49C8-8F14-52F8C1EB3645}" srcOrd="0" destOrd="0" parTransId="{BBF734E6-624F-4601-B7A2-BB3A0DA6514B}" sibTransId="{B3DB0A6E-96DE-4FA7-9127-47B7DDBC1382}"/>
    <dgm:cxn modelId="{99D22BBA-AE72-42B1-8D6E-49188A65117E}" type="presOf" srcId="{06A83BC4-24CA-4614-AE3A-613EB0D2DBEF}" destId="{A1304C39-23A2-4CCC-947E-C0C485D98522}" srcOrd="1" destOrd="1" presId="urn:microsoft.com/office/officeart/2005/8/layout/cycle4"/>
    <dgm:cxn modelId="{0B2210C7-DE02-4312-AA6C-36FBE6D6B789}" type="presOf" srcId="{0D3599CE-3239-4EB2-B77E-82E984F7111E}" destId="{86EA96E3-3E6C-42EA-89FC-09881F987AEC}" srcOrd="1" destOrd="1" presId="urn:microsoft.com/office/officeart/2005/8/layout/cycle4"/>
    <dgm:cxn modelId="{70A346CA-0A2C-4164-99D1-DB228982A611}" srcId="{37DED29B-BD39-4E9E-B493-B7220AE020AD}" destId="{E2B2D224-D92F-4C56-BBE0-2C5336BBD444}" srcOrd="1" destOrd="0" parTransId="{35AFB777-E526-4D70-A753-5EE90632C7E0}" sibTransId="{3E17963D-60DB-4280-AB37-B58FDE20D5D7}"/>
    <dgm:cxn modelId="{2B1DB3D5-CEAC-4860-B362-882231B35B54}" type="presOf" srcId="{922F3B1B-C3AB-4E7A-BA7A-1C12E00FB79A}" destId="{0187697B-F1D4-4852-B162-6577BEDE46F0}" srcOrd="0" destOrd="2" presId="urn:microsoft.com/office/officeart/2005/8/layout/cycle4"/>
    <dgm:cxn modelId="{0F4777D8-3A5E-4AE7-8A45-78DDC0E43C81}" srcId="{58B248E3-434F-405C-9768-57785D2B30D6}" destId="{21A93D3A-E64C-4B47-AA33-D978ED6AFBA0}" srcOrd="2" destOrd="0" parTransId="{61D7DD3A-9CEB-46F7-A0A6-C032207EA001}" sibTransId="{8D9E0753-D9DE-4D63-B87F-8B51B801A84F}"/>
    <dgm:cxn modelId="{63839DE5-F611-46A1-A246-216C604E3323}" srcId="{1011303C-374B-48C9-A51F-09602DC93B7D}" destId="{923D195F-E184-49BA-BE05-5441DFA52C71}" srcOrd="3" destOrd="0" parTransId="{4BBC9234-3771-4206-A4DB-2BBBEF51DB98}" sibTransId="{693A60BE-5EDB-4E41-AD67-4159A1C3832D}"/>
    <dgm:cxn modelId="{BB2023EB-04BA-41BF-8D84-34D699DEBEE9}" srcId="{58B248E3-434F-405C-9768-57785D2B30D6}" destId="{83A45F08-9954-44BA-B6E8-23E2C339A7DA}" srcOrd="0" destOrd="0" parTransId="{E60C1155-D5B2-4D7F-8226-E9DF469F7E66}" sibTransId="{9E2D1B61-5A0D-4E07-A065-D8C1B0D88E53}"/>
    <dgm:cxn modelId="{0BA9C9F0-D51A-4245-9025-E968E56D23FE}" type="presOf" srcId="{06A83BC4-24CA-4614-AE3A-613EB0D2DBEF}" destId="{7C29F424-27F4-48D8-BF68-F8728BB73219}" srcOrd="0" destOrd="1" presId="urn:microsoft.com/office/officeart/2005/8/layout/cycle4"/>
    <dgm:cxn modelId="{E763CFF7-0C59-4759-A6E1-60BDC30CB5C3}" srcId="{D66653F8-8AA7-4CB7-A4B9-5AFC73C156CD}" destId="{0D3599CE-3239-4EB2-B77E-82E984F7111E}" srcOrd="1" destOrd="0" parTransId="{931626F6-1C9D-42CF-9699-27FE3753D5BB}" sibTransId="{1923CD95-E363-453D-9D8B-4F2593FD29DE}"/>
    <dgm:cxn modelId="{BA933EB2-3A03-4FE8-B751-233DB94E6A76}" type="presParOf" srcId="{8DA0B83F-BE4A-40B9-A470-66EBC965B3C2}" destId="{54680174-3F84-4004-A0CC-C523AA9005D9}" srcOrd="0" destOrd="0" presId="urn:microsoft.com/office/officeart/2005/8/layout/cycle4"/>
    <dgm:cxn modelId="{39CA13E8-9727-40A3-935C-F89A66F9369B}" type="presParOf" srcId="{54680174-3F84-4004-A0CC-C523AA9005D9}" destId="{00B077B7-1803-458D-A1C5-073BFC71F66F}" srcOrd="0" destOrd="0" presId="urn:microsoft.com/office/officeart/2005/8/layout/cycle4"/>
    <dgm:cxn modelId="{3928B47E-8D6A-48E0-BB02-C25CEEA97E8C}" type="presParOf" srcId="{00B077B7-1803-458D-A1C5-073BFC71F66F}" destId="{7C29F424-27F4-48D8-BF68-F8728BB73219}" srcOrd="0" destOrd="0" presId="urn:microsoft.com/office/officeart/2005/8/layout/cycle4"/>
    <dgm:cxn modelId="{633AB52E-AFB6-4330-ABA2-5C4183D5B04A}" type="presParOf" srcId="{00B077B7-1803-458D-A1C5-073BFC71F66F}" destId="{A1304C39-23A2-4CCC-947E-C0C485D98522}" srcOrd="1" destOrd="0" presId="urn:microsoft.com/office/officeart/2005/8/layout/cycle4"/>
    <dgm:cxn modelId="{1BC5529B-CA3F-4388-8A68-3988CCF1142A}" type="presParOf" srcId="{54680174-3F84-4004-A0CC-C523AA9005D9}" destId="{97FC397B-612C-443C-B0DA-B1AA5829BAF9}" srcOrd="1" destOrd="0" presId="urn:microsoft.com/office/officeart/2005/8/layout/cycle4"/>
    <dgm:cxn modelId="{560A3F2F-04E9-4B95-A6D6-19C935AE5D94}" type="presParOf" srcId="{97FC397B-612C-443C-B0DA-B1AA5829BAF9}" destId="{3DB3BF0F-3F1A-4915-82DA-20666DEA40D1}" srcOrd="0" destOrd="0" presId="urn:microsoft.com/office/officeart/2005/8/layout/cycle4"/>
    <dgm:cxn modelId="{577E5FD5-23BC-47DF-A274-C4FF3C88F145}" type="presParOf" srcId="{97FC397B-612C-443C-B0DA-B1AA5829BAF9}" destId="{86EA96E3-3E6C-42EA-89FC-09881F987AEC}" srcOrd="1" destOrd="0" presId="urn:microsoft.com/office/officeart/2005/8/layout/cycle4"/>
    <dgm:cxn modelId="{FB7B8182-FA9E-4736-A15E-18D30F42C53A}" type="presParOf" srcId="{54680174-3F84-4004-A0CC-C523AA9005D9}" destId="{AD4CB932-7BE3-4AA0-B677-A9E4AD19F05C}" srcOrd="2" destOrd="0" presId="urn:microsoft.com/office/officeart/2005/8/layout/cycle4"/>
    <dgm:cxn modelId="{68790BAF-B73D-43F3-AA2D-D7BDAA1A7D87}" type="presParOf" srcId="{AD4CB932-7BE3-4AA0-B677-A9E4AD19F05C}" destId="{0187697B-F1D4-4852-B162-6577BEDE46F0}" srcOrd="0" destOrd="0" presId="urn:microsoft.com/office/officeart/2005/8/layout/cycle4"/>
    <dgm:cxn modelId="{13992569-B707-474D-868D-FDA54CF95A06}" type="presParOf" srcId="{AD4CB932-7BE3-4AA0-B677-A9E4AD19F05C}" destId="{550CA165-F43C-45EF-97D2-863C72757A0E}" srcOrd="1" destOrd="0" presId="urn:microsoft.com/office/officeart/2005/8/layout/cycle4"/>
    <dgm:cxn modelId="{02730A4C-9104-4A99-BDFE-BCC1736A1808}" type="presParOf" srcId="{54680174-3F84-4004-A0CC-C523AA9005D9}" destId="{3F678ACD-A3DC-4663-BBE2-F2DD6B57CB40}" srcOrd="3" destOrd="0" presId="urn:microsoft.com/office/officeart/2005/8/layout/cycle4"/>
    <dgm:cxn modelId="{29C609AF-7B89-42FC-A737-CEE6CC38E18D}" type="presParOf" srcId="{3F678ACD-A3DC-4663-BBE2-F2DD6B57CB40}" destId="{5FB3D35E-52D9-4362-9A1D-5396C0FBBC6C}" srcOrd="0" destOrd="0" presId="urn:microsoft.com/office/officeart/2005/8/layout/cycle4"/>
    <dgm:cxn modelId="{36FC5E13-7D32-4D12-82CC-37B7AC630940}" type="presParOf" srcId="{3F678ACD-A3DC-4663-BBE2-F2DD6B57CB40}" destId="{2507A02E-CE01-451B-9173-FE232CB3DD4D}" srcOrd="1" destOrd="0" presId="urn:microsoft.com/office/officeart/2005/8/layout/cycle4"/>
    <dgm:cxn modelId="{0DF67F8C-B807-45A4-AF37-CA3CA381CA36}" type="presParOf" srcId="{54680174-3F84-4004-A0CC-C523AA9005D9}" destId="{51DF74A7-C38B-4882-AB70-1BA0EC6EEEDD}" srcOrd="4" destOrd="0" presId="urn:microsoft.com/office/officeart/2005/8/layout/cycle4"/>
    <dgm:cxn modelId="{AC6E5CB3-485F-4F3A-BF07-8F2ED532B2F2}" type="presParOf" srcId="{8DA0B83F-BE4A-40B9-A470-66EBC965B3C2}" destId="{A9BA70EC-DB87-46F1-98B1-329777E966CB}" srcOrd="1" destOrd="0" presId="urn:microsoft.com/office/officeart/2005/8/layout/cycle4"/>
    <dgm:cxn modelId="{20FC391F-D0FB-433D-83F4-FC8DCB7D1E31}" type="presParOf" srcId="{A9BA70EC-DB87-46F1-98B1-329777E966CB}" destId="{3948BA54-7CB0-4235-A15B-A6956D16D4E8}" srcOrd="0" destOrd="0" presId="urn:microsoft.com/office/officeart/2005/8/layout/cycle4"/>
    <dgm:cxn modelId="{EF047AE1-FB0E-4B2C-9497-F2360273776A}" type="presParOf" srcId="{A9BA70EC-DB87-46F1-98B1-329777E966CB}" destId="{34B3774C-2227-4C11-9322-4CD6A9385EEB}" srcOrd="1" destOrd="0" presId="urn:microsoft.com/office/officeart/2005/8/layout/cycle4"/>
    <dgm:cxn modelId="{EAE39FB7-EBFA-4D3A-8163-210433C137CE}" type="presParOf" srcId="{A9BA70EC-DB87-46F1-98B1-329777E966CB}" destId="{79C605FB-8877-47CB-ACBD-9CFC0FEAACC8}" srcOrd="2" destOrd="0" presId="urn:microsoft.com/office/officeart/2005/8/layout/cycle4"/>
    <dgm:cxn modelId="{835EB203-4076-4A3B-98C4-63E5FBA90320}" type="presParOf" srcId="{A9BA70EC-DB87-46F1-98B1-329777E966CB}" destId="{0CFBC619-8671-43FD-B951-5DF2DB168C98}" srcOrd="3" destOrd="0" presId="urn:microsoft.com/office/officeart/2005/8/layout/cycle4"/>
    <dgm:cxn modelId="{7AA78096-9493-4975-8681-DAAA148D9F0B}" type="presParOf" srcId="{A9BA70EC-DB87-46F1-98B1-329777E966CB}" destId="{47964B39-8123-47DF-A53B-43F1EFF7C6F3}" srcOrd="4" destOrd="0" presId="urn:microsoft.com/office/officeart/2005/8/layout/cycle4"/>
    <dgm:cxn modelId="{B8ABE9C6-52AD-450C-8204-B5DAC636C8B8}" type="presParOf" srcId="{8DA0B83F-BE4A-40B9-A470-66EBC965B3C2}" destId="{52682CE6-A194-4199-BB2A-2B954B317313}" srcOrd="2" destOrd="0" presId="urn:microsoft.com/office/officeart/2005/8/layout/cycle4"/>
    <dgm:cxn modelId="{3F84552F-4473-41F2-9254-4A2130C2D78D}" type="presParOf" srcId="{8DA0B83F-BE4A-40B9-A470-66EBC965B3C2}" destId="{079A8625-23D0-4D20-A96A-4CB06231775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B9EAC-7022-4484-9A4F-D374AC6ACE7D}" type="doc">
      <dgm:prSet loTypeId="urn:microsoft.com/office/officeart/2005/8/layout/vList2" loCatId="list" qsTypeId="urn:microsoft.com/office/officeart/2005/8/quickstyle/simple2" qsCatId="simple" csTypeId="urn:microsoft.com/office/officeart/2005/8/colors/accent5_3" csCatId="accent5" phldr="1"/>
      <dgm:spPr/>
      <dgm:t>
        <a:bodyPr/>
        <a:lstStyle/>
        <a:p>
          <a:endParaRPr lang="de-DE"/>
        </a:p>
      </dgm:t>
    </dgm:pt>
    <dgm:pt modelId="{37F3ED6B-954E-4C52-BF7C-495E10B85255}">
      <dgm:prSet custT="1"/>
      <dgm:spPr/>
      <dgm:t>
        <a:bodyPr/>
        <a:lstStyle/>
        <a:p>
          <a:r>
            <a:rPr lang="en-US" sz="1600"/>
            <a:t>Opposition by politically more powerful actor </a:t>
          </a:r>
        </a:p>
        <a:p>
          <a:r>
            <a:rPr lang="en-US" sz="1200" i="1">
              <a:sym typeface="Wingdings" panose="05000000000000000000" pitchFamily="2" charset="2"/>
            </a:rPr>
            <a:t> Establish legally binding rules for coordination</a:t>
          </a:r>
          <a:r>
            <a:rPr lang="en-US" sz="1200" i="1"/>
            <a:t>  </a:t>
          </a:r>
          <a:endParaRPr lang="de-DE" sz="1200" i="1"/>
        </a:p>
      </dgm:t>
    </dgm:pt>
    <dgm:pt modelId="{2594AF02-5078-4EDC-B4C2-564B2CE84BEA}" type="parTrans" cxnId="{46E20DD7-596C-400F-B786-85926341F28B}">
      <dgm:prSet/>
      <dgm:spPr/>
      <dgm:t>
        <a:bodyPr/>
        <a:lstStyle/>
        <a:p>
          <a:endParaRPr lang="de-DE" sz="1600"/>
        </a:p>
      </dgm:t>
    </dgm:pt>
    <dgm:pt modelId="{32192508-032C-4D15-848C-86784DCFF9B4}" type="sibTrans" cxnId="{46E20DD7-596C-400F-B786-85926341F28B}">
      <dgm:prSet/>
      <dgm:spPr/>
      <dgm:t>
        <a:bodyPr/>
        <a:lstStyle/>
        <a:p>
          <a:endParaRPr lang="de-DE" sz="1600"/>
        </a:p>
      </dgm:t>
    </dgm:pt>
    <dgm:pt modelId="{2DF61FE2-7FA0-43BE-B62C-86BD11A08B31}">
      <dgm:prSet custT="1"/>
      <dgm:spPr/>
      <dgm:t>
        <a:bodyPr/>
        <a:lstStyle/>
        <a:p>
          <a:r>
            <a:rPr lang="en-US" sz="1600"/>
            <a:t>Resistance towards administrative changes</a:t>
          </a:r>
        </a:p>
        <a:p>
          <a:r>
            <a:rPr lang="en-US" sz="1200" i="1">
              <a:sym typeface="Wingdings" panose="05000000000000000000" pitchFamily="2" charset="2"/>
            </a:rPr>
            <a:t> Make people understand why change is necessary (communication, exchange, trainings)  </a:t>
          </a:r>
          <a:r>
            <a:rPr lang="en-US" sz="1200" i="1"/>
            <a:t> </a:t>
          </a:r>
          <a:endParaRPr lang="de-DE" sz="1200" i="1"/>
        </a:p>
      </dgm:t>
    </dgm:pt>
    <dgm:pt modelId="{B86B8C0D-B619-4431-9256-12234DBBC156}" type="parTrans" cxnId="{5D76B2AF-A850-4704-B8CA-5BF2220CC1C0}">
      <dgm:prSet/>
      <dgm:spPr/>
      <dgm:t>
        <a:bodyPr/>
        <a:lstStyle/>
        <a:p>
          <a:endParaRPr lang="de-DE" sz="1600"/>
        </a:p>
      </dgm:t>
    </dgm:pt>
    <dgm:pt modelId="{71264EE2-6366-47A7-AE30-26CEF4C518CE}" type="sibTrans" cxnId="{5D76B2AF-A850-4704-B8CA-5BF2220CC1C0}">
      <dgm:prSet/>
      <dgm:spPr/>
      <dgm:t>
        <a:bodyPr/>
        <a:lstStyle/>
        <a:p>
          <a:endParaRPr lang="de-DE" sz="1600"/>
        </a:p>
      </dgm:t>
    </dgm:pt>
    <dgm:pt modelId="{FC572854-EB80-4782-B241-898C6DCA708A}">
      <dgm:prSet custT="1"/>
      <dgm:spPr/>
      <dgm:t>
        <a:bodyPr/>
        <a:lstStyle/>
        <a:p>
          <a:r>
            <a:rPr lang="en-US" sz="1600" noProof="0"/>
            <a:t>Lack of human and financial capacities</a:t>
          </a:r>
        </a:p>
        <a:p>
          <a:r>
            <a:rPr lang="en-US" sz="1200" i="1" noProof="0">
              <a:sym typeface="Wingdings" panose="05000000000000000000" pitchFamily="2" charset="2"/>
            </a:rPr>
            <a:t> Change financial frameworks (increase funding, pool resources) </a:t>
          </a:r>
          <a:r>
            <a:rPr lang="en-US" sz="1200" i="1" noProof="0"/>
            <a:t> </a:t>
          </a:r>
        </a:p>
      </dgm:t>
    </dgm:pt>
    <dgm:pt modelId="{79301605-178A-4D53-920D-9BC8E80BC96C}" type="parTrans" cxnId="{0B7F4F93-6208-4953-9DAA-D8617C81225F}">
      <dgm:prSet/>
      <dgm:spPr/>
      <dgm:t>
        <a:bodyPr/>
        <a:lstStyle/>
        <a:p>
          <a:endParaRPr lang="de-DE" sz="1600"/>
        </a:p>
      </dgm:t>
    </dgm:pt>
    <dgm:pt modelId="{A153A1EB-EF53-4739-ADD0-D5AFBBD63D80}" type="sibTrans" cxnId="{0B7F4F93-6208-4953-9DAA-D8617C81225F}">
      <dgm:prSet/>
      <dgm:spPr/>
      <dgm:t>
        <a:bodyPr/>
        <a:lstStyle/>
        <a:p>
          <a:endParaRPr lang="de-DE" sz="1600"/>
        </a:p>
      </dgm:t>
    </dgm:pt>
    <dgm:pt modelId="{41BF5EF1-D923-408C-AE70-8874249C68A0}">
      <dgm:prSet custT="1"/>
      <dgm:spPr/>
      <dgm:t>
        <a:bodyPr/>
        <a:lstStyle/>
        <a:p>
          <a:r>
            <a:rPr lang="en-US" sz="1600" noProof="0"/>
            <a:t>Limited data/information for informed decision-making</a:t>
          </a:r>
        </a:p>
        <a:p>
          <a:r>
            <a:rPr lang="en-US" sz="1200" i="1" noProof="0">
              <a:sym typeface="Wingdings" panose="05000000000000000000" pitchFamily="2" charset="2"/>
            </a:rPr>
            <a:t></a:t>
          </a:r>
          <a:r>
            <a:rPr lang="en-US" sz="1200" i="1" noProof="0"/>
            <a:t>   Hold interdisciplinary trainings, consult experts, establish scientific advisory boards</a:t>
          </a:r>
        </a:p>
      </dgm:t>
    </dgm:pt>
    <dgm:pt modelId="{9BDF083B-0824-4717-AA54-EEC0F3C08E78}" type="parTrans" cxnId="{4FF927BB-3CFE-40F5-AC4C-629F5D3FF28E}">
      <dgm:prSet/>
      <dgm:spPr/>
      <dgm:t>
        <a:bodyPr/>
        <a:lstStyle/>
        <a:p>
          <a:endParaRPr lang="de-DE" sz="1600"/>
        </a:p>
      </dgm:t>
    </dgm:pt>
    <dgm:pt modelId="{C69CF14C-CF7C-407C-953F-DD5920D63065}" type="sibTrans" cxnId="{4FF927BB-3CFE-40F5-AC4C-629F5D3FF28E}">
      <dgm:prSet/>
      <dgm:spPr/>
      <dgm:t>
        <a:bodyPr/>
        <a:lstStyle/>
        <a:p>
          <a:endParaRPr lang="de-DE" sz="1600"/>
        </a:p>
      </dgm:t>
    </dgm:pt>
    <dgm:pt modelId="{6BA9659E-0043-4F82-9F51-F56696AD8F90}" type="pres">
      <dgm:prSet presAssocID="{92DB9EAC-7022-4484-9A4F-D374AC6ACE7D}" presName="linear" presStyleCnt="0">
        <dgm:presLayoutVars>
          <dgm:animLvl val="lvl"/>
          <dgm:resizeHandles val="exact"/>
        </dgm:presLayoutVars>
      </dgm:prSet>
      <dgm:spPr/>
    </dgm:pt>
    <dgm:pt modelId="{0B9861FB-67B3-4E5E-B31D-EDA810F94696}" type="pres">
      <dgm:prSet presAssocID="{37F3ED6B-954E-4C52-BF7C-495E10B85255}" presName="parentText" presStyleLbl="node1" presStyleIdx="0" presStyleCnt="4">
        <dgm:presLayoutVars>
          <dgm:chMax val="0"/>
          <dgm:bulletEnabled val="1"/>
        </dgm:presLayoutVars>
      </dgm:prSet>
      <dgm:spPr/>
    </dgm:pt>
    <dgm:pt modelId="{50DBE02D-E44F-4B00-A334-E054062C457D}" type="pres">
      <dgm:prSet presAssocID="{32192508-032C-4D15-848C-86784DCFF9B4}" presName="spacer" presStyleCnt="0"/>
      <dgm:spPr/>
    </dgm:pt>
    <dgm:pt modelId="{0726FFF7-1085-413B-ADAE-C902D911781D}" type="pres">
      <dgm:prSet presAssocID="{2DF61FE2-7FA0-43BE-B62C-86BD11A08B31}" presName="parentText" presStyleLbl="node1" presStyleIdx="1" presStyleCnt="4">
        <dgm:presLayoutVars>
          <dgm:chMax val="0"/>
          <dgm:bulletEnabled val="1"/>
        </dgm:presLayoutVars>
      </dgm:prSet>
      <dgm:spPr/>
    </dgm:pt>
    <dgm:pt modelId="{009813E8-D83A-4BB1-824D-780E6B809B7F}" type="pres">
      <dgm:prSet presAssocID="{71264EE2-6366-47A7-AE30-26CEF4C518CE}" presName="spacer" presStyleCnt="0"/>
      <dgm:spPr/>
    </dgm:pt>
    <dgm:pt modelId="{ABFABB56-14C1-4F3B-9023-10836E37001B}" type="pres">
      <dgm:prSet presAssocID="{FC572854-EB80-4782-B241-898C6DCA708A}" presName="parentText" presStyleLbl="node1" presStyleIdx="2" presStyleCnt="4">
        <dgm:presLayoutVars>
          <dgm:chMax val="0"/>
          <dgm:bulletEnabled val="1"/>
        </dgm:presLayoutVars>
      </dgm:prSet>
      <dgm:spPr/>
    </dgm:pt>
    <dgm:pt modelId="{B45BF38C-389E-4177-ABA5-FD65433BF6A9}" type="pres">
      <dgm:prSet presAssocID="{A153A1EB-EF53-4739-ADD0-D5AFBBD63D80}" presName="spacer" presStyleCnt="0"/>
      <dgm:spPr/>
    </dgm:pt>
    <dgm:pt modelId="{707F58A9-8B41-43A0-8CB0-52357044DB3A}" type="pres">
      <dgm:prSet presAssocID="{41BF5EF1-D923-408C-AE70-8874249C68A0}" presName="parentText" presStyleLbl="node1" presStyleIdx="3" presStyleCnt="4" custLinFactNeighborY="-19126">
        <dgm:presLayoutVars>
          <dgm:chMax val="0"/>
          <dgm:bulletEnabled val="1"/>
        </dgm:presLayoutVars>
      </dgm:prSet>
      <dgm:spPr/>
    </dgm:pt>
  </dgm:ptLst>
  <dgm:cxnLst>
    <dgm:cxn modelId="{E2B3B11A-240C-4E27-9F55-8E0D0D6DFCA9}" type="presOf" srcId="{37F3ED6B-954E-4C52-BF7C-495E10B85255}" destId="{0B9861FB-67B3-4E5E-B31D-EDA810F94696}" srcOrd="0" destOrd="0" presId="urn:microsoft.com/office/officeart/2005/8/layout/vList2"/>
    <dgm:cxn modelId="{CF931D20-A0C5-4393-9BDC-BE39D22093BC}" type="presOf" srcId="{2DF61FE2-7FA0-43BE-B62C-86BD11A08B31}" destId="{0726FFF7-1085-413B-ADAE-C902D911781D}" srcOrd="0" destOrd="0" presId="urn:microsoft.com/office/officeart/2005/8/layout/vList2"/>
    <dgm:cxn modelId="{A2773830-1F1C-4CB4-AB11-AE1AB916CE28}" type="presOf" srcId="{41BF5EF1-D923-408C-AE70-8874249C68A0}" destId="{707F58A9-8B41-43A0-8CB0-52357044DB3A}" srcOrd="0" destOrd="0" presId="urn:microsoft.com/office/officeart/2005/8/layout/vList2"/>
    <dgm:cxn modelId="{0B7F4F93-6208-4953-9DAA-D8617C81225F}" srcId="{92DB9EAC-7022-4484-9A4F-D374AC6ACE7D}" destId="{FC572854-EB80-4782-B241-898C6DCA708A}" srcOrd="2" destOrd="0" parTransId="{79301605-178A-4D53-920D-9BC8E80BC96C}" sibTransId="{A153A1EB-EF53-4739-ADD0-D5AFBBD63D80}"/>
    <dgm:cxn modelId="{498D159F-22DA-4983-BAA6-AA58D51652F5}" type="presOf" srcId="{FC572854-EB80-4782-B241-898C6DCA708A}" destId="{ABFABB56-14C1-4F3B-9023-10836E37001B}" srcOrd="0" destOrd="0" presId="urn:microsoft.com/office/officeart/2005/8/layout/vList2"/>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E34574EE-E5A7-4C37-BF13-C1032B9D633D}" type="presOf" srcId="{92DB9EAC-7022-4484-9A4F-D374AC6ACE7D}" destId="{6BA9659E-0043-4F82-9F51-F56696AD8F90}" srcOrd="0" destOrd="0" presId="urn:microsoft.com/office/officeart/2005/8/layout/vList2"/>
    <dgm:cxn modelId="{82C22C65-D0ED-4947-A1A2-D69EE3EC8F75}" type="presParOf" srcId="{6BA9659E-0043-4F82-9F51-F56696AD8F90}" destId="{0B9861FB-67B3-4E5E-B31D-EDA810F94696}" srcOrd="0" destOrd="0" presId="urn:microsoft.com/office/officeart/2005/8/layout/vList2"/>
    <dgm:cxn modelId="{364AF83A-0369-441E-92F9-99992C6273B8}" type="presParOf" srcId="{6BA9659E-0043-4F82-9F51-F56696AD8F90}" destId="{50DBE02D-E44F-4B00-A334-E054062C457D}" srcOrd="1" destOrd="0" presId="urn:microsoft.com/office/officeart/2005/8/layout/vList2"/>
    <dgm:cxn modelId="{FCFC5489-CB48-415D-B66A-50F2FF504D94}" type="presParOf" srcId="{6BA9659E-0043-4F82-9F51-F56696AD8F90}" destId="{0726FFF7-1085-413B-ADAE-C902D911781D}" srcOrd="2" destOrd="0" presId="urn:microsoft.com/office/officeart/2005/8/layout/vList2"/>
    <dgm:cxn modelId="{400A154C-5B24-4A4A-8BAA-CB19E6E02045}" type="presParOf" srcId="{6BA9659E-0043-4F82-9F51-F56696AD8F90}" destId="{009813E8-D83A-4BB1-824D-780E6B809B7F}" srcOrd="3" destOrd="0" presId="urn:microsoft.com/office/officeart/2005/8/layout/vList2"/>
    <dgm:cxn modelId="{23BE5DBE-DC4E-4CF7-940F-D275AC635B22}" type="presParOf" srcId="{6BA9659E-0043-4F82-9F51-F56696AD8F90}" destId="{ABFABB56-14C1-4F3B-9023-10836E37001B}" srcOrd="4" destOrd="0" presId="urn:microsoft.com/office/officeart/2005/8/layout/vList2"/>
    <dgm:cxn modelId="{43A9CBB5-B310-4FC7-8718-618D4121487A}" type="presParOf" srcId="{6BA9659E-0043-4F82-9F51-F56696AD8F90}" destId="{B45BF38C-389E-4177-ABA5-FD65433BF6A9}" srcOrd="5" destOrd="0" presId="urn:microsoft.com/office/officeart/2005/8/layout/vList2"/>
    <dgm:cxn modelId="{68A079ED-F483-4D6D-A5D9-A55682CCBB4A}" type="presParOf" srcId="{6BA9659E-0043-4F82-9F51-F56696AD8F90}" destId="{707F58A9-8B41-43A0-8CB0-52357044DB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DDDDC-DFB4-4F88-9311-0F38ACD922E9}">
      <dsp:nvSpPr>
        <dsp:cNvPr id="0" name=""/>
        <dsp:cNvSpPr/>
      </dsp:nvSpPr>
      <dsp:spPr>
        <a:xfrm>
          <a:off x="2815300" y="775877"/>
          <a:ext cx="104992" cy="354794"/>
        </a:xfrm>
        <a:custGeom>
          <a:avLst/>
          <a:gdLst/>
          <a:ahLst/>
          <a:cxnLst/>
          <a:rect l="0" t="0" r="0" b="0"/>
          <a:pathLst>
            <a:path>
              <a:moveTo>
                <a:pt x="104992" y="0"/>
              </a:moveTo>
              <a:lnTo>
                <a:pt x="104992" y="354794"/>
              </a:lnTo>
              <a:lnTo>
                <a:pt x="0" y="354794"/>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37420-08E0-447A-9A35-2B88FF310336}">
      <dsp:nvSpPr>
        <dsp:cNvPr id="0" name=""/>
        <dsp:cNvSpPr/>
      </dsp:nvSpPr>
      <dsp:spPr>
        <a:xfrm>
          <a:off x="4940150" y="2090604"/>
          <a:ext cx="149989" cy="348540"/>
        </a:xfrm>
        <a:custGeom>
          <a:avLst/>
          <a:gdLst/>
          <a:ahLst/>
          <a:cxnLst/>
          <a:rect l="0" t="0" r="0" b="0"/>
          <a:pathLst>
            <a:path>
              <a:moveTo>
                <a:pt x="0" y="0"/>
              </a:moveTo>
              <a:lnTo>
                <a:pt x="0" y="348540"/>
              </a:lnTo>
              <a:lnTo>
                <a:pt x="149989" y="348540"/>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8923D0-0054-48AD-AA40-63FD073752EA}">
      <dsp:nvSpPr>
        <dsp:cNvPr id="0" name=""/>
        <dsp:cNvSpPr/>
      </dsp:nvSpPr>
      <dsp:spPr>
        <a:xfrm>
          <a:off x="2920292" y="775877"/>
          <a:ext cx="2419829" cy="814762"/>
        </a:xfrm>
        <a:custGeom>
          <a:avLst/>
          <a:gdLst/>
          <a:ahLst/>
          <a:cxnLst/>
          <a:rect l="0" t="0" r="0" b="0"/>
          <a:pathLst>
            <a:path>
              <a:moveTo>
                <a:pt x="0" y="0"/>
              </a:moveTo>
              <a:lnTo>
                <a:pt x="0" y="709769"/>
              </a:lnTo>
              <a:lnTo>
                <a:pt x="2419829" y="709769"/>
              </a:lnTo>
              <a:lnTo>
                <a:pt x="2419829"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AFAB9-52FB-4D52-8695-D27BE3B7665C}">
      <dsp:nvSpPr>
        <dsp:cNvPr id="0" name=""/>
        <dsp:cNvSpPr/>
      </dsp:nvSpPr>
      <dsp:spPr>
        <a:xfrm>
          <a:off x="2920292" y="775877"/>
          <a:ext cx="1209914" cy="814762"/>
        </a:xfrm>
        <a:custGeom>
          <a:avLst/>
          <a:gdLst/>
          <a:ahLst/>
          <a:cxnLst/>
          <a:rect l="0" t="0" r="0" b="0"/>
          <a:pathLst>
            <a:path>
              <a:moveTo>
                <a:pt x="0" y="0"/>
              </a:moveTo>
              <a:lnTo>
                <a:pt x="0" y="709769"/>
              </a:lnTo>
              <a:lnTo>
                <a:pt x="1209914" y="709769"/>
              </a:lnTo>
              <a:lnTo>
                <a:pt x="1209914"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D0788-8492-4CD0-8108-996C8A22E65E}">
      <dsp:nvSpPr>
        <dsp:cNvPr id="0" name=""/>
        <dsp:cNvSpPr/>
      </dsp:nvSpPr>
      <dsp:spPr>
        <a:xfrm>
          <a:off x="2874573" y="775877"/>
          <a:ext cx="91440" cy="814762"/>
        </a:xfrm>
        <a:custGeom>
          <a:avLst/>
          <a:gdLst/>
          <a:ahLst/>
          <a:cxnLst/>
          <a:rect l="0" t="0" r="0" b="0"/>
          <a:pathLst>
            <a:path>
              <a:moveTo>
                <a:pt x="45720" y="0"/>
              </a:moveTo>
              <a:lnTo>
                <a:pt x="4572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D1FA6-DDB7-4564-B191-C157C4D281FE}">
      <dsp:nvSpPr>
        <dsp:cNvPr id="0" name=""/>
        <dsp:cNvSpPr/>
      </dsp:nvSpPr>
      <dsp:spPr>
        <a:xfrm>
          <a:off x="1354243" y="2090604"/>
          <a:ext cx="106152" cy="887919"/>
        </a:xfrm>
        <a:custGeom>
          <a:avLst/>
          <a:gdLst/>
          <a:ahLst/>
          <a:cxnLst/>
          <a:rect l="0" t="0" r="0" b="0"/>
          <a:pathLst>
            <a:path>
              <a:moveTo>
                <a:pt x="0" y="0"/>
              </a:moveTo>
              <a:lnTo>
                <a:pt x="0" y="887919"/>
              </a:lnTo>
              <a:lnTo>
                <a:pt x="106152" y="88791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2E660-3353-4664-943C-5A372009E080}">
      <dsp:nvSpPr>
        <dsp:cNvPr id="0" name=""/>
        <dsp:cNvSpPr/>
      </dsp:nvSpPr>
      <dsp:spPr>
        <a:xfrm>
          <a:off x="1354243" y="2090604"/>
          <a:ext cx="106152" cy="367924"/>
        </a:xfrm>
        <a:custGeom>
          <a:avLst/>
          <a:gdLst/>
          <a:ahLst/>
          <a:cxnLst/>
          <a:rect l="0" t="0" r="0" b="0"/>
          <a:pathLst>
            <a:path>
              <a:moveTo>
                <a:pt x="0" y="0"/>
              </a:moveTo>
              <a:lnTo>
                <a:pt x="0" y="367924"/>
              </a:lnTo>
              <a:lnTo>
                <a:pt x="106152" y="367924"/>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28C3B-B15B-4E3A-82F7-4C1678CEBDA9}">
      <dsp:nvSpPr>
        <dsp:cNvPr id="0" name=""/>
        <dsp:cNvSpPr/>
      </dsp:nvSpPr>
      <dsp:spPr>
        <a:xfrm>
          <a:off x="1754215" y="775877"/>
          <a:ext cx="1166077" cy="814762"/>
        </a:xfrm>
        <a:custGeom>
          <a:avLst/>
          <a:gdLst/>
          <a:ahLst/>
          <a:cxnLst/>
          <a:rect l="0" t="0" r="0" b="0"/>
          <a:pathLst>
            <a:path>
              <a:moveTo>
                <a:pt x="1166077" y="0"/>
              </a:moveTo>
              <a:lnTo>
                <a:pt x="1166077" y="709769"/>
              </a:lnTo>
              <a:lnTo>
                <a:pt x="0" y="709769"/>
              </a:lnTo>
              <a:lnTo>
                <a:pt x="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E2934-4B0A-4149-BA41-4032D547E1DF}">
      <dsp:nvSpPr>
        <dsp:cNvPr id="0" name=""/>
        <dsp:cNvSpPr/>
      </dsp:nvSpPr>
      <dsp:spPr>
        <a:xfrm>
          <a:off x="144328" y="2090604"/>
          <a:ext cx="149989" cy="865431"/>
        </a:xfrm>
        <a:custGeom>
          <a:avLst/>
          <a:gdLst/>
          <a:ahLst/>
          <a:cxnLst/>
          <a:rect l="0" t="0" r="0" b="0"/>
          <a:pathLst>
            <a:path>
              <a:moveTo>
                <a:pt x="0" y="0"/>
              </a:moveTo>
              <a:lnTo>
                <a:pt x="0" y="865431"/>
              </a:lnTo>
              <a:lnTo>
                <a:pt x="149989" y="865431"/>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54EEB-EABD-4955-B300-A0AC9F9D431B}">
      <dsp:nvSpPr>
        <dsp:cNvPr id="0" name=""/>
        <dsp:cNvSpPr/>
      </dsp:nvSpPr>
      <dsp:spPr>
        <a:xfrm>
          <a:off x="144328" y="2090604"/>
          <a:ext cx="149989" cy="367924"/>
        </a:xfrm>
        <a:custGeom>
          <a:avLst/>
          <a:gdLst/>
          <a:ahLst/>
          <a:cxnLst/>
          <a:rect l="0" t="0" r="0" b="0"/>
          <a:pathLst>
            <a:path>
              <a:moveTo>
                <a:pt x="0" y="0"/>
              </a:moveTo>
              <a:lnTo>
                <a:pt x="0" y="367924"/>
              </a:lnTo>
              <a:lnTo>
                <a:pt x="149989" y="367924"/>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22A4C-0246-4EAC-ADC5-F919E74A7FDD}">
      <dsp:nvSpPr>
        <dsp:cNvPr id="0" name=""/>
        <dsp:cNvSpPr/>
      </dsp:nvSpPr>
      <dsp:spPr>
        <a:xfrm>
          <a:off x="544300" y="775877"/>
          <a:ext cx="2375992" cy="814762"/>
        </a:xfrm>
        <a:custGeom>
          <a:avLst/>
          <a:gdLst/>
          <a:ahLst/>
          <a:cxnLst/>
          <a:rect l="0" t="0" r="0" b="0"/>
          <a:pathLst>
            <a:path>
              <a:moveTo>
                <a:pt x="2375992" y="0"/>
              </a:moveTo>
              <a:lnTo>
                <a:pt x="2375992" y="709769"/>
              </a:lnTo>
              <a:lnTo>
                <a:pt x="0" y="709769"/>
              </a:lnTo>
              <a:lnTo>
                <a:pt x="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33701-6BD9-4211-862E-F1385C4744A4}">
      <dsp:nvSpPr>
        <dsp:cNvPr id="0" name=""/>
        <dsp:cNvSpPr/>
      </dsp:nvSpPr>
      <dsp:spPr>
        <a:xfrm>
          <a:off x="2524125" y="342692"/>
          <a:ext cx="792334" cy="433184"/>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b="1" kern="1200"/>
            <a:t>Mayor</a:t>
          </a:r>
        </a:p>
      </dsp:txBody>
      <dsp:txXfrm>
        <a:off x="2524125" y="342692"/>
        <a:ext cx="792334" cy="433184"/>
      </dsp:txXfrm>
    </dsp:sp>
    <dsp:sp modelId="{DAE65C8A-B312-499B-BB7B-30DF73CC8494}">
      <dsp:nvSpPr>
        <dsp:cNvPr id="0" name=""/>
        <dsp:cNvSpPr/>
      </dsp:nvSpPr>
      <dsp:spPr>
        <a:xfrm>
          <a:off x="44335"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Public Works</a:t>
          </a:r>
        </a:p>
      </dsp:txBody>
      <dsp:txXfrm>
        <a:off x="44335" y="1590639"/>
        <a:ext cx="999929" cy="499964"/>
      </dsp:txXfrm>
    </dsp:sp>
    <dsp:sp modelId="{C7B62FDB-08EB-489B-A26E-F8762EA3076A}">
      <dsp:nvSpPr>
        <dsp:cNvPr id="0" name=""/>
        <dsp:cNvSpPr/>
      </dsp:nvSpPr>
      <dsp:spPr>
        <a:xfrm>
          <a:off x="294318" y="2300589"/>
          <a:ext cx="528342" cy="315877"/>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 Water utility </a:t>
          </a:r>
        </a:p>
      </dsp:txBody>
      <dsp:txXfrm>
        <a:off x="294318" y="2300589"/>
        <a:ext cx="528342" cy="315877"/>
      </dsp:txXfrm>
    </dsp:sp>
    <dsp:sp modelId="{3FCA060F-2670-49FC-B524-F90140B9F9D8}">
      <dsp:nvSpPr>
        <dsp:cNvPr id="0" name=""/>
        <dsp:cNvSpPr/>
      </dsp:nvSpPr>
      <dsp:spPr>
        <a:xfrm>
          <a:off x="294318" y="2826452"/>
          <a:ext cx="528342" cy="259166"/>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Wastewater</a:t>
          </a:r>
        </a:p>
      </dsp:txBody>
      <dsp:txXfrm>
        <a:off x="294318" y="2826452"/>
        <a:ext cx="528342" cy="259166"/>
      </dsp:txXfrm>
    </dsp:sp>
    <dsp:sp modelId="{9B73E44E-F7BE-44D7-91BB-833EFA8CEC12}">
      <dsp:nvSpPr>
        <dsp:cNvPr id="0" name=""/>
        <dsp:cNvSpPr/>
      </dsp:nvSpPr>
      <dsp:spPr>
        <a:xfrm>
          <a:off x="1254250"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Building &amp; Construction</a:t>
          </a:r>
        </a:p>
      </dsp:txBody>
      <dsp:txXfrm>
        <a:off x="1254250" y="1590639"/>
        <a:ext cx="999929" cy="499964"/>
      </dsp:txXfrm>
    </dsp:sp>
    <dsp:sp modelId="{6A6F06CD-7512-4E55-A032-D7383AEB213B}">
      <dsp:nvSpPr>
        <dsp:cNvPr id="0" name=""/>
        <dsp:cNvSpPr/>
      </dsp:nvSpPr>
      <dsp:spPr>
        <a:xfrm>
          <a:off x="1460396" y="2300589"/>
          <a:ext cx="584158" cy="315877"/>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Urban Planning</a:t>
          </a:r>
        </a:p>
      </dsp:txBody>
      <dsp:txXfrm>
        <a:off x="1460396" y="2300589"/>
        <a:ext cx="584158" cy="315877"/>
      </dsp:txXfrm>
    </dsp:sp>
    <dsp:sp modelId="{EBA8FBA2-6BAE-4A27-A45D-87F0D50C44BD}">
      <dsp:nvSpPr>
        <dsp:cNvPr id="0" name=""/>
        <dsp:cNvSpPr/>
      </dsp:nvSpPr>
      <dsp:spPr>
        <a:xfrm>
          <a:off x="1460396" y="2826452"/>
          <a:ext cx="576879" cy="304143"/>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Traffic</a:t>
          </a:r>
        </a:p>
      </dsp:txBody>
      <dsp:txXfrm>
        <a:off x="1460396" y="2826452"/>
        <a:ext cx="576879" cy="304143"/>
      </dsp:txXfrm>
    </dsp:sp>
    <dsp:sp modelId="{14DE66A7-4972-442C-9F5C-BA5B1C636868}">
      <dsp:nvSpPr>
        <dsp:cNvPr id="0" name=""/>
        <dsp:cNvSpPr/>
      </dsp:nvSpPr>
      <dsp:spPr>
        <a:xfrm>
          <a:off x="2420328"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Health</a:t>
          </a:r>
        </a:p>
      </dsp:txBody>
      <dsp:txXfrm>
        <a:off x="2420328" y="1590639"/>
        <a:ext cx="999929" cy="499964"/>
      </dsp:txXfrm>
    </dsp:sp>
    <dsp:sp modelId="{EC5FC5F3-2878-4768-AE74-9B5036580BCE}">
      <dsp:nvSpPr>
        <dsp:cNvPr id="0" name=""/>
        <dsp:cNvSpPr/>
      </dsp:nvSpPr>
      <dsp:spPr>
        <a:xfrm>
          <a:off x="3630242"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Environment and Natural Resources</a:t>
          </a:r>
          <a:endParaRPr lang="de-DE" sz="700" kern="1200"/>
        </a:p>
      </dsp:txBody>
      <dsp:txXfrm>
        <a:off x="3630242" y="1590639"/>
        <a:ext cx="999929" cy="499964"/>
      </dsp:txXfrm>
    </dsp:sp>
    <dsp:sp modelId="{BE3B11DB-8058-4E2F-9425-8D44DCA195FB}">
      <dsp:nvSpPr>
        <dsp:cNvPr id="0" name=""/>
        <dsp:cNvSpPr/>
      </dsp:nvSpPr>
      <dsp:spPr>
        <a:xfrm>
          <a:off x="4840157"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Economics &amp; Labor</a:t>
          </a:r>
        </a:p>
      </dsp:txBody>
      <dsp:txXfrm>
        <a:off x="4840157" y="1590639"/>
        <a:ext cx="999929" cy="499964"/>
      </dsp:txXfrm>
    </dsp:sp>
    <dsp:sp modelId="{2030D03D-05DC-481D-A879-9065262AA87C}">
      <dsp:nvSpPr>
        <dsp:cNvPr id="0" name=""/>
        <dsp:cNvSpPr/>
      </dsp:nvSpPr>
      <dsp:spPr>
        <a:xfrm>
          <a:off x="5090139" y="2300589"/>
          <a:ext cx="680201" cy="277110"/>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Energy</a:t>
          </a:r>
        </a:p>
      </dsp:txBody>
      <dsp:txXfrm>
        <a:off x="5090139" y="2300589"/>
        <a:ext cx="680201" cy="277110"/>
      </dsp:txXfrm>
    </dsp:sp>
    <dsp:sp modelId="{5E641313-A12E-4A8A-934E-B53B77C16008}">
      <dsp:nvSpPr>
        <dsp:cNvPr id="0" name=""/>
        <dsp:cNvSpPr/>
      </dsp:nvSpPr>
      <dsp:spPr>
        <a:xfrm>
          <a:off x="1815370" y="961881"/>
          <a:ext cx="999929" cy="337581"/>
        </a:xfrm>
        <a:prstGeom prst="rect">
          <a:avLst/>
        </a:prstGeom>
        <a:solidFill>
          <a:srgbClr val="004C8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City Council</a:t>
          </a:r>
        </a:p>
      </dsp:txBody>
      <dsp:txXfrm>
        <a:off x="1815370" y="961881"/>
        <a:ext cx="999929" cy="337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C2B79-1795-4793-AD19-85673D1F36A1}">
      <dsp:nvSpPr>
        <dsp:cNvPr id="0" name=""/>
        <dsp:cNvSpPr/>
      </dsp:nvSpPr>
      <dsp:spPr>
        <a:xfrm rot="5400000">
          <a:off x="4384295" y="-1717075"/>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a:solidFill>
                <a:schemeClr val="bg1"/>
              </a:solidFill>
              <a:latin typeface="+mn-lt"/>
            </a:rPr>
            <a:t>Inter-departmental working groups</a:t>
          </a:r>
          <a:endParaRPr lang="de-DE" sz="1300" kern="1200">
            <a:latin typeface="+mn-lt"/>
          </a:endParaRPr>
        </a:p>
        <a:p>
          <a:pPr marL="114300" lvl="1" indent="-114300" algn="l" defTabSz="577850">
            <a:lnSpc>
              <a:spcPct val="90000"/>
            </a:lnSpc>
            <a:spcBef>
              <a:spcPct val="0"/>
            </a:spcBef>
            <a:spcAft>
              <a:spcPct val="15000"/>
            </a:spcAft>
            <a:buChar char="•"/>
          </a:pPr>
          <a:r>
            <a:rPr lang="en-US" sz="1300" kern="1200" noProof="0">
              <a:solidFill>
                <a:schemeClr val="bg1"/>
              </a:solidFill>
              <a:latin typeface="+mn-lt"/>
            </a:rPr>
            <a:t>Merging of sectoral departments</a:t>
          </a:r>
        </a:p>
        <a:p>
          <a:pPr marL="114300" lvl="1" indent="-114300" algn="l" defTabSz="577850">
            <a:lnSpc>
              <a:spcPct val="90000"/>
            </a:lnSpc>
            <a:spcBef>
              <a:spcPct val="0"/>
            </a:spcBef>
            <a:spcAft>
              <a:spcPct val="15000"/>
            </a:spcAft>
            <a:buChar char="•"/>
          </a:pPr>
          <a:r>
            <a:rPr lang="en-US" sz="1300" kern="1200" noProof="0">
              <a:solidFill>
                <a:schemeClr val="bg1"/>
              </a:solidFill>
              <a:latin typeface="+mn-lt"/>
            </a:rPr>
            <a:t>Steering committees, task forces</a:t>
          </a:r>
          <a:endParaRPr lang="de-DE" sz="1300" kern="1200">
            <a:latin typeface="+mn-lt"/>
          </a:endParaRPr>
        </a:p>
      </dsp:txBody>
      <dsp:txXfrm rot="-5400000">
        <a:off x="2555062" y="155305"/>
        <a:ext cx="4499186" cy="797572"/>
      </dsp:txXfrm>
    </dsp:sp>
    <dsp:sp modelId="{99E6FC09-B5C7-42B3-9405-B88C004D6EFB}">
      <dsp:nvSpPr>
        <dsp:cNvPr id="0" name=""/>
        <dsp:cNvSpPr/>
      </dsp:nvSpPr>
      <dsp:spPr>
        <a:xfrm>
          <a:off x="0" y="1673"/>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solidFill>
                <a:prstClr val="white"/>
              </a:solidFill>
              <a:latin typeface="Arial"/>
              <a:ea typeface="+mn-ea"/>
              <a:cs typeface="+mn-cs"/>
            </a:rPr>
            <a:t>Between units within one administrative system</a:t>
          </a:r>
          <a:endParaRPr lang="de-DE" sz="1500" kern="1200">
            <a:solidFill>
              <a:prstClr val="white"/>
            </a:solidFill>
            <a:latin typeface="Arial"/>
            <a:ea typeface="+mn-ea"/>
            <a:cs typeface="+mn-cs"/>
          </a:endParaRPr>
        </a:p>
      </dsp:txBody>
      <dsp:txXfrm>
        <a:off x="53934" y="55607"/>
        <a:ext cx="2447194" cy="996965"/>
      </dsp:txXfrm>
    </dsp:sp>
    <dsp:sp modelId="{9C591705-BBF3-461E-BBC5-5F2067EC51C6}">
      <dsp:nvSpPr>
        <dsp:cNvPr id="0" name=""/>
        <dsp:cNvSpPr/>
      </dsp:nvSpPr>
      <dsp:spPr>
        <a:xfrm rot="5400000">
          <a:off x="4384295" y="-557000"/>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a:solidFill>
                <a:schemeClr val="bg1"/>
              </a:solidFill>
              <a:latin typeface="+mj-lt"/>
              <a:ea typeface="+mn-ea"/>
              <a:cs typeface="+mn-cs"/>
            </a:rPr>
            <a:t>Inter-ministerial / -municipal c</a:t>
          </a:r>
          <a:r>
            <a:rPr lang="en-US" sz="1300" kern="1200" noProof="0">
              <a:solidFill>
                <a:schemeClr val="bg1"/>
              </a:solidFill>
              <a:latin typeface="+mj-lt"/>
            </a:rPr>
            <a:t>ommittees/working groups</a:t>
          </a:r>
          <a:endParaRPr lang="de-DE" sz="1300" kern="1200"/>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a:solidFill>
                <a:schemeClr val="bg1"/>
              </a:solidFill>
              <a:latin typeface="+mj-lt"/>
              <a:ea typeface="+mn-ea"/>
              <a:cs typeface="+mn-cs"/>
            </a:rPr>
            <a:t>Bridging </a:t>
          </a:r>
          <a:r>
            <a:rPr lang="en-US" sz="1300" kern="1200" noProof="0" err="1">
              <a:solidFill>
                <a:schemeClr val="bg1"/>
              </a:solidFill>
              <a:latin typeface="+mj-lt"/>
              <a:ea typeface="+mn-ea"/>
              <a:cs typeface="+mn-cs"/>
            </a:rPr>
            <a:t>organisations</a:t>
          </a:r>
          <a:r>
            <a:rPr lang="en-US" sz="1300" kern="1200" noProof="0">
              <a:solidFill>
                <a:schemeClr val="bg1"/>
              </a:solidFill>
              <a:latin typeface="+mj-lt"/>
              <a:ea typeface="+mn-ea"/>
              <a:cs typeface="+mn-cs"/>
            </a:rPr>
            <a:t>/agencies that facilitate coordination</a:t>
          </a:r>
          <a:endParaRPr lang="de-DE" sz="1300" kern="1200"/>
        </a:p>
        <a:p>
          <a:pPr marL="114300" lvl="1" indent="-114300" algn="l" defTabSz="577850">
            <a:lnSpc>
              <a:spcPct val="90000"/>
            </a:lnSpc>
            <a:spcBef>
              <a:spcPct val="0"/>
            </a:spcBef>
            <a:spcAft>
              <a:spcPct val="15000"/>
            </a:spcAft>
            <a:buChar char="•"/>
          </a:pPr>
          <a:r>
            <a:rPr lang="en-US" sz="1300" kern="1200" noProof="0">
              <a:solidFill>
                <a:schemeClr val="bg1"/>
              </a:solidFill>
              <a:latin typeface="+mj-lt"/>
              <a:ea typeface="+mn-ea"/>
              <a:cs typeface="+mn-cs"/>
            </a:rPr>
            <a:t>River basin commissions </a:t>
          </a:r>
        </a:p>
      </dsp:txBody>
      <dsp:txXfrm rot="-5400000">
        <a:off x="2555062" y="1315380"/>
        <a:ext cx="4499186" cy="797572"/>
      </dsp:txXfrm>
    </dsp:sp>
    <dsp:sp modelId="{850012B4-05F3-416F-9A52-57E3D2135E8C}">
      <dsp:nvSpPr>
        <dsp:cNvPr id="0" name=""/>
        <dsp:cNvSpPr/>
      </dsp:nvSpPr>
      <dsp:spPr>
        <a:xfrm>
          <a:off x="0" y="1167892"/>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noProof="0">
              <a:solidFill>
                <a:prstClr val="white"/>
              </a:solidFill>
              <a:latin typeface="Arial"/>
              <a:ea typeface="+mn-ea"/>
              <a:cs typeface="+mn-cs"/>
            </a:rPr>
            <a:t>Between different administrative systems</a:t>
          </a:r>
          <a:endParaRPr lang="de-DE" sz="1500" kern="1200">
            <a:solidFill>
              <a:prstClr val="white"/>
            </a:solidFill>
            <a:latin typeface="Arial"/>
            <a:ea typeface="+mn-ea"/>
            <a:cs typeface="+mn-cs"/>
          </a:endParaRPr>
        </a:p>
      </dsp:txBody>
      <dsp:txXfrm>
        <a:off x="53934" y="1221826"/>
        <a:ext cx="2447194" cy="996965"/>
      </dsp:txXfrm>
    </dsp:sp>
    <dsp:sp modelId="{C47AD3F3-2C8E-47BA-BF6B-B1FC91C0DD0A}">
      <dsp:nvSpPr>
        <dsp:cNvPr id="0" name=""/>
        <dsp:cNvSpPr/>
      </dsp:nvSpPr>
      <dsp:spPr>
        <a:xfrm rot="5400000">
          <a:off x="4384295" y="603074"/>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a:solidFill>
                <a:schemeClr val="bg1"/>
              </a:solidFill>
              <a:latin typeface="+mj-lt"/>
              <a:ea typeface="+mn-ea"/>
              <a:cs typeface="+mn-cs"/>
            </a:rPr>
            <a:t>Public consultation processes</a:t>
          </a:r>
          <a:endParaRPr lang="de-DE" sz="1300" kern="1200"/>
        </a:p>
        <a:p>
          <a:pPr marL="114300" lvl="1" indent="-114300" algn="l" defTabSz="577850">
            <a:lnSpc>
              <a:spcPct val="90000"/>
            </a:lnSpc>
            <a:spcBef>
              <a:spcPct val="0"/>
            </a:spcBef>
            <a:spcAft>
              <a:spcPct val="15000"/>
            </a:spcAft>
            <a:buChar char="•"/>
          </a:pPr>
          <a:r>
            <a:rPr lang="en-US" sz="1300" kern="1200" noProof="0">
              <a:solidFill>
                <a:schemeClr val="bg1"/>
              </a:solidFill>
              <a:latin typeface="+mj-lt"/>
              <a:ea typeface="+mn-ea"/>
              <a:cs typeface="+mn-cs"/>
            </a:rPr>
            <a:t>Public-private networks, Multi-stakeholder processes</a:t>
          </a:r>
          <a:endParaRPr lang="de-DE" sz="1300" kern="1200">
            <a:solidFill>
              <a:schemeClr val="bg1"/>
            </a:solidFill>
          </a:endParaRPr>
        </a:p>
        <a:p>
          <a:pPr marL="114300" lvl="1" indent="-114300" algn="l" defTabSz="577850">
            <a:lnSpc>
              <a:spcPct val="90000"/>
            </a:lnSpc>
            <a:spcBef>
              <a:spcPct val="0"/>
            </a:spcBef>
            <a:spcAft>
              <a:spcPct val="15000"/>
            </a:spcAft>
            <a:buChar char="•"/>
          </a:pPr>
          <a:endParaRPr lang="en-US" sz="1300" kern="1200" noProof="0">
            <a:solidFill>
              <a:schemeClr val="bg1"/>
            </a:solidFill>
            <a:latin typeface="+mj-lt"/>
            <a:ea typeface="+mn-ea"/>
            <a:cs typeface="+mn-cs"/>
          </a:endParaRPr>
        </a:p>
      </dsp:txBody>
      <dsp:txXfrm rot="-5400000">
        <a:off x="2555062" y="2475455"/>
        <a:ext cx="4499186" cy="797572"/>
      </dsp:txXfrm>
    </dsp:sp>
    <dsp:sp modelId="{6F8F9CA3-D726-4467-9204-20117BBE6900}">
      <dsp:nvSpPr>
        <dsp:cNvPr id="0" name=""/>
        <dsp:cNvSpPr/>
      </dsp:nvSpPr>
      <dsp:spPr>
        <a:xfrm>
          <a:off x="0" y="2321824"/>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noProof="0">
              <a:solidFill>
                <a:prstClr val="white"/>
              </a:solidFill>
              <a:latin typeface="Arial"/>
              <a:ea typeface="+mn-ea"/>
              <a:cs typeface="+mn-cs"/>
            </a:rPr>
            <a:t>Between administrations and external actors</a:t>
          </a:r>
          <a:endParaRPr lang="de-DE" sz="1500" kern="1200">
            <a:solidFill>
              <a:prstClr val="white"/>
            </a:solidFill>
            <a:latin typeface="Arial"/>
            <a:ea typeface="+mn-ea"/>
            <a:cs typeface="+mn-cs"/>
          </a:endParaRPr>
        </a:p>
      </dsp:txBody>
      <dsp:txXfrm>
        <a:off x="53934" y="2375758"/>
        <a:ext cx="2447194" cy="996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697B-F1D4-4852-B162-6577BEDE46F0}">
      <dsp:nvSpPr>
        <dsp:cNvPr id="0" name=""/>
        <dsp:cNvSpPr/>
      </dsp:nvSpPr>
      <dsp:spPr>
        <a:xfrm>
          <a:off x="3391227" y="2579822"/>
          <a:ext cx="1874165" cy="1214034"/>
        </a:xfrm>
        <a:prstGeom prst="roundRect">
          <a:avLst>
            <a:gd name="adj" fmla="val 10000"/>
          </a:avLst>
        </a:prstGeom>
        <a:solidFill>
          <a:srgbClr val="648574">
            <a:alpha val="80000"/>
          </a:srgbClr>
        </a:solidFill>
        <a:ln w="12700" cap="flat" cmpd="sng" algn="ctr">
          <a:solidFill>
            <a:srgbClr val="64857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77825">
            <a:lnSpc>
              <a:spcPct val="90000"/>
            </a:lnSpc>
            <a:spcBef>
              <a:spcPct val="0"/>
            </a:spcBef>
            <a:spcAft>
              <a:spcPct val="15000"/>
            </a:spcAft>
            <a:buFont typeface="Arial" panose="020B0604020202020204" pitchFamily="34" charset="0"/>
            <a:buChar char="•"/>
          </a:pPr>
          <a:r>
            <a:rPr lang="en-US" sz="850" kern="1200" noProof="0">
              <a:solidFill>
                <a:schemeClr val="bg1"/>
              </a:solidFill>
            </a:rPr>
            <a:t> Building a joint vision and defining objectives and goals</a:t>
          </a:r>
        </a:p>
        <a:p>
          <a:pPr marL="57150" lvl="1" indent="-57150" algn="l" defTabSz="377825">
            <a:lnSpc>
              <a:spcPct val="90000"/>
            </a:lnSpc>
            <a:spcBef>
              <a:spcPct val="0"/>
            </a:spcBef>
            <a:spcAft>
              <a:spcPct val="15000"/>
            </a:spcAft>
            <a:buFont typeface="Arial" panose="020B0604020202020204" pitchFamily="34" charset="0"/>
            <a:buChar char="•"/>
          </a:pPr>
          <a:r>
            <a:rPr lang="en-US" sz="850" kern="1200" noProof="0">
              <a:solidFill>
                <a:schemeClr val="bg1"/>
              </a:solidFill>
            </a:rPr>
            <a:t>Identification of measures</a:t>
          </a:r>
        </a:p>
        <a:p>
          <a:pPr marL="57150" lvl="1" indent="-57150" algn="l" defTabSz="377825">
            <a:lnSpc>
              <a:spcPct val="90000"/>
            </a:lnSpc>
            <a:spcBef>
              <a:spcPct val="0"/>
            </a:spcBef>
            <a:spcAft>
              <a:spcPct val="15000"/>
            </a:spcAft>
            <a:buFont typeface="Arial" panose="020B0604020202020204" pitchFamily="34" charset="0"/>
            <a:buChar char="•"/>
          </a:pPr>
          <a:r>
            <a:rPr lang="en-US" sz="850" kern="1200" noProof="0">
              <a:solidFill>
                <a:schemeClr val="bg1"/>
              </a:solidFill>
            </a:rPr>
            <a:t>Evaluation of alternatives </a:t>
          </a:r>
        </a:p>
      </dsp:txBody>
      <dsp:txXfrm>
        <a:off x="3980144" y="2909999"/>
        <a:ext cx="1258579" cy="857189"/>
      </dsp:txXfrm>
    </dsp:sp>
    <dsp:sp modelId="{5FB3D35E-52D9-4362-9A1D-5396C0FBBC6C}">
      <dsp:nvSpPr>
        <dsp:cNvPr id="0" name=""/>
        <dsp:cNvSpPr/>
      </dsp:nvSpPr>
      <dsp:spPr>
        <a:xfrm>
          <a:off x="333378" y="2579822"/>
          <a:ext cx="1874165" cy="1214034"/>
        </a:xfrm>
        <a:prstGeom prst="roundRect">
          <a:avLst>
            <a:gd name="adj" fmla="val 10000"/>
          </a:avLst>
        </a:prstGeom>
        <a:solidFill>
          <a:srgbClr val="79A12C">
            <a:alpha val="80000"/>
          </a:srgbClr>
        </a:solidFill>
        <a:ln w="12700" cap="flat" cmpd="sng" algn="ctr">
          <a:solidFill>
            <a:srgbClr val="79A1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a:solidFill>
                <a:schemeClr val="bg1"/>
              </a:solidFill>
            </a:rPr>
            <a:t>Elaboration and implementation of an action plan</a:t>
          </a:r>
          <a:endParaRPr lang="de-DE" sz="1000" kern="1200">
            <a:solidFill>
              <a:schemeClr val="bg1"/>
            </a:solidFill>
          </a:endParaRPr>
        </a:p>
      </dsp:txBody>
      <dsp:txXfrm>
        <a:off x="360046" y="2909999"/>
        <a:ext cx="1258579" cy="857189"/>
      </dsp:txXfrm>
    </dsp:sp>
    <dsp:sp modelId="{3DB3BF0F-3F1A-4915-82DA-20666DEA40D1}">
      <dsp:nvSpPr>
        <dsp:cNvPr id="0" name=""/>
        <dsp:cNvSpPr/>
      </dsp:nvSpPr>
      <dsp:spPr>
        <a:xfrm>
          <a:off x="3391227" y="0"/>
          <a:ext cx="1874165" cy="1214034"/>
        </a:xfrm>
        <a:prstGeom prst="roundRect">
          <a:avLst>
            <a:gd name="adj" fmla="val 10000"/>
          </a:avLst>
        </a:prstGeom>
        <a:solidFill>
          <a:srgbClr val="004C82">
            <a:alpha val="80000"/>
          </a:srgb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noProof="0">
              <a:solidFill>
                <a:schemeClr val="bg1"/>
              </a:solidFill>
            </a:rPr>
            <a:t>Identification of problems, causes and impacts</a:t>
          </a:r>
        </a:p>
        <a:p>
          <a:pPr marL="57150" lvl="1" indent="-57150" algn="l" defTabSz="444500">
            <a:lnSpc>
              <a:spcPct val="90000"/>
            </a:lnSpc>
            <a:spcBef>
              <a:spcPct val="0"/>
            </a:spcBef>
            <a:spcAft>
              <a:spcPct val="15000"/>
            </a:spcAft>
            <a:buChar char="•"/>
          </a:pPr>
          <a:r>
            <a:rPr lang="en-US" sz="1000" kern="1200" noProof="0">
              <a:solidFill>
                <a:schemeClr val="bg1"/>
              </a:solidFill>
            </a:rPr>
            <a:t>Identification of entry points</a:t>
          </a:r>
        </a:p>
      </dsp:txBody>
      <dsp:txXfrm>
        <a:off x="3980144" y="26668"/>
        <a:ext cx="1258579" cy="857189"/>
      </dsp:txXfrm>
    </dsp:sp>
    <dsp:sp modelId="{7C29F424-27F4-48D8-BF68-F8728BB73219}">
      <dsp:nvSpPr>
        <dsp:cNvPr id="0" name=""/>
        <dsp:cNvSpPr/>
      </dsp:nvSpPr>
      <dsp:spPr>
        <a:xfrm>
          <a:off x="333378" y="0"/>
          <a:ext cx="1874165" cy="1214034"/>
        </a:xfrm>
        <a:prstGeom prst="roundRect">
          <a:avLst>
            <a:gd name="adj" fmla="val 10000"/>
          </a:avLst>
        </a:prstGeom>
        <a:solidFill>
          <a:srgbClr val="F4971A">
            <a:alpha val="80000"/>
          </a:srgbClr>
        </a:solidFill>
        <a:ln w="12700" cap="flat" cmpd="sng" algn="ctr">
          <a:solidFill>
            <a:srgbClr val="F4971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endParaRPr lang="de-DE" sz="800" kern="1200">
            <a:solidFill>
              <a:schemeClr val="bg1"/>
            </a:solidFill>
          </a:endParaRPr>
        </a:p>
        <a:p>
          <a:pPr marL="57150" lvl="1" indent="-57150" algn="l" defTabSz="444500">
            <a:lnSpc>
              <a:spcPct val="90000"/>
            </a:lnSpc>
            <a:spcBef>
              <a:spcPct val="0"/>
            </a:spcBef>
            <a:spcAft>
              <a:spcPct val="15000"/>
            </a:spcAft>
            <a:buChar char="•"/>
          </a:pPr>
          <a:r>
            <a:rPr lang="en-US" sz="1000" kern="1200">
              <a:solidFill>
                <a:schemeClr val="bg1"/>
              </a:solidFill>
            </a:rPr>
            <a:t>Development of a monitoring system</a:t>
          </a:r>
          <a:endParaRPr lang="de-DE" sz="1000" kern="1200">
            <a:solidFill>
              <a:schemeClr val="bg1"/>
            </a:solidFill>
          </a:endParaRPr>
        </a:p>
        <a:p>
          <a:pPr marL="57150" lvl="1" indent="-57150" algn="l" defTabSz="444500">
            <a:lnSpc>
              <a:spcPct val="90000"/>
            </a:lnSpc>
            <a:spcBef>
              <a:spcPct val="0"/>
            </a:spcBef>
            <a:spcAft>
              <a:spcPct val="15000"/>
            </a:spcAft>
            <a:buChar char="•"/>
          </a:pPr>
          <a:r>
            <a:rPr lang="en-US" sz="1000" kern="1200">
              <a:solidFill>
                <a:schemeClr val="bg1"/>
              </a:solidFill>
            </a:rPr>
            <a:t>Elaboration of an ex-post evaluation system</a:t>
          </a:r>
          <a:endParaRPr lang="de-DE" sz="1000" kern="1200">
            <a:solidFill>
              <a:schemeClr val="bg1"/>
            </a:solidFill>
          </a:endParaRPr>
        </a:p>
      </dsp:txBody>
      <dsp:txXfrm>
        <a:off x="360046" y="26668"/>
        <a:ext cx="1258579" cy="857189"/>
      </dsp:txXfrm>
    </dsp:sp>
    <dsp:sp modelId="{3948BA54-7CB0-4235-A15B-A6956D16D4E8}">
      <dsp:nvSpPr>
        <dsp:cNvPr id="0" name=""/>
        <dsp:cNvSpPr/>
      </dsp:nvSpPr>
      <dsp:spPr>
        <a:xfrm>
          <a:off x="1118706" y="216249"/>
          <a:ext cx="1642740" cy="1642740"/>
        </a:xfrm>
        <a:prstGeom prst="pieWedge">
          <a:avLst/>
        </a:prstGeom>
        <a:solidFill>
          <a:srgbClr val="F4971A">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b="1" kern="1200"/>
            <a:t>Phase 4:</a:t>
          </a:r>
        </a:p>
        <a:p>
          <a:pPr marL="0" lvl="0" indent="0" algn="ctr" defTabSz="400050">
            <a:lnSpc>
              <a:spcPct val="90000"/>
            </a:lnSpc>
            <a:spcBef>
              <a:spcPct val="0"/>
            </a:spcBef>
            <a:spcAft>
              <a:spcPct val="35000"/>
            </a:spcAft>
            <a:buNone/>
          </a:pPr>
          <a:r>
            <a:rPr lang="de-DE" sz="900" b="1" kern="1200"/>
            <a:t>Monitoring and </a:t>
          </a:r>
          <a:r>
            <a:rPr lang="de-DE" sz="900" b="1" kern="1200" err="1"/>
            <a:t>evaluation</a:t>
          </a:r>
          <a:r>
            <a:rPr lang="de-DE" sz="900" b="1" kern="1200"/>
            <a:t> </a:t>
          </a:r>
        </a:p>
      </dsp:txBody>
      <dsp:txXfrm>
        <a:off x="1599853" y="697396"/>
        <a:ext cx="1161593" cy="1161593"/>
      </dsp:txXfrm>
    </dsp:sp>
    <dsp:sp modelId="{34B3774C-2227-4C11-9322-4CD6A9385EEB}">
      <dsp:nvSpPr>
        <dsp:cNvPr id="0" name=""/>
        <dsp:cNvSpPr/>
      </dsp:nvSpPr>
      <dsp:spPr>
        <a:xfrm rot="5400000">
          <a:off x="2837324" y="216249"/>
          <a:ext cx="1642740" cy="1642740"/>
        </a:xfrm>
        <a:prstGeom prst="pieWedge">
          <a:avLst/>
        </a:prstGeom>
        <a:solidFill>
          <a:srgbClr val="004C82">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b="1" kern="1200"/>
            <a:t>Phase 1:</a:t>
          </a:r>
        </a:p>
        <a:p>
          <a:pPr marL="0" lvl="0" indent="0" algn="ctr" defTabSz="400050">
            <a:lnSpc>
              <a:spcPct val="90000"/>
            </a:lnSpc>
            <a:spcBef>
              <a:spcPct val="0"/>
            </a:spcBef>
            <a:spcAft>
              <a:spcPct val="35000"/>
            </a:spcAft>
            <a:buNone/>
          </a:pPr>
          <a:r>
            <a:rPr lang="de-DE" sz="900" b="1" kern="1200"/>
            <a:t>Diagnosis</a:t>
          </a:r>
        </a:p>
      </dsp:txBody>
      <dsp:txXfrm rot="-5400000">
        <a:off x="2837324" y="697396"/>
        <a:ext cx="1161593" cy="1161593"/>
      </dsp:txXfrm>
    </dsp:sp>
    <dsp:sp modelId="{79C605FB-8877-47CB-ACBD-9CFC0FEAACC8}">
      <dsp:nvSpPr>
        <dsp:cNvPr id="0" name=""/>
        <dsp:cNvSpPr/>
      </dsp:nvSpPr>
      <dsp:spPr>
        <a:xfrm rot="10800000">
          <a:off x="2837324" y="1934867"/>
          <a:ext cx="1642740" cy="1642740"/>
        </a:xfrm>
        <a:prstGeom prst="pieWedge">
          <a:avLst/>
        </a:prstGeom>
        <a:solidFill>
          <a:srgbClr val="648574">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i="0" kern="1200" noProof="0"/>
            <a:t>Phase 2:</a:t>
          </a:r>
        </a:p>
        <a:p>
          <a:pPr marL="0" lvl="0" indent="0" algn="ctr" defTabSz="400050">
            <a:lnSpc>
              <a:spcPct val="90000"/>
            </a:lnSpc>
            <a:spcBef>
              <a:spcPct val="0"/>
            </a:spcBef>
            <a:spcAft>
              <a:spcPct val="35000"/>
            </a:spcAft>
            <a:buNone/>
          </a:pPr>
          <a:r>
            <a:rPr lang="en-US" sz="900" b="1" i="0" kern="1200" noProof="0"/>
            <a:t>Formulation</a:t>
          </a:r>
        </a:p>
      </dsp:txBody>
      <dsp:txXfrm rot="10800000">
        <a:off x="2837324" y="1934867"/>
        <a:ext cx="1161593" cy="1161593"/>
      </dsp:txXfrm>
    </dsp:sp>
    <dsp:sp modelId="{0CFBC619-8671-43FD-B951-5DF2DB168C98}">
      <dsp:nvSpPr>
        <dsp:cNvPr id="0" name=""/>
        <dsp:cNvSpPr/>
      </dsp:nvSpPr>
      <dsp:spPr>
        <a:xfrm rot="16200000">
          <a:off x="1118706" y="1934867"/>
          <a:ext cx="1642740" cy="1642740"/>
        </a:xfrm>
        <a:prstGeom prst="pieWedge">
          <a:avLst/>
        </a:prstGeom>
        <a:solidFill>
          <a:srgbClr val="79A12C">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noProof="0"/>
            <a:t>Phase 3: </a:t>
          </a:r>
        </a:p>
        <a:p>
          <a:pPr marL="0" lvl="0" indent="0" algn="ctr" defTabSz="400050">
            <a:lnSpc>
              <a:spcPct val="90000"/>
            </a:lnSpc>
            <a:spcBef>
              <a:spcPct val="0"/>
            </a:spcBef>
            <a:spcAft>
              <a:spcPct val="35000"/>
            </a:spcAft>
            <a:buNone/>
          </a:pPr>
          <a:r>
            <a:rPr lang="en-US" sz="900" b="1" kern="1200" noProof="0"/>
            <a:t>Planning and implementation</a:t>
          </a:r>
        </a:p>
      </dsp:txBody>
      <dsp:txXfrm rot="5400000">
        <a:off x="1599853" y="1934867"/>
        <a:ext cx="1161593" cy="1161593"/>
      </dsp:txXfrm>
    </dsp:sp>
    <dsp:sp modelId="{52682CE6-A194-4199-BB2A-2B954B317313}">
      <dsp:nvSpPr>
        <dsp:cNvPr id="0" name=""/>
        <dsp:cNvSpPr/>
      </dsp:nvSpPr>
      <dsp:spPr>
        <a:xfrm>
          <a:off x="2515794" y="1555481"/>
          <a:ext cx="567181" cy="49320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A8625-23D0-4D20-A96A-4CB062317750}">
      <dsp:nvSpPr>
        <dsp:cNvPr id="0" name=""/>
        <dsp:cNvSpPr/>
      </dsp:nvSpPr>
      <dsp:spPr>
        <a:xfrm rot="10800000">
          <a:off x="2515794" y="1745174"/>
          <a:ext cx="567181" cy="49320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61FB-67B3-4E5E-B31D-EDA810F94696}">
      <dsp:nvSpPr>
        <dsp:cNvPr id="0" name=""/>
        <dsp:cNvSpPr/>
      </dsp:nvSpPr>
      <dsp:spPr>
        <a:xfrm>
          <a:off x="0" y="12466"/>
          <a:ext cx="7365210" cy="748800"/>
        </a:xfrm>
        <a:prstGeom prst="round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Opposition by politically more powerful actor </a:t>
          </a:r>
        </a:p>
        <a:p>
          <a:pPr marL="0" lvl="0" indent="0" algn="l" defTabSz="711200">
            <a:lnSpc>
              <a:spcPct val="90000"/>
            </a:lnSpc>
            <a:spcBef>
              <a:spcPct val="0"/>
            </a:spcBef>
            <a:spcAft>
              <a:spcPct val="35000"/>
            </a:spcAft>
            <a:buNone/>
          </a:pPr>
          <a:r>
            <a:rPr lang="en-US" sz="1200" i="1" kern="1200">
              <a:sym typeface="Wingdings" panose="05000000000000000000" pitchFamily="2" charset="2"/>
            </a:rPr>
            <a:t> Establish legally binding rules for coordination</a:t>
          </a:r>
          <a:r>
            <a:rPr lang="en-US" sz="1200" i="1" kern="1200"/>
            <a:t>  </a:t>
          </a:r>
          <a:endParaRPr lang="de-DE" sz="1200" i="1" kern="1200"/>
        </a:p>
      </dsp:txBody>
      <dsp:txXfrm>
        <a:off x="36553" y="49019"/>
        <a:ext cx="7292104" cy="675694"/>
      </dsp:txXfrm>
    </dsp:sp>
    <dsp:sp modelId="{0726FFF7-1085-413B-ADAE-C902D911781D}">
      <dsp:nvSpPr>
        <dsp:cNvPr id="0" name=""/>
        <dsp:cNvSpPr/>
      </dsp:nvSpPr>
      <dsp:spPr>
        <a:xfrm>
          <a:off x="0" y="876466"/>
          <a:ext cx="7365210" cy="748800"/>
        </a:xfrm>
        <a:prstGeom prst="roundRect">
          <a:avLst/>
        </a:prstGeom>
        <a:solidFill>
          <a:schemeClr val="accent5">
            <a:shade val="80000"/>
            <a:hueOff val="240595"/>
            <a:satOff val="-21301"/>
            <a:lumOff val="1262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Resistance towards administrative changes</a:t>
          </a:r>
        </a:p>
        <a:p>
          <a:pPr marL="0" lvl="0" indent="0" algn="l" defTabSz="711200">
            <a:lnSpc>
              <a:spcPct val="90000"/>
            </a:lnSpc>
            <a:spcBef>
              <a:spcPct val="0"/>
            </a:spcBef>
            <a:spcAft>
              <a:spcPct val="35000"/>
            </a:spcAft>
            <a:buNone/>
          </a:pPr>
          <a:r>
            <a:rPr lang="en-US" sz="1200" i="1" kern="1200">
              <a:sym typeface="Wingdings" panose="05000000000000000000" pitchFamily="2" charset="2"/>
            </a:rPr>
            <a:t> Make people understand why change is necessary (communication, exchange, trainings)  </a:t>
          </a:r>
          <a:r>
            <a:rPr lang="en-US" sz="1200" i="1" kern="1200"/>
            <a:t> </a:t>
          </a:r>
          <a:endParaRPr lang="de-DE" sz="1200" i="1" kern="1200"/>
        </a:p>
      </dsp:txBody>
      <dsp:txXfrm>
        <a:off x="36553" y="913019"/>
        <a:ext cx="7292104" cy="675694"/>
      </dsp:txXfrm>
    </dsp:sp>
    <dsp:sp modelId="{ABFABB56-14C1-4F3B-9023-10836E37001B}">
      <dsp:nvSpPr>
        <dsp:cNvPr id="0" name=""/>
        <dsp:cNvSpPr/>
      </dsp:nvSpPr>
      <dsp:spPr>
        <a:xfrm>
          <a:off x="0" y="1740466"/>
          <a:ext cx="7365210" cy="748800"/>
        </a:xfrm>
        <a:prstGeom prst="roundRect">
          <a:avLst/>
        </a:prstGeom>
        <a:solidFill>
          <a:schemeClr val="accent5">
            <a:shade val="80000"/>
            <a:hueOff val="481190"/>
            <a:satOff val="-42602"/>
            <a:lumOff val="252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noProof="0"/>
            <a:t>Lack of human and financial capacities</a:t>
          </a:r>
        </a:p>
        <a:p>
          <a:pPr marL="0" lvl="0" indent="0" algn="l" defTabSz="711200">
            <a:lnSpc>
              <a:spcPct val="90000"/>
            </a:lnSpc>
            <a:spcBef>
              <a:spcPct val="0"/>
            </a:spcBef>
            <a:spcAft>
              <a:spcPct val="35000"/>
            </a:spcAft>
            <a:buNone/>
          </a:pPr>
          <a:r>
            <a:rPr lang="en-US" sz="1200" i="1" kern="1200" noProof="0">
              <a:sym typeface="Wingdings" panose="05000000000000000000" pitchFamily="2" charset="2"/>
            </a:rPr>
            <a:t> Change financial frameworks (increase funding, pool resources) </a:t>
          </a:r>
          <a:r>
            <a:rPr lang="en-US" sz="1200" i="1" kern="1200" noProof="0"/>
            <a:t> </a:t>
          </a:r>
        </a:p>
      </dsp:txBody>
      <dsp:txXfrm>
        <a:off x="36553" y="1777019"/>
        <a:ext cx="7292104" cy="675694"/>
      </dsp:txXfrm>
    </dsp:sp>
    <dsp:sp modelId="{707F58A9-8B41-43A0-8CB0-52357044DB3A}">
      <dsp:nvSpPr>
        <dsp:cNvPr id="0" name=""/>
        <dsp:cNvSpPr/>
      </dsp:nvSpPr>
      <dsp:spPr>
        <a:xfrm>
          <a:off x="0" y="2582433"/>
          <a:ext cx="7365210" cy="748800"/>
        </a:xfrm>
        <a:prstGeom prst="roundRect">
          <a:avLst/>
        </a:prstGeom>
        <a:solidFill>
          <a:schemeClr val="accent5">
            <a:shade val="80000"/>
            <a:hueOff val="721784"/>
            <a:satOff val="-63903"/>
            <a:lumOff val="37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noProof="0"/>
            <a:t>Limited data/information for informed decision-making</a:t>
          </a:r>
        </a:p>
        <a:p>
          <a:pPr marL="0" lvl="0" indent="0" algn="l" defTabSz="711200">
            <a:lnSpc>
              <a:spcPct val="90000"/>
            </a:lnSpc>
            <a:spcBef>
              <a:spcPct val="0"/>
            </a:spcBef>
            <a:spcAft>
              <a:spcPct val="35000"/>
            </a:spcAft>
            <a:buNone/>
          </a:pPr>
          <a:r>
            <a:rPr lang="en-US" sz="1200" i="1" kern="1200" noProof="0">
              <a:sym typeface="Wingdings" panose="05000000000000000000" pitchFamily="2" charset="2"/>
            </a:rPr>
            <a:t></a:t>
          </a:r>
          <a:r>
            <a:rPr lang="en-US" sz="1200" i="1" kern="1200" noProof="0"/>
            <a:t>   Hold interdisciplinary trainings, consult experts, establish scientific advisory boards</a:t>
          </a:r>
        </a:p>
      </dsp:txBody>
      <dsp:txXfrm>
        <a:off x="36553" y="2618986"/>
        <a:ext cx="7292104"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28/02/2023</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28/02/2023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delphi.de/en/system/files/mediathek/bilder/Nexus%20in%20Germany_0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lepa.ca.gov/climate-action/#ca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pacinst.org/video/the-future-of-californias-water-energy-climate-nexus/" TargetMode="External"/><Relationship Id="rId4" Type="http://schemas.openxmlformats.org/officeDocument/2006/relationships/hyperlink" Target="https://www.capradio.org/articles/2013/10/07/californias-water-supply-a-700-mile-journe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lsoz.fu-berlin.de/polwiss/forschung/systeme/ffu/files/working_paper_accelerators_of_global_energy_transition_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281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Notes: </a:t>
            </a:r>
          </a:p>
          <a:p>
            <a:pPr>
              <a:lnSpc>
                <a:spcPct val="107000"/>
              </a:lnSpc>
              <a:spcAft>
                <a:spcPts val="800"/>
              </a:spcAft>
            </a:pP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we need to ensure communication and cooperation between decision-makers of different sectors (horizontal coordination) as well as between different administrations at the national, regional and local levels (vertical coordination)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now look at different degrees of coordination and how they translate into managing WEF Nexus trade-offs and conflicts that may arise from those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can distinguish between different types of coordination that really have to be understood as a continuum between absence of coordination all the way to joint, strategic coordination - which reflect different results in terms of dealing with WEF trade-offs and the resulting potential for conflicts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have a look at them individually :</a:t>
            </a:r>
          </a:p>
          <a:p>
            <a:pPr marL="342900" lvl="0" indent="-342900">
              <a:lnSpc>
                <a:spcPct val="107000"/>
              </a:lnSpc>
              <a:spcAft>
                <a:spcPts val="800"/>
              </a:spcAft>
              <a:buFont typeface="+mj-lt"/>
              <a:buAutoNum type="arabicPeriod"/>
              <a:tabLst>
                <a:tab pos="457200" algn="l"/>
              </a:tabLst>
            </a:pPr>
            <a:r>
              <a:rPr lang="en-U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Absence of coordination</a:t>
            </a:r>
            <a:endPar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Decisions made in one sector/level without informing or seeking consent from other affects sectors/levels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 trade-offs with other administrative decisions of other sectoral actors that may arise from these decisions are not addressed, which is likely to create conflicts (and costs to remedy the impacts of these consequences)</a:t>
            </a:r>
          </a:p>
          <a:p>
            <a:pPr marL="342900" lvl="0" indent="-342900">
              <a:lnSpc>
                <a:spcPct val="107000"/>
              </a:lnSpc>
              <a:spcAft>
                <a:spcPts val="800"/>
              </a:spcAft>
              <a:buFont typeface="+mj-lt"/>
              <a:buAutoNum type="arabicPeriod" startAt="2"/>
              <a:tabLst>
                <a:tab pos="457200" algn="l"/>
              </a:tabLst>
            </a:pPr>
            <a:r>
              <a:rPr lang="en-U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Negative coordination</a:t>
            </a:r>
            <a:endPar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Decisions made by one sector consider impacts and interactions with other sectors where potential conflicts could arise or where competencies of another sector (e.g. ministry) are affected</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can be achieved by simple information and consultation with administrations in other sectors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plenty of examples - some of which you have mentioned in the previous question round</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approach is the most common form of coordination, yet still not sufficiently developed in many governance contexts</a:t>
            </a:r>
          </a:p>
          <a:p>
            <a:pPr marL="342900" lvl="0" indent="-342900">
              <a:lnSpc>
                <a:spcPct val="107000"/>
              </a:lnSpc>
              <a:spcAft>
                <a:spcPts val="800"/>
              </a:spcAft>
              <a:buFont typeface="+mj-lt"/>
              <a:buAutoNum type="arabicPeriod" startAt="3"/>
              <a:tabLst>
                <a:tab pos="457200" algn="l"/>
              </a:tabLst>
            </a:pPr>
            <a:r>
              <a:rPr lang="en-U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Positive coordination </a:t>
            </a:r>
            <a:endPar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type of coordination aims to go beyond merely avoiding conflict and trade-offs and instead seeks to find solutions that benefits all involved sectors/levels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Implementing shared solutions requires more intensive coordination than just information sharing/ consultation, e.g. more long-term cooperation through institutionalized forms of collaboration (e.g. joint working groups or committees) – and real willingness to bargain and making compromises </a:t>
            </a:r>
          </a:p>
          <a:p>
            <a:pPr marL="114300" lvl="0" indent="0">
              <a:lnSpc>
                <a:spcPct val="107000"/>
              </a:lnSpc>
              <a:spcAft>
                <a:spcPts val="800"/>
              </a:spcAft>
              <a:buFont typeface="Times New Roman" panose="02020603050405020304" pitchFamily="18" charset="0"/>
              <a:buNone/>
              <a:tabLst>
                <a:tab pos="914400" algn="l"/>
              </a:tabLst>
            </a:pPr>
            <a:r>
              <a:rPr lang="en-US" sz="1100" b="1"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Strategic coordination</a:t>
            </a:r>
          </a:p>
          <a:p>
            <a:pPr>
              <a:lnSpc>
                <a:spcPct val="107000"/>
              </a:lnSpc>
              <a:spcAft>
                <a:spcPts val="800"/>
              </a:spcAft>
            </a:pPr>
            <a:r>
              <a:rPr lang="en-U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a much less common approach, however, has gained in significance over the last couple of years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Describes a form of planning that is forward-thinking and based on a cross-sectoral planning approach to achieve joint strategic policy goals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approach is often used for broader societal development goals or also environmental issues that are inherently cross-sectoral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example, many national development plans or climate related strategies are developed through this type of strategic coordination: they set overarching policy goals (e.g. such as reducing GHG emissions), proactively involve all relevant sectors that are necessary to reach these goals and jointly identify and coordinate activities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comparison to the other types of coordination, this approach involves different sectoral actors from the beginning of the process rather than retrospectively</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good examples of this type of planning as they usually involve a number of national sectors at various levels in the formulation process where coordination and the alignment of policies and actions are considered for an overarching goal (such as effective climate change adaptation)</a:t>
            </a:r>
          </a:p>
          <a:p>
            <a:pPr marL="514350" lvl="1" indent="-171450">
              <a:buFontTx/>
              <a:buChar cha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sng" noProof="0">
                <a:solidFill>
                  <a:schemeClr val="tx1"/>
                </a:solidFill>
              </a:rPr>
              <a:t>Be aware: </a:t>
            </a:r>
            <a:r>
              <a:rPr lang="en-US" sz="900" noProof="0">
                <a:solidFill>
                  <a:schemeClr val="tx1"/>
                </a:solidFill>
              </a:rPr>
              <a:t>The greater the degree of coordination, the more comprehensive a planning approach will be and hence usually require more human and technical resources as well as time.</a:t>
            </a:r>
          </a:p>
          <a:p>
            <a:pPr marL="0" indent="0">
              <a:buFontTx/>
              <a:buNone/>
            </a:pPr>
            <a:endParaRPr lang="en-US" noProof="0">
              <a:solidFill>
                <a:schemeClr val="tx1"/>
              </a:solidFill>
            </a:endParaRPr>
          </a:p>
          <a:p>
            <a:endParaRPr lang="en-US" noProof="0">
              <a:solidFill>
                <a:schemeClr val="tx1"/>
              </a:solidFill>
            </a:endParaRPr>
          </a:p>
          <a:p>
            <a:r>
              <a:rPr lang="en-US" b="1" noProof="0">
                <a:solidFill>
                  <a:schemeClr val="tx1"/>
                </a:solidFill>
              </a:rPr>
              <a:t>Sources: </a:t>
            </a:r>
          </a:p>
          <a:p>
            <a:endParaRPr lang="en-US" b="1"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solidFill>
                  <a:schemeClr val="tx1"/>
                </a:solidFill>
              </a:rPr>
              <a:t>Blumstein et al. (2017). Coordination of Sectoral Interest in the Nexus Between Water, Energy and Agriculture. Mechanisms and Interest in Germany. Available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https://www.adelphi.de/en/system/files/mediathek/bilder/Nexus%20in%20Germany_03.pdf</a:t>
            </a: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a:solidFill>
                  <a:schemeClr val="tx1"/>
                </a:solidFill>
                <a:effectLst/>
                <a:latin typeface="Calibri" panose="020F0502020204030204" pitchFamily="34" charset="0"/>
              </a:rPr>
              <a:t>Peters, G.P. (2018). The challenge of policy coordination. Policy Design and Practice, 1:1, 1-11, https://doi.org/10.1080/25741292.2018.1437946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4400" noProof="0" err="1">
                <a:solidFill>
                  <a:schemeClr val="tx1"/>
                </a:solidFill>
              </a:rPr>
              <a:t>Scharpf</a:t>
            </a:r>
            <a:r>
              <a:rPr lang="en-US" sz="4400" noProof="0">
                <a:solidFill>
                  <a:schemeClr val="tx1"/>
                </a:solidFill>
              </a:rPr>
              <a:t>, F. W. (1994). Games Real Actors Could Play: Positive and Negative Coordination in Embedded Negotiations.” Journal of Theoretical Politics 6: 27–53</a:t>
            </a:r>
            <a:endParaRPr lang="en-US" sz="1800" noProof="0">
              <a:solidFill>
                <a:schemeClr val="tx1"/>
              </a:solidFill>
              <a:effectLst/>
              <a:latin typeface="Calibri" panose="020F0502020204030204" pitchFamily="34" charset="0"/>
            </a:endParaRP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403726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pPr marL="171450" indent="-171450">
              <a:buFontTx/>
              <a:buChar char="-"/>
            </a:pPr>
            <a:r>
              <a:rPr lang="en-US" noProof="0"/>
              <a:t>Let’s have a look at the instruments that policy-makers have at hand to achieve horizontal coordination - in the form of positive as well as negative coordination. </a:t>
            </a:r>
          </a:p>
          <a:p>
            <a:pPr marL="171450" indent="-171450">
              <a:buFontTx/>
              <a:buChar char="-"/>
            </a:pPr>
            <a:r>
              <a:rPr lang="en-US" noProof="0"/>
              <a:t>There are multiple instruments and mechanisms that have been employed at different government levels to ensure coordination both within one administrative system as well as between different administrative systems, and also between administrations and external actors. </a:t>
            </a:r>
          </a:p>
          <a:p>
            <a:pPr marL="171450" indent="-171450">
              <a:buFontTx/>
              <a:buChar char="-"/>
            </a:pPr>
            <a:r>
              <a:rPr lang="en-US" noProof="0"/>
              <a:t>It should also be kept in mind that most of these instruments address both horizontal and vertical cooperation to some degree and that the outlined cases on this slide are only examples</a:t>
            </a:r>
          </a:p>
          <a:p>
            <a:pPr marL="171450" indent="-171450">
              <a:buFontTx/>
              <a:buChar char="-"/>
            </a:pPr>
            <a:endParaRPr lang="en-US" noProof="0"/>
          </a:p>
          <a:p>
            <a:pPr marL="0" indent="0">
              <a:buFontTx/>
              <a:buNone/>
            </a:pPr>
            <a:r>
              <a:rPr lang="en-US" b="1" noProof="0"/>
              <a:t>1. Between units within one administrative system (e.g. different departments of one Ministry)</a:t>
            </a:r>
          </a:p>
          <a:p>
            <a:pPr marL="0" indent="0">
              <a:buFontTx/>
              <a:buNone/>
            </a:pPr>
            <a:r>
              <a:rPr lang="en-US" b="0" u="sng" noProof="0"/>
              <a:t>Inter-departmental working groups </a:t>
            </a:r>
          </a:p>
          <a:p>
            <a:pPr marL="171450" indent="-171450">
              <a:buFont typeface="Arial" panose="020B0604020202020204" pitchFamily="34" charset="0"/>
              <a:buChar char="•"/>
            </a:pPr>
            <a:r>
              <a:rPr lang="en-US" sz="900" b="0" i="0" u="none" strike="noStrike" kern="1200" baseline="0" noProof="0">
                <a:solidFill>
                  <a:schemeClr val="tx1"/>
                </a:solidFill>
                <a:latin typeface="Arial" panose="020B0604020202020204" pitchFamily="34" charset="0"/>
                <a:ea typeface="+mn-ea"/>
                <a:cs typeface="+mn-cs"/>
              </a:rPr>
              <a:t>Very common instrument for inter-sectoral collaboration</a:t>
            </a:r>
          </a:p>
          <a:p>
            <a:pPr marL="171450" indent="-171450">
              <a:buFont typeface="Arial" panose="020B0604020202020204" pitchFamily="34" charset="0"/>
              <a:buChar char="•"/>
            </a:pPr>
            <a:r>
              <a:rPr lang="en-US" sz="900" b="0" i="0" u="none" strike="noStrike" kern="1200" baseline="0" noProof="0">
                <a:solidFill>
                  <a:schemeClr val="tx1"/>
                </a:solidFill>
                <a:latin typeface="Arial" panose="020B0604020202020204" pitchFamily="34" charset="0"/>
                <a:ea typeface="+mn-ea"/>
                <a:cs typeface="+mn-cs"/>
              </a:rPr>
              <a:t>Includes ad-hoc as well as long-term </a:t>
            </a:r>
            <a:r>
              <a:rPr lang="en-US" sz="900" b="0" i="0" u="none" strike="noStrike" kern="1200" baseline="0" noProof="0" err="1">
                <a:solidFill>
                  <a:schemeClr val="tx1"/>
                </a:solidFill>
                <a:latin typeface="Arial" panose="020B0604020202020204" pitchFamily="34" charset="0"/>
                <a:ea typeface="+mn-ea"/>
                <a:cs typeface="+mn-cs"/>
              </a:rPr>
              <a:t>institutionalised</a:t>
            </a:r>
            <a:r>
              <a:rPr lang="en-US" sz="900" b="0" i="0" u="none" strike="noStrike" kern="1200" baseline="0" noProof="0">
                <a:solidFill>
                  <a:schemeClr val="tx1"/>
                </a:solidFill>
                <a:latin typeface="Arial" panose="020B0604020202020204" pitchFamily="34" charset="0"/>
                <a:ea typeface="+mn-ea"/>
                <a:cs typeface="+mn-cs"/>
              </a:rPr>
              <a:t> working groups</a:t>
            </a:r>
          </a:p>
          <a:p>
            <a:pPr marL="171450" indent="-171450">
              <a:buFont typeface="Arial" panose="020B0604020202020204" pitchFamily="34" charset="0"/>
              <a:buChar char="•"/>
            </a:pPr>
            <a:r>
              <a:rPr lang="en-US" sz="900" b="0" i="0" u="none" strike="noStrike" kern="1200" baseline="0" noProof="0">
                <a:solidFill>
                  <a:schemeClr val="tx1"/>
                </a:solidFill>
                <a:latin typeface="Arial" panose="020B0604020202020204" pitchFamily="34" charset="0"/>
                <a:ea typeface="+mn-ea"/>
                <a:cs typeface="+mn-cs"/>
              </a:rPr>
              <a:t>Experts from various departments come together to discuss a specific policy projects and processes, their implications for other departments, potential synergies, etc.</a:t>
            </a:r>
          </a:p>
          <a:p>
            <a:pPr marL="171450" indent="-171450">
              <a:buFontTx/>
              <a:buChar char="-"/>
            </a:pPr>
            <a:endParaRPr lang="en-US" sz="900" b="0" i="0" u="none" strike="noStrike" kern="1200" baseline="0" noProof="0">
              <a:solidFill>
                <a:schemeClr val="tx1"/>
              </a:solidFill>
              <a:latin typeface="Arial" panose="020B0604020202020204" pitchFamily="34" charset="0"/>
              <a:ea typeface="+mn-ea"/>
              <a:cs typeface="+mn-cs"/>
            </a:endParaRPr>
          </a:p>
          <a:p>
            <a:pPr marL="0" indent="0">
              <a:buFontTx/>
              <a:buNone/>
            </a:pPr>
            <a:r>
              <a:rPr lang="en-US" sz="900" b="0" i="0" u="sng" strike="noStrike" kern="1200" baseline="0" noProof="0">
                <a:solidFill>
                  <a:schemeClr val="tx1"/>
                </a:solidFill>
                <a:latin typeface="Arial" panose="020B0604020202020204" pitchFamily="34" charset="0"/>
                <a:ea typeface="+mn-ea"/>
                <a:cs typeface="+mn-cs"/>
              </a:rPr>
              <a:t>Merging of sectoral departments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noProof="0">
                <a:solidFill>
                  <a:schemeClr val="tx1"/>
                </a:solidFill>
                <a:latin typeface="Arial" panose="020B0604020202020204" pitchFamily="34" charset="0"/>
                <a:ea typeface="+mn-ea"/>
                <a:cs typeface="+mn-cs"/>
              </a:rPr>
              <a:t>If there are many overlapping issues between two (or more) departments, it may be worthwhile to merge the departments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This form of merging can promote more long-term </a:t>
            </a:r>
            <a:r>
              <a:rPr lang="en-US" sz="900" b="0" i="0" u="none" strike="noStrike" kern="1200" baseline="0" noProof="0">
                <a:solidFill>
                  <a:schemeClr val="tx1"/>
                </a:solidFill>
                <a:latin typeface="Arial" panose="020B0604020202020204" pitchFamily="34" charset="0"/>
                <a:ea typeface="+mn-ea"/>
                <a:cs typeface="+mn-cs"/>
              </a:rPr>
              <a:t>exchanges between disciplines, mutual understanding of other professional points of view and inter-disciplinary ways of thinking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900" b="0" i="0" u="none" strike="noStrike" kern="1200" baseline="0" noProof="0">
              <a:solidFill>
                <a:schemeClr val="tx1"/>
              </a:solidFill>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strike="noStrike" kern="1200" baseline="0" noProof="0">
                <a:solidFill>
                  <a:schemeClr val="tx1"/>
                </a:solidFill>
                <a:latin typeface="Arial" panose="020B0604020202020204" pitchFamily="34" charset="0"/>
                <a:ea typeface="+mn-ea"/>
                <a:cs typeface="+mn-cs"/>
              </a:rPr>
              <a:t>Steering committees / task forces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noProof="0">
                <a:solidFill>
                  <a:schemeClr val="tx1"/>
                </a:solidFill>
                <a:latin typeface="Arial" panose="020B0604020202020204" pitchFamily="34" charset="0"/>
                <a:ea typeface="+mn-ea"/>
                <a:cs typeface="+mn-cs"/>
              </a:rPr>
              <a:t>Very similar to inter-departmental working groups but normally established temporarily for only one specific project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i="0" u="none" strike="noStrike" kern="1200" baseline="0" noProof="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noProof="0"/>
              <a:t>To avoid trade-offs and generate synergies between sectors, administrations also need to coordinate their activities with actors outside their administrative structures – these can be other administrative units (such as another ministry or a </a:t>
            </a:r>
            <a:r>
              <a:rPr lang="en-US" sz="900" b="0" noProof="0" err="1"/>
              <a:t>neighbouring</a:t>
            </a:r>
            <a:r>
              <a:rPr lang="en-US" sz="900" b="0" noProof="0"/>
              <a:t> city or municipality) but also other actor groups, for example, the broader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u="none" strike="noStrike" kern="1200" baseline="0" noProof="0">
                <a:solidFill>
                  <a:schemeClr val="tx1"/>
                </a:solidFill>
                <a:latin typeface="Arial" panose="020B0604020202020204" pitchFamily="34" charset="0"/>
                <a:ea typeface="+mn-ea"/>
                <a:cs typeface="+mn-cs"/>
              </a:rPr>
              <a:t>2. Between different administrative systems (e.g. two different ministries, or two 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noProof="0"/>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strike="noStrike" kern="1200" baseline="0" noProof="0">
                <a:solidFill>
                  <a:schemeClr val="tx1"/>
                </a:solidFill>
                <a:latin typeface="Arial" panose="020B0604020202020204" pitchFamily="34" charset="0"/>
                <a:ea typeface="+mn-ea"/>
                <a:cs typeface="+mn-cs"/>
              </a:rPr>
              <a:t>Inter-ministerial / -municipal committees or working groups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The primary objective of these committees or working groups is to coordinate joint interests with regard to specific issues (such as shared resources or a national policy initiative that would affect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These bodies are also used to coordinate joint interests vis à vis higher political levels. They therefore also act as an</a:t>
            </a:r>
            <a:r>
              <a:rPr lang="en-US" noProof="0">
                <a:sym typeface="Wingdings" panose="05000000000000000000" pitchFamily="2" charset="2"/>
              </a:rPr>
              <a:t> instrument for vertical coordination</a:t>
            </a:r>
            <a:endParaRPr lang="en-US" noProof="0"/>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a:p>
          <a:p>
            <a:pPr lvl="0">
              <a:buFont typeface="Arial" panose="020B0604020202020204" pitchFamily="34" charset="0"/>
              <a:buNone/>
            </a:pPr>
            <a:r>
              <a:rPr lang="en-US" u="sng">
                <a:latin typeface="Arial"/>
                <a:cs typeface="Arial"/>
              </a:rPr>
              <a:t>Bridging </a:t>
            </a:r>
            <a:r>
              <a:rPr lang="en-US" u="sng" err="1">
                <a:latin typeface="Arial"/>
                <a:cs typeface="Arial"/>
              </a:rPr>
              <a:t>organisation</a:t>
            </a:r>
            <a:r>
              <a:rPr lang="en-US" u="sng">
                <a:latin typeface="Arial"/>
                <a:cs typeface="Arial"/>
              </a:rPr>
              <a:t>/agencies that facilitate coordination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noProof="0">
                <a:solidFill>
                  <a:schemeClr val="tx1"/>
                </a:solidFill>
                <a:effectLst/>
                <a:latin typeface="Arial" panose="020B0604020202020204" pitchFamily="34" charset="0"/>
                <a:ea typeface="+mn-ea"/>
                <a:cs typeface="+mn-cs"/>
              </a:rPr>
              <a:t>Bridging organizations are institutions that link and facilitate interactions among diverse actors or different administrative systems.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noProof="0">
                <a:solidFill>
                  <a:schemeClr val="tx1"/>
                </a:solidFill>
                <a:effectLst/>
                <a:latin typeface="Arial" panose="020B0604020202020204" pitchFamily="34" charset="0"/>
                <a:ea typeface="+mn-ea"/>
                <a:cs typeface="+mn-cs"/>
              </a:rPr>
              <a:t>With regard to the nexus these could be, for example existing committees for sustainable development or climate change adaptation that could help bring together different administrative systems form the WEF sectors in order to pursue the shared goals od sustainable development and climate resilience. Also inherently cross-sectoral ministries such as those responsible for environment or planning, are often in a good position to coordinate across sectors.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t>The role of a bridging </a:t>
            </a:r>
            <a:r>
              <a:rPr lang="en-US" noProof="0" err="1"/>
              <a:t>organisation</a:t>
            </a:r>
            <a:r>
              <a:rPr lang="en-US" noProof="0"/>
              <a:t> could for example also be taken by river basin </a:t>
            </a:r>
            <a:r>
              <a:rPr lang="en-US" noProof="0" err="1"/>
              <a:t>organisations</a:t>
            </a:r>
            <a:endParaRPr lang="en-US" noProof="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p>
          <a:p>
            <a:pPr marL="0" marR="0" indent="0" algn="l" defTabSz="914400" rtl="0" eaLnBrk="1" fontAlgn="auto" latinLnBrk="0" hangingPunct="1">
              <a:lnSpc>
                <a:spcPct val="100000"/>
              </a:lnSpc>
              <a:spcBef>
                <a:spcPts val="0"/>
              </a:spcBef>
              <a:spcAft>
                <a:spcPts val="0"/>
              </a:spcAft>
              <a:buClrTx/>
              <a:buSzTx/>
              <a:buFontTx/>
              <a:buNone/>
              <a:tabLst/>
              <a:defRPr/>
            </a:pPr>
            <a:r>
              <a:rPr lang="en-US" b="0" u="sng" noProof="0"/>
              <a:t>River Basin Commissions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As natural resource systems (such as river or lake basins) often cross administrative borders, their use and protection requires cross-administrative coordination. </a:t>
            </a:r>
            <a:r>
              <a:rPr lang="en-US" noProof="0">
                <a:sym typeface="Wingdings" panose="05000000000000000000" pitchFamily="2" charset="2"/>
              </a:rPr>
              <a:t>They can also support horizontal coordination across sectors if they include administrations from other sectors than water</a:t>
            </a:r>
            <a:endParaRPr lang="en-US" noProof="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There are also usually regional (e.g. provincial) and national actors (e.g. water ministry) involved - River basin commissions therefore often act </a:t>
            </a:r>
            <a:r>
              <a:rPr lang="en-US" noProof="0">
                <a:sym typeface="Wingdings" panose="05000000000000000000" pitchFamily="2" charset="2"/>
              </a:rPr>
              <a:t>as an instrument of vertical coordination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indent="0" algn="l" defTabSz="914400" rtl="0" eaLnBrk="1" fontAlgn="auto" latinLnBrk="0" hangingPunct="1">
              <a:lnSpc>
                <a:spcPct val="100000"/>
              </a:lnSpc>
              <a:spcBef>
                <a:spcPts val="0"/>
              </a:spcBef>
              <a:spcAft>
                <a:spcPts val="0"/>
              </a:spcAft>
              <a:buClrTx/>
              <a:buSzTx/>
              <a:buFontTx/>
              <a:buNone/>
              <a:tabLst/>
              <a:defRPr/>
            </a:pPr>
            <a:r>
              <a:rPr lang="en-US" b="1" noProof="0"/>
              <a:t>3. Between administrations and other 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noProof="0"/>
              <a:t>Public consultation processes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a:t>Engagement with the broader public, including civil society groups, special interest groups and experts, is also often necessary for policy coordination</a:t>
            </a:r>
          </a:p>
          <a:p>
            <a:pPr marL="171450" indent="-171450" defTabSz="914400">
              <a:buFont typeface="Arial" panose="020B0604020202020204" pitchFamily="34" charset="0"/>
              <a:buChar char="•"/>
              <a:defRPr/>
            </a:pPr>
            <a:r>
              <a:rPr lang="en-US" b="0" noProof="0">
                <a:latin typeface="Arial"/>
                <a:cs typeface="Arial"/>
                <a:sym typeface="Wingdings" panose="05000000000000000000" pitchFamily="2" charset="2"/>
              </a:rPr>
              <a:t>Provide information about which members of the public would be affected by different political activities and projects. This</a:t>
            </a:r>
            <a:r>
              <a:rPr lang="en-US">
                <a:latin typeface="Arial"/>
                <a:cs typeface="Arial"/>
                <a:sym typeface="Wingdings" panose="05000000000000000000" pitchFamily="2" charset="2"/>
              </a:rPr>
              <a:t> helps to</a:t>
            </a:r>
            <a:r>
              <a:rPr lang="en-US" b="0" noProof="0">
                <a:latin typeface="Arial"/>
                <a:cs typeface="Arial"/>
                <a:sym typeface="Wingdings" panose="05000000000000000000" pitchFamily="2" charset="2"/>
              </a:rPr>
              <a:t> </a:t>
            </a:r>
            <a:r>
              <a:rPr lang="en-US">
                <a:latin typeface="Arial"/>
                <a:cs typeface="Arial"/>
                <a:sym typeface="Wingdings" panose="05000000000000000000" pitchFamily="2" charset="2"/>
              </a:rPr>
              <a:t>develop</a:t>
            </a:r>
            <a:r>
              <a:rPr lang="en-US" b="0" noProof="0">
                <a:latin typeface="Arial"/>
                <a:cs typeface="Arial"/>
                <a:sym typeface="Wingdings" panose="05000000000000000000" pitchFamily="2" charset="2"/>
              </a:rPr>
              <a:t> an understanding of which different sectors and interests</a:t>
            </a:r>
            <a:r>
              <a:rPr lang="en-US">
                <a:latin typeface="Arial"/>
                <a:cs typeface="Arial"/>
                <a:sym typeface="Wingdings" panose="05000000000000000000" pitchFamily="2" charset="2"/>
              </a:rPr>
              <a:t> groups</a:t>
            </a:r>
            <a:r>
              <a:rPr lang="en-US" b="0" noProof="0">
                <a:latin typeface="Arial"/>
                <a:cs typeface="Arial"/>
                <a:sym typeface="Wingdings" panose="05000000000000000000" pitchFamily="2" charset="2"/>
              </a:rPr>
              <a:t> </a:t>
            </a:r>
            <a:r>
              <a:rPr lang="en-US">
                <a:latin typeface="Arial"/>
                <a:cs typeface="Arial"/>
                <a:sym typeface="Wingdings" panose="05000000000000000000" pitchFamily="2" charset="2"/>
              </a:rPr>
              <a:t>actually </a:t>
            </a:r>
            <a:r>
              <a:rPr lang="en-US" b="0" noProof="0">
                <a:latin typeface="Arial"/>
                <a:cs typeface="Arial"/>
                <a:sym typeface="Wingdings" panose="05000000000000000000" pitchFamily="2" charset="2"/>
              </a:rPr>
              <a:t>have to be coordinated within the administrative system</a:t>
            </a:r>
            <a:endParaRPr lang="en-US" b="0" noProof="0">
              <a:latin typeface="Arial"/>
              <a:cs typeface="Arial"/>
            </a:endParaRPr>
          </a:p>
          <a:p>
            <a:pPr marL="171450" indent="-171450" defTabSz="914400">
              <a:buFont typeface="Arial" panose="020B0604020202020204" pitchFamily="34" charset="0"/>
              <a:buChar char="•"/>
              <a:defRPr/>
            </a:pPr>
            <a:r>
              <a:rPr lang="en-US">
                <a:latin typeface="Arial"/>
                <a:cs typeface="Arial"/>
                <a:sym typeface="Wingdings" panose="05000000000000000000" pitchFamily="2" charset="2"/>
              </a:rPr>
              <a:t>It will also facilitate</a:t>
            </a:r>
            <a:r>
              <a:rPr lang="en-US" b="0" noProof="0">
                <a:latin typeface="Arial"/>
                <a:cs typeface="Arial"/>
                <a:sym typeface="Wingdings" panose="05000000000000000000" pitchFamily="2" charset="2"/>
              </a:rPr>
              <a:t> implementation of administrative decisions and help avoid public opposition through early consultation. Therefore, can also be partly classified as vertical coordination</a:t>
            </a:r>
            <a:endParaRPr lang="en-US" b="0" noProof="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noProof="0"/>
          </a:p>
          <a:p>
            <a:pPr marL="0" marR="0" indent="0" algn="l" defTabSz="914400" rtl="0" eaLnBrk="1" fontAlgn="auto" latinLnBrk="0" hangingPunct="1">
              <a:lnSpc>
                <a:spcPct val="100000"/>
              </a:lnSpc>
              <a:spcBef>
                <a:spcPts val="0"/>
              </a:spcBef>
              <a:spcAft>
                <a:spcPts val="0"/>
              </a:spcAft>
              <a:buClrTx/>
              <a:buSzTx/>
              <a:buFontTx/>
              <a:buNone/>
              <a:tabLst/>
              <a:defRPr/>
            </a:pPr>
            <a:r>
              <a:rPr lang="en-US" b="0" u="sng" noProof="0"/>
              <a:t>Public-private networks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a:t>Voluntary collaboration between public administrations and private actors (such as companies, research </a:t>
            </a:r>
            <a:r>
              <a:rPr lang="en-US" b="0" noProof="0" err="1"/>
              <a:t>organisations</a:t>
            </a:r>
            <a:r>
              <a:rPr lang="en-US" b="0" noProof="0"/>
              <a:t>, NGOs, etc.) either covering a specific topic or </a:t>
            </a:r>
            <a:r>
              <a:rPr lang="en-US" b="0" noProof="0" err="1"/>
              <a:t>organised</a:t>
            </a:r>
            <a:r>
              <a:rPr lang="en-US" b="0" noProof="0"/>
              <a:t> based on a geographical boundary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a:t>Are a relatively new form of coordination that typically only exist at lower government levels (such as a municipality)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a:t>Coordination is ensured through negotiation and bargaining, with</a:t>
            </a:r>
            <a:r>
              <a:rPr lang="en-US" b="0" noProof="0">
                <a:sym typeface="Wingdings" panose="05000000000000000000" pitchFamily="2" charset="2"/>
              </a:rPr>
              <a:t> no direct control imposed by the public actor</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0" noProof="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1" noProof="0"/>
              <a:t>Sources:</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a:t>GIZ (2017), ‘The Urban Nexus Guide - Module 3: Strengthening Horizontal and Vertical Governance Structures’, [</a:t>
            </a:r>
            <a:r>
              <a:rPr lang="en-US" noProof="0" err="1"/>
              <a:t>Powerpoint</a:t>
            </a:r>
            <a:r>
              <a:rPr lang="en-US" noProof="0"/>
              <a:t> presentation].</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328662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US" b="1" noProof="0"/>
              <a:t>Notes:</a:t>
            </a:r>
          </a:p>
          <a:p>
            <a:pPr marL="0" indent="0">
              <a:buFontTx/>
              <a:buNone/>
            </a:pPr>
            <a:endParaRPr lang="en-US" noProof="0"/>
          </a:p>
          <a:p>
            <a:pPr marL="171450" indent="-171450">
              <a:buFontTx/>
              <a:buChar char="-"/>
            </a:pPr>
            <a:r>
              <a:rPr lang="en-US" noProof="0"/>
              <a:t>Vertical coordination between different governance levels in many cases is even more limited than horizontal coordination and, where existing, often remains a top-down interplay</a:t>
            </a:r>
          </a:p>
          <a:p>
            <a:pPr marL="171450" indent="-171450">
              <a:buFontTx/>
              <a:buChar char="-"/>
            </a:pPr>
            <a:r>
              <a:rPr lang="en-US" noProof="0"/>
              <a:t>This coordination is </a:t>
            </a:r>
            <a:r>
              <a:rPr lang="en-US" noProof="0" err="1"/>
              <a:t>realised</a:t>
            </a:r>
            <a:r>
              <a:rPr lang="en-US" noProof="0"/>
              <a:t> through various different mechanisms. Those listed on this slide are again only some of the examples available (and these examples often also have different names in different national contexts).</a:t>
            </a:r>
          </a:p>
          <a:p>
            <a:pPr marL="0" indent="0">
              <a:buFontTx/>
              <a:buNone/>
            </a:pPr>
            <a:endParaRPr lang="en-US" noProof="0"/>
          </a:p>
          <a:p>
            <a:pPr marL="0" indent="0">
              <a:buFontTx/>
              <a:buNone/>
            </a:pPr>
            <a:r>
              <a:rPr lang="en-US" u="sng" noProof="0"/>
              <a:t>Dialogue processes and consultations can serve as strong mechanism for vertical integration by:</a:t>
            </a:r>
          </a:p>
          <a:p>
            <a:pPr marL="171450" indent="-171450">
              <a:buFont typeface="Arial" panose="020B0604020202020204" pitchFamily="34" charset="0"/>
              <a:buChar char="•"/>
            </a:pPr>
            <a:r>
              <a:rPr lang="en-US" noProof="0"/>
              <a:t>Building relationships and trust between national and local actors</a:t>
            </a:r>
          </a:p>
          <a:p>
            <a:pPr marL="171450" indent="-171450">
              <a:buFont typeface="Arial" panose="020B0604020202020204" pitchFamily="34" charset="0"/>
              <a:buChar char="•"/>
            </a:pPr>
            <a:r>
              <a:rPr lang="en-US" noProof="0"/>
              <a:t>Clarifying mandates, policies and institutional arrangements</a:t>
            </a:r>
          </a:p>
          <a:p>
            <a:pPr marL="171450" indent="-171450">
              <a:buFont typeface="Arial" panose="020B0604020202020204" pitchFamily="34" charset="0"/>
              <a:buChar char="•"/>
            </a:pPr>
            <a:r>
              <a:rPr lang="en-US" noProof="0"/>
              <a:t>Identifying opportunities and obstacles for the implementation of national development targets and policies at the local level</a:t>
            </a:r>
          </a:p>
          <a:p>
            <a:pPr marL="171450" indent="-171450">
              <a:buFont typeface="Arial" panose="020B0604020202020204" pitchFamily="34" charset="0"/>
              <a:buChar char="•"/>
            </a:pPr>
            <a:r>
              <a:rPr lang="en-US" noProof="0"/>
              <a:t>Facilitating coordinated representation of interests from the local to the national level</a:t>
            </a:r>
          </a:p>
          <a:p>
            <a:pPr marL="171450" indent="-171450">
              <a:buFont typeface="Arial" panose="020B0604020202020204" pitchFamily="34" charset="0"/>
              <a:buChar char="•"/>
            </a:pPr>
            <a:endParaRPr lang="en-US" noProof="0"/>
          </a:p>
          <a:p>
            <a:pPr marL="0" indent="0">
              <a:buFont typeface="Arial" panose="020B0604020202020204" pitchFamily="34" charset="0"/>
              <a:buNone/>
            </a:pPr>
            <a:r>
              <a:rPr lang="en-US" u="sng" noProof="0"/>
              <a:t>Conferences of national and regional ministries: </a:t>
            </a:r>
          </a:p>
          <a:p>
            <a:pPr marL="171450" indent="-171450">
              <a:buFontTx/>
              <a:buChar char="-"/>
            </a:pPr>
            <a:r>
              <a:rPr lang="en-US" b="0" noProof="0"/>
              <a:t>In Germany they are an instrument of horizontal and vertical coordination</a:t>
            </a:r>
          </a:p>
          <a:p>
            <a:pPr marL="171450" indent="-171450">
              <a:buFontTx/>
              <a:buChar char="-"/>
            </a:pPr>
            <a:r>
              <a:rPr lang="en-US" b="0" noProof="0"/>
              <a:t>Ministers of the Länder use these to coordinate each others interest and joint representation of their interests vis a vis the national level </a:t>
            </a:r>
          </a:p>
          <a:p>
            <a:pPr marL="171450" indent="-171450">
              <a:buFont typeface="Arial" panose="020B0604020202020204" pitchFamily="34" charset="0"/>
              <a:buChar char="•"/>
            </a:pPr>
            <a:endParaRPr lang="en-US" u="sng" noProof="0"/>
          </a:p>
          <a:p>
            <a:pPr marL="0" indent="0">
              <a:buFontTx/>
              <a:buNone/>
            </a:pPr>
            <a:endParaRPr lang="en-US"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b="1" noProof="0"/>
              <a:t>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GIZ (2017), ‘The Urban Nexus Guide - Module 3: Strengthening Horizontal and Vertical Governance Structures’, [</a:t>
            </a:r>
            <a:r>
              <a:rPr lang="en-US" noProof="0" err="1"/>
              <a:t>Powerpoint</a:t>
            </a:r>
            <a:r>
              <a:rPr lang="en-US" noProof="0"/>
              <a:t> presentation].</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99950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b="1" kern="1200" noProof="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noProof="0">
              <a:solidFill>
                <a:schemeClr val="tx1"/>
              </a:solidFill>
              <a:latin typeface="Arial" panose="020B060402020202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kern="1200" noProof="0">
                <a:solidFill>
                  <a:schemeClr val="tx1"/>
                </a:solidFill>
                <a:latin typeface="Arial" panose="020B0604020202020204" pitchFamily="34" charset="0"/>
                <a:ea typeface="+mn-ea"/>
                <a:cs typeface="+mn-cs"/>
              </a:rPr>
              <a:t>Let’s look at some real-world case studies now and start with how experts and other scientific expertise can be used to facilitate cross-sectoral coordination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noProof="0"/>
              <a:t>In many countries the involvement of stakeholders and experts is commonly practiced in legislative and other policy planning processes</a:t>
            </a:r>
          </a:p>
          <a:p>
            <a:pPr marL="171450" indent="-171450" defTabSz="914400">
              <a:buFontTx/>
              <a:buChar char="-"/>
              <a:defRPr/>
            </a:pPr>
            <a:r>
              <a:rPr lang="en-US" sz="800">
                <a:latin typeface="Arial"/>
                <a:cs typeface="Arial"/>
              </a:rPr>
              <a:t>As outlined earlier, the involvement of experts can facilitate horizontal and also vertical coordination – in particular with regard to identify which sectors and actors actually have to be included in coordination processes (as Nexus topics are often very complex) and to help identify possible solutions </a:t>
            </a:r>
          </a:p>
          <a:p>
            <a:pPr marL="171450" indent="-171450" defTabSz="914400">
              <a:buFontTx/>
              <a:buChar char="-"/>
              <a:defRPr/>
            </a:pPr>
            <a:r>
              <a:rPr lang="en-US" sz="800" b="0" noProof="0"/>
              <a:t>In the case of Germany outlined in the example here, there are for instance a large number of </a:t>
            </a:r>
            <a:r>
              <a:rPr lang="en-US" sz="800" b="0" u="sng" noProof="0"/>
              <a:t>advisory boards and expert </a:t>
            </a:r>
            <a:r>
              <a:rPr lang="en-US" sz="800" b="0" noProof="0"/>
              <a:t>councils, who, as independent panels, provide their scientific expertise and advise to various ministries and other government agencies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noProof="0"/>
              <a:t>In addition, </a:t>
            </a:r>
            <a:r>
              <a:rPr lang="en-US" sz="800" b="0" u="sng" noProof="0"/>
              <a:t>expert hearings </a:t>
            </a:r>
            <a:r>
              <a:rPr lang="en-US" sz="800" b="0" noProof="0"/>
              <a:t>in Parliamentary Committees is a commonly used tool when formulating or revising federal and state laws (often required by law)</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noProof="0"/>
              <a:t>Public expert hearings are primarily held when a law is very complex and concerns politically controversial pieces of legislation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b="0" noProof="0"/>
          </a:p>
          <a:p>
            <a:pPr marL="171450" indent="-171450">
              <a:buFont typeface="Symbol" panose="05050102010706020507" pitchFamily="18" charset="2"/>
              <a:buChar char="-"/>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1" i="0" u="none" strike="noStrike" kern="1200" baseline="0" noProof="0">
                <a:solidFill>
                  <a:schemeClr val="tx1"/>
                </a:solidFill>
                <a:latin typeface="Arial" panose="020B0604020202020204" pitchFamily="34" charset="0"/>
                <a:ea typeface="+mn-ea"/>
                <a:cs typeface="+mn-cs"/>
              </a:rPr>
              <a:t>Source:</a:t>
            </a:r>
          </a:p>
          <a:p>
            <a:pPr marL="0" indent="0">
              <a:buFont typeface="Symbol" panose="05050102010706020507" pitchFamily="18" charset="2"/>
              <a:buNone/>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0" i="0" u="none" strike="noStrike" kern="1200" baseline="0" noProof="0">
                <a:solidFill>
                  <a:schemeClr val="tx1"/>
                </a:solidFill>
                <a:latin typeface="Arial"/>
                <a:cs typeface="Arial"/>
              </a:rPr>
              <a:t>Blumstein, Sabine; Annika Kramer and Alexander Carius 2017: Coordination of Sectoral Interests in the Nexus between Water, Energy and Agriculture . Mechanisms and Interests in Germany. Eschborn: Deutsche Gesellschaft für </a:t>
            </a:r>
            <a:r>
              <a:rPr lang="en-US" sz="800" b="0" i="0" u="none" strike="noStrike" kern="1200" baseline="0" noProof="0" err="1">
                <a:solidFill>
                  <a:schemeClr val="tx1"/>
                </a:solidFill>
                <a:latin typeface="Arial"/>
                <a:cs typeface="Arial"/>
              </a:rPr>
              <a:t>Internationale</a:t>
            </a:r>
            <a:r>
              <a:rPr lang="en-US" sz="800" b="0" i="0" u="none" strike="noStrike" kern="1200" baseline="0" noProof="0">
                <a:solidFill>
                  <a:schemeClr val="tx1"/>
                </a:solidFill>
                <a:latin typeface="Arial"/>
                <a:cs typeface="Arial"/>
              </a:rPr>
              <a:t> Zusammenarbeit (GIZ) GmbH.</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08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b="1" kern="1200" noProof="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b="1" kern="1200" noProof="0">
              <a:solidFill>
                <a:schemeClr val="tx1"/>
              </a:solidFill>
              <a:latin typeface="Arial" panose="020B060402020202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kern="1200" noProof="0">
                <a:solidFill>
                  <a:schemeClr val="tx1"/>
                </a:solidFill>
                <a:latin typeface="Arial" panose="020B0604020202020204" pitchFamily="34" charset="0"/>
                <a:ea typeface="+mn-ea"/>
                <a:cs typeface="+mn-cs"/>
              </a:rPr>
              <a:t>There are several reasons and benefits of such consultation mechanisms: </a:t>
            </a:r>
            <a:endParaRPr lang="en-US" sz="800" b="0" noProof="0"/>
          </a:p>
          <a:p>
            <a:pPr marL="514350" lvl="1" indent="-171450" defTabSz="914400">
              <a:buFontTx/>
              <a:buChar char="-"/>
              <a:defRPr/>
            </a:pPr>
            <a:r>
              <a:rPr lang="en-US" sz="800" b="0" noProof="0">
                <a:latin typeface="Arial"/>
                <a:cs typeface="Arial"/>
              </a:rPr>
              <a:t>They can help to reveal impacts and often complex intersectoral interactions of </a:t>
            </a:r>
            <a:r>
              <a:rPr lang="en-US" sz="800">
                <a:latin typeface="Arial"/>
                <a:cs typeface="Arial"/>
              </a:rPr>
              <a:t>planned </a:t>
            </a:r>
            <a:r>
              <a:rPr lang="en-US" sz="800" b="0" noProof="0">
                <a:latin typeface="Arial"/>
                <a:cs typeface="Arial"/>
              </a:rPr>
              <a:t>measures that have not previously been anticipated by policy-makers and address them pro-actively</a:t>
            </a:r>
            <a:r>
              <a:rPr lang="en-US" sz="800">
                <a:latin typeface="Arial"/>
                <a:cs typeface="Arial"/>
              </a:rPr>
              <a:t> </a:t>
            </a:r>
            <a:endParaRPr lang="en-US" sz="800" b="0" noProof="0">
              <a:cs typeface="Arial"/>
            </a:endParaRPr>
          </a:p>
          <a:p>
            <a:pPr marL="514350" lvl="1" indent="-171450" defTabSz="914400">
              <a:buFontTx/>
              <a:buChar char="-"/>
              <a:defRPr/>
            </a:pPr>
            <a:r>
              <a:rPr lang="en-US" sz="800" b="0" noProof="0">
                <a:latin typeface="Arial"/>
                <a:cs typeface="Arial"/>
                <a:sym typeface="Wingdings" panose="05000000000000000000" pitchFamily="2" charset="2"/>
              </a:rPr>
              <a:t>Provide information about </a:t>
            </a:r>
            <a:r>
              <a:rPr lang="en-US" sz="800">
                <a:latin typeface="Arial"/>
                <a:cs typeface="Arial"/>
                <a:sym typeface="Wingdings" panose="05000000000000000000" pitchFamily="2" charset="2"/>
              </a:rPr>
              <a:t>which sectors</a:t>
            </a:r>
            <a:r>
              <a:rPr lang="en-US" sz="800" b="0" noProof="0">
                <a:latin typeface="Arial"/>
                <a:cs typeface="Arial"/>
                <a:sym typeface="Wingdings" panose="05000000000000000000" pitchFamily="2" charset="2"/>
              </a:rPr>
              <a:t> </a:t>
            </a:r>
            <a:r>
              <a:rPr lang="en-US" sz="800">
                <a:latin typeface="Arial"/>
                <a:cs typeface="Arial"/>
                <a:sym typeface="Wingdings" panose="05000000000000000000" pitchFamily="2" charset="2"/>
              </a:rPr>
              <a:t>and </a:t>
            </a:r>
            <a:r>
              <a:rPr lang="en-US" sz="800" b="0" noProof="0">
                <a:latin typeface="Arial"/>
                <a:cs typeface="Arial"/>
                <a:sym typeface="Wingdings" panose="05000000000000000000" pitchFamily="2" charset="2"/>
              </a:rPr>
              <a:t>members of the public would be affected by different political activities and projects</a:t>
            </a:r>
            <a:r>
              <a:rPr lang="en-US" sz="800">
                <a:latin typeface="Arial"/>
                <a:cs typeface="Arial"/>
                <a:sym typeface="Wingdings" panose="05000000000000000000" pitchFamily="2" charset="2"/>
              </a:rPr>
              <a:t> (and hence should be involved in the coordination process)</a:t>
            </a:r>
            <a:endParaRPr lang="en-US" sz="800" b="0" noProof="0">
              <a:cs typeface="Arial"/>
            </a:endParaRP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en-US" sz="800" b="0" i="0" u="none" strike="noStrike" kern="1200" baseline="0" noProof="0">
                <a:solidFill>
                  <a:schemeClr val="tx1"/>
                </a:solidFill>
                <a:latin typeface="Arial" panose="020B0604020202020204" pitchFamily="34" charset="0"/>
                <a:ea typeface="+mn-ea"/>
                <a:cs typeface="+mn-cs"/>
                <a:sym typeface="Wingdings" panose="05000000000000000000" pitchFamily="2" charset="2"/>
              </a:rPr>
              <a:t>Lastly, they also help to r</a:t>
            </a:r>
            <a:r>
              <a:rPr lang="en-US" noProof="0">
                <a:solidFill>
                  <a:prstClr val="black"/>
                </a:solidFill>
              </a:rPr>
              <a:t>aises public awareness and debate (as these debates are often closely followed by respective interest groups and sometimes also the broader public) and thus increases legitimacy of parliamentary process</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buFont typeface="Symbol" panose="05050102010706020507" pitchFamily="18" charset="2"/>
              <a:buNone/>
            </a:pPr>
            <a:endParaRPr lang="en-US" sz="800" b="0" i="0" u="none" strike="noStrike" kern="1200" baseline="0" noProof="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1" i="0" u="none" strike="noStrike" kern="1200" baseline="0" noProof="0">
                <a:solidFill>
                  <a:schemeClr val="tx1"/>
                </a:solidFill>
                <a:latin typeface="Arial" panose="020B0604020202020204" pitchFamily="34" charset="0"/>
                <a:ea typeface="+mn-ea"/>
                <a:cs typeface="+mn-cs"/>
              </a:rPr>
              <a:t>Sources:</a:t>
            </a:r>
          </a:p>
          <a:p>
            <a:pPr marL="0" indent="0">
              <a:buFont typeface="Symbol" panose="05050102010706020507" pitchFamily="18" charset="2"/>
              <a:buNone/>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0" i="0" u="none" strike="noStrike" kern="1200" baseline="0" noProof="0">
                <a:solidFill>
                  <a:schemeClr val="tx1"/>
                </a:solidFill>
                <a:latin typeface="Arial"/>
                <a:cs typeface="Arial"/>
              </a:rPr>
              <a:t>Blumstein, Sabine; Annika Kramer and Alexander Carius 2017: Coordination of Sectoral Interests in the Nexus between Water, Energy and Agriculture . Mechanisms and Interests in Germany. Eschborn: Deutsche Gesellschaft für </a:t>
            </a:r>
            <a:r>
              <a:rPr lang="en-US" sz="800" b="0" i="0" u="none" strike="noStrike" kern="1200" baseline="0" noProof="0" err="1">
                <a:solidFill>
                  <a:schemeClr val="tx1"/>
                </a:solidFill>
                <a:latin typeface="Arial"/>
                <a:cs typeface="Arial"/>
              </a:rPr>
              <a:t>Internationale</a:t>
            </a:r>
            <a:r>
              <a:rPr lang="en-US" sz="800" b="0" i="0" u="none" strike="noStrike" kern="1200" baseline="0" noProof="0">
                <a:solidFill>
                  <a:schemeClr val="tx1"/>
                </a:solidFill>
                <a:latin typeface="Arial"/>
                <a:cs typeface="Arial"/>
              </a:rPr>
              <a:t> Zusammenarbeit (GIZ) GmbH.</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76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latin typeface="Arial"/>
                <a:cs typeface="Arial"/>
              </a:rPr>
              <a:t>Notes: </a:t>
            </a:r>
          </a:p>
          <a:p>
            <a:endParaRPr lang="en-US" b="1" noProof="0">
              <a:latin typeface="Arial"/>
              <a:cs typeface="Arial" panose="020B0604020202020204" pitchFamily="34" charset="0"/>
            </a:endParaRPr>
          </a:p>
          <a:p>
            <a:r>
              <a:rPr lang="en-US" noProof="0">
                <a:latin typeface="Arial"/>
                <a:cs typeface="Arial"/>
              </a:rPr>
              <a:t>- Another consultation example provides the GIZ “Urban NEXUS project” that ran between 2013-2014 to develop the "Operationalization of the NEXUS approach in cities and metropolitan regions“</a:t>
            </a:r>
            <a:endParaRPr lang="en-US" noProof="0">
              <a:solidFill>
                <a:srgbClr val="333333"/>
              </a:solidFill>
              <a:latin typeface="Open Sans" panose="020B0606030504020204" pitchFamily="34" charset="0"/>
              <a:ea typeface="Open Sans"/>
              <a:cs typeface="Open Sans"/>
            </a:endParaRPr>
          </a:p>
          <a:p>
            <a:r>
              <a:rPr lang="en-US" noProof="0">
                <a:latin typeface="Arial"/>
                <a:cs typeface="Arial"/>
              </a:rPr>
              <a:t>- Within this project a number of national – local dialogues were organized in project regions, aiming at:</a:t>
            </a:r>
            <a:r>
              <a:rPr lang="en-US" noProof="0">
                <a:solidFill>
                  <a:srgbClr val="333333"/>
                </a:solidFill>
                <a:latin typeface="Open Sans"/>
                <a:ea typeface="Open Sans"/>
                <a:cs typeface="Open Sans"/>
              </a:rPr>
              <a:t> </a:t>
            </a:r>
            <a:endParaRPr lang="en-US" b="0" i="0" noProof="0">
              <a:solidFill>
                <a:srgbClr val="333333"/>
              </a:solidFill>
              <a:effectLst/>
              <a:latin typeface="Open Sans" panose="020B0606030504020204" pitchFamily="34" charset="0"/>
              <a:ea typeface="Open Sans"/>
              <a:cs typeface="Open Sans"/>
            </a:endParaRPr>
          </a:p>
          <a:p>
            <a:pPr marL="171450" indent="-171450">
              <a:buFontTx/>
              <a:buChar char="-"/>
            </a:pPr>
            <a:endParaRPr lang="en-US" noProof="0"/>
          </a:p>
          <a:p>
            <a:pPr marL="615950" lvl="1" indent="-342900">
              <a:buFont typeface="Arial" panose="020B0604020202020204" pitchFamily="34" charset="0"/>
              <a:buChar char="•"/>
            </a:pPr>
            <a:r>
              <a:rPr lang="en-US" noProof="0">
                <a:latin typeface="Arial"/>
                <a:cs typeface="Arial"/>
              </a:rPr>
              <a:t>Building relationships and trust between national and local actors.</a:t>
            </a:r>
          </a:p>
          <a:p>
            <a:pPr marL="615950" lvl="1" indent="-342900">
              <a:buFont typeface="Arial" panose="020B0604020202020204" pitchFamily="34" charset="0"/>
              <a:buChar char="•"/>
            </a:pPr>
            <a:r>
              <a:rPr lang="en-US" noProof="0">
                <a:latin typeface="Arial"/>
                <a:cs typeface="Arial"/>
              </a:rPr>
              <a:t>Clarifying mandates, policies and institutional arrangements at various levels – which is particularly important due to the fragmentation of policy-making in WEF sectors</a:t>
            </a:r>
          </a:p>
          <a:p>
            <a:pPr marL="615950" lvl="1" indent="-342900">
              <a:buFont typeface="Arial" panose="020B0604020202020204" pitchFamily="34" charset="0"/>
              <a:buChar char="•"/>
            </a:pPr>
            <a:r>
              <a:rPr lang="en-US" noProof="0">
                <a:latin typeface="Arial"/>
                <a:cs typeface="Arial"/>
              </a:rPr>
              <a:t>Identify opportunities and obstacles for the implementation of national development targets and policies at the local and subnational level. </a:t>
            </a:r>
            <a:endParaRPr lang="en-US" noProof="0">
              <a:cs typeface="Arial"/>
            </a:endParaRPr>
          </a:p>
          <a:p>
            <a:pPr marL="615950" lvl="1" indent="-342900">
              <a:buFont typeface="Arial" panose="020B0604020202020204" pitchFamily="34" charset="0"/>
              <a:buChar char="•"/>
            </a:pPr>
            <a:r>
              <a:rPr lang="en-US" noProof="0">
                <a:latin typeface="Arial"/>
                <a:cs typeface="Arial"/>
              </a:rPr>
              <a:t>Facilitating coordinated representation of interests from the local to the national level. </a:t>
            </a:r>
            <a:endParaRPr lang="en-US" noProof="0">
              <a:cs typeface="Arial"/>
            </a:endParaRPr>
          </a:p>
          <a:p>
            <a:pPr marL="615950" lvl="1" indent="-342900">
              <a:buFont typeface="Arial" panose="020B0604020202020204" pitchFamily="34" charset="0"/>
              <a:buChar char="•"/>
            </a:pPr>
            <a:endParaRPr lang="en-US" noProof="0"/>
          </a:p>
          <a:p>
            <a:pPr marL="0" lvl="0" indent="-69850">
              <a:buFont typeface="Arial" panose="020B0604020202020204" pitchFamily="34" charset="0"/>
              <a:buNone/>
            </a:pPr>
            <a:r>
              <a:rPr lang="en-US" noProof="0">
                <a:latin typeface="Arial"/>
                <a:cs typeface="Arial"/>
              </a:rPr>
              <a:t>- While the benefits of dialogue processes are evident, one needs to consider that reaching consensus among different stakeholders is often a difficult and time-consuming process</a:t>
            </a:r>
          </a:p>
          <a:p>
            <a:endParaRPr lang="en-US" noProof="0"/>
          </a:p>
          <a:p>
            <a:r>
              <a:rPr lang="en-US" b="1" noProof="0">
                <a:latin typeface="Arial"/>
                <a:cs typeface="Arial"/>
              </a:rPr>
              <a:t>Sources: </a:t>
            </a:r>
            <a:endParaRPr lang="en-US" b="1" noProof="0">
              <a:cs typeface="Arial"/>
            </a:endParaRPr>
          </a:p>
          <a:p>
            <a:r>
              <a:rPr lang="en-US" b="0" noProof="0">
                <a:latin typeface="Arial"/>
                <a:cs typeface="Arial"/>
              </a:rPr>
              <a:t>GIZ (2017) Urban Nexus Training.</a:t>
            </a:r>
            <a:r>
              <a:rPr lang="en-US" noProof="0">
                <a:latin typeface="Arial"/>
                <a:cs typeface="Arial"/>
              </a:rPr>
              <a:t> </a:t>
            </a:r>
            <a:endParaRPr lang="en-US" b="0" noProof="0">
              <a:cs typeface="Arial"/>
            </a:endParaRPr>
          </a:p>
          <a:p>
            <a:endParaRPr lang="en-US" b="0" noProof="0"/>
          </a:p>
          <a:p>
            <a:r>
              <a:rPr lang="en-US" noProof="0">
                <a:latin typeface="Arial"/>
                <a:cs typeface="Arial"/>
              </a:rPr>
              <a:t>Bellfield, H. (2015) Water, Energy and Food Security Nexus in Latin America and the Caribbean. Global Canopy </a:t>
            </a:r>
            <a:r>
              <a:rPr lang="en-US" noProof="0" err="1">
                <a:latin typeface="Arial"/>
                <a:cs typeface="Arial"/>
              </a:rPr>
              <a:t>Programme</a:t>
            </a:r>
            <a:r>
              <a:rPr lang="en-US" noProof="0">
                <a:latin typeface="Arial"/>
                <a:cs typeface="Arial"/>
              </a:rPr>
              <a:t>.</a:t>
            </a:r>
            <a:endParaRPr lang="en-US" b="0" noProof="0">
              <a:latin typeface="Arial"/>
              <a:cs typeface="Arial"/>
            </a:endParaRPr>
          </a:p>
          <a:p>
            <a:endParaRPr lang="en-US" b="1" noProof="0"/>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1960966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800" b="1" noProof="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800" kern="1200" noProof="0">
                <a:solidFill>
                  <a:schemeClr val="tx1"/>
                </a:solidFill>
                <a:latin typeface="Arial"/>
                <a:ea typeface="+mn-ea"/>
                <a:cs typeface="Arial"/>
              </a:rPr>
              <a:t>As we mentioned in the beginning, there is a comprehensive approach for coordination which is often called „strategic planning“</a:t>
            </a:r>
          </a:p>
          <a:p>
            <a:pPr marL="171450" indent="-171450">
              <a:buFont typeface="Symbol" panose="05050102010706020507" pitchFamily="18" charset="2"/>
              <a:buChar char="-"/>
            </a:pPr>
            <a:r>
              <a:rPr lang="en-US" sz="800" noProof="0">
                <a:latin typeface="Arial"/>
                <a:cs typeface="Arial"/>
              </a:rPr>
              <a:t>To recap: Strategic </a:t>
            </a:r>
            <a:r>
              <a:rPr lang="en-US" sz="800" noProof="0" err="1">
                <a:latin typeface="Arial"/>
                <a:cs typeface="Arial"/>
              </a:rPr>
              <a:t>plannings</a:t>
            </a:r>
            <a:r>
              <a:rPr lang="en-US" sz="800" noProof="0">
                <a:latin typeface="Arial"/>
                <a:cs typeface="Arial"/>
              </a:rPr>
              <a:t> are types of cross-sectoral policy planning that outline long-term policy goals that go beyond one specific sector and are therefore also developed through a broader process that includes multiple sectors and also broader stakeholder consultation</a:t>
            </a:r>
            <a:endParaRPr lang="en-US" sz="800" noProof="0">
              <a:cs typeface="Arial"/>
            </a:endParaRPr>
          </a:p>
          <a:p>
            <a:pPr marL="171450" indent="-171450">
              <a:buFont typeface="Symbol" panose="05050102010706020507" pitchFamily="18" charset="2"/>
              <a:buChar char="-"/>
            </a:pPr>
            <a:r>
              <a:rPr lang="en-US" sz="800" noProof="0">
                <a:latin typeface="Arial"/>
                <a:cs typeface="Arial"/>
              </a:rPr>
              <a:t>The advantage from a nexus perspective here is that perspectives from across different sectors are included in the policy planning process from the beginning and that potential trade-offs but also synergies are identified at an early stage</a:t>
            </a:r>
            <a:endParaRPr lang="en-US" sz="800" noProof="0">
              <a:cs typeface="Arial"/>
            </a:endParaRPr>
          </a:p>
          <a:p>
            <a:pPr marL="171450" indent="-171450">
              <a:buFont typeface="Symbol" panose="05050102010706020507" pitchFamily="18" charset="2"/>
              <a:buChar char="-"/>
            </a:pPr>
            <a:r>
              <a:rPr lang="en-US" sz="800" noProof="0">
                <a:latin typeface="Arial"/>
                <a:cs typeface="Arial"/>
              </a:rPr>
              <a:t>The challenge is that strategic planning usually takes much longer and is a more complex process as it involves larger numbers of stakeholders with varying and sometimes opposing objectives, values etc. </a:t>
            </a:r>
          </a:p>
          <a:p>
            <a:pPr marL="171450" indent="-171450">
              <a:buFont typeface="Symbol" panose="05050102010706020507" pitchFamily="18" charset="2"/>
              <a:buChar char="-"/>
            </a:pPr>
            <a:r>
              <a:rPr lang="en-US" sz="800" noProof="0">
                <a:latin typeface="Arial"/>
                <a:cs typeface="Arial"/>
              </a:rPr>
              <a:t>Often National Development Planning and also Climate Change Policies and Strategies are developed through this type of planning</a:t>
            </a:r>
            <a:endParaRPr lang="en-US" sz="800" noProof="0">
              <a:cs typeface="Arial"/>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800" kern="120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14454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latin typeface="Arial"/>
                <a:cs typeface="Arial"/>
              </a:rPr>
              <a:t>Notes: </a:t>
            </a:r>
          </a:p>
          <a:p>
            <a:endParaRPr lang="en-US" b="1" noProof="0">
              <a:latin typeface="Arial"/>
              <a:cs typeface="Arial"/>
            </a:endParaRPr>
          </a:p>
          <a:p>
            <a:r>
              <a:rPr lang="en-US">
                <a:latin typeface="Arial"/>
                <a:cs typeface="Arial"/>
              </a:rPr>
              <a:t>With this slide we want to outline some general steps that need to be taken for designing Nexus </a:t>
            </a:r>
            <a:r>
              <a:rPr lang="en-US" b="1">
                <a:latin typeface="Arial"/>
                <a:cs typeface="Arial"/>
              </a:rPr>
              <a:t>policy processes and projects </a:t>
            </a:r>
            <a:r>
              <a:rPr lang="en-US" b="0">
                <a:latin typeface="Arial"/>
                <a:cs typeface="Arial"/>
              </a:rPr>
              <a:t>alike [based on general policy cycle approach but focusing on cross-sectoral engagement]</a:t>
            </a:r>
          </a:p>
          <a:p>
            <a:endParaRPr lang="en-US" b="0" noProof="0">
              <a:latin typeface="Arial"/>
              <a:cs typeface="Arial"/>
            </a:endParaRPr>
          </a:p>
          <a:p>
            <a:pPr marL="0" indent="0">
              <a:buFont typeface="Arial" panose="020B0604020202020204" pitchFamily="34" charset="0"/>
              <a:buNone/>
            </a:pPr>
            <a:r>
              <a:rPr lang="en-US" b="1" noProof="0"/>
              <a:t>Phase 1: Diagnosis</a:t>
            </a:r>
            <a:endParaRPr lang="en-US" b="1" noProof="0">
              <a:cs typeface="Arial"/>
            </a:endParaRPr>
          </a:p>
          <a:p>
            <a:pPr marL="171450" indent="-171450">
              <a:buFont typeface="Arial" panose="020B0604020202020204" pitchFamily="34" charset="0"/>
              <a:buChar char="–"/>
            </a:pPr>
            <a:r>
              <a:rPr lang="en-US" b="0" noProof="0"/>
              <a:t>Gather information on the problem that is to be addressed and ensure that its causes and impacts across sectors are well understood</a:t>
            </a:r>
            <a:endParaRPr lang="en-US" b="0" noProof="0">
              <a:cs typeface="Arial"/>
            </a:endParaRPr>
          </a:p>
          <a:p>
            <a:pPr marL="171450" indent="-171450">
              <a:buFont typeface="Arial" panose="020B0604020202020204" pitchFamily="34" charset="0"/>
              <a:buChar char="–"/>
            </a:pPr>
            <a:r>
              <a:rPr lang="en-US" b="0" noProof="0"/>
              <a:t>Within the diagnosis different methods can be used – such ass stakeholder mappings/consultations, desktop reviews, surveys, policy coherence analysis etc. [several Nexus specific assessments are outlined in module 2.2 ]</a:t>
            </a:r>
            <a:endParaRPr lang="en-US" b="0" noProof="0">
              <a:cs typeface="Arial"/>
            </a:endParaRPr>
          </a:p>
          <a:p>
            <a:pPr marL="171450" indent="-171450">
              <a:buFont typeface="Arial" panose="020B0604020202020204" pitchFamily="34" charset="0"/>
              <a:buChar char="–"/>
            </a:pPr>
            <a:r>
              <a:rPr lang="en-US" b="0" noProof="0"/>
              <a:t>For any approach it is important to consider socioeconomic, environmental, institutional, and regulatory aspects </a:t>
            </a:r>
            <a:endParaRPr lang="en-US" b="0" noProof="0">
              <a:cs typeface="Arial"/>
            </a:endParaRPr>
          </a:p>
          <a:p>
            <a:pPr marL="171450" indent="-171450">
              <a:buFont typeface="Arial" panose="020B0604020202020204" pitchFamily="34" charset="0"/>
              <a:buChar char="–"/>
            </a:pPr>
            <a:r>
              <a:rPr lang="en-US" b="0" noProof="0"/>
              <a:t>Lastly, identify possible entry points for solutions and consider the different points of view from the WEF sectors and other relevant stakeholders </a:t>
            </a:r>
            <a:endParaRPr lang="en-US" b="0" noProof="0">
              <a:cs typeface="Arial"/>
            </a:endParaRPr>
          </a:p>
          <a:p>
            <a:pPr marL="0" indent="0">
              <a:buFont typeface="Arial" panose="020B0604020202020204" pitchFamily="34" charset="0"/>
              <a:buNone/>
            </a:pPr>
            <a:endParaRPr lang="en-US" sz="800" noProof="0">
              <a:solidFill>
                <a:schemeClr val="bg1"/>
              </a:solidFill>
            </a:endParaRPr>
          </a:p>
          <a:p>
            <a:pPr marL="0" lvl="0" indent="0">
              <a:buFont typeface="Arial" panose="020B0604020202020204" pitchFamily="34" charset="0"/>
              <a:buNone/>
            </a:pPr>
            <a:r>
              <a:rPr lang="en-US" sz="800" b="1" noProof="0">
                <a:solidFill>
                  <a:schemeClr val="bg1"/>
                </a:solidFill>
                <a:latin typeface="Arial"/>
                <a:cs typeface="Arial"/>
              </a:rPr>
              <a:t>Phase 2: Formulation</a:t>
            </a:r>
          </a:p>
          <a:p>
            <a:pPr marL="171450" lvl="0" indent="-171450">
              <a:buFont typeface="Arial" panose="020B0604020202020204" pitchFamily="34" charset="0"/>
              <a:buChar char="–"/>
            </a:pPr>
            <a:r>
              <a:rPr lang="en-US" sz="700">
                <a:solidFill>
                  <a:schemeClr val="bg1"/>
                </a:solidFill>
              </a:rPr>
              <a:t>Focuses on the construction of a joint vision</a:t>
            </a:r>
            <a:endParaRPr lang="en-US" sz="700">
              <a:solidFill>
                <a:schemeClr val="bg1"/>
              </a:solidFill>
              <a:cs typeface="Arial"/>
            </a:endParaRPr>
          </a:p>
          <a:p>
            <a:pPr marL="171450" lvl="0" indent="-171450">
              <a:buFont typeface="Arial" panose="020B0604020202020204" pitchFamily="34" charset="0"/>
              <a:buChar char="–"/>
            </a:pPr>
            <a:r>
              <a:rPr lang="en-US" sz="700">
                <a:solidFill>
                  <a:schemeClr val="bg1"/>
                </a:solidFill>
              </a:rPr>
              <a:t>Facilitated through participatory methods to subsequently define concrete objectives and goals that are consistent with the problems identified before</a:t>
            </a:r>
            <a:endParaRPr lang="en-US" sz="700">
              <a:solidFill>
                <a:schemeClr val="bg1"/>
              </a:solidFill>
              <a:cs typeface="Arial"/>
            </a:endParaRPr>
          </a:p>
          <a:p>
            <a:pPr marL="171450" lvl="0" indent="-171450">
              <a:buFont typeface="Arial" panose="020B0604020202020204" pitchFamily="34" charset="0"/>
              <a:buChar char="–"/>
            </a:pPr>
            <a:r>
              <a:rPr lang="en-US" sz="700">
                <a:solidFill>
                  <a:schemeClr val="bg1"/>
                </a:solidFill>
              </a:rPr>
              <a:t>It also proposes the identification of a set of measures and their evaluation beforehand through the use of methodologies and tools </a:t>
            </a:r>
            <a:endParaRPr lang="en-US" sz="700">
              <a:solidFill>
                <a:schemeClr val="bg1"/>
              </a:solidFill>
              <a:cs typeface="Arial"/>
            </a:endParaRPr>
          </a:p>
          <a:p>
            <a:pPr marL="171450" lvl="0" indent="-171450">
              <a:buFont typeface="Arial" panose="020B0604020202020204" pitchFamily="34" charset="0"/>
              <a:buChar char="–"/>
            </a:pPr>
            <a:r>
              <a:rPr lang="en-US" sz="700">
                <a:solidFill>
                  <a:schemeClr val="bg1"/>
                </a:solidFill>
              </a:rPr>
              <a:t>Thus, potential benefits and impacts of these measures can be proofed and alternatives evaluated </a:t>
            </a:r>
            <a:endParaRPr lang="en-US" sz="700">
              <a:solidFill>
                <a:schemeClr val="bg1"/>
              </a:solidFill>
              <a:cs typeface="Arial"/>
            </a:endParaRPr>
          </a:p>
          <a:p>
            <a:pPr marL="171450" lvl="0" indent="-171450">
              <a:buFont typeface="Arial" panose="020B0604020202020204" pitchFamily="34" charset="0"/>
              <a:buChar char="–"/>
            </a:pPr>
            <a:r>
              <a:rPr lang="en-US" sz="700">
                <a:solidFill>
                  <a:schemeClr val="bg1"/>
                </a:solidFill>
              </a:rPr>
              <a:t>Adopting the Nexus approach in this phase allows the selection of solutions agreed upon by all sectors and stakeholders</a:t>
            </a:r>
            <a:endParaRPr lang="en-US" sz="700">
              <a:solidFill>
                <a:schemeClr val="bg1"/>
              </a:solidFill>
              <a:cs typeface="Arial"/>
            </a:endParaRPr>
          </a:p>
          <a:p>
            <a:pPr marL="171450" lvl="0" indent="-171450">
              <a:buFont typeface="Arial" panose="020B0604020202020204" pitchFamily="34" charset="0"/>
              <a:buChar char="–"/>
            </a:pPr>
            <a:endParaRPr lang="en-US" sz="700" noProof="0">
              <a:solidFill>
                <a:schemeClr val="bg1"/>
              </a:solidFill>
            </a:endParaRPr>
          </a:p>
          <a:p>
            <a:pPr marL="0" lvl="0" indent="0">
              <a:buFont typeface="Arial" panose="020B0604020202020204" pitchFamily="34" charset="0"/>
              <a:buNone/>
            </a:pPr>
            <a:r>
              <a:rPr lang="en-US" sz="700" noProof="0">
                <a:solidFill>
                  <a:schemeClr val="bg1"/>
                </a:solidFill>
              </a:rPr>
              <a:t>It is </a:t>
            </a:r>
            <a:r>
              <a:rPr lang="en-US" sz="700" b="1" noProof="0">
                <a:solidFill>
                  <a:schemeClr val="bg1"/>
                </a:solidFill>
              </a:rPr>
              <a:t>particularly important to engage relevant stakeholders </a:t>
            </a:r>
            <a:r>
              <a:rPr lang="en-US" sz="700" noProof="0">
                <a:solidFill>
                  <a:schemeClr val="bg1"/>
                </a:solidFill>
              </a:rPr>
              <a:t>(e.g.gov. offices, civil society, experts, private actors) in phase 1 and 2 of the process to ensure a good understanding of the problem that is to be addressed, to identify possible side-effects and to help raise support for the policy measure/project. </a:t>
            </a:r>
            <a:endParaRPr lang="en-US" sz="700" noProof="0">
              <a:solidFill>
                <a:schemeClr val="bg1"/>
              </a:solidFill>
              <a:cs typeface="Arial"/>
            </a:endParaRPr>
          </a:p>
          <a:p>
            <a:pPr marL="0" lvl="0" indent="0">
              <a:buFont typeface="Arial" panose="020B0604020202020204" pitchFamily="34" charset="0"/>
              <a:buNone/>
            </a:pPr>
            <a:endParaRPr lang="en-US" sz="800" noProof="0">
              <a:solidFill>
                <a:schemeClr val="bg1"/>
              </a:solidFill>
            </a:endParaRPr>
          </a:p>
          <a:p>
            <a:pPr marL="0" lvl="0" indent="0">
              <a:buFont typeface="Arial" panose="020B0604020202020204" pitchFamily="34" charset="0"/>
              <a:buNone/>
            </a:pPr>
            <a:r>
              <a:rPr lang="en-US" sz="800" b="1" noProof="0">
                <a:solidFill>
                  <a:schemeClr val="bg1"/>
                </a:solidFill>
              </a:rPr>
              <a:t>Phase 3: Planning and implementation</a:t>
            </a:r>
            <a:endParaRPr lang="en-US" sz="800" b="1" noProof="0">
              <a:solidFill>
                <a:schemeClr val="bg1"/>
              </a:solidFill>
              <a:cs typeface="Arial"/>
            </a:endParaRPr>
          </a:p>
          <a:p>
            <a:pPr marL="171450" lvl="0" indent="-171450">
              <a:buFont typeface="Arial" panose="020B0604020202020204" pitchFamily="34" charset="0"/>
              <a:buChar char="–"/>
            </a:pPr>
            <a:r>
              <a:rPr lang="en-US" sz="800" noProof="0">
                <a:solidFill>
                  <a:schemeClr val="bg1"/>
                </a:solidFill>
              </a:rPr>
              <a:t>In this phase, the selected measures should be translated into an action plan that clearly defines responsibilities, operational aspects (e.g. technical capacity building), institutional as well as coordination and financing mechanisms</a:t>
            </a:r>
            <a:endParaRPr lang="en-US" sz="800" noProof="0">
              <a:solidFill>
                <a:schemeClr val="bg1"/>
              </a:solidFill>
              <a:cs typeface="Arial"/>
            </a:endParaRPr>
          </a:p>
          <a:p>
            <a:pPr marL="171450" lvl="0" indent="-171450">
              <a:buFont typeface="Arial" panose="020B0604020202020204" pitchFamily="34" charset="0"/>
              <a:buChar char="–"/>
            </a:pPr>
            <a:r>
              <a:rPr lang="en-US" sz="800" noProof="0">
                <a:solidFill>
                  <a:schemeClr val="bg1"/>
                </a:solidFill>
              </a:rPr>
              <a:t>Aims at ensuring the sustainability of the action and reducing uncertainty regarding the implementation</a:t>
            </a:r>
            <a:endParaRPr lang="en-US" sz="800" noProof="0">
              <a:solidFill>
                <a:schemeClr val="bg1"/>
              </a:solidFill>
              <a:cs typeface="Arial"/>
            </a:endParaRPr>
          </a:p>
          <a:p>
            <a:pPr marL="171450" lvl="0" indent="-171450">
              <a:buFont typeface="Arial" panose="020B0604020202020204" pitchFamily="34" charset="0"/>
              <a:buChar char="–"/>
            </a:pPr>
            <a:r>
              <a:rPr lang="en-US" sz="800" noProof="0">
                <a:solidFill>
                  <a:schemeClr val="bg1"/>
                </a:solidFill>
              </a:rPr>
              <a:t>The governance aspects of the Nexus are particularly important in this phase, since the success of the implementation of actions will depend on the level of communication, commitment and constant coordination between the different sectoral and institutional actors</a:t>
            </a:r>
            <a:endParaRPr lang="en-US" sz="800" noProof="0">
              <a:solidFill>
                <a:schemeClr val="bg1"/>
              </a:solidFill>
              <a:cs typeface="Arial"/>
            </a:endParaRPr>
          </a:p>
          <a:p>
            <a:pPr marL="0" lvl="0" indent="0">
              <a:buFont typeface="Arial" panose="020B0604020202020204" pitchFamily="34" charset="0"/>
              <a:buNone/>
            </a:pPr>
            <a:endParaRPr lang="en-US" sz="800" noProof="0">
              <a:solidFill>
                <a:schemeClr val="bg1"/>
              </a:solidFill>
              <a:cs typeface="Arial"/>
            </a:endParaRPr>
          </a:p>
          <a:p>
            <a:r>
              <a:rPr lang="en-US" sz="800" b="1">
                <a:solidFill>
                  <a:schemeClr val="bg1"/>
                </a:solidFill>
                <a:latin typeface="Arial"/>
                <a:cs typeface="Arial"/>
              </a:rPr>
              <a:t>Phase 4: Monitoring and evaluation</a:t>
            </a:r>
          </a:p>
          <a:p>
            <a:pPr marL="171450" indent="-171450">
              <a:buChar char="–"/>
            </a:pPr>
            <a:r>
              <a:rPr lang="en-US" sz="800">
                <a:solidFill>
                  <a:schemeClr val="bg1"/>
                </a:solidFill>
                <a:latin typeface="Arial"/>
                <a:cs typeface="Arial"/>
              </a:rPr>
              <a:t>Establish monitoring system, which, through specific indicators, will follow up on degree of implementation of the measure (taking into account its cross-sectoral aspects)</a:t>
            </a:r>
          </a:p>
          <a:p>
            <a:pPr marL="171450" indent="-171450">
              <a:buChar char="–"/>
            </a:pPr>
            <a:r>
              <a:rPr lang="en-US" sz="800">
                <a:solidFill>
                  <a:schemeClr val="bg1"/>
                </a:solidFill>
                <a:latin typeface="Arial"/>
                <a:cs typeface="Arial"/>
              </a:rPr>
              <a:t>This phase is essential as it ensures to verify and make transparent compliance with the proposed objectives and goals</a:t>
            </a:r>
          </a:p>
          <a:p>
            <a:pPr marL="171450" indent="-171450">
              <a:buChar char="–"/>
            </a:pPr>
            <a:r>
              <a:rPr lang="en-US" sz="800">
                <a:solidFill>
                  <a:schemeClr val="bg1"/>
                </a:solidFill>
                <a:latin typeface="Arial"/>
                <a:cs typeface="Arial"/>
              </a:rPr>
              <a:t>If implementation is lagging behind or specific steps cannot me implemented, corrective measures need to be taken </a:t>
            </a:r>
            <a:endParaRPr lang="en-US" noProof="0">
              <a:solidFill>
                <a:srgbClr val="000000"/>
              </a:solidFill>
              <a:cs typeface="Arial"/>
            </a:endParaRPr>
          </a:p>
          <a:p>
            <a:endParaRPr lang="en-US" noProof="0">
              <a:latin typeface="Arial"/>
              <a:cs typeface="Arial"/>
            </a:endParaRPr>
          </a:p>
          <a:p>
            <a:r>
              <a:rPr lang="en-US" b="1" noProof="0">
                <a:latin typeface="Arial"/>
                <a:cs typeface="Arial"/>
              </a:rPr>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a:solidFill>
                <a:schemeClr val="tx1"/>
              </a:solidFill>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a:solidFill>
                  <a:schemeClr val="tx1"/>
                </a:solidFill>
                <a:latin typeface="Arial"/>
                <a:cs typeface="Arial"/>
              </a:rPr>
              <a:t>Naranjo &amp; </a:t>
            </a:r>
            <a:r>
              <a:rPr lang="en-US" sz="900" b="0" i="0" u="none" strike="noStrike" kern="1200" baseline="0" noProof="0" err="1">
                <a:solidFill>
                  <a:schemeClr val="tx1"/>
                </a:solidFill>
                <a:latin typeface="Arial"/>
                <a:cs typeface="Arial"/>
              </a:rPr>
              <a:t>Willaarts</a:t>
            </a:r>
            <a:r>
              <a:rPr lang="en-US" sz="900" b="0" i="0" u="none" strike="noStrike" kern="1200" baseline="0" noProof="0">
                <a:solidFill>
                  <a:schemeClr val="tx1"/>
                </a:solidFill>
                <a:latin typeface="Arial"/>
                <a:cs typeface="Arial"/>
              </a:rPr>
              <a:t> (2020), ‘</a:t>
            </a:r>
            <a:r>
              <a:rPr lang="en-US" sz="900" b="0" i="0" u="none" strike="noStrike" kern="1200" baseline="0" noProof="0" err="1">
                <a:solidFill>
                  <a:schemeClr val="tx1"/>
                </a:solidFill>
                <a:latin typeface="Arial"/>
                <a:cs typeface="Arial"/>
              </a:rPr>
              <a:t>Guía</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metodológica</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Diseño</a:t>
            </a:r>
            <a:r>
              <a:rPr lang="en-US" sz="900" b="0" i="0" u="none" strike="noStrike" kern="1200" baseline="0" noProof="0">
                <a:solidFill>
                  <a:schemeClr val="tx1"/>
                </a:solidFill>
                <a:latin typeface="Arial"/>
                <a:cs typeface="Arial"/>
              </a:rPr>
              <a:t> de </a:t>
            </a:r>
            <a:r>
              <a:rPr lang="en-US" sz="900" b="0" i="0" u="none" strike="noStrike" kern="1200" baseline="0" noProof="0" err="1">
                <a:solidFill>
                  <a:schemeClr val="tx1"/>
                </a:solidFill>
                <a:latin typeface="Arial"/>
                <a:cs typeface="Arial"/>
              </a:rPr>
              <a:t>acciones</a:t>
            </a:r>
            <a:r>
              <a:rPr lang="en-US" sz="900" b="0" i="0" u="none" strike="noStrike" kern="1200" baseline="0" noProof="0">
                <a:solidFill>
                  <a:schemeClr val="tx1"/>
                </a:solidFill>
                <a:latin typeface="Arial"/>
                <a:cs typeface="Arial"/>
              </a:rPr>
              <a:t> con </a:t>
            </a:r>
            <a:r>
              <a:rPr lang="en-US" sz="900" b="0" i="0" u="none" strike="noStrike" kern="1200" baseline="0" noProof="0" err="1">
                <a:solidFill>
                  <a:schemeClr val="tx1"/>
                </a:solidFill>
                <a:latin typeface="Arial"/>
                <a:cs typeface="Arial"/>
              </a:rPr>
              <a:t>enfoque</a:t>
            </a:r>
            <a:r>
              <a:rPr lang="en-US" sz="900" b="0" i="0" u="none" strike="noStrike" kern="1200" baseline="0" noProof="0">
                <a:solidFill>
                  <a:schemeClr val="tx1"/>
                </a:solidFill>
                <a:latin typeface="Arial"/>
                <a:cs typeface="Arial"/>
              </a:rPr>
              <a:t> del Nexo entre </a:t>
            </a:r>
            <a:r>
              <a:rPr lang="en-US" sz="900" b="0" i="0" u="none" strike="noStrike" kern="1200" baseline="0" noProof="0" err="1">
                <a:solidFill>
                  <a:schemeClr val="tx1"/>
                </a:solidFill>
                <a:latin typeface="Arial"/>
                <a:cs typeface="Arial"/>
              </a:rPr>
              <a:t>agua</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energía</a:t>
            </a:r>
            <a:r>
              <a:rPr lang="en-US" sz="900" b="0" i="0" u="none" strike="noStrike" kern="1200" baseline="0" noProof="0">
                <a:solidFill>
                  <a:schemeClr val="tx1"/>
                </a:solidFill>
                <a:latin typeface="Arial"/>
                <a:cs typeface="Arial"/>
              </a:rPr>
              <a:t> y </a:t>
            </a:r>
            <a:r>
              <a:rPr lang="en-US" sz="900" b="0" i="0" u="none" strike="noStrike" kern="1200" baseline="0" noProof="0" err="1">
                <a:solidFill>
                  <a:schemeClr val="tx1"/>
                </a:solidFill>
                <a:latin typeface="Arial"/>
                <a:cs typeface="Arial"/>
              </a:rPr>
              <a:t>alimentación</a:t>
            </a:r>
            <a:r>
              <a:rPr lang="en-US" sz="900" b="0" i="0" u="none" strike="noStrike" kern="1200" baseline="0" noProof="0">
                <a:solidFill>
                  <a:schemeClr val="tx1"/>
                </a:solidFill>
                <a:latin typeface="Arial"/>
                <a:cs typeface="Arial"/>
              </a:rPr>
              <a:t> para </a:t>
            </a:r>
            <a:r>
              <a:rPr lang="en-US" sz="900" b="0" i="0" u="none" strike="noStrike" kern="1200" baseline="0" noProof="0" err="1">
                <a:solidFill>
                  <a:schemeClr val="tx1"/>
                </a:solidFill>
                <a:latin typeface="Arial"/>
                <a:cs typeface="Arial"/>
              </a:rPr>
              <a:t>países</a:t>
            </a:r>
            <a:r>
              <a:rPr lang="en-US" sz="900" b="0" i="0" u="none" strike="noStrike" kern="1200" baseline="0" noProof="0">
                <a:solidFill>
                  <a:schemeClr val="tx1"/>
                </a:solidFill>
                <a:latin typeface="Arial"/>
                <a:cs typeface="Arial"/>
              </a:rPr>
              <a:t> de América Latina y </a:t>
            </a:r>
            <a:r>
              <a:rPr lang="en-US" sz="900" b="0" i="0" u="none" strike="noStrike" kern="1200" baseline="0" noProof="0" err="1">
                <a:solidFill>
                  <a:schemeClr val="tx1"/>
                </a:solidFill>
                <a:latin typeface="Arial"/>
                <a:cs typeface="Arial"/>
              </a:rPr>
              <a:t>el</a:t>
            </a:r>
            <a:r>
              <a:rPr lang="en-US" sz="900" b="0" i="0" u="none" strike="noStrike" kern="1200" baseline="0" noProof="0">
                <a:solidFill>
                  <a:schemeClr val="tx1"/>
                </a:solidFill>
                <a:latin typeface="Arial"/>
                <a:cs typeface="Arial"/>
              </a:rPr>
              <a:t> Caribe‘, </a:t>
            </a:r>
            <a:r>
              <a:rPr lang="en-US" sz="900" b="0" i="0" u="none" strike="noStrike" kern="1200" baseline="0" noProof="0" err="1">
                <a:solidFill>
                  <a:schemeClr val="tx1"/>
                </a:solidFill>
                <a:latin typeface="Arial"/>
                <a:cs typeface="Arial"/>
              </a:rPr>
              <a:t>en</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Recursos</a:t>
            </a:r>
            <a:r>
              <a:rPr lang="en-US" sz="900" b="0" i="0" u="none" strike="noStrike" kern="1200" baseline="0" noProof="0">
                <a:solidFill>
                  <a:schemeClr val="tx1"/>
                </a:solidFill>
                <a:latin typeface="Arial"/>
                <a:cs typeface="Arial"/>
              </a:rPr>
              <a:t> naturales y </a:t>
            </a:r>
            <a:r>
              <a:rPr lang="en-US" sz="900" b="0" i="0" u="none" strike="noStrike" kern="1200" baseline="0" noProof="0" err="1">
                <a:solidFill>
                  <a:schemeClr val="tx1"/>
                </a:solidFill>
                <a:latin typeface="Arial"/>
                <a:cs typeface="Arial"/>
              </a:rPr>
              <a:t>desarollo</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número</a:t>
            </a:r>
            <a:r>
              <a:rPr lang="en-US" sz="900" b="0" i="0" u="none" strike="noStrike" kern="1200" baseline="0" noProof="0">
                <a:solidFill>
                  <a:schemeClr val="tx1"/>
                </a:solidFill>
                <a:latin typeface="Arial"/>
                <a:cs typeface="Arial"/>
              </a:rPr>
              <a:t> 197.</a:t>
            </a:r>
            <a:endParaRPr lang="en-US" noProof="0">
              <a:latin typeface="Arial"/>
              <a:cs typeface="Arial"/>
            </a:endParaRPr>
          </a:p>
          <a:p>
            <a:endParaRPr lang="en-US" noProof="0">
              <a:latin typeface="Arial"/>
              <a:cs typeface="Arial"/>
            </a:endParaRPr>
          </a:p>
          <a:p>
            <a:r>
              <a:rPr lang="en-US" u="sng" noProof="0">
                <a:latin typeface="Arial"/>
                <a:cs typeface="Arial"/>
              </a:rPr>
              <a:t>Image Reference:</a:t>
            </a:r>
            <a:endParaRPr lang="en-US" u="sng" noProof="0">
              <a:cs typeface="Arial"/>
            </a:endParaRPr>
          </a:p>
          <a:p>
            <a:endParaRPr lang="en-US" noProof="0"/>
          </a:p>
          <a:p>
            <a:r>
              <a:rPr lang="en-US" sz="900" b="0" i="0" u="none" strike="noStrike" kern="1200" baseline="0" noProof="0">
                <a:solidFill>
                  <a:schemeClr val="tx1"/>
                </a:solidFill>
                <a:latin typeface="Arial"/>
                <a:cs typeface="Arial"/>
              </a:rPr>
              <a:t>Naranjo &amp; </a:t>
            </a:r>
            <a:r>
              <a:rPr lang="en-US" sz="900" b="0" i="0" u="none" strike="noStrike" kern="1200" baseline="0" noProof="0" err="1">
                <a:solidFill>
                  <a:schemeClr val="tx1"/>
                </a:solidFill>
                <a:latin typeface="Arial"/>
                <a:cs typeface="Arial"/>
              </a:rPr>
              <a:t>Willaarts</a:t>
            </a:r>
            <a:r>
              <a:rPr lang="en-US" sz="900" b="0" i="0" u="none" strike="noStrike" kern="1200" baseline="0" noProof="0">
                <a:solidFill>
                  <a:schemeClr val="tx1"/>
                </a:solidFill>
                <a:latin typeface="Arial"/>
                <a:cs typeface="Arial"/>
              </a:rPr>
              <a:t> (2020), ‘</a:t>
            </a:r>
            <a:r>
              <a:rPr lang="en-US" sz="900" b="0" i="0" u="none" strike="noStrike" kern="1200" baseline="0" noProof="0" err="1">
                <a:solidFill>
                  <a:schemeClr val="tx1"/>
                </a:solidFill>
                <a:latin typeface="Arial"/>
                <a:cs typeface="Arial"/>
              </a:rPr>
              <a:t>Guía</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metodológica</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Diseño</a:t>
            </a:r>
            <a:r>
              <a:rPr lang="en-US" sz="900" b="0" i="0" u="none" strike="noStrike" kern="1200" baseline="0" noProof="0">
                <a:solidFill>
                  <a:schemeClr val="tx1"/>
                </a:solidFill>
                <a:latin typeface="Arial"/>
                <a:cs typeface="Arial"/>
              </a:rPr>
              <a:t> de </a:t>
            </a:r>
            <a:r>
              <a:rPr lang="en-US" sz="900" b="0" i="0" u="none" strike="noStrike" kern="1200" baseline="0" noProof="0" err="1">
                <a:solidFill>
                  <a:schemeClr val="tx1"/>
                </a:solidFill>
                <a:latin typeface="Arial"/>
                <a:cs typeface="Arial"/>
              </a:rPr>
              <a:t>acciones</a:t>
            </a:r>
            <a:r>
              <a:rPr lang="en-US" sz="900" b="0" i="0" u="none" strike="noStrike" kern="1200" baseline="0" noProof="0">
                <a:solidFill>
                  <a:schemeClr val="tx1"/>
                </a:solidFill>
                <a:latin typeface="Arial"/>
                <a:cs typeface="Arial"/>
              </a:rPr>
              <a:t> con </a:t>
            </a:r>
            <a:r>
              <a:rPr lang="en-US" sz="900" b="0" i="0" u="none" strike="noStrike" kern="1200" baseline="0" noProof="0" err="1">
                <a:solidFill>
                  <a:schemeClr val="tx1"/>
                </a:solidFill>
                <a:latin typeface="Arial"/>
                <a:cs typeface="Arial"/>
              </a:rPr>
              <a:t>enfoque</a:t>
            </a:r>
            <a:r>
              <a:rPr lang="en-US" sz="900" b="0" i="0" u="none" strike="noStrike" kern="1200" baseline="0" noProof="0">
                <a:solidFill>
                  <a:schemeClr val="tx1"/>
                </a:solidFill>
                <a:latin typeface="Arial"/>
                <a:cs typeface="Arial"/>
              </a:rPr>
              <a:t> del Nexo entre </a:t>
            </a:r>
            <a:r>
              <a:rPr lang="en-US" sz="900" b="0" i="0" u="none" strike="noStrike" kern="1200" baseline="0" noProof="0" err="1">
                <a:solidFill>
                  <a:schemeClr val="tx1"/>
                </a:solidFill>
                <a:latin typeface="Arial"/>
                <a:cs typeface="Arial"/>
              </a:rPr>
              <a:t>agua</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energía</a:t>
            </a:r>
            <a:r>
              <a:rPr lang="en-US" sz="900" b="0" i="0" u="none" strike="noStrike" kern="1200" baseline="0" noProof="0">
                <a:solidFill>
                  <a:schemeClr val="tx1"/>
                </a:solidFill>
                <a:latin typeface="Arial"/>
                <a:cs typeface="Arial"/>
              </a:rPr>
              <a:t> y </a:t>
            </a:r>
            <a:r>
              <a:rPr lang="en-US" sz="900" b="0" i="0" u="none" strike="noStrike" kern="1200" baseline="0" noProof="0" err="1">
                <a:solidFill>
                  <a:schemeClr val="tx1"/>
                </a:solidFill>
                <a:latin typeface="Arial"/>
                <a:cs typeface="Arial"/>
              </a:rPr>
              <a:t>alimentación</a:t>
            </a:r>
            <a:r>
              <a:rPr lang="en-US" sz="900" b="0" i="0" u="none" strike="noStrike" kern="1200" baseline="0" noProof="0">
                <a:solidFill>
                  <a:schemeClr val="tx1"/>
                </a:solidFill>
                <a:latin typeface="Arial"/>
                <a:cs typeface="Arial"/>
              </a:rPr>
              <a:t> para </a:t>
            </a:r>
            <a:r>
              <a:rPr lang="en-US" sz="900" b="0" i="0" u="none" strike="noStrike" kern="1200" baseline="0" noProof="0" err="1">
                <a:solidFill>
                  <a:schemeClr val="tx1"/>
                </a:solidFill>
                <a:latin typeface="Arial"/>
                <a:cs typeface="Arial"/>
              </a:rPr>
              <a:t>países</a:t>
            </a:r>
            <a:r>
              <a:rPr lang="en-US" sz="900" b="0" i="0" u="none" strike="noStrike" kern="1200" baseline="0" noProof="0">
                <a:solidFill>
                  <a:schemeClr val="tx1"/>
                </a:solidFill>
                <a:latin typeface="Arial"/>
                <a:cs typeface="Arial"/>
              </a:rPr>
              <a:t> de América Latina y </a:t>
            </a:r>
            <a:r>
              <a:rPr lang="en-US" sz="900" b="0" i="0" u="none" strike="noStrike" kern="1200" baseline="0" noProof="0" err="1">
                <a:solidFill>
                  <a:schemeClr val="tx1"/>
                </a:solidFill>
                <a:latin typeface="Arial"/>
                <a:cs typeface="Arial"/>
              </a:rPr>
              <a:t>el</a:t>
            </a:r>
            <a:r>
              <a:rPr lang="en-US" sz="900" b="0" i="0" u="none" strike="noStrike" kern="1200" baseline="0" noProof="0">
                <a:solidFill>
                  <a:schemeClr val="tx1"/>
                </a:solidFill>
                <a:latin typeface="Arial"/>
                <a:cs typeface="Arial"/>
              </a:rPr>
              <a:t> Caribe‘, </a:t>
            </a:r>
            <a:r>
              <a:rPr lang="en-US" sz="900" b="0" i="0" u="none" strike="noStrike" kern="1200" baseline="0" noProof="0" err="1">
                <a:solidFill>
                  <a:schemeClr val="tx1"/>
                </a:solidFill>
                <a:latin typeface="Arial"/>
                <a:cs typeface="Arial"/>
              </a:rPr>
              <a:t>en</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Recursos</a:t>
            </a:r>
            <a:r>
              <a:rPr lang="en-US" sz="900" b="0" i="0" u="none" strike="noStrike" kern="1200" baseline="0" noProof="0">
                <a:solidFill>
                  <a:schemeClr val="tx1"/>
                </a:solidFill>
                <a:latin typeface="Arial"/>
                <a:cs typeface="Arial"/>
              </a:rPr>
              <a:t> naturales y </a:t>
            </a:r>
            <a:r>
              <a:rPr lang="en-US" sz="900" b="0" i="0" u="none" strike="noStrike" kern="1200" baseline="0" noProof="0" err="1">
                <a:solidFill>
                  <a:schemeClr val="tx1"/>
                </a:solidFill>
                <a:latin typeface="Arial"/>
                <a:cs typeface="Arial"/>
              </a:rPr>
              <a:t>desarollo</a:t>
            </a:r>
            <a:r>
              <a:rPr lang="en-US" sz="900" b="0" i="0" u="none" strike="noStrike" kern="1200" baseline="0" noProof="0">
                <a:solidFill>
                  <a:schemeClr val="tx1"/>
                </a:solidFill>
                <a:latin typeface="Arial"/>
                <a:cs typeface="Arial"/>
              </a:rPr>
              <a:t>, </a:t>
            </a:r>
            <a:r>
              <a:rPr lang="en-US" sz="900" b="0" i="0" u="none" strike="noStrike" kern="1200" baseline="0" noProof="0" err="1">
                <a:solidFill>
                  <a:schemeClr val="tx1"/>
                </a:solidFill>
                <a:latin typeface="Arial"/>
                <a:cs typeface="Arial"/>
              </a:rPr>
              <a:t>número</a:t>
            </a:r>
            <a:r>
              <a:rPr lang="en-US" sz="900" b="0" i="0" u="none" strike="noStrike" kern="1200" baseline="0" noProof="0">
                <a:solidFill>
                  <a:schemeClr val="tx1"/>
                </a:solidFill>
                <a:latin typeface="Arial"/>
                <a:cs typeface="Arial"/>
              </a:rPr>
              <a:t> 197.</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342253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t>Implementing horizontal and vertical coordination is however not that easy</a:t>
            </a:r>
          </a:p>
          <a:p>
            <a:pPr marL="171450" indent="-171450">
              <a:buFontTx/>
              <a:buChar char="-"/>
            </a:pPr>
            <a:r>
              <a:rPr lang="en-US" noProof="0"/>
              <a:t>There are number of factors that can make coordination difficult or even prevent coordination altogether </a:t>
            </a:r>
          </a:p>
          <a:p>
            <a:pPr marL="171450" indent="-171450">
              <a:buFontTx/>
              <a:buChar char="-"/>
            </a:pPr>
            <a:r>
              <a:rPr lang="en-US" noProof="0"/>
              <a:t>We had already mentioned some general challenges for implementing the WEF Nexus in module 1</a:t>
            </a:r>
          </a:p>
          <a:p>
            <a:pPr marL="171450" indent="-171450">
              <a:buFontTx/>
              <a:buChar char="-"/>
            </a:pPr>
            <a:r>
              <a:rPr lang="en-US" noProof="0"/>
              <a:t>When looking at horizontal and vertical policy coordination, some additional factors include the following</a:t>
            </a:r>
          </a:p>
          <a:p>
            <a:pPr marL="171450" indent="-171450">
              <a:buFontTx/>
              <a:buChar char="-"/>
            </a:pPr>
            <a:r>
              <a:rPr lang="en-US" u="sng" noProof="0"/>
              <a:t>Power relations: </a:t>
            </a:r>
          </a:p>
          <a:p>
            <a:pPr marL="514350" lvl="1" indent="-171450">
              <a:buFontTx/>
              <a:buChar char="-"/>
            </a:pPr>
            <a:r>
              <a:rPr lang="en-US" noProof="0">
                <a:latin typeface="+mn-lt"/>
              </a:rPr>
              <a:t>Some </a:t>
            </a:r>
            <a:r>
              <a:rPr lang="en-US" b="0" noProof="0">
                <a:latin typeface="+mn-lt"/>
              </a:rPr>
              <a:t>policy fields </a:t>
            </a:r>
            <a:r>
              <a:rPr lang="en-US" noProof="0">
                <a:latin typeface="+mn-lt"/>
              </a:rPr>
              <a:t>are considered to be more important than others (because they are e.g. more economically or financially relevant)</a:t>
            </a:r>
          </a:p>
          <a:p>
            <a:pPr marL="514350" lvl="1" indent="-171450">
              <a:buFontTx/>
              <a:buChar char="-"/>
            </a:pPr>
            <a:r>
              <a:rPr lang="en-US" noProof="0">
                <a:latin typeface="+mn-lt"/>
              </a:rPr>
              <a:t>These are usually more powerful and financially better endowed than others and tend to feel less inclined to share their competences and resources for coordinated approaches</a:t>
            </a:r>
          </a:p>
          <a:p>
            <a:pPr marL="514350" lvl="1" indent="-171450">
              <a:buFontTx/>
              <a:buChar char="-"/>
            </a:pPr>
            <a:r>
              <a:rPr lang="en-US" noProof="0"/>
              <a:t>If a more powerful ministry or department is not interested in collaboration (e.g. because it does not see any benefits for its own sector), initiating collaboration can be very difficult </a:t>
            </a:r>
          </a:p>
          <a:p>
            <a:pPr marL="342900" lvl="1" indent="0">
              <a:buFontTx/>
              <a:buNone/>
            </a:pPr>
            <a:r>
              <a:rPr lang="en-US" b="1" noProof="0">
                <a:sym typeface="Wingdings" panose="05000000000000000000" pitchFamily="2" charset="2"/>
              </a:rPr>
              <a:t></a:t>
            </a:r>
            <a:r>
              <a:rPr lang="en-US" noProof="0">
                <a:sym typeface="Wingdings" panose="05000000000000000000" pitchFamily="2" charset="2"/>
              </a:rPr>
              <a:t> </a:t>
            </a:r>
            <a:r>
              <a:rPr lang="en-US" noProof="0"/>
              <a:t>But there are ways to overcome this – for instance if a higher level authority requires such collaboration or because there are legally binding procedural rules that require sectoral departments to cooperate under certain contexts (ideally also outlining the processes) </a:t>
            </a:r>
          </a:p>
          <a:p>
            <a:pPr marL="171450" lvl="0" indent="-171450">
              <a:buFontTx/>
              <a:buChar char="-"/>
            </a:pPr>
            <a:r>
              <a:rPr lang="en-US" u="sng" noProof="0"/>
              <a:t>Administrative changes: </a:t>
            </a:r>
          </a:p>
          <a:p>
            <a:pPr marL="514350" lvl="1" indent="-171450">
              <a:buFontTx/>
              <a:buChar char="-"/>
            </a:pPr>
            <a:r>
              <a:rPr lang="en-US" b="0" noProof="0"/>
              <a:t>Administrative units </a:t>
            </a:r>
            <a:r>
              <a:rPr lang="en-US" noProof="0"/>
              <a:t>tend to work in an independent and fragmented way and normally function in a rather hierarchical way that simplifies internal administrative processes</a:t>
            </a:r>
          </a:p>
          <a:p>
            <a:pPr marL="514350" lvl="1" indent="-171450">
              <a:buFontTx/>
              <a:buChar char="-"/>
            </a:pPr>
            <a:r>
              <a:rPr lang="en-US" noProof="0"/>
              <a:t>Changes in these structures are often considered disturbing and causing additional workloads</a:t>
            </a:r>
          </a:p>
          <a:p>
            <a:pPr marL="342900" lvl="1" indent="0">
              <a:buFontTx/>
              <a:buNone/>
            </a:pPr>
            <a:r>
              <a:rPr lang="en-US" b="1" noProof="0">
                <a:sym typeface="Wingdings" panose="05000000000000000000" pitchFamily="2" charset="2"/>
              </a:rPr>
              <a:t></a:t>
            </a:r>
            <a:r>
              <a:rPr lang="en-US" noProof="0">
                <a:sym typeface="Wingdings" panose="05000000000000000000" pitchFamily="2" charset="2"/>
              </a:rPr>
              <a:t> Bring people on board: inter-departmental discussions and exchanges can contribute to better understanding of interconnections and make people more supportive for administrative changes and also help to establish personal relations that facilitate cross-sectoral coordination; also trainings and strong leadership facilitate and support such processes</a:t>
            </a:r>
            <a:endParaRPr lang="en-US" noProof="0"/>
          </a:p>
          <a:p>
            <a:pPr marL="171450" lvl="1" indent="-171450" algn="l" defTabSz="685800" rtl="0" eaLnBrk="1" latinLnBrk="0" hangingPunct="1">
              <a:buFontTx/>
              <a:buChar char="-"/>
            </a:pPr>
            <a:r>
              <a:rPr lang="en-US" sz="900" u="sng" kern="1200" noProof="0">
                <a:solidFill>
                  <a:schemeClr val="tx1"/>
                </a:solidFill>
                <a:latin typeface="Arial" panose="020B0604020202020204" pitchFamily="34" charset="0"/>
                <a:ea typeface="+mn-ea"/>
                <a:cs typeface="+mn-cs"/>
              </a:rPr>
              <a:t>Lack of capacity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t>Often it is simply a lack of human, technical or also financial capacity that prevents coordination – e.g. if a sectoral department is not able to participate in coordination processes or is not able to collect necessary data because it does not have enough (skilled) staff to do so</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noProof="0">
                <a:sym typeface="Wingdings" panose="05000000000000000000" pitchFamily="2" charset="2"/>
              </a:rPr>
              <a:t>Alter existing financial frameworks (find ways to increase funding); pool resources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u="sng" noProof="0">
                <a:sym typeface="Wingdings" panose="05000000000000000000" pitchFamily="2" charset="2"/>
              </a:rPr>
              <a:t>Limited data and information</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b="0" i="0" u="none" noProof="0">
                <a:latin typeface="+mn-lt"/>
              </a:rPr>
              <a:t>Data, information and monitoring systems are poorly developed in some countries and therefore of limited usefulness for cross-sectoral decision making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b="0" i="0" u="none" noProof="0">
                <a:latin typeface="+mn-lt"/>
              </a:rPr>
              <a:t>Furthermore, WEF-nexus approaches might require additional data and data harmonization across sectoral lines </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0" i="0" u="none" noProof="0">
                <a:latin typeface="+mn-lt"/>
                <a:sym typeface="Wingdings" panose="05000000000000000000" pitchFamily="2" charset="2"/>
              </a:rPr>
              <a:t>Enhance capacities through inter-disciplinary trainings; include experts in decision-making to better understand cross-sectoral implications and help reveal possible data and information sources that can be used</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noProof="0">
                <a:solidFill>
                  <a:prstClr val="black"/>
                </a:solidFill>
              </a:rPr>
              <a:t>Establish scientific advisory boards that inform ministries and other government units</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noProof="0">
              <a:solidFill>
                <a:prstClr val="black"/>
              </a:solidFill>
            </a:endParaRP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b="0" i="0" u="none" noProof="0">
              <a:latin typeface="+mn-lt"/>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i="0" u="none" noProof="0">
              <a:latin typeface="+mn-lt"/>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i="0" u="none" noProof="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298228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latin typeface="Arial"/>
                <a:cs typeface="Arial"/>
              </a:rPr>
              <a:t>Notes: </a:t>
            </a:r>
            <a:endParaRPr lang="en-US" b="1" noProof="0"/>
          </a:p>
          <a:p>
            <a:endParaRPr lang="en-US" noProof="0"/>
          </a:p>
          <a:p>
            <a:pPr marL="171450" indent="-171450">
              <a:buFontTx/>
              <a:buChar char="-"/>
            </a:pPr>
            <a:r>
              <a:rPr lang="en-US" noProof="0">
                <a:latin typeface="Arial"/>
                <a:cs typeface="Arial"/>
              </a:rPr>
              <a:t>Now, let‘s reflect upon this a bit again and look your experiences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latin typeface="Arial"/>
                <a:cs typeface="Arial"/>
              </a:rPr>
              <a:t>„</a:t>
            </a:r>
            <a:r>
              <a:rPr lang="en-US" sz="900" noProof="0">
                <a:latin typeface="Arial"/>
                <a:cs typeface="Arial"/>
              </a:rPr>
              <a:t>What obstacles for horizontal and vertical coordination do you see in your country?“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171450" indent="-171450">
              <a:buFontTx/>
              <a:buChar char="-"/>
            </a:pPr>
            <a:endParaRPr lang="en-US" noProof="0"/>
          </a:p>
          <a:p>
            <a:pPr marL="171450" indent="-171450">
              <a:buFontTx/>
              <a:buChar char="-"/>
            </a:pPr>
            <a:endParaRPr lang="en-US" noProof="0"/>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400528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en-US" sz="900" b="1" noProof="0">
                <a:effectLst/>
                <a:latin typeface="Arial" panose="020B0604020202020204" pitchFamily="34" charset="0"/>
                <a:ea typeface="Arial" panose="020B0604020202020204" pitchFamily="34" charset="0"/>
                <a:cs typeface="Times New Roman" panose="02020603050405020304" pitchFamily="18" charset="0"/>
              </a:rPr>
              <a:t>Notes:</a:t>
            </a:r>
          </a:p>
          <a:p>
            <a:pPr algn="just">
              <a:lnSpc>
                <a:spcPts val="1200"/>
              </a:lnSpc>
              <a:spcBef>
                <a:spcPts val="600"/>
              </a:spcBef>
              <a:spcAft>
                <a:spcPts val="600"/>
              </a:spcAft>
            </a:pP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a:effectLst/>
                <a:latin typeface="Arial" panose="020B0604020202020204" pitchFamily="34" charset="0"/>
                <a:ea typeface="Arial" panose="020B0604020202020204" pitchFamily="34" charset="0"/>
                <a:cs typeface="Times New Roman" panose="02020603050405020304" pitchFamily="18" charset="0"/>
              </a:rPr>
              <a:t>[Storytelling Intro – adjust names to local context]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Let’s get back to Ms. </a:t>
            </a:r>
            <a:r>
              <a:rPr lang="en-US" sz="900" i="1" noProof="0">
                <a:effectLst/>
                <a:latin typeface="Arial" panose="020B0604020202020204" pitchFamily="34" charset="0"/>
                <a:ea typeface="Arial" panose="020B0604020202020204" pitchFamily="34" charset="0"/>
                <a:cs typeface="Times New Roman" panose="02020603050405020304" pitchFamily="18" charset="0"/>
              </a:rPr>
              <a:t>Sinclair</a:t>
            </a:r>
            <a:r>
              <a:rPr lang="en-US" sz="900" noProof="0">
                <a:effectLst/>
                <a:latin typeface="Arial" panose="020B0604020202020204" pitchFamily="34" charset="0"/>
                <a:ea typeface="Arial" panose="020B0604020202020204" pitchFamily="34" charset="0"/>
                <a:cs typeface="Times New Roman" panose="02020603050405020304" pitchFamily="18" charset="0"/>
              </a:rPr>
              <a:t>.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a:ea typeface="Arial" panose="020B0604020202020204" pitchFamily="34" charset="0"/>
                <a:cs typeface="Arial"/>
              </a:rPr>
              <a:t>You remember that she is the head of city administration of </a:t>
            </a:r>
            <a:r>
              <a:rPr lang="en-US" sz="900" i="1" noProof="0" err="1">
                <a:effectLst/>
                <a:latin typeface="Arial"/>
                <a:ea typeface="Arial" panose="020B0604020202020204" pitchFamily="34" charset="0"/>
                <a:cs typeface="Arial"/>
              </a:rPr>
              <a:t>Mostanova</a:t>
            </a:r>
            <a:r>
              <a:rPr lang="en-US" sz="900" noProof="0">
                <a:effectLst/>
                <a:latin typeface="Arial"/>
                <a:ea typeface="Arial" panose="020B0604020202020204" pitchFamily="34" charset="0"/>
                <a:cs typeface="Arial"/>
              </a:rPr>
              <a:t> where</a:t>
            </a:r>
            <a:r>
              <a:rPr lang="en-US" noProof="0">
                <a:latin typeface="Arial"/>
                <a:ea typeface="Arial" panose="020B0604020202020204" pitchFamily="34" charset="0"/>
                <a:cs typeface="Arial"/>
              </a:rPr>
              <a:t> she</a:t>
            </a:r>
            <a:r>
              <a:rPr lang="en-US" sz="900" noProof="0">
                <a:effectLst/>
                <a:latin typeface="Arial"/>
                <a:ea typeface="Arial" panose="020B0604020202020204" pitchFamily="34" charset="0"/>
                <a:cs typeface="Arial"/>
              </a:rPr>
              <a:t> responsible for electricity supply.</a:t>
            </a:r>
            <a:r>
              <a:rPr lang="en-US" noProof="0">
                <a:latin typeface="Arial"/>
                <a:ea typeface="Arial" panose="020B0604020202020204" pitchFamily="34" charset="0"/>
                <a:cs typeface="Arial"/>
              </a:rPr>
              <a:t> </a:t>
            </a:r>
            <a:endParaRPr lang="en-US" sz="900" noProof="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a:ea typeface="Arial" panose="020B0604020202020204" pitchFamily="34" charset="0"/>
                <a:cs typeface="Arial"/>
              </a:rPr>
              <a:t>We learned that her proposal to exploit the potential for solar energy for electricity supply of the city has raised concerns from her colleagues responsible.</a:t>
            </a:r>
            <a:r>
              <a:rPr lang="en-US" noProof="0">
                <a:latin typeface="Arial"/>
                <a:ea typeface="Arial" panose="020B0604020202020204" pitchFamily="34" charset="0"/>
                <a:cs typeface="Arial"/>
              </a:rPr>
              <a:t> </a:t>
            </a:r>
            <a:endParaRPr lang="en-US" sz="900" noProof="0">
              <a:effectLst/>
              <a:latin typeface="Arial"/>
              <a:ea typeface="Arial" panose="020B0604020202020204" pitchFamily="34" charset="0"/>
              <a:cs typeface="Arial"/>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To better engage in discussions with her colleagues, we learned, she decided to do a comprehensive assessment which would allow to demonstrate the possible benefits of her solution.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a:ea typeface="Arial" panose="020B0604020202020204" pitchFamily="34" charset="0"/>
                <a:cs typeface="Arial"/>
              </a:rPr>
              <a:t>However, to do this kind of assessment she would need to collaborate with her colleagues in the other department responsible for water and agriculture because she would need data from them to do the assessment, but also better to understand potential trade-offs</a:t>
            </a:r>
            <a:r>
              <a:rPr lang="en-US" noProof="0">
                <a:latin typeface="Arial"/>
                <a:ea typeface="Arial" panose="020B0604020202020204" pitchFamily="34" charset="0"/>
                <a:cs typeface="Arial"/>
              </a:rPr>
              <a:t> and solutions</a:t>
            </a:r>
            <a:r>
              <a:rPr lang="en-US" sz="900" noProof="0">
                <a:effectLst/>
                <a:latin typeface="Arial"/>
                <a:ea typeface="Arial" panose="020B0604020202020204" pitchFamily="34" charset="0"/>
                <a:cs typeface="Arial"/>
              </a:rPr>
              <a:t> that would need to be analyzed.</a:t>
            </a:r>
            <a:r>
              <a:rPr lang="en-US" noProof="0">
                <a:latin typeface="Arial"/>
                <a:ea typeface="Arial" panose="020B0604020202020204" pitchFamily="34" charset="0"/>
                <a:cs typeface="Arial"/>
              </a:rPr>
              <a:t> </a:t>
            </a:r>
            <a:endParaRPr lang="en-US" sz="900" noProof="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noProof="0">
                <a:latin typeface="Arial"/>
                <a:ea typeface="Arial" panose="020B0604020202020204" pitchFamily="34" charset="0"/>
                <a:cs typeface="Arial"/>
              </a:rPr>
              <a:t>And of course she </a:t>
            </a:r>
            <a:r>
              <a:rPr lang="en-US" sz="900" noProof="0">
                <a:effectLst/>
                <a:latin typeface="Arial"/>
                <a:ea typeface="Arial" panose="020B0604020202020204" pitchFamily="34" charset="0"/>
                <a:cs typeface="Arial"/>
              </a:rPr>
              <a:t>also hopes to avoid conflicts down the line through this approach.</a:t>
            </a:r>
            <a:r>
              <a:rPr lang="en-US" noProof="0">
                <a:latin typeface="Arial"/>
                <a:ea typeface="Arial" panose="020B0604020202020204" pitchFamily="34" charset="0"/>
                <a:cs typeface="Arial"/>
              </a:rPr>
              <a:t> </a:t>
            </a:r>
            <a:endParaRPr lang="en-US" sz="900" noProof="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a:ea typeface="Arial" panose="020B0604020202020204" pitchFamily="34" charset="0"/>
                <a:cs typeface="Arial"/>
              </a:rPr>
              <a:t>As </a:t>
            </a:r>
            <a:r>
              <a:rPr lang="en-US" noProof="0">
                <a:latin typeface="Arial"/>
                <a:ea typeface="Arial" panose="020B0604020202020204" pitchFamily="34" charset="0"/>
                <a:cs typeface="Arial"/>
              </a:rPr>
              <a:t>she </a:t>
            </a:r>
            <a:r>
              <a:rPr lang="en-US" sz="900" noProof="0">
                <a:effectLst/>
                <a:latin typeface="Arial"/>
                <a:ea typeface="Arial" panose="020B0604020202020204" pitchFamily="34" charset="0"/>
                <a:cs typeface="Arial"/>
              </a:rPr>
              <a:t>had previously not met with their colleagues from the agriculture and water departments on a regular basis, she is trying to think of institutional structures to work with them on a regular basis – knowing that this would likely be a longer process.</a:t>
            </a:r>
            <a:r>
              <a:rPr lang="en-US" noProof="0">
                <a:latin typeface="Arial"/>
                <a:ea typeface="Arial" panose="020B0604020202020204" pitchFamily="34" charset="0"/>
                <a:cs typeface="Arial"/>
              </a:rPr>
              <a:t> </a:t>
            </a:r>
            <a:endParaRPr lang="en-US" sz="900" noProof="0">
              <a:effectLst/>
              <a:latin typeface="Arial"/>
              <a:ea typeface="Arial" panose="020B0604020202020204" pitchFamily="34" charset="0"/>
              <a:cs typeface="Arial"/>
            </a:endParaRPr>
          </a:p>
          <a:p>
            <a:pPr marL="0" lvl="0" indent="0" algn="just">
              <a:lnSpc>
                <a:spcPts val="1200"/>
              </a:lnSpc>
              <a:spcBef>
                <a:spcPts val="600"/>
              </a:spcBef>
              <a:spcAft>
                <a:spcPts val="600"/>
              </a:spcAft>
              <a:buFont typeface="Symbol" panose="05050102010706020507" pitchFamily="18" charset="2"/>
              <a:buNone/>
              <a:tabLst>
                <a:tab pos="457200" algn="l"/>
              </a:tabLst>
            </a:pP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This example from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brings us straight to the topic of this training which is about institutional structures that can help to facilitate cross-sectoral collaboration and coordination as one way to better institutionalize </a:t>
            </a:r>
          </a:p>
          <a:p>
            <a:pPr algn="just">
              <a:lnSpc>
                <a:spcPts val="1200"/>
              </a:lnSpc>
              <a:spcBef>
                <a:spcPts val="600"/>
              </a:spcBef>
              <a:spcAft>
                <a:spcPts val="600"/>
              </a:spcAft>
            </a:pPr>
            <a:r>
              <a:rPr lang="en-US" sz="900" noProof="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99072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417079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Let’s now look at some examples of institutional structures for WEF Nexus coordination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The case presented here is one of intersectoral coordination at the state level of California in the United States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California is a relatively water scarce state in the United States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It also consumes high amounts of energy (due to the climate and for water provision)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20% of the energy today is used by the water sector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As water is a scarce resource which is also becoming increasingly energy-intensive (pumping, long-distance conveyance, population growth etc.) there has been an increasing awareness and motivation to better coordinate between the two sectors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Because in the past there have been little incentives for water utilities to conserve energy (as they just passed on the additional costs to consumers) the state of California passed several policies to reduce energy consumption by the water sector and, additionally, to reduce GHG emissions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One organizational mechanism that has been established to coordinate different activities is the Water-Energy Team (WET) within the broader Climate Action Team (CAT)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latin typeface="Arial" panose="020B0604020202020204" pitchFamily="34" charset="0"/>
                <a:ea typeface="+mn-ea"/>
                <a:cs typeface="+mn-cs"/>
              </a:rPr>
              <a:t>This is a state-level intersectoral institution that is tasked to integrate the various regulations at a regional scale by, e.g. by joint planning, research and data analysis, and coordinating funding for regional projects with the overall aim to:</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kern="1200" noProof="0">
                <a:solidFill>
                  <a:schemeClr val="tx1"/>
                </a:solidFill>
                <a:latin typeface="Arial" panose="020B0604020202020204" pitchFamily="34" charset="0"/>
                <a:ea typeface="+mn-ea"/>
                <a:cs typeface="+mn-cs"/>
              </a:rPr>
              <a:t>Achieve large water and energy savings and efficiencies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kern="1200" noProof="0">
                <a:solidFill>
                  <a:schemeClr val="tx1"/>
                </a:solidFill>
                <a:latin typeface="Arial" panose="020B0604020202020204" pitchFamily="34" charset="0"/>
                <a:ea typeface="+mn-ea"/>
                <a:cs typeface="+mn-cs"/>
              </a:rPr>
              <a:t>Reduce GHG emissions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kern="1200" noProof="0">
                <a:solidFill>
                  <a:schemeClr val="tx1"/>
                </a:solidFill>
                <a:latin typeface="Arial" panose="020B0604020202020204" pitchFamily="34" charset="0"/>
                <a:ea typeface="+mn-ea"/>
                <a:cs typeface="+mn-cs"/>
              </a:rPr>
              <a:t>Reduce or eliminate risks from changing hydrological and ocean conditions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kern="1200" noProof="0">
                <a:solidFill>
                  <a:schemeClr val="tx1"/>
                </a:solidFill>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1" kern="1200" noProof="0">
                <a:solidFill>
                  <a:schemeClr val="tx1"/>
                </a:solidFill>
                <a:latin typeface="Arial" panose="020B0604020202020204" pitchFamily="34" charset="0"/>
                <a:ea typeface="+mn-ea"/>
                <a:cs typeface="+mn-cs"/>
              </a:rPr>
              <a:t>Sources: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a:solidFill>
                  <a:schemeClr val="tx1"/>
                </a:solidFill>
                <a:effectLst/>
                <a:latin typeface="Arial" panose="020B0604020202020204" pitchFamily="34" charset="0"/>
                <a:ea typeface="+mn-ea"/>
                <a:cs typeface="+mn-cs"/>
              </a:rPr>
              <a:t>Huber-Lee &amp; </a:t>
            </a:r>
            <a:r>
              <a:rPr lang="en-US" sz="900" b="0" i="0" kern="1200" noProof="0" err="1">
                <a:solidFill>
                  <a:schemeClr val="tx1"/>
                </a:solidFill>
                <a:effectLst/>
                <a:latin typeface="Arial" panose="020B0604020202020204" pitchFamily="34" charset="0"/>
                <a:ea typeface="+mn-ea"/>
                <a:cs typeface="+mn-cs"/>
              </a:rPr>
              <a:t>Handly</a:t>
            </a:r>
            <a:r>
              <a:rPr lang="en-US" sz="900" b="0" i="0" kern="1200" noProof="0">
                <a:solidFill>
                  <a:schemeClr val="tx1"/>
                </a:solidFill>
                <a:effectLst/>
                <a:latin typeface="Arial" panose="020B0604020202020204" pitchFamily="34" charset="0"/>
                <a:ea typeface="+mn-ea"/>
                <a:cs typeface="+mn-cs"/>
              </a:rPr>
              <a:t> (2019), ‘The water-energy nexus: comparing how Los Angeles and Beijing integrate policies across sectors‘, SEI policy brief. Stockholm Environment Institute, US Center, Davis, CA.</a:t>
            </a:r>
            <a:endParaRPr lang="en-US" sz="900" b="0" i="0" u="none" strike="noStrike" kern="1200" baseline="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kern="1200" noProof="0">
                <a:solidFill>
                  <a:schemeClr val="tx1"/>
                </a:solidFill>
                <a:latin typeface="Arial" panose="020B0604020202020204" pitchFamily="34" charset="0"/>
                <a:ea typeface="+mn-ea"/>
                <a:cs typeface="+mn-cs"/>
              </a:rPr>
              <a:t>Information on the website of the California Environmental Protection Agency (CalEPA):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https://calepa.ca.gov/climate-action/#cat</a:t>
            </a: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a:solidFill>
                  <a:schemeClr val="tx1"/>
                </a:solidFill>
                <a:effectLst/>
                <a:latin typeface="Arial" panose="020B0604020202020204" pitchFamily="34" charset="0"/>
                <a:ea typeface="+mn-ea"/>
                <a:cs typeface="+mn-cs"/>
              </a:rPr>
              <a:t>Photo: </a:t>
            </a:r>
            <a:r>
              <a:rPr lang="en-US" sz="900" b="0" i="0" kern="1200" noProof="0" err="1">
                <a:solidFill>
                  <a:schemeClr val="tx1"/>
                </a:solidFill>
                <a:effectLst/>
                <a:latin typeface="Arial" panose="020B0604020202020204" pitchFamily="34" charset="0"/>
                <a:ea typeface="+mn-ea"/>
                <a:cs typeface="+mn-cs"/>
              </a:rPr>
              <a:t>Capradio</a:t>
            </a:r>
            <a:r>
              <a:rPr lang="en-US" sz="900" b="0" i="0" kern="1200" noProof="0">
                <a:solidFill>
                  <a:schemeClr val="tx1"/>
                </a:solidFill>
                <a:effectLst/>
                <a:latin typeface="Arial" panose="020B0604020202020204" pitchFamily="34" charset="0"/>
                <a:ea typeface="+mn-ea"/>
                <a:cs typeface="+mn-cs"/>
              </a:rPr>
              <a:t>, California‘s Water Supply, A 700 Mile Journey, 7 October 2013, Available at: </a:t>
            </a:r>
            <a:r>
              <a:rPr lang="en-US" sz="1800" noProof="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https://www.capradio.org/articles/2013/10/07/californias-water-supply-a-700-mile-journey/</a:t>
            </a: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err="1">
                <a:solidFill>
                  <a:schemeClr val="tx1"/>
                </a:solidFill>
              </a:rPr>
              <a:t>Sixt</a:t>
            </a:r>
            <a:r>
              <a:rPr lang="en-US" noProof="0">
                <a:solidFill>
                  <a:schemeClr val="tx1"/>
                </a:solidFill>
              </a:rPr>
              <a:t>, G.N.; </a:t>
            </a:r>
            <a:r>
              <a:rPr lang="en-US" noProof="0" err="1">
                <a:solidFill>
                  <a:schemeClr val="tx1"/>
                </a:solidFill>
              </a:rPr>
              <a:t>Strambo</a:t>
            </a:r>
            <a:r>
              <a:rPr lang="en-US" noProof="0">
                <a:solidFill>
                  <a:schemeClr val="tx1"/>
                </a:solidFill>
              </a:rPr>
              <a:t>, C.; Zhang, J.; Chow, N.; Liu, J.; Han, G. Assessing the Level of Inter-Sectoral Policy Integration for Governance in the Water–Energy Nexus: A Comparative Study of Los Angeles and Beijing. </a:t>
            </a:r>
            <a:r>
              <a:rPr lang="en-US" i="1" noProof="0">
                <a:solidFill>
                  <a:schemeClr val="tx1"/>
                </a:solidFill>
              </a:rPr>
              <a:t>Sustainability</a:t>
            </a:r>
            <a:r>
              <a:rPr lang="en-US" noProof="0">
                <a:solidFill>
                  <a:schemeClr val="tx1"/>
                </a:solidFill>
              </a:rPr>
              <a:t> </a:t>
            </a:r>
            <a:r>
              <a:rPr lang="en-US" b="1" noProof="0">
                <a:solidFill>
                  <a:schemeClr val="tx1"/>
                </a:solidFill>
              </a:rPr>
              <a:t>2020</a:t>
            </a:r>
            <a:r>
              <a:rPr lang="en-US" noProof="0">
                <a:solidFill>
                  <a:schemeClr val="tx1"/>
                </a:solidFill>
              </a:rPr>
              <a:t>, </a:t>
            </a:r>
            <a:r>
              <a:rPr lang="en-US" i="1" noProof="0">
                <a:solidFill>
                  <a:schemeClr val="tx1"/>
                </a:solidFill>
              </a:rPr>
              <a:t>12</a:t>
            </a:r>
            <a:r>
              <a:rPr lang="en-US" noProof="0">
                <a:solidFill>
                  <a:schemeClr val="tx1"/>
                </a:solidFill>
              </a:rPr>
              <a:t>, 7220. https://doi.org/10.3390/su12177220 </a:t>
            </a: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noProof="0">
                <a:solidFill>
                  <a:schemeClr val="tx1"/>
                </a:solidFill>
                <a:effectLst/>
                <a:latin typeface="Calibri" panose="020F0502020204030204" pitchFamily="34" charset="0"/>
              </a:rPr>
              <a:t>Webinar „</a:t>
            </a:r>
            <a:r>
              <a:rPr lang="en-US" sz="4400" b="0" i="0" noProof="0">
                <a:solidFill>
                  <a:schemeClr val="tx1"/>
                </a:solidFill>
                <a:effectLst/>
                <a:latin typeface="Montserrat" panose="020B0604020202020204" pitchFamily="2" charset="0"/>
              </a:rPr>
              <a:t>The Future of California’s Water Energy Climate Nexus”, Pacific Institute, 29 September 2021: </a:t>
            </a:r>
            <a:r>
              <a:rPr lang="en-US" sz="1800" noProof="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https://pacinst.org/video/the-future-of-californias-water-energy-climate-nexus/</a:t>
            </a:r>
            <a:endParaRPr lang="en-US" sz="1800" noProof="0">
              <a:solidFill>
                <a:schemeClr val="tx1"/>
              </a:solidFill>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172548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1"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a:solidFill>
                  <a:schemeClr val="tx1"/>
                </a:solidFill>
                <a:latin typeface="Arial" panose="020B0604020202020204" pitchFamily="34" charset="0"/>
                <a:ea typeface="+mn-ea"/>
                <a:cs typeface="+mn-cs"/>
              </a:rPr>
              <a:t>The CAT and its different sub-working groups comprise members of approximate 20 different state agencies, representing various sectors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a:solidFill>
                  <a:schemeClr val="tx1"/>
                </a:solidFill>
                <a:latin typeface="Arial" panose="020B0604020202020204" pitchFamily="34" charset="0"/>
                <a:ea typeface="+mn-ea"/>
                <a:cs typeface="+mn-cs"/>
              </a:rPr>
              <a:t>Some of these state agencies and departments are listed on this slide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a:solidFill>
                  <a:schemeClr val="tx1"/>
                </a:solidFill>
                <a:latin typeface="Arial" panose="020B0604020202020204" pitchFamily="34" charset="0"/>
                <a:ea typeface="+mn-ea"/>
                <a:cs typeface="+mn-cs"/>
              </a:rPr>
              <a:t>It shows that WET-CAT is primarily an institution that facilitates horizontal coordination between different sectors, including agriculture, energy and water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a:solidFill>
                  <a:schemeClr val="tx1"/>
                </a:solidFill>
                <a:latin typeface="Arial" panose="020B0604020202020204" pitchFamily="34" charset="0"/>
                <a:ea typeface="+mn-ea"/>
                <a:cs typeface="+mn-cs"/>
              </a:rPr>
              <a:t>However, vertical coordination is also addressed to some degree which can be seen by the representation of water utilities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a:solidFill>
                  <a:schemeClr val="tx1"/>
                </a:solidFill>
                <a:latin typeface="Arial" panose="020B0604020202020204" pitchFamily="34" charset="0"/>
                <a:ea typeface="+mn-ea"/>
                <a:cs typeface="+mn-cs"/>
              </a:rPr>
              <a:t>[There is unfortunately not much information available on working procedures of CAT and WET. CAT seems to meet regularly (about once a months) but little information available beyond that.]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1800">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383590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The example of WEF Nexus coordination presented in the following is from the Southern African Development Community (SADC)</a:t>
            </a:r>
          </a:p>
          <a:p>
            <a:pPr marL="171450" indent="-171450">
              <a:buFontTx/>
              <a:buChar char="-"/>
            </a:pPr>
            <a:r>
              <a:rPr lang="en-US" noProof="0"/>
              <a:t>The SADC-Region is faced with a number of development challenges connected to the water, energy and food sectors</a:t>
            </a:r>
          </a:p>
          <a:p>
            <a:pPr marL="171450" indent="-171450">
              <a:buFontTx/>
              <a:buChar char="-"/>
            </a:pPr>
            <a:endParaRPr lang="en-US" noProof="0"/>
          </a:p>
          <a:p>
            <a:pPr marL="0" indent="0">
              <a:buFontTx/>
              <a:buNone/>
            </a:pPr>
            <a:r>
              <a:rPr lang="en-US" b="1" noProof="0"/>
              <a:t>Water Security</a:t>
            </a:r>
          </a:p>
          <a:p>
            <a:pPr marL="171450" indent="-171450">
              <a:buFontTx/>
              <a:buChar char="-"/>
            </a:pPr>
            <a:r>
              <a:rPr lang="en-US" noProof="0"/>
              <a:t>While water a</a:t>
            </a:r>
            <a:r>
              <a:rPr lang="en-US" err="1"/>
              <a:t>vailability</a:t>
            </a:r>
            <a:r>
              <a:rPr lang="en-US"/>
              <a:t> in the region is generally good only 60% of people have access to safe drinking water, and only 40% to safe sanitation services</a:t>
            </a:r>
          </a:p>
          <a:p>
            <a:pPr marL="171450" indent="-171450">
              <a:buFontTx/>
              <a:buChar char="-"/>
            </a:pPr>
            <a:r>
              <a:rPr lang="en-US"/>
              <a:t>Water distribution in the area varies significantly, from approx. 300 mm/year (Namibia) to 1530 mm/year (D.R. Congo).</a:t>
            </a:r>
          </a:p>
          <a:p>
            <a:pPr marL="171450" indent="-171450">
              <a:buFontTx/>
              <a:buChar char="-"/>
            </a:pPr>
            <a:r>
              <a:rPr lang="en-US"/>
              <a:t>Total regional water storage is very limited (14% of the available annual renewable water resources)</a:t>
            </a:r>
          </a:p>
          <a:p>
            <a:pPr marL="171450" indent="-171450">
              <a:buFontTx/>
              <a:buChar char="-"/>
            </a:pPr>
            <a:r>
              <a:rPr lang="en-US"/>
              <a:t>Efficacy in the harnessing and utilization of the region’s water resources is important in attaining climate resilient economic development in the region</a:t>
            </a:r>
          </a:p>
          <a:p>
            <a:pPr marL="171450" indent="-171450">
              <a:buFontTx/>
              <a:buChar char="-"/>
            </a:pPr>
            <a:endParaRPr lang="en-US" noProof="0"/>
          </a:p>
          <a:p>
            <a:pPr marL="0" indent="0">
              <a:buFontTx/>
              <a:buNone/>
            </a:pPr>
            <a:r>
              <a:rPr lang="en-US" b="1" noProof="0"/>
              <a:t>Energy Security</a:t>
            </a:r>
          </a:p>
          <a:p>
            <a:pPr marL="171450" indent="-171450">
              <a:buFontTx/>
              <a:buChar char="-"/>
            </a:pPr>
            <a:r>
              <a:rPr lang="en-US"/>
              <a:t>Only 48% (75% urban and 32% rural) of the total population in the region have access to electricity</a:t>
            </a:r>
          </a:p>
          <a:p>
            <a:pPr marL="171450" indent="-171450">
              <a:buFontTx/>
              <a:buChar char="-"/>
            </a:pPr>
            <a:r>
              <a:rPr lang="en-US"/>
              <a:t>Most electricity  (62%) is generated from coal,  followed by hydropower (21%), and the remainder is from medium-scale renewable (solar and wind) energy technologies and gas-fired power plants as well as one nuclear power plant (in South Africa)</a:t>
            </a:r>
          </a:p>
          <a:p>
            <a:pPr marL="171450" indent="-171450">
              <a:buFontTx/>
              <a:buChar char="-"/>
            </a:pPr>
            <a:r>
              <a:rPr lang="en-US"/>
              <a:t>The overall hydropower potential of the SADC region is estimated at approximately 1080 terawatt hours per year (</a:t>
            </a:r>
            <a:r>
              <a:rPr lang="en-US" err="1"/>
              <a:t>TWh</a:t>
            </a:r>
            <a:r>
              <a:rPr lang="en-US"/>
              <a:t>/year), yet the current utilized capacity is less than 31 </a:t>
            </a:r>
            <a:r>
              <a:rPr lang="en-US" err="1"/>
              <a:t>TWh</a:t>
            </a:r>
            <a:r>
              <a:rPr lang="en-US"/>
              <a:t>/year (SARDC 2016).</a:t>
            </a:r>
            <a:endParaRPr lang="en-US" noProof="0"/>
          </a:p>
          <a:p>
            <a:pPr marL="0" indent="0">
              <a:buFontTx/>
              <a:buNone/>
            </a:pPr>
            <a:endParaRPr lang="en-US" noProof="0"/>
          </a:p>
          <a:p>
            <a:pPr marL="0" indent="0">
              <a:buFontTx/>
              <a:buNone/>
            </a:pPr>
            <a:r>
              <a:rPr lang="en-US" b="1" noProof="0"/>
              <a:t>Food Security </a:t>
            </a:r>
          </a:p>
          <a:p>
            <a:pPr marL="171450" indent="-171450">
              <a:buFontTx/>
              <a:buChar char="-"/>
            </a:pPr>
            <a:r>
              <a:rPr lang="en-US"/>
              <a:t>Water security for the agriculture sector is the main challenge of the region in attaining food security since the agriculture sector is highly vulnerable to the impacts of climate change (drought and flood) </a:t>
            </a:r>
          </a:p>
          <a:p>
            <a:pPr marL="171450" indent="-171450">
              <a:buFontTx/>
              <a:buChar char="-"/>
            </a:pPr>
            <a:r>
              <a:rPr lang="en-US"/>
              <a:t>More than 90% of agricultural activities in the SADC region depend on rain-fed farming (although there is abundance of water)</a:t>
            </a:r>
          </a:p>
          <a:p>
            <a:r>
              <a:rPr lang="en-US"/>
              <a:t>- 77% of freshwater resources is allocated to the agricultural activities (but only 7% of the region’s irrigation potential has been developed)</a:t>
            </a:r>
          </a:p>
          <a:p>
            <a:endParaRPr lang="en-US" noProof="0"/>
          </a:p>
          <a:p>
            <a:pPr marL="171450" indent="-171450">
              <a:buFontTx/>
              <a:buChar char="-"/>
            </a:pPr>
            <a:r>
              <a:rPr lang="en-US" noProof="0"/>
              <a:t>SADC has developed a </a:t>
            </a:r>
            <a:r>
              <a:rPr lang="en-US" b="1" noProof="0"/>
              <a:t>number of policies to support development of all three WEF sectors</a:t>
            </a:r>
            <a:r>
              <a:rPr lang="en-US" noProof="0"/>
              <a:t>, however, these are </a:t>
            </a:r>
            <a:r>
              <a:rPr lang="en-US" b="1" noProof="0"/>
              <a:t>often not aligned and sometimes even contradict each other</a:t>
            </a:r>
          </a:p>
          <a:p>
            <a:pPr marL="171450" indent="-171450">
              <a:buFontTx/>
              <a:buChar char="-"/>
            </a:pPr>
            <a:endParaRPr lang="en-US" noProof="0"/>
          </a:p>
          <a:p>
            <a:pPr marL="171450" indent="-171450">
              <a:buFontTx/>
              <a:buChar char="-"/>
            </a:pPr>
            <a:endParaRPr lang="en-US" noProof="0"/>
          </a:p>
          <a:p>
            <a:r>
              <a:rPr lang="en-US" b="1" noProof="0"/>
              <a:t>Sources: </a:t>
            </a:r>
          </a:p>
          <a:p>
            <a:endParaRPr lang="en-US" noProof="0"/>
          </a:p>
          <a:p>
            <a:r>
              <a:rPr lang="en-US" noProof="0"/>
              <a:t>SADC (2019). Proposed SADC Water-Energy-Food (WEF) Nexus Framework. December 2019, Gaborone, Botswana.</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noProof="0"/>
              <a:t>Photo Credits: </a:t>
            </a:r>
            <a:r>
              <a:rPr lang="en-US" noProof="0"/>
              <a:t>Africa Prime News, 2018. Available at: </a:t>
            </a:r>
            <a:r>
              <a:rPr lang="en-US" sz="900"/>
              <a:t>https://africaprimenews.com/2018/03/26/development/sadc-council-of-ministers-underway-in-south-africa/ </a:t>
            </a:r>
          </a:p>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2468598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Notes: </a:t>
            </a:r>
          </a:p>
          <a:p>
            <a:endParaRPr lang="de-DE"/>
          </a:p>
          <a:p>
            <a:pPr marL="171450" indent="-171450">
              <a:buFontTx/>
              <a:buChar char="-"/>
            </a:pPr>
            <a:r>
              <a:rPr lang="en-US" noProof="0"/>
              <a:t>Similarly to other regional development organizations SADC architecture is sector-focused with only </a:t>
            </a:r>
            <a:r>
              <a:rPr lang="en-US" b="1" noProof="0"/>
              <a:t>limited cross sectoral coordination and recognition of interlinkages between water, energy and food/land</a:t>
            </a:r>
          </a:p>
          <a:p>
            <a:pPr marL="171450" indent="-171450">
              <a:buFontTx/>
              <a:buChar char="-"/>
            </a:pPr>
            <a:r>
              <a:rPr lang="en-US" b="0" noProof="0"/>
              <a:t>Overall, challenges to WEF coordination include: </a:t>
            </a:r>
          </a:p>
          <a:p>
            <a:pPr marL="171450" indent="-171450">
              <a:buFont typeface="Wingdings" panose="05000000000000000000" pitchFamily="2" charset="2"/>
              <a:buChar char="Ø"/>
            </a:pPr>
            <a:r>
              <a:rPr lang="en-US" b="1"/>
              <a:t>Inadequate coordination of the three sectors at policy and decision-making level:</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A Nexus assessment of regional policies that SADC conducted revealed that there is limited coherence between policies, plans and strategies of the three sectors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One example being the </a:t>
            </a:r>
            <a:r>
              <a:rPr lang="de-DE"/>
              <a:t>Regional Infrastructure Development Master Plan (RIDMP) </a:t>
            </a:r>
            <a:r>
              <a:rPr lang="en-US"/>
              <a:t>where targets were set for the different sectors (agriculture, water, energy) without adequately considering the available water, land and energy resources of the region and without considering the plans of the respective other sectors</a:t>
            </a:r>
          </a:p>
          <a:p>
            <a:pPr marL="171450" indent="-171450">
              <a:buFontTx/>
              <a:buChar char="-"/>
            </a:pPr>
            <a:r>
              <a:rPr lang="en-US"/>
              <a:t>SADC Governance structures are also largely dominated by sectoral orientations - the Water, Energy and Agriculture Regional Technical Committees follow the lines of their respective sectoral Senior Officials and then the respective sectoral Ministries.</a:t>
            </a:r>
          </a:p>
          <a:p>
            <a:pPr marL="171450" indent="-171450">
              <a:buFontTx/>
              <a:buChar char="-"/>
            </a:pPr>
            <a:endParaRPr lang="en-US" noProof="0"/>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a:t>Absence of a formal structure to facilitate coordination of the Units responsible for the WEF sectors within the SADC Secretariat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1"/>
              <a:t>T</a:t>
            </a:r>
            <a:r>
              <a:rPr lang="en-US"/>
              <a:t>here are two Directorates under the Deputy Executive Secretary that are dealing with water, energy and food security issues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a:t>One is the Directorate for Infrastructure (responsible for water and energy), and another is the Directorate for Food, Agriculture and Natural Resources (FANR)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a:t>Each Directorate works separately with relevant SADC Subsidiarity </a:t>
            </a:r>
            <a:r>
              <a:rPr lang="en-US" err="1"/>
              <a:t>Organisations</a:t>
            </a:r>
            <a:r>
              <a:rPr lang="en-US"/>
              <a:t>, partners and stakeholders without adequate coordination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a:t>Each Directorate reports to their relevant cluster structures of the SADC main governance structure of Technical Committees rising up the decision-making channel to the Council of Ministers (highest decision-making body in SADC)</a:t>
            </a:r>
            <a:endParaRPr lang="en-US" b="1"/>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a:t>Weak coordination of programs by the regional implementing entities and other partners</a:t>
            </a:r>
          </a:p>
          <a:p>
            <a:pPr marL="171450" indent="-171450">
              <a:buFontTx/>
              <a:buChar char="-"/>
            </a:pPr>
            <a:r>
              <a:rPr lang="en-US" noProof="0"/>
              <a:t>S</a:t>
            </a:r>
            <a:r>
              <a:rPr lang="en-US"/>
              <a:t>ADC has regional subsidiary entities that support implementation of programs</a:t>
            </a:r>
          </a:p>
          <a:p>
            <a:pPr marL="171450" indent="-171450">
              <a:buFontTx/>
              <a:buChar char="-"/>
            </a:pPr>
            <a:r>
              <a:rPr lang="en-US"/>
              <a:t>However, coordination of their programs is through the respective sectoral units of the SADC secretariat</a:t>
            </a:r>
          </a:p>
          <a:p>
            <a:pPr marL="171450" indent="-171450">
              <a:buFontTx/>
              <a:buChar char="-"/>
            </a:pPr>
            <a:r>
              <a:rPr lang="en-US"/>
              <a:t>There has not been a clear mechanism for coordinating the programs of such entities from the WEF nexus perspective</a:t>
            </a:r>
            <a:endParaRPr lang="en-US" noProof="0"/>
          </a:p>
          <a:p>
            <a:endParaRPr lang="de-DE"/>
          </a:p>
          <a:p>
            <a:endParaRPr lang="de-DE"/>
          </a:p>
          <a:p>
            <a:r>
              <a:rPr lang="en-US" b="1" noProof="0"/>
              <a:t>Sources: </a:t>
            </a:r>
          </a:p>
          <a:p>
            <a:endParaRPr lang="en-US" noProof="0"/>
          </a:p>
          <a:p>
            <a:r>
              <a:rPr lang="en-US" noProof="0"/>
              <a:t>SADC (2019). Proposed SADC Water-Energy-Food (WEF) Nexus Framework. December 2019, Gaborone, Botswana.</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221617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To address these coordination  challenges, SADC has started developing a SADC WEF Nexus Framework which is graphically depicted on this slide </a:t>
            </a:r>
          </a:p>
          <a:p>
            <a:pPr marL="171450" indent="-171450">
              <a:buFontTx/>
              <a:buChar char="-"/>
            </a:pPr>
            <a:r>
              <a:rPr lang="en-US" noProof="0"/>
              <a:t>Overall objective is to improve coordination between WEF Nexus policies, strategies, and programs </a:t>
            </a:r>
          </a:p>
          <a:p>
            <a:pPr marL="171450" indent="-171450">
              <a:buFontTx/>
              <a:buChar char="-"/>
            </a:pPr>
            <a:r>
              <a:rPr lang="en-US"/>
              <a:t>The SADC WEF Nexus Regional Framework is expected to bring about alignment/coherence between the water, energy and food policies; facilitate institutional coordination; align development strategies/targets/programs of the three sectors; and manage trade-offs and promote Nexus investments in the region. </a:t>
            </a:r>
          </a:p>
          <a:p>
            <a:pPr marL="0" indent="0">
              <a:buFontTx/>
              <a:buNone/>
            </a:pPr>
            <a:r>
              <a:rPr lang="en-US" sz="900" b="1"/>
              <a:t>The framework is expected to contribute to the coordination of the three sectors at various levels: </a:t>
            </a:r>
            <a:endParaRPr lang="en-US" noProof="0"/>
          </a:p>
          <a:p>
            <a:pPr marL="171450" indent="-171450" algn="l">
              <a:buClr>
                <a:srgbClr val="F4971A"/>
              </a:buClr>
              <a:buFont typeface="Wingdings" panose="05000000000000000000" pitchFamily="2" charset="2"/>
              <a:buChar char="Ø"/>
            </a:pPr>
            <a:r>
              <a:rPr lang="en-US" sz="900" b="1" i="1"/>
              <a:t>At policy and decision-making level (i.e., Ministerial Level)</a:t>
            </a:r>
          </a:p>
          <a:p>
            <a:pPr marL="171450" indent="-171450" algn="l">
              <a:buClr>
                <a:srgbClr val="F4971A"/>
              </a:buClr>
              <a:buFontTx/>
              <a:buChar char="-"/>
            </a:pPr>
            <a:r>
              <a:rPr lang="en-US"/>
              <a:t>Through establishment of </a:t>
            </a:r>
            <a:r>
              <a:rPr lang="en-US" i="0"/>
              <a:t>a</a:t>
            </a:r>
            <a:r>
              <a:rPr lang="en-US" i="1"/>
              <a:t> Joint WEF Ministers’ Committee </a:t>
            </a:r>
            <a:r>
              <a:rPr lang="en-US"/>
              <a:t>in the SADC Governance Structure</a:t>
            </a:r>
          </a:p>
          <a:p>
            <a:pPr marL="171450" indent="-171450" algn="l">
              <a:buClr>
                <a:srgbClr val="F4971A"/>
              </a:buClr>
              <a:buFontTx/>
              <a:buChar char="-"/>
            </a:pPr>
            <a:r>
              <a:rPr lang="en-US"/>
              <a:t>The Meeting is expected to provide policy guidance regarding the WEF nexus approaches in the region and regarding the implementation of the Nexus Framework</a:t>
            </a:r>
            <a:endParaRPr lang="en-US" sz="900" b="0" i="0"/>
          </a:p>
          <a:p>
            <a:pPr marL="171450" indent="-171450" algn="l">
              <a:buClr>
                <a:srgbClr val="F4971A"/>
              </a:buClr>
              <a:buFont typeface="Wingdings" panose="05000000000000000000" pitchFamily="2" charset="2"/>
              <a:buChar char="Ø"/>
            </a:pPr>
            <a:r>
              <a:rPr lang="en-US" sz="900" b="1" i="1"/>
              <a:t> At the regional technical level</a:t>
            </a:r>
          </a:p>
          <a:p>
            <a:pPr marL="0" indent="0" algn="l">
              <a:buClr>
                <a:srgbClr val="F4971A"/>
              </a:buClr>
              <a:buFont typeface="Wingdings" panose="05000000000000000000" pitchFamily="2" charset="2"/>
              <a:buNone/>
            </a:pPr>
            <a:r>
              <a:rPr lang="en-US" sz="900" b="1" i="1"/>
              <a:t>- </a:t>
            </a:r>
            <a:r>
              <a:rPr lang="en-US" sz="900" b="0" i="0"/>
              <a:t>Through a </a:t>
            </a:r>
            <a:r>
              <a:rPr lang="de-DE"/>
              <a:t>Joint </a:t>
            </a:r>
            <a:r>
              <a:rPr lang="de-DE" i="1"/>
              <a:t>WEF Technical Committee </a:t>
            </a:r>
            <a:r>
              <a:rPr lang="de-DE" err="1"/>
              <a:t>which</a:t>
            </a:r>
            <a:r>
              <a:rPr lang="de-DE"/>
              <a:t> will </a:t>
            </a:r>
            <a:r>
              <a:rPr lang="de-DE" err="1"/>
              <a:t>ensure</a:t>
            </a:r>
            <a:r>
              <a:rPr lang="de-DE"/>
              <a:t> </a:t>
            </a:r>
            <a:r>
              <a:rPr lang="de-DE" err="1"/>
              <a:t>that</a:t>
            </a:r>
            <a:r>
              <a:rPr lang="de-DE"/>
              <a:t> </a:t>
            </a:r>
            <a:r>
              <a:rPr lang="en-US"/>
              <a:t>plans and programs to achieve water, energy and food security are developed and implemented in an integrated manner</a:t>
            </a:r>
            <a:endParaRPr lang="en-US" sz="900" b="0" i="0"/>
          </a:p>
          <a:p>
            <a:pPr marL="171450" indent="-171450" algn="l">
              <a:buClr>
                <a:srgbClr val="F4971A"/>
              </a:buClr>
              <a:buFont typeface="Wingdings" panose="05000000000000000000" pitchFamily="2" charset="2"/>
              <a:buChar char="Ø"/>
            </a:pPr>
            <a:r>
              <a:rPr lang="en-US" sz="900" b="1" i="1"/>
              <a:t>Within the SADC Secretariat </a:t>
            </a:r>
          </a:p>
          <a:p>
            <a:pPr marL="171450" indent="-171450" algn="l">
              <a:buClr>
                <a:srgbClr val="F4971A"/>
              </a:buClr>
              <a:buFontTx/>
              <a:buChar char="-"/>
            </a:pPr>
            <a:r>
              <a:rPr lang="en-US" sz="900" b="0" i="0"/>
              <a:t>Through </a:t>
            </a:r>
            <a:r>
              <a:rPr lang="en-US"/>
              <a:t>improved coordination of the Units responsible for WEF sectors at the SADC Secretariat through establishing a </a:t>
            </a:r>
            <a:r>
              <a:rPr lang="en-US" i="1"/>
              <a:t>SADC WEF Working Group</a:t>
            </a:r>
            <a:endParaRPr lang="en-US"/>
          </a:p>
          <a:p>
            <a:pPr marL="171450" marR="0" lvl="0" indent="-171450" algn="l" defTabSz="685800" rtl="0" eaLnBrk="1" fontAlgn="auto" latinLnBrk="0" hangingPunct="1">
              <a:lnSpc>
                <a:spcPct val="100000"/>
              </a:lnSpc>
              <a:spcBef>
                <a:spcPts val="0"/>
              </a:spcBef>
              <a:spcAft>
                <a:spcPts val="0"/>
              </a:spcAft>
              <a:buClr>
                <a:srgbClr val="F4971A"/>
              </a:buClr>
              <a:buSzTx/>
              <a:buFontTx/>
              <a:buChar char="-"/>
              <a:tabLst/>
              <a:defRPr/>
            </a:pPr>
            <a:r>
              <a:rPr lang="en-US" noProof="0"/>
              <a:t>The working group builds on existing inter-sectoral coordination experiences such as the Joint SADC Water and Energy Ministers meetings which are well established between the two sectors </a:t>
            </a:r>
            <a:endParaRPr lang="en-US" sz="900" b="0" i="0"/>
          </a:p>
          <a:p>
            <a:pPr marL="171450" indent="-171450" algn="l">
              <a:buClr>
                <a:srgbClr val="F4971A"/>
              </a:buClr>
              <a:buFont typeface="Wingdings" panose="05000000000000000000" pitchFamily="2" charset="2"/>
              <a:buChar char="Ø"/>
            </a:pPr>
            <a:r>
              <a:rPr lang="en-US" sz="900" b="1" i="1"/>
              <a:t>With regional implementing entities and other partners</a:t>
            </a:r>
          </a:p>
          <a:p>
            <a:pPr marL="171450" indent="-171450" algn="l">
              <a:buClr>
                <a:srgbClr val="F4971A"/>
              </a:buClr>
              <a:buFontTx/>
              <a:buChar char="-"/>
            </a:pPr>
            <a:r>
              <a:rPr lang="en-US" sz="900" b="0" i="0"/>
              <a:t>Also through WEF Working Group</a:t>
            </a:r>
          </a:p>
          <a:p>
            <a:pPr marL="171450" indent="-171450" algn="l">
              <a:buClr>
                <a:srgbClr val="F4971A"/>
              </a:buClr>
              <a:buFontTx/>
              <a:buChar char="-"/>
            </a:pPr>
            <a:r>
              <a:rPr lang="en-US"/>
              <a:t>The SADC Secretariat, through the Working Group, will provide guidance and technical support (including WEF Nexus project screening tool) to the regional subsidiary entities and other partners</a:t>
            </a:r>
          </a:p>
          <a:p>
            <a:pPr marL="171450" indent="-171450" algn="l">
              <a:buClr>
                <a:srgbClr val="F4971A"/>
              </a:buClr>
              <a:buFontTx/>
              <a:buChar char="-"/>
            </a:pPr>
            <a:r>
              <a:rPr lang="en-US"/>
              <a:t>The guidance will cover how to integrate the WEF nexus approach in </a:t>
            </a:r>
            <a:r>
              <a:rPr lang="en-US" err="1"/>
              <a:t>programmes</a:t>
            </a:r>
            <a:r>
              <a:rPr lang="en-US"/>
              <a:t> and align with the SADC development agenda. </a:t>
            </a:r>
          </a:p>
          <a:p>
            <a:pPr marL="171450" indent="-171450" algn="l">
              <a:buClr>
                <a:srgbClr val="F4971A"/>
              </a:buClr>
              <a:buFontTx/>
              <a:buChar char="-"/>
            </a:pPr>
            <a:r>
              <a:rPr lang="en-US"/>
              <a:t>It will also provide member states with guidelines, tools, information, and strengthening their capacities and help to share experiences</a:t>
            </a:r>
            <a:endParaRPr lang="en-US" sz="900" b="0" i="0"/>
          </a:p>
          <a:p>
            <a:pPr marL="171450" indent="-171450" algn="l">
              <a:buClr>
                <a:srgbClr val="F4971A"/>
              </a:buClr>
              <a:buFont typeface="Wingdings" panose="05000000000000000000" pitchFamily="2" charset="2"/>
              <a:buChar char="Ø"/>
            </a:pPr>
            <a:r>
              <a:rPr lang="en-US" sz="900" b="1" i="1"/>
              <a:t>Strengthening regional multi-stakeholder platforms</a:t>
            </a:r>
            <a:endParaRPr lang="de-DE" sz="900" b="1" i="1"/>
          </a:p>
          <a:p>
            <a:pPr marL="171450" indent="-171450">
              <a:buFontTx/>
              <a:buChar char="-"/>
            </a:pPr>
            <a:r>
              <a:rPr lang="en-US" noProof="0"/>
              <a:t>Through </a:t>
            </a:r>
            <a:r>
              <a:rPr lang="en-US"/>
              <a:t>establishing a SADC regional WEF nexus </a:t>
            </a:r>
            <a:r>
              <a:rPr lang="en-US" i="1"/>
              <a:t>Multi-Stakeholder Forum </a:t>
            </a:r>
            <a:r>
              <a:rPr lang="en-US"/>
              <a:t>which provides balanced representation of water, energy and agriculture sectors </a:t>
            </a:r>
          </a:p>
          <a:p>
            <a:pPr marL="171450" indent="-171450">
              <a:buFontTx/>
              <a:buChar char="-"/>
            </a:pPr>
            <a:r>
              <a:rPr lang="de-DE" err="1"/>
              <a:t>It</a:t>
            </a:r>
            <a:r>
              <a:rPr lang="de-DE"/>
              <a:t> will </a:t>
            </a:r>
            <a:r>
              <a:rPr lang="de-DE" err="1"/>
              <a:t>build</a:t>
            </a:r>
            <a:r>
              <a:rPr lang="de-DE"/>
              <a:t> on </a:t>
            </a:r>
            <a:r>
              <a:rPr lang="de-DE" err="1"/>
              <a:t>the</a:t>
            </a:r>
            <a:r>
              <a:rPr lang="de-DE"/>
              <a:t> </a:t>
            </a:r>
            <a:r>
              <a:rPr lang="de-DE" err="1"/>
              <a:t>already</a:t>
            </a:r>
            <a:r>
              <a:rPr lang="de-DE"/>
              <a:t> </a:t>
            </a:r>
            <a:r>
              <a:rPr lang="de-DE" err="1"/>
              <a:t>existing</a:t>
            </a:r>
            <a:r>
              <a:rPr lang="de-DE"/>
              <a:t> </a:t>
            </a:r>
            <a:r>
              <a:rPr lang="de-DE" err="1"/>
              <a:t>water</a:t>
            </a:r>
            <a:r>
              <a:rPr lang="de-DE"/>
              <a:t> </a:t>
            </a:r>
            <a:r>
              <a:rPr lang="de-DE" err="1"/>
              <a:t>Sector</a:t>
            </a:r>
            <a:r>
              <a:rPr lang="de-DE"/>
              <a:t> multi-</a:t>
            </a:r>
            <a:r>
              <a:rPr lang="de-DE" err="1"/>
              <a:t>stakeholder</a:t>
            </a:r>
            <a:r>
              <a:rPr lang="de-DE"/>
              <a:t> </a:t>
            </a:r>
            <a:r>
              <a:rPr lang="de-DE" err="1"/>
              <a:t>dialogue</a:t>
            </a:r>
            <a:r>
              <a:rPr lang="de-DE"/>
              <a:t> (</a:t>
            </a:r>
            <a:r>
              <a:rPr lang="de-DE" err="1"/>
              <a:t>which</a:t>
            </a:r>
            <a:r>
              <a:rPr lang="de-DE"/>
              <a:t> will </a:t>
            </a:r>
            <a:r>
              <a:rPr lang="de-DE" err="1"/>
              <a:t>be</a:t>
            </a:r>
            <a:r>
              <a:rPr lang="de-DE"/>
              <a:t> </a:t>
            </a:r>
            <a:r>
              <a:rPr lang="de-DE" err="1"/>
              <a:t>broadended</a:t>
            </a:r>
            <a:r>
              <a:rPr lang="de-DE"/>
              <a:t> </a:t>
            </a:r>
            <a:r>
              <a:rPr lang="de-DE" err="1"/>
              <a:t>to</a:t>
            </a:r>
            <a:r>
              <a:rPr lang="de-DE"/>
              <a:t> </a:t>
            </a:r>
            <a:r>
              <a:rPr lang="de-DE" err="1"/>
              <a:t>include</a:t>
            </a:r>
            <a:r>
              <a:rPr lang="de-DE"/>
              <a:t> </a:t>
            </a:r>
            <a:r>
              <a:rPr lang="de-DE" err="1"/>
              <a:t>energy</a:t>
            </a:r>
            <a:r>
              <a:rPr lang="de-DE"/>
              <a:t> and </a:t>
            </a:r>
            <a:r>
              <a:rPr lang="de-DE" err="1"/>
              <a:t>agricultural</a:t>
            </a:r>
            <a:r>
              <a:rPr lang="de-DE"/>
              <a:t> </a:t>
            </a:r>
            <a:r>
              <a:rPr lang="de-DE" err="1"/>
              <a:t>sector</a:t>
            </a:r>
            <a:r>
              <a:rPr lang="de-DE"/>
              <a:t> </a:t>
            </a:r>
            <a:r>
              <a:rPr lang="de-DE" err="1"/>
              <a:t>stakeholders</a:t>
            </a:r>
            <a:r>
              <a:rPr lang="de-DE"/>
              <a:t>)</a:t>
            </a:r>
            <a:endParaRPr lang="en-US"/>
          </a:p>
          <a:p>
            <a:pPr marL="171450" indent="-171450">
              <a:buFontTx/>
              <a:buChar char="-"/>
            </a:pPr>
            <a:endParaRPr lang="en-US" noProof="0"/>
          </a:p>
          <a:p>
            <a:endParaRPr lang="en-US" noProof="0"/>
          </a:p>
          <a:p>
            <a:r>
              <a:rPr lang="en-US" b="1" noProof="0"/>
              <a:t>Sources: </a:t>
            </a:r>
          </a:p>
          <a:p>
            <a:endParaRPr lang="en-US" noProof="0"/>
          </a:p>
          <a:p>
            <a:r>
              <a:rPr lang="en-US" noProof="0"/>
              <a:t>SADC (2019). Proposed SADC Water-Energy-Food (WEF) Nexus Framework. December 2019, Gaborone, Botswana.</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196498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pPr marL="171450" indent="-171450">
              <a:buFont typeface="Symbol" panose="05050102010706020507" pitchFamily="18" charset="2"/>
              <a:buChar char="-"/>
            </a:pPr>
            <a:r>
              <a:rPr lang="en-US" noProof="0"/>
              <a:t>There are many different examples for this type of strategic planning approach – which is often employed for more complex topics such as climate change (adaptation), sustainability or also water (which by its very nature is complex and cross-cutting topic)</a:t>
            </a:r>
          </a:p>
          <a:p>
            <a:pPr marL="171450" indent="-171450">
              <a:buFont typeface="Symbol" panose="05050102010706020507" pitchFamily="18" charset="2"/>
              <a:buChar char="-"/>
            </a:pPr>
            <a:r>
              <a:rPr lang="en-US" noProof="0"/>
              <a:t>The example presented here is Jordan’s National Water Strategy 2016-2025 which is a national </a:t>
            </a:r>
            <a:r>
              <a:rPr lang="en-US" b="1" noProof="0"/>
              <a:t>cross-sectoral document</a:t>
            </a:r>
            <a:r>
              <a:rPr lang="en-US" noProof="0"/>
              <a:t> of the Ministry of Water and Irrigation</a:t>
            </a:r>
          </a:p>
          <a:p>
            <a:pPr marL="171450" indent="-171450">
              <a:buFont typeface="Symbol" panose="05050102010706020507" pitchFamily="18" charset="2"/>
              <a:buChar char="-"/>
            </a:pPr>
            <a:r>
              <a:rPr lang="en-US" noProof="0"/>
              <a:t>The strategy was developed in order to meet growing water demands and it can also be seen as a response to the Syrian refugee crisis which increased the water demand by more than 21%</a:t>
            </a:r>
          </a:p>
          <a:p>
            <a:pPr marL="171450" indent="-171450">
              <a:buFont typeface="Symbol" panose="05050102010706020507" pitchFamily="18" charset="2"/>
              <a:buChar char="-"/>
            </a:pPr>
            <a:r>
              <a:rPr lang="en-US" noProof="0"/>
              <a:t>The overall aim of the National Water Strategy is to achieve sustainable management of water and sanitation for all Jordanians</a:t>
            </a:r>
          </a:p>
          <a:p>
            <a:pPr marL="171450" indent="-171450">
              <a:buFont typeface="Symbol" panose="05050102010706020507" pitchFamily="18" charset="2"/>
              <a:buChar char="-"/>
            </a:pPr>
            <a:r>
              <a:rPr lang="en-US" noProof="0"/>
              <a:t>New to this strategy is the broadened focus not only on water supply but also on water in the context of food production and the energy sector</a:t>
            </a:r>
            <a:r>
              <a:rPr lang="en-US" noProof="0">
                <a:sym typeface="Wingdings" panose="05000000000000000000" pitchFamily="2" charset="2"/>
              </a:rPr>
              <a:t> need for a </a:t>
            </a:r>
            <a:r>
              <a:rPr lang="en-US" sz="900" b="0" i="0" kern="1200" noProof="0">
                <a:solidFill>
                  <a:schemeClr val="tx1"/>
                </a:solidFill>
                <a:effectLst/>
                <a:latin typeface="Arial" panose="020B0604020202020204" pitchFamily="34" charset="0"/>
                <a:ea typeface="+mn-ea"/>
                <a:cs typeface="+mn-cs"/>
              </a:rPr>
              <a:t>better understanding of the water-food-energy nexus is explicitly highlighted </a:t>
            </a:r>
          </a:p>
          <a:p>
            <a:pPr marL="171450" indent="-171450">
              <a:buFont typeface="Symbol" panose="05050102010706020507" pitchFamily="18" charset="2"/>
              <a:buChar char="-"/>
            </a:pPr>
            <a:r>
              <a:rPr lang="en-US" sz="900" b="0" i="0" kern="1200" noProof="0">
                <a:solidFill>
                  <a:schemeClr val="tx1"/>
                </a:solidFill>
                <a:effectLst/>
                <a:latin typeface="Arial" panose="020B0604020202020204" pitchFamily="34" charset="0"/>
                <a:ea typeface="+mn-ea"/>
                <a:cs typeface="+mn-cs"/>
              </a:rPr>
              <a:t>Therefore, the National Water Strategy appropriates approaches, concepts and methods from related water user sectors in order to harmonize demands over water</a:t>
            </a:r>
          </a:p>
          <a:p>
            <a:pPr marL="171450" indent="-171450">
              <a:buFont typeface="Symbol" panose="05050102010706020507" pitchFamily="18" charset="2"/>
              <a:buChar char="-"/>
            </a:pPr>
            <a:r>
              <a:rPr lang="en-US" sz="900" b="0" i="0" kern="1200" noProof="0">
                <a:solidFill>
                  <a:schemeClr val="tx1"/>
                </a:solidFill>
                <a:effectLst/>
                <a:latin typeface="Arial" panose="020B0604020202020204" pitchFamily="34" charset="0"/>
                <a:ea typeface="+mn-ea"/>
                <a:cs typeface="+mn-cs"/>
              </a:rPr>
              <a:t>This includes:</a:t>
            </a:r>
          </a:p>
          <a:p>
            <a:pPr marL="571500" lvl="1" indent="-228600">
              <a:buFont typeface="+mj-lt"/>
              <a:buAutoNum type="arabicPeriod"/>
            </a:pPr>
            <a:r>
              <a:rPr lang="en-US" sz="900" b="0" i="0" kern="1200" noProof="0">
                <a:solidFill>
                  <a:schemeClr val="tx1"/>
                </a:solidFill>
                <a:effectLst/>
                <a:latin typeface="Arial" panose="020B0604020202020204" pitchFamily="34" charset="0"/>
                <a:ea typeface="+mn-ea"/>
                <a:cs typeface="+mn-cs"/>
              </a:rPr>
              <a:t>Activities to make the agricultural use of water resources more sustainable and productive (e.g. practical interventions, development of new partnerships, enhanced stakeholder involvement, and reforms)</a:t>
            </a:r>
          </a:p>
          <a:p>
            <a:pPr marL="571500" lvl="1" indent="-228600">
              <a:buFont typeface="+mj-lt"/>
              <a:buAutoNum type="arabicPeriod"/>
            </a:pPr>
            <a:r>
              <a:rPr lang="en-US" sz="900" b="0" i="0" kern="1200" noProof="0">
                <a:solidFill>
                  <a:schemeClr val="tx1"/>
                </a:solidFill>
                <a:effectLst/>
                <a:latin typeface="Arial" panose="020B0604020202020204" pitchFamily="34" charset="0"/>
                <a:ea typeface="+mn-ea"/>
                <a:cs typeface="+mn-cs"/>
              </a:rPr>
              <a:t>Activities to enhance the energy use in the water sector (e.g. expand the share of solar energy, and reduce the overall energy consumption)</a:t>
            </a:r>
          </a:p>
          <a:p>
            <a:pPr marL="571500" lvl="1" indent="-228600">
              <a:buFont typeface="+mj-lt"/>
              <a:buAutoNum type="arabicPeriod"/>
            </a:pPr>
            <a:r>
              <a:rPr lang="en-US" sz="900" b="0" i="0" kern="1200" noProof="0">
                <a:solidFill>
                  <a:schemeClr val="tx1"/>
                </a:solidFill>
                <a:effectLst/>
                <a:latin typeface="Arial" panose="020B0604020202020204" pitchFamily="34" charset="0"/>
                <a:ea typeface="+mn-ea"/>
                <a:cs typeface="+mn-cs"/>
              </a:rPr>
              <a:t>Activities for increasing the resilience of livelihoods to threats and crisis (e.g. assessments, monitoring, and capacity building for climate financing)</a:t>
            </a:r>
          </a:p>
          <a:p>
            <a:pPr marL="571500" lvl="1" indent="-228600">
              <a:buFont typeface="+mj-lt"/>
              <a:buAutoNum type="arabicPeriod"/>
            </a:pPr>
            <a:r>
              <a:rPr lang="en-US" sz="900" b="0" i="0" kern="1200" noProof="0">
                <a:solidFill>
                  <a:schemeClr val="tx1"/>
                </a:solidFill>
                <a:effectLst/>
                <a:latin typeface="Arial" panose="020B0604020202020204" pitchFamily="34" charset="0"/>
                <a:ea typeface="+mn-ea"/>
                <a:cs typeface="+mn-cs"/>
              </a:rPr>
              <a:t>Activities for enhancing water governance (e.g. reworking existing structures, frameworks and laws)</a:t>
            </a:r>
          </a:p>
          <a:p>
            <a:pPr marL="0" lvl="0" indent="0">
              <a:buFont typeface="+mj-lt"/>
              <a:buNone/>
            </a:pPr>
            <a:endParaRPr lang="en-US" b="0" i="0" kern="1200" noProof="0">
              <a:solidFill>
                <a:schemeClr val="tx1"/>
              </a:solidFill>
              <a:effectLst/>
              <a:latin typeface="Arial" panose="020B0604020202020204" pitchFamily="34" charset="0"/>
              <a:ea typeface="+mn-ea"/>
              <a:cs typeface="+mn-cs"/>
            </a:endParaRPr>
          </a:p>
          <a:p>
            <a:pPr marL="171450" lvl="0" indent="-171450">
              <a:buFontTx/>
              <a:buChar char="-"/>
            </a:pPr>
            <a:r>
              <a:rPr lang="en-US" b="0" i="0" kern="1200" noProof="0">
                <a:solidFill>
                  <a:schemeClr val="tx1"/>
                </a:solidFill>
                <a:effectLst/>
                <a:latin typeface="Arial" panose="020B0604020202020204" pitchFamily="34" charset="0"/>
                <a:ea typeface="+mn-ea"/>
                <a:cs typeface="+mn-cs"/>
              </a:rPr>
              <a:t>Now, this strategic approach requires a relatively high degree of cross-sectoral coordination but also participatory planning, involving various stakeholders from outside government institutions</a:t>
            </a:r>
          </a:p>
          <a:p>
            <a:pPr marL="171450" lvl="0" indent="-171450">
              <a:buFontTx/>
              <a:buChar char="-"/>
            </a:pPr>
            <a:r>
              <a:rPr lang="en-US" b="0" i="0" kern="1200" noProof="0">
                <a:solidFill>
                  <a:schemeClr val="tx1"/>
                </a:solidFill>
                <a:effectLst/>
                <a:latin typeface="Arial" panose="020B0604020202020204" pitchFamily="34" charset="0"/>
                <a:ea typeface="+mn-ea"/>
                <a:cs typeface="+mn-cs"/>
              </a:rPr>
              <a:t>In the last two slides we therefore look at two examples of how the broader public and external experts can be involved in planning processes …</a:t>
            </a:r>
          </a:p>
          <a:p>
            <a:pPr marL="0" lvl="0" indent="0">
              <a:buFont typeface="+mj-lt"/>
              <a:buNone/>
            </a:pPr>
            <a:endParaRPr lang="en-US" b="0" i="0" kern="1200" noProof="0">
              <a:solidFill>
                <a:schemeClr val="tx1"/>
              </a:solidFill>
              <a:effectLst/>
              <a:latin typeface="Arial" panose="020B0604020202020204" pitchFamily="34" charset="0"/>
              <a:ea typeface="+mn-ea"/>
              <a:cs typeface="+mn-cs"/>
            </a:endParaRPr>
          </a:p>
          <a:p>
            <a:pPr marL="0" lvl="0" indent="0">
              <a:buFont typeface="+mj-lt"/>
              <a:buNone/>
            </a:pPr>
            <a:endParaRPr lang="en-US" b="1" noProof="0"/>
          </a:p>
          <a:p>
            <a:pPr marL="0" indent="0">
              <a:buFont typeface="Symbol" panose="05050102010706020507" pitchFamily="18" charset="2"/>
              <a:buNone/>
            </a:pPr>
            <a:r>
              <a:rPr lang="en-US" b="1" noProof="0"/>
              <a:t>Sources:</a:t>
            </a:r>
          </a:p>
          <a:p>
            <a:endParaRPr lang="en-US" noProof="0"/>
          </a:p>
          <a:p>
            <a:r>
              <a:rPr lang="en-US" noProof="0"/>
              <a:t>FAO, ‘National Water Strategy of Jordan, 2016-2025‘, available at: https://www.fao.org/faolex/results/details/en/c/LEX-FAOC156264/</a:t>
            </a:r>
          </a:p>
          <a:p>
            <a:endParaRPr lang="en-US" noProof="0"/>
          </a:p>
          <a:p>
            <a:r>
              <a:rPr lang="en-US" noProof="0"/>
              <a:t>Ministry of Water and Irrigation (2016), ‘National Water Strategy 2016-2025‘, Jordan.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Who‘s Who in Jordan‘s Energy, Water &amp; Environment (EWE) 2022</a:t>
            </a:r>
            <a:r>
              <a:rPr lang="en-US" sz="900" kern="1200" noProof="0">
                <a:solidFill>
                  <a:schemeClr val="tx1"/>
                </a:solidFill>
                <a:latin typeface="Arial" panose="020B0604020202020204" pitchFamily="34" charset="0"/>
                <a:ea typeface="+mn-ea"/>
                <a:cs typeface="+mn-cs"/>
              </a:rPr>
              <a:t>, ‘The Ministry of Water and Irrigation’, available at: </a:t>
            </a:r>
            <a:r>
              <a:rPr lang="en-US" noProof="0"/>
              <a:t>https://www.jordanewe.com/about-sector/ministry-water-and-irrigation</a:t>
            </a:r>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65834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 Beyond instruments that we can use to facilitate better communication and coordination across sectoral lines and hierarchical levels within the government apparatus, there is a </a:t>
            </a:r>
            <a:r>
              <a:rPr lang="en-US" sz="1800" b="1" noProof="0">
                <a:effectLst/>
                <a:latin typeface="Calibri" panose="020F0502020204030204" pitchFamily="34" charset="0"/>
                <a:ea typeface="Calibri" panose="020F0502020204030204" pitchFamily="34" charset="0"/>
                <a:cs typeface="Times New Roman" panose="02020603050405020304" pitchFamily="18" charset="0"/>
              </a:rPr>
              <a:t>second set of tools that we can use to facilitate mainstreaming of WEF Nexus, namely policy instruments to incentivize</a:t>
            </a:r>
            <a:r>
              <a:rPr lang="en-US" sz="1800" noProof="0">
                <a:effectLst/>
                <a:latin typeface="Calibri" panose="020F0502020204030204" pitchFamily="34" charset="0"/>
                <a:ea typeface="Calibri" panose="020F0502020204030204" pitchFamily="34" charset="0"/>
                <a:cs typeface="Times New Roman" panose="02020603050405020304" pitchFamily="18" charset="0"/>
              </a:rPr>
              <a:t> WEF Nexus coordination</a:t>
            </a:r>
          </a:p>
          <a:p>
            <a:pPr>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 We want to particularly look at policy instruments that can incentivize a </a:t>
            </a:r>
            <a:r>
              <a:rPr lang="en-US" sz="1800" b="1" noProof="0">
                <a:effectLst/>
                <a:latin typeface="Calibri" panose="020F0502020204030204" pitchFamily="34" charset="0"/>
                <a:ea typeface="Calibri" panose="020F0502020204030204" pitchFamily="34" charset="0"/>
                <a:cs typeface="Times New Roman" panose="02020603050405020304" pitchFamily="18" charset="0"/>
              </a:rPr>
              <a:t>more efficient use of water, energy and land </a:t>
            </a:r>
            <a:r>
              <a:rPr lang="en-US" sz="1800" noProof="0">
                <a:effectLst/>
                <a:latin typeface="Calibri" panose="020F0502020204030204" pitchFamily="34" charset="0"/>
                <a:ea typeface="Calibri" panose="020F0502020204030204" pitchFamily="34" charset="0"/>
                <a:cs typeface="Times New Roman" panose="02020603050405020304" pitchFamily="18" charset="0"/>
              </a:rPr>
              <a:t>resources as this is a key component of the WEF Nexus approach </a:t>
            </a:r>
          </a:p>
          <a:p>
            <a:pPr>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3373017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a:t>Policy instruments supporting resource efficiency do not only relate to regulatory „command and control“ measures but a much wider spectrum of instruments.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a:t>There are different ways of clustering these instruments.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a:t>This </a:t>
            </a:r>
            <a:r>
              <a:rPr lang="en-US" b="1" i="0" noProof="0"/>
              <a:t>figure presents one way of clustering policy instruments </a:t>
            </a:r>
            <a:r>
              <a:rPr lang="en-US" noProof="0"/>
              <a:t>for resource efficiency.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a:t>It distinguishes between regulatory, financial (economic) and communication/promotional instruments.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a:t>The instruments listed under each section are only examples and could be supplemented by many other examples</a:t>
            </a:r>
          </a:p>
          <a:p>
            <a:pPr marL="171450" indent="-171450" defTabSz="914400">
              <a:buFontTx/>
              <a:buChar char="-"/>
              <a:defRPr/>
            </a:pPr>
            <a:r>
              <a:rPr lang="en-US" noProof="0">
                <a:latin typeface="Arial"/>
                <a:cs typeface="Arial"/>
              </a:rPr>
              <a:t>In this module, we focus on regulatory and economic instruments, as these are most important within the framework of the WEF Nexus Let’s look at them in more detail …. </a:t>
            </a:r>
            <a:endParaRPr lang="en-US" noProof="0">
              <a:cs typeface="Arial"/>
            </a:endParaRPr>
          </a:p>
          <a:p>
            <a:endParaRPr lang="en-US" noProof="0"/>
          </a:p>
          <a:p>
            <a:endParaRPr lang="en-US" noProof="0"/>
          </a:p>
          <a:p>
            <a:r>
              <a:rPr lang="en-US" b="1" noProof="0"/>
              <a:t>Sources: </a:t>
            </a:r>
          </a:p>
          <a:p>
            <a:endParaRPr lang="en-US" noProof="0"/>
          </a:p>
          <a:p>
            <a:r>
              <a:rPr lang="en-US"/>
              <a:t>GIZ (2017) The Urban Nexus Guide. Module 3.1</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220276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a:t>Regulatory instruments comprise </a:t>
            </a:r>
            <a:r>
              <a:rPr lang="en-US" sz="900" b="1"/>
              <a:t>rules and targets set by public authorities</a:t>
            </a:r>
            <a:r>
              <a:rPr lang="en-US" sz="900"/>
              <a:t> (“command”) that are enforced by compliance procedures (“control”). Regulative instruments include legally binding </a:t>
            </a:r>
            <a:r>
              <a:rPr lang="en-US" sz="900" b="1"/>
              <a:t>laws, directives and technical guidance documents</a:t>
            </a:r>
            <a:r>
              <a:rPr lang="en-US" sz="90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a:t>Examples include: </a:t>
            </a:r>
          </a:p>
          <a:p>
            <a:endParaRPr lang="en-US"/>
          </a:p>
          <a:p>
            <a:pPr marL="171450" indent="-171450">
              <a:buFont typeface="Arial" panose="020B0604020202020204" pitchFamily="34" charset="0"/>
              <a:buChar char="–"/>
            </a:pPr>
            <a:r>
              <a:rPr lang="en-US"/>
              <a:t>Procurement Standards: specify purchasing rules for the acquisition of goods and services by the public sector (e.g. energy efficient office equipment)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Technology Standards: specify which kind of technology must be used (e.g. prescribing or forbidding certain technologies)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Building Standards: specify energy efficiency requirements for different types of buildings (e.g. increased insulation, reducing needs for heating and cooling)</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Wastewater Standards: specify regulations for wastewater discharged to surface waters and municipal sewage treatment plants </a:t>
            </a:r>
          </a:p>
          <a:p>
            <a:pPr marL="0" indent="0">
              <a:buFont typeface="Arial" panose="020B0604020202020204" pitchFamily="34" charset="0"/>
              <a:buNone/>
            </a:pPr>
            <a:endParaRPr lang="en-US"/>
          </a:p>
          <a:p>
            <a:pPr marL="0" indent="0">
              <a:buFont typeface="Arial" panose="020B0604020202020204" pitchFamily="34" charset="0"/>
              <a:buNone/>
            </a:pPr>
            <a:r>
              <a:rPr lang="en-US" b="1"/>
              <a:t>Sources:</a:t>
            </a:r>
          </a:p>
          <a:p>
            <a:pPr marL="0" indent="0">
              <a:buFont typeface="Arial" panose="020B0604020202020204" pitchFamily="34" charset="0"/>
              <a:buNone/>
            </a:pPr>
            <a:endParaRPr lang="en-US"/>
          </a:p>
          <a:p>
            <a:r>
              <a:rPr lang="en-US">
                <a:latin typeface="Arial"/>
                <a:cs typeface="Arial"/>
              </a:rPr>
              <a:t>GIZ (2017) The Urban Nexus Guide. Module 3.1</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311473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a:t>Notes: </a:t>
            </a:r>
          </a:p>
          <a:p>
            <a:pPr marL="0" indent="0">
              <a:buNone/>
            </a:pPr>
            <a:endParaRPr lang="en-US" noProof="0"/>
          </a:p>
          <a:p>
            <a:pPr marL="171450" indent="-171450">
              <a:buFontTx/>
              <a:buChar char="-"/>
            </a:pPr>
            <a:r>
              <a:rPr lang="en-US" noProof="0"/>
              <a:t>The following presentation comprises chapter 2.2 which is divided in the three sub-chapters:</a:t>
            </a:r>
          </a:p>
          <a:p>
            <a:pPr marL="514350" lvl="1" indent="-171450" algn="l" defTabSz="685800" rtl="0" eaLnBrk="1" latinLnBrk="0" hangingPunct="1">
              <a:buFont typeface="Wingdings" panose="05000000000000000000" pitchFamily="2" charset="2"/>
              <a:buChar char="§"/>
            </a:pPr>
            <a:r>
              <a:rPr lang="en-US" sz="900" b="0" kern="1200" noProof="0">
                <a:solidFill>
                  <a:srgbClr val="004C82"/>
                </a:solidFill>
                <a:latin typeface="Arial" panose="020B0604020202020204" pitchFamily="34" charset="0"/>
                <a:ea typeface="+mn-ea"/>
                <a:cs typeface="+mn-cs"/>
              </a:rPr>
              <a:t>Horizontal and vertical policy coordination </a:t>
            </a:r>
          </a:p>
          <a:p>
            <a:pPr marL="514350" lvl="1" indent="-171450" algn="l" defTabSz="685800" rtl="0" eaLnBrk="1" latinLnBrk="0" hangingPunct="1">
              <a:buFont typeface="Wingdings" panose="05000000000000000000" pitchFamily="2" charset="2"/>
              <a:buChar char="§"/>
            </a:pPr>
            <a:r>
              <a:rPr lang="en-US" sz="900" b="0" kern="1200" noProof="0">
                <a:solidFill>
                  <a:srgbClr val="004C82"/>
                </a:solidFill>
                <a:latin typeface="Arial" panose="020B0604020202020204" pitchFamily="34" charset="0"/>
                <a:ea typeface="+mn-ea"/>
                <a:cs typeface="+mn-cs"/>
              </a:rPr>
              <a:t>Policy instruments to incentivize Nexus approaches</a:t>
            </a:r>
          </a:p>
          <a:p>
            <a:pPr marL="514350" lvl="1" indent="-171450" algn="l" defTabSz="685800" rtl="0" eaLnBrk="1" latinLnBrk="0" hangingPunct="1">
              <a:buFont typeface="Wingdings" panose="05000000000000000000" pitchFamily="2" charset="2"/>
              <a:buChar char="§"/>
            </a:pPr>
            <a:r>
              <a:rPr lang="en-US" sz="900" b="0" kern="1200" noProof="0">
                <a:solidFill>
                  <a:srgbClr val="004C82"/>
                </a:solidFill>
                <a:latin typeface="Arial" panose="020B0604020202020204" pitchFamily="34" charset="0"/>
                <a:ea typeface="+mn-ea"/>
                <a:cs typeface="+mn-cs"/>
              </a:rPr>
              <a:t>Interactive Exercise: policy analysis</a:t>
            </a:r>
            <a:endParaRPr lang="en-US" sz="800" b="1" kern="1200" noProof="0">
              <a:solidFill>
                <a:srgbClr val="004C82"/>
              </a:solidFill>
              <a:latin typeface="Arial" panose="020B0604020202020204" pitchFamily="34" charset="0"/>
              <a:ea typeface="+mn-ea"/>
              <a:cs typeface="+mn-cs"/>
            </a:endParaRPr>
          </a:p>
          <a:p>
            <a:pPr marL="0" indent="0">
              <a:buNone/>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pPr marL="171450" indent="-171450">
              <a:buFontTx/>
              <a:buChar char="-"/>
            </a:pPr>
            <a:endParaRPr lang="en-US" b="0" i="0" noProof="0">
              <a:solidFill>
                <a:srgbClr val="202122"/>
              </a:solidFill>
              <a:effectLst/>
              <a:latin typeface="Arial" panose="020B0604020202020204" pitchFamily="34" charset="0"/>
            </a:endParaRPr>
          </a:p>
          <a:p>
            <a:pPr marL="171450" indent="-171450">
              <a:buFontTx/>
              <a:buChar char="-"/>
            </a:pPr>
            <a:r>
              <a:rPr lang="en-US" b="0" i="0" noProof="0">
                <a:solidFill>
                  <a:srgbClr val="202122"/>
                </a:solidFill>
                <a:effectLst/>
                <a:latin typeface="Arial" panose="020B0604020202020204" pitchFamily="34" charset="0"/>
              </a:rPr>
              <a:t>Let’s look at an example for green building standards from Israel</a:t>
            </a:r>
          </a:p>
          <a:p>
            <a:pPr marL="171450" indent="-171450">
              <a:buFontTx/>
              <a:buChar char="-"/>
            </a:pPr>
            <a:r>
              <a:rPr lang="en-US" b="0" i="0" noProof="0">
                <a:solidFill>
                  <a:srgbClr val="202122"/>
                </a:solidFill>
                <a:effectLst/>
                <a:latin typeface="Arial" panose="020B0604020202020204" pitchFamily="34" charset="0"/>
              </a:rPr>
              <a:t>Green building standards are a set of rules that establish minimum requirements for green buildings – a tool that is used in many countries today to incentivize resource efficiency in the housing sector</a:t>
            </a:r>
          </a:p>
          <a:p>
            <a:pPr marL="171450" indent="-171450">
              <a:buFontTx/>
              <a:buChar char="-"/>
            </a:pPr>
            <a:endParaRPr lang="en-US" b="0" i="0" noProof="0">
              <a:solidFill>
                <a:srgbClr val="202122"/>
              </a:solidFill>
              <a:effectLst/>
              <a:latin typeface="Arial" panose="020B0604020202020204" pitchFamily="34" charset="0"/>
            </a:endParaRPr>
          </a:p>
          <a:p>
            <a:pPr marL="171450" indent="-171450">
              <a:buFontTx/>
              <a:buChar char="-"/>
            </a:pPr>
            <a:r>
              <a:rPr lang="en-US" b="0" i="0" noProof="0">
                <a:solidFill>
                  <a:srgbClr val="202122"/>
                </a:solidFill>
                <a:effectLst/>
                <a:latin typeface="Arial" panose="020B0604020202020204" pitchFamily="34" charset="0"/>
              </a:rPr>
              <a:t>There are 3 main green building standards in Israel: </a:t>
            </a:r>
          </a:p>
          <a:p>
            <a:pPr marL="228600" indent="-228600">
              <a:buFontTx/>
              <a:buAutoNum type="arabicParenR"/>
            </a:pPr>
            <a:r>
              <a:rPr lang="en-US" b="1" i="0" noProof="0">
                <a:solidFill>
                  <a:srgbClr val="202122"/>
                </a:solidFill>
                <a:effectLst/>
                <a:latin typeface="Arial" panose="020B0604020202020204" pitchFamily="34" charset="0"/>
              </a:rPr>
              <a:t>Sustainable Building Standard: </a:t>
            </a:r>
          </a:p>
          <a:p>
            <a:pPr marL="171450" indent="-171450">
              <a:buFontTx/>
              <a:buChar char="-"/>
            </a:pPr>
            <a:r>
              <a:rPr lang="en-US" b="0" i="0" noProof="0">
                <a:solidFill>
                  <a:srgbClr val="202122"/>
                </a:solidFill>
                <a:effectLst/>
                <a:latin typeface="Arial" panose="020B0604020202020204" pitchFamily="34" charset="0"/>
              </a:rPr>
              <a:t>A voluntary standard introduced in 2005 that sets criteria for green buildings, including for energy, land, water, waste, </a:t>
            </a:r>
            <a:r>
              <a:rPr lang="en-US" noProof="0"/>
              <a:t>transportation, building site management and innovation for design and construction </a:t>
            </a:r>
          </a:p>
          <a:p>
            <a:pPr marL="171450" indent="-171450">
              <a:buFontTx/>
              <a:buChar char="-"/>
            </a:pPr>
            <a:r>
              <a:rPr lang="en-US" b="0" i="0" noProof="0">
                <a:solidFill>
                  <a:srgbClr val="202122"/>
                </a:solidFill>
                <a:effectLst/>
                <a:latin typeface="Arial" panose="020B0604020202020204" pitchFamily="34" charset="0"/>
              </a:rPr>
              <a:t>A building is deemed a 'green building' if it meets the minimal requirements for each of the categories, as well as additional preconditions to minimize the building's "environmental footprint.“</a:t>
            </a:r>
          </a:p>
          <a:p>
            <a:pPr marL="171450" indent="-171450">
              <a:buFontTx/>
              <a:buChar char="-"/>
            </a:pPr>
            <a:r>
              <a:rPr lang="en-US" b="0" i="0" noProof="0">
                <a:solidFill>
                  <a:srgbClr val="202122"/>
                </a:solidFill>
                <a:effectLst/>
                <a:latin typeface="Arial" panose="020B0604020202020204" pitchFamily="34" charset="0"/>
              </a:rPr>
              <a:t>In addition, there are five levels of certification that can be reached </a:t>
            </a:r>
          </a:p>
          <a:p>
            <a:pPr marL="171450" indent="-171450">
              <a:buFontTx/>
              <a:buChar char="-"/>
            </a:pPr>
            <a:r>
              <a:rPr lang="en-US" b="0" i="0" noProof="0">
                <a:solidFill>
                  <a:srgbClr val="202122"/>
                </a:solidFill>
                <a:effectLst/>
                <a:latin typeface="Arial" panose="020B0604020202020204" pitchFamily="34" charset="0"/>
              </a:rPr>
              <a:t>Several Israeli municipalities are currently using the standard as a mandatory part of their building licensing process. But the standard will become mandatory across the country in 2022</a:t>
            </a:r>
          </a:p>
          <a:p>
            <a:pPr marL="171450" indent="-171450">
              <a:buFontTx/>
              <a:buChar char="-"/>
            </a:pPr>
            <a:endParaRPr lang="en-US" b="0" i="0" noProof="0">
              <a:solidFill>
                <a:srgbClr val="202122"/>
              </a:solidFill>
              <a:effectLst/>
              <a:latin typeface="Arial" panose="020B0604020202020204" pitchFamily="34" charset="0"/>
            </a:endParaRPr>
          </a:p>
          <a:p>
            <a:pPr marL="0" indent="0">
              <a:buFontTx/>
              <a:buNone/>
            </a:pPr>
            <a:r>
              <a:rPr lang="en-US" b="1" i="0" noProof="0">
                <a:solidFill>
                  <a:srgbClr val="202122"/>
                </a:solidFill>
                <a:effectLst/>
                <a:latin typeface="Arial" panose="020B0604020202020204" pitchFamily="34" charset="0"/>
              </a:rPr>
              <a:t>2) Energy Rating of Buildings Standard: </a:t>
            </a:r>
          </a:p>
          <a:p>
            <a:pPr marL="171450" indent="-171450">
              <a:buFontTx/>
              <a:buChar char="-"/>
            </a:pPr>
            <a:r>
              <a:rPr lang="en-US" b="0" i="0" noProof="0">
                <a:solidFill>
                  <a:srgbClr val="202122"/>
                </a:solidFill>
                <a:effectLst/>
                <a:latin typeface="Arial" panose="020B0604020202020204" pitchFamily="34" charset="0"/>
              </a:rPr>
              <a:t>D</a:t>
            </a:r>
            <a:r>
              <a:rPr lang="en-US" b="0" i="0" noProof="0">
                <a:solidFill>
                  <a:srgbClr val="595959"/>
                </a:solidFill>
                <a:effectLst/>
                <a:latin typeface="Rubik"/>
              </a:rPr>
              <a:t>efines criteria for the rating of both residential and office buildings according to their energy consumption</a:t>
            </a:r>
          </a:p>
          <a:p>
            <a:pPr marL="171450" indent="-171450">
              <a:buFontTx/>
              <a:buChar char="-"/>
            </a:pPr>
            <a:r>
              <a:rPr lang="en-US" b="0" i="0" noProof="0">
                <a:solidFill>
                  <a:srgbClr val="595959"/>
                </a:solidFill>
                <a:effectLst/>
                <a:latin typeface="Rubik"/>
              </a:rPr>
              <a:t>This is a voluntary standard so far</a:t>
            </a:r>
            <a:endParaRPr lang="en-US" b="1" i="0" noProof="0">
              <a:solidFill>
                <a:srgbClr val="202122"/>
              </a:solidFill>
              <a:effectLst/>
              <a:latin typeface="Arial" panose="020B0604020202020204" pitchFamily="34" charset="0"/>
            </a:endParaRPr>
          </a:p>
          <a:p>
            <a:pPr marL="0" indent="0">
              <a:buFontTx/>
              <a:buNone/>
            </a:pPr>
            <a:endParaRPr lang="en-US" b="0" i="0" noProof="0">
              <a:solidFill>
                <a:srgbClr val="202122"/>
              </a:solidFill>
              <a:effectLst/>
              <a:latin typeface="Arial" panose="020B0604020202020204" pitchFamily="34" charset="0"/>
            </a:endParaRPr>
          </a:p>
          <a:p>
            <a:pPr marL="0" indent="0">
              <a:buFontTx/>
              <a:buNone/>
            </a:pPr>
            <a:r>
              <a:rPr lang="en-US" b="1" i="0" noProof="0">
                <a:solidFill>
                  <a:srgbClr val="202122"/>
                </a:solidFill>
                <a:effectLst/>
                <a:latin typeface="Arial" panose="020B0604020202020204" pitchFamily="34" charset="0"/>
              </a:rPr>
              <a:t>3) Thermal Insulation of Buildings Standard: </a:t>
            </a:r>
          </a:p>
          <a:p>
            <a:pPr marL="171450" indent="-171450">
              <a:buFontTx/>
              <a:buChar char="-"/>
            </a:pPr>
            <a:r>
              <a:rPr lang="en-US" b="0" i="0" noProof="0">
                <a:solidFill>
                  <a:srgbClr val="595959"/>
                </a:solidFill>
                <a:effectLst/>
                <a:latin typeface="Rubik"/>
              </a:rPr>
              <a:t>Establishes minimum requirements for thermal insulation of buildings that are used for extended overnight stays (such as residential buildings and hotels)</a:t>
            </a:r>
          </a:p>
          <a:p>
            <a:pPr marL="171450" indent="-171450">
              <a:buFontTx/>
              <a:buChar char="-"/>
            </a:pPr>
            <a:r>
              <a:rPr lang="en-US" b="0" i="0" noProof="0">
                <a:solidFill>
                  <a:srgbClr val="595959"/>
                </a:solidFill>
                <a:effectLst/>
                <a:latin typeface="Rubik"/>
              </a:rPr>
              <a:t>The standard is mandatory for all buildings</a:t>
            </a:r>
          </a:p>
          <a:p>
            <a:pPr marL="171450" indent="-171450">
              <a:buFontTx/>
              <a:buChar char="-"/>
            </a:pPr>
            <a:endParaRPr lang="en-US" b="0" i="0" noProof="0">
              <a:solidFill>
                <a:srgbClr val="202122"/>
              </a:solidFill>
              <a:effectLst/>
              <a:latin typeface="Arial" panose="020B0604020202020204" pitchFamily="34" charset="0"/>
            </a:endParaRPr>
          </a:p>
          <a:p>
            <a:pPr marL="0" indent="0">
              <a:buFontTx/>
              <a:buNone/>
            </a:pPr>
            <a:r>
              <a:rPr lang="en-US" b="0" i="0" noProof="0">
                <a:solidFill>
                  <a:srgbClr val="202122"/>
                </a:solidFill>
                <a:effectLst/>
                <a:latin typeface="Arial" panose="020B0604020202020204" pitchFamily="34" charset="0"/>
              </a:rPr>
              <a:t>- Standards are regularly revised by the Israeli Green Building Council – a non-profit organization, consisting of businesses, public sector and academia </a:t>
            </a:r>
          </a:p>
          <a:p>
            <a:pPr marL="0" indent="0">
              <a:buFontTx/>
              <a:buNone/>
            </a:pPr>
            <a:endParaRPr lang="en-US" noProof="0"/>
          </a:p>
          <a:p>
            <a:endParaRPr lang="en-US" noProof="0"/>
          </a:p>
          <a:p>
            <a:r>
              <a:rPr lang="en-US" b="1" noProof="0"/>
              <a:t>Sources: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Green Building Standard information provided on the website of the Ministry of Environmental Protection: https://www.gov.il/en/departments/guides/standards_in_israel</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1783562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3374019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Notes: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latin typeface="Calibri"/>
                <a:cs typeface="Calibri"/>
              </a:rPr>
              <a:t>Financial instruments include tariffs, taxes, subsidies and other instruments that aim to </a:t>
            </a:r>
            <a:r>
              <a:rPr lang="en-US" sz="900" b="1" dirty="0">
                <a:latin typeface="Calibri"/>
                <a:cs typeface="Calibri"/>
              </a:rPr>
              <a:t>better reflect environmental impacts </a:t>
            </a:r>
            <a:r>
              <a:rPr lang="en-US" sz="900" dirty="0">
                <a:latin typeface="Calibri"/>
                <a:cs typeface="Calibri"/>
              </a:rPr>
              <a:t>(externalities) </a:t>
            </a:r>
            <a:r>
              <a:rPr lang="en-US" sz="900" b="1" dirty="0">
                <a:latin typeface="Calibri"/>
                <a:cs typeface="Calibri"/>
              </a:rPr>
              <a:t>and resource scarcity in prices</a:t>
            </a:r>
            <a:r>
              <a:rPr lang="en-US" sz="900" dirty="0">
                <a:latin typeface="Calibri"/>
                <a:cs typeface="Calibri"/>
              </a:rPr>
              <a:t> so that producers and consumers can respond appropriately. </a:t>
            </a:r>
            <a:endParaRPr lang="de-DE" dirty="0"/>
          </a:p>
          <a:p>
            <a:endParaRPr lang="en-US"/>
          </a:p>
          <a:p>
            <a:endParaRPr lang="en-US"/>
          </a:p>
          <a:p>
            <a:pPr>
              <a:defRPr/>
            </a:pPr>
            <a:r>
              <a:rPr lang="en-US" b="1" dirty="0">
                <a:latin typeface="Arial"/>
                <a:cs typeface="Arial"/>
              </a:rPr>
              <a:t>Tariffs/user charges:</a:t>
            </a:r>
            <a:endParaRPr lang="en-US" dirty="0">
              <a:latin typeface="Arial"/>
              <a:cs typeface="Arial"/>
            </a:endParaRPr>
          </a:p>
          <a:p>
            <a:pPr>
              <a:defRPr/>
            </a:pPr>
            <a:r>
              <a:rPr lang="en-US" dirty="0">
                <a:latin typeface="Arial"/>
                <a:cs typeface="Arial"/>
              </a:rPr>
              <a:t>-Public authorities levy fees for different services they provide (e.g. effluent disposal, water supply)</a:t>
            </a:r>
          </a:p>
          <a:p>
            <a:pPr>
              <a:defRPr/>
            </a:pPr>
            <a:r>
              <a:rPr lang="en-US" dirty="0">
                <a:latin typeface="Arial"/>
                <a:cs typeface="Arial"/>
              </a:rPr>
              <a:t>-They are collected from businesses and private consumers</a:t>
            </a:r>
          </a:p>
          <a:p>
            <a:r>
              <a:rPr lang="en-US" dirty="0">
                <a:latin typeface="Arial"/>
                <a:cs typeface="Arial"/>
              </a:rPr>
              <a:t>-Similarly to taxes and other economic instruments tariffs aim to set a price for a service that encourages resource efficiency </a:t>
            </a:r>
          </a:p>
          <a:p>
            <a:r>
              <a:rPr lang="en-US" dirty="0">
                <a:latin typeface="Arial"/>
                <a:cs typeface="Arial"/>
              </a:rPr>
              <a:t>-They are used to finance government service or pay for the protection of an environmental good provided </a:t>
            </a:r>
            <a:endParaRPr lang="en-US" dirty="0">
              <a:cs typeface="Arial"/>
            </a:endParaRPr>
          </a:p>
          <a:p>
            <a:r>
              <a:rPr lang="en-US" dirty="0">
                <a:latin typeface="Arial"/>
                <a:cs typeface="Arial"/>
              </a:rPr>
              <a:t>-Can encourage public accountability à user charges can make consumers aware of the costs of the service they receive and can in turn public administration to improve their delivery efficiency and service</a:t>
            </a:r>
          </a:p>
          <a:p>
            <a:r>
              <a:rPr lang="en-US" dirty="0">
                <a:latin typeface="Arial"/>
                <a:cs typeface="Arial"/>
              </a:rPr>
              <a:t>-</a:t>
            </a:r>
          </a:p>
          <a:p>
            <a:pPr>
              <a:defRPr/>
            </a:pPr>
            <a:r>
              <a:rPr lang="en-US" b="1" dirty="0">
                <a:latin typeface="Arial"/>
                <a:cs typeface="Arial"/>
              </a:rPr>
              <a:t>Environmental taxes: </a:t>
            </a:r>
            <a:endParaRPr lang="en-US" b="1" dirty="0">
              <a:cs typeface="Arial"/>
            </a:endParaRPr>
          </a:p>
          <a:p>
            <a:pPr>
              <a:defRPr/>
            </a:pPr>
            <a:r>
              <a:rPr lang="en-US" dirty="0">
                <a:latin typeface="Arial"/>
                <a:cs typeface="Arial"/>
              </a:rPr>
              <a:t>- Environmental tax is a tax whose tax base is a physical unit (or a proxy of it) that has a proven specific negative impact on the environment</a:t>
            </a:r>
          </a:p>
          <a:p>
            <a:pPr>
              <a:defRPr/>
            </a:pPr>
            <a:r>
              <a:rPr lang="en-US" dirty="0">
                <a:latin typeface="Arial"/>
                <a:cs typeface="Arial"/>
              </a:rPr>
              <a:t>-Several subsets of environmental taxes are distinguished: energy taxes, transport taxes, pollution taxes and resources taxes</a:t>
            </a:r>
          </a:p>
          <a:p>
            <a:pPr>
              <a:defRPr/>
            </a:pPr>
            <a:r>
              <a:rPr lang="en-US" dirty="0">
                <a:latin typeface="Arial"/>
                <a:cs typeface="Arial"/>
              </a:rPr>
              <a:t>-By internalizing the environmental costs (e.g. activities that burden the environment will be taxed, whereas activities that contribute to the preservation of the environment will get tax break) taxes provide incentives to integrate environmental concerns into economic activities and minimize negative environmental impacts. </a:t>
            </a:r>
          </a:p>
          <a:p>
            <a:pPr marL="0" indent="0">
              <a:buFontTx/>
              <a:buNone/>
            </a:pPr>
            <a:endParaRPr lang="en-US">
              <a:cs typeface="Arial"/>
            </a:endParaRPr>
          </a:p>
          <a:p>
            <a:r>
              <a:rPr lang="en-US" b="1" dirty="0">
                <a:latin typeface="Arial"/>
                <a:cs typeface="Arial"/>
              </a:rPr>
              <a:t>Subsidies: </a:t>
            </a:r>
            <a:endParaRPr lang="en-US" b="1" dirty="0">
              <a:cs typeface="Arial"/>
            </a:endParaRPr>
          </a:p>
          <a:p>
            <a:pPr marL="171450" indent="-171450">
              <a:buFontTx/>
              <a:buChar char="-"/>
            </a:pPr>
            <a:r>
              <a:rPr lang="en-US" dirty="0">
                <a:latin typeface="Arial"/>
                <a:cs typeface="Arial"/>
              </a:rPr>
              <a:t>funding provided to activities that use environmental resources most efficiently (above mentioned tax breaks could be one form of subsidies but also direct payments)</a:t>
            </a:r>
          </a:p>
          <a:p>
            <a:pPr marL="171450" indent="-171450">
              <a:buFontTx/>
              <a:buChar char="-"/>
            </a:pPr>
            <a:r>
              <a:rPr lang="en-US" dirty="0">
                <a:latin typeface="Arial"/>
                <a:cs typeface="Arial"/>
              </a:rPr>
              <a:t>VAT exemptions on electric cars, feed-in tariffs on renewable energy generation, tax credits for environmentally relevant investment, or provision of loans or grants on more </a:t>
            </a:r>
            <a:r>
              <a:rPr lang="en-US" dirty="0" err="1">
                <a:latin typeface="Arial"/>
                <a:cs typeface="Arial"/>
              </a:rPr>
              <a:t>favourable</a:t>
            </a:r>
            <a:r>
              <a:rPr lang="en-US" dirty="0">
                <a:latin typeface="Arial"/>
                <a:cs typeface="Arial"/>
              </a:rPr>
              <a:t> terms to support resource conservation </a:t>
            </a:r>
            <a:endParaRPr lang="en-US">
              <a:cs typeface="Arial"/>
            </a:endParaRPr>
          </a:p>
          <a:p>
            <a:endParaRPr lang="en-US">
              <a:latin typeface="Arial"/>
              <a:cs typeface="Arial"/>
            </a:endParaRPr>
          </a:p>
          <a:p>
            <a:endParaRPr lang="en-US">
              <a:cs typeface="Arial"/>
            </a:endParaRPr>
          </a:p>
          <a:p>
            <a:pPr marL="0" indent="0">
              <a:buFont typeface="Arial" panose="020B0604020202020204" pitchFamily="34" charset="0"/>
              <a:buNone/>
            </a:pPr>
            <a:r>
              <a:rPr lang="en-US" b="1" dirty="0">
                <a:latin typeface="Arial"/>
                <a:cs typeface="Arial"/>
              </a:rPr>
              <a:t>Sources:</a:t>
            </a:r>
          </a:p>
          <a:p>
            <a:pPr marL="0" indent="0">
              <a:buFont typeface="Arial" panose="020B0604020202020204" pitchFamily="34" charset="0"/>
              <a:buNone/>
            </a:pPr>
            <a:endParaRPr lang="en-US"/>
          </a:p>
          <a:p>
            <a:r>
              <a:rPr lang="en-US" dirty="0">
                <a:latin typeface="Arial"/>
                <a:cs typeface="Arial"/>
              </a:rPr>
              <a:t>GIZ (2017) The Urban Nexus Guide. Module 3.1</a:t>
            </a:r>
          </a:p>
          <a:p>
            <a:endParaRPr lang="en-US">
              <a:cs typeface="Arial"/>
            </a:endParaRPr>
          </a:p>
          <a:p>
            <a:r>
              <a:rPr lang="en-US" dirty="0">
                <a:latin typeface="Arial"/>
                <a:cs typeface="Arial"/>
              </a:rPr>
              <a:t>OECD (2017). Policy Instruments for the Environment Database Brochure. Available at: https://www.oecd.org/environment/tools-evaluation/PINE_database_brochure.pdf  </a:t>
            </a:r>
          </a:p>
          <a:p>
            <a:pPr marL="171450" indent="-171450">
              <a:buFont typeface="Arial" panose="020B0604020202020204" pitchFamily="34" charset="0"/>
              <a:buChar char="–"/>
            </a:pPr>
            <a:endParaRPr lang="en-US">
              <a:cs typeface="Arial" panose="020B0604020202020204" pitchFamily="34" charset="0"/>
            </a:endParaRPr>
          </a:p>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1832987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 </a:t>
            </a:r>
          </a:p>
          <a:p>
            <a:pPr marL="171450" indent="-171450">
              <a:buFontTx/>
              <a:buChar char="-"/>
            </a:pPr>
            <a:r>
              <a:rPr lang="en-US" noProof="0">
                <a:latin typeface="Arial"/>
                <a:cs typeface="Arial"/>
              </a:rPr>
              <a:t>We now move to an example of </a:t>
            </a:r>
            <a:r>
              <a:rPr lang="en-US">
                <a:latin typeface="Arial"/>
                <a:cs typeface="Arial"/>
              </a:rPr>
              <a:t>a financial instrument to</a:t>
            </a:r>
            <a:r>
              <a:rPr lang="en-US" noProof="0">
                <a:latin typeface="Arial"/>
                <a:cs typeface="Arial"/>
              </a:rPr>
              <a:t> incentivize resource efficiency </a:t>
            </a:r>
            <a:r>
              <a:rPr lang="en-US">
                <a:latin typeface="Arial"/>
                <a:cs typeface="Arial"/>
              </a:rPr>
              <a:t>from</a:t>
            </a:r>
            <a:r>
              <a:rPr lang="en-US" noProof="0">
                <a:latin typeface="Arial"/>
                <a:cs typeface="Arial"/>
              </a:rPr>
              <a:t> the Netherlands</a:t>
            </a:r>
          </a:p>
          <a:p>
            <a:pPr marL="171450" indent="-171450">
              <a:buFontTx/>
              <a:buChar char="-"/>
            </a:pPr>
            <a:r>
              <a:rPr lang="en-US" noProof="0"/>
              <a:t>In the Netherlands, the efficiency of industrial water use has increased significantly over the past decades.</a:t>
            </a:r>
          </a:p>
          <a:p>
            <a:pPr marL="171450" indent="-171450">
              <a:buFontTx/>
              <a:buChar char="-"/>
            </a:pPr>
            <a:r>
              <a:rPr lang="en-US" noProof="0"/>
              <a:t>This process was supported by three specific water charges that are raised by local water supply companies (1) and local water authorities (also called „water boards“) (2,3)</a:t>
            </a:r>
          </a:p>
          <a:p>
            <a:pPr marL="171450" indent="-171450">
              <a:buFontTx/>
              <a:buChar char="-"/>
            </a:pPr>
            <a:endParaRPr lang="en-US" noProof="0"/>
          </a:p>
          <a:p>
            <a:pPr marL="0" indent="0">
              <a:buFontTx/>
              <a:buNone/>
            </a:pPr>
            <a:r>
              <a:rPr lang="en-US" noProof="0"/>
              <a:t>1) </a:t>
            </a:r>
            <a:r>
              <a:rPr lang="en-US" b="1" noProof="0"/>
              <a:t>Water supply charge </a:t>
            </a:r>
          </a:p>
          <a:p>
            <a:pPr marL="171450" indent="-171450">
              <a:buFontTx/>
              <a:buChar char="-"/>
            </a:pPr>
            <a:r>
              <a:rPr lang="en-US" noProof="0"/>
              <a:t>- charge for the supply of drinking water which is provided by local water supply companies</a:t>
            </a:r>
          </a:p>
          <a:p>
            <a:pPr marL="171450" indent="-171450">
              <a:buFontTx/>
              <a:buChar char="-"/>
            </a:pPr>
            <a:r>
              <a:rPr lang="en-US" noProof="0"/>
              <a:t>water supply companies have to pay tax according to the amount of extracted groundwater (this has lead to an increase in water prices) </a:t>
            </a:r>
          </a:p>
          <a:p>
            <a:pPr marL="171450" indent="-171450">
              <a:buFontTx/>
              <a:buChar char="-"/>
            </a:pPr>
            <a:endParaRPr lang="en-US" noProof="0"/>
          </a:p>
          <a:p>
            <a:pPr marL="0" indent="0">
              <a:buFontTx/>
              <a:buNone/>
            </a:pPr>
            <a:r>
              <a:rPr lang="en-US" noProof="0"/>
              <a:t>2) </a:t>
            </a:r>
            <a:r>
              <a:rPr lang="en-US" b="1" noProof="0"/>
              <a:t>Wastewater treatment charge</a:t>
            </a:r>
          </a:p>
          <a:p>
            <a:pPr marL="514350" lvl="1" indent="-171450">
              <a:buFontTx/>
              <a:buChar char="-"/>
            </a:pPr>
            <a:r>
              <a:rPr lang="en-US" noProof="0"/>
              <a:t>Which is charged depending on the amount of pollution that a business or household discharges into the sewage system</a:t>
            </a:r>
          </a:p>
          <a:p>
            <a:pPr marL="514350" lvl="1" indent="-171450">
              <a:buFontTx/>
              <a:buChar char="-"/>
            </a:pPr>
            <a:r>
              <a:rPr lang="en-US" noProof="0"/>
              <a:t>The charge is based on a pollution unit based on the average amount of waste substances discharged per year</a:t>
            </a:r>
          </a:p>
          <a:p>
            <a:pPr marL="514350" lvl="1" indent="-171450">
              <a:buFontTx/>
              <a:buChar char="-"/>
            </a:pPr>
            <a:r>
              <a:rPr lang="en-US" noProof="0"/>
              <a:t>In 2012 the average charge was 53.51 EUR per unit </a:t>
            </a:r>
          </a:p>
          <a:p>
            <a:pPr marL="0" lvl="0" indent="0">
              <a:buFontTx/>
              <a:buNone/>
            </a:pPr>
            <a:r>
              <a:rPr lang="en-US" noProof="0"/>
              <a:t>3) </a:t>
            </a:r>
            <a:r>
              <a:rPr lang="en-US" b="1" noProof="0"/>
              <a:t>Pollution charge</a:t>
            </a:r>
          </a:p>
          <a:p>
            <a:pPr marL="514350" lvl="1" indent="-171450">
              <a:buFontTx/>
              <a:buChar char="-"/>
            </a:pPr>
            <a:r>
              <a:rPr lang="en-US" noProof="0"/>
              <a:t>Charged for direct discharges to surface waters</a:t>
            </a:r>
          </a:p>
          <a:p>
            <a:pPr marL="514350" lvl="1" indent="-171450">
              <a:buFontTx/>
              <a:buChar char="-"/>
            </a:pPr>
            <a:r>
              <a:rPr lang="en-US" noProof="0"/>
              <a:t>Based on the amount of pollution that a business/household discharges into the surface water</a:t>
            </a:r>
          </a:p>
          <a:p>
            <a:pPr marL="0" lvl="0" indent="0">
              <a:buFontTx/>
              <a:buNone/>
            </a:pPr>
            <a:endParaRPr lang="en-US" noProof="0"/>
          </a:p>
          <a:p>
            <a:pPr marL="0" lvl="0" indent="0">
              <a:buFontTx/>
              <a:buNone/>
            </a:pPr>
            <a:r>
              <a:rPr lang="en-US" u="sng" noProof="0"/>
              <a:t>Additional information: </a:t>
            </a:r>
          </a:p>
          <a:p>
            <a:pPr marL="514350" lvl="1" indent="-171450">
              <a:buFontTx/>
              <a:buChar char="-"/>
            </a:pPr>
            <a:endParaRPr lang="en-US" noProof="0"/>
          </a:p>
          <a:p>
            <a:pPr marL="0" lvl="0" indent="0">
              <a:buFontTx/>
              <a:buNone/>
            </a:pPr>
            <a:r>
              <a:rPr lang="en-US" noProof="0"/>
              <a:t>- Water supply companies in the NL do not treat wastewater; this is the responsibility of the local water authorities (water boards)</a:t>
            </a:r>
          </a:p>
          <a:p>
            <a:pPr marL="0" lvl="0" indent="0">
              <a:buFontTx/>
              <a:buNone/>
            </a:pPr>
            <a:r>
              <a:rPr lang="en-US" noProof="0"/>
              <a:t>- There is an additional water systems charge to cover the costs for water protection infrastructure such as dykes which is also collected by the local water authorities </a:t>
            </a:r>
          </a:p>
          <a:p>
            <a:endParaRPr lang="en-US" noProof="0"/>
          </a:p>
          <a:p>
            <a:r>
              <a:rPr lang="en-US" b="1" noProof="0"/>
              <a:t>Sources: </a:t>
            </a:r>
          </a:p>
          <a:p>
            <a:endParaRPr lang="en-US" b="0" noProof="0"/>
          </a:p>
          <a:p>
            <a:r>
              <a:rPr lang="en-US" b="0" noProof="0" err="1">
                <a:latin typeface="Arial"/>
                <a:cs typeface="Arial"/>
              </a:rPr>
              <a:t>Brears</a:t>
            </a:r>
            <a:r>
              <a:rPr lang="en-US" b="0" noProof="0">
                <a:latin typeface="Arial"/>
                <a:cs typeface="Arial"/>
              </a:rPr>
              <a:t>, R.C. (2018). The Green Economy and the Water-Energy-Food Nexus. Palgrave Macmillan. Available at: https://refubium.fu-berlin.de/bitstream/handle/fub188/17904/pp715-water-energy-food-nexus.pdf?sequence=1&amp;isAllowed=y&amp;save=y</a:t>
            </a:r>
            <a:r>
              <a:rPr lang="en-US">
                <a:latin typeface="Arial"/>
                <a:cs typeface="Arial"/>
              </a:rPr>
              <a:t> </a:t>
            </a:r>
            <a:endParaRPr lang="en-US" b="0" noProof="0">
              <a:cs typeface="Arial"/>
            </a:endParaRP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err="1"/>
              <a:t>Vollebergh</a:t>
            </a:r>
            <a:r>
              <a:rPr lang="en-US" b="0" noProof="0"/>
              <a:t>, H. and Dijk, J. (2016). Taxes and fees of regional water authorities in the Netherlands. Available </a:t>
            </a:r>
            <a:r>
              <a:rPr lang="en-US" b="0" noProof="0" err="1"/>
              <a:t>at:</a:t>
            </a:r>
            <a:r>
              <a:rPr lang="en-US" sz="1800" noProof="0" err="1">
                <a:effectLst/>
                <a:latin typeface="Calibri" panose="020F0502020204030204" pitchFamily="34" charset="0"/>
                <a:ea typeface="Calibri" panose="020F0502020204030204" pitchFamily="34" charset="0"/>
                <a:cs typeface="Times New Roman" panose="02020603050405020304" pitchFamily="18" charset="0"/>
              </a:rPr>
              <a:t>https</a:t>
            </a:r>
            <a:r>
              <a:rPr lang="en-US" sz="1800" noProof="0">
                <a:effectLst/>
                <a:latin typeface="Calibri" panose="020F0502020204030204" pitchFamily="34" charset="0"/>
                <a:ea typeface="Calibri" panose="020F0502020204030204" pitchFamily="34" charset="0"/>
                <a:cs typeface="Times New Roman" panose="02020603050405020304" pitchFamily="18" charset="0"/>
              </a:rPr>
              <a:t>://ieep.eu/uploads/articles/attachments/97385961-1e5d-4967-bed5-51a6e57a9cfb/NL%20Water%20Taxes%20Fees%20final.pdf?v=63680923242</a:t>
            </a:r>
          </a:p>
        </p:txBody>
      </p:sp>
      <p:sp>
        <p:nvSpPr>
          <p:cNvPr id="4" name="Slide Number Placehold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1580740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pPr marL="0" indent="0">
              <a:lnSpc>
                <a:spcPct val="107000"/>
              </a:lnSpc>
              <a:spcAft>
                <a:spcPts val="800"/>
              </a:spcAft>
              <a:buFontTx/>
              <a:buNone/>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defRPr/>
            </a:pPr>
            <a:r>
              <a:rPr lang="en-US">
                <a:solidFill>
                  <a:prstClr val="black"/>
                </a:solidFill>
              </a:rPr>
              <a:t>Results: </a:t>
            </a:r>
          </a:p>
          <a:p>
            <a:pPr marL="273050" marR="0" lvl="0" indent="-342900" algn="l" defTabSz="685800" rtl="0" eaLnBrk="1" fontAlgn="auto" latinLnBrk="0" hangingPunct="1">
              <a:lnSpc>
                <a:spcPct val="90000"/>
              </a:lnSpc>
              <a:spcBef>
                <a:spcPts val="600"/>
              </a:spcBef>
              <a:spcAft>
                <a:spcPts val="0"/>
              </a:spcAft>
              <a:buClr>
                <a:srgbClr val="F4971A"/>
              </a:buClr>
              <a:buSzPct val="125000"/>
              <a:buFont typeface="Arial" panose="020B0604020202020204" pitchFamily="34" charset="0"/>
              <a:buChar char="–"/>
              <a:tabLst/>
              <a:defRPr/>
            </a:pPr>
            <a:r>
              <a:rPr lang="en-US">
                <a:solidFill>
                  <a:prstClr val="black"/>
                </a:solidFill>
              </a:rPr>
              <a:t>Use of groundwater by industry has fallen 20% between 1976 and 2012</a:t>
            </a:r>
          </a:p>
          <a:p>
            <a:pPr marL="273050" marR="0" lvl="0" indent="-342900" algn="l" defTabSz="685800" rtl="0" eaLnBrk="1" fontAlgn="auto" latinLnBrk="0" hangingPunct="1">
              <a:lnSpc>
                <a:spcPct val="90000"/>
              </a:lnSpc>
              <a:spcBef>
                <a:spcPts val="600"/>
              </a:spcBef>
              <a:spcAft>
                <a:spcPts val="0"/>
              </a:spcAft>
              <a:buClr>
                <a:srgbClr val="F4971A"/>
              </a:buClr>
              <a:buSzPct val="125000"/>
              <a:buFont typeface="Arial" panose="020B0604020202020204" pitchFamily="34" charset="0"/>
              <a:buChar char="–"/>
              <a:tabLst/>
              <a:defRPr/>
            </a:pPr>
            <a:r>
              <a:rPr lang="en-US">
                <a:solidFill>
                  <a:prstClr val="black"/>
                </a:solidFill>
              </a:rPr>
              <a:t>Energy costs have decreased </a:t>
            </a:r>
          </a:p>
          <a:p>
            <a:pPr marL="273050" lvl="0" indent="-342900">
              <a:buFont typeface="Arial" panose="020B0604020202020204" pitchFamily="34" charset="0"/>
              <a:buChar char="–"/>
              <a:defRPr/>
            </a:pPr>
            <a:r>
              <a:rPr lang="en-US">
                <a:solidFill>
                  <a:prstClr val="black"/>
                </a:solidFill>
              </a:rPr>
              <a:t>Industrial plants have increased water treatment on site</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lnSpc>
                <a:spcPct val="107000"/>
              </a:lnSpc>
              <a:spcAft>
                <a:spcPts val="800"/>
              </a:spcAft>
              <a:buFontTx/>
              <a:buNone/>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noProof="0">
                <a:effectLst/>
                <a:latin typeface="Calibri" panose="020F0502020204030204" pitchFamily="34" charset="0"/>
                <a:ea typeface="Calibri" panose="020F0502020204030204" pitchFamily="34" charset="0"/>
                <a:cs typeface="Times New Roman" panose="02020603050405020304" pitchFamily="18" charset="0"/>
              </a:rPr>
              <a:t>Sources: </a:t>
            </a:r>
          </a:p>
          <a:p>
            <a:pPr>
              <a:lnSpc>
                <a:spcPct val="107000"/>
              </a:lnSpc>
              <a:spcAft>
                <a:spcPts val="800"/>
              </a:spcAft>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noProof="0" err="1">
                <a:effectLst/>
                <a:latin typeface="Calibri" panose="020F0502020204030204" pitchFamily="34" charset="0"/>
                <a:ea typeface="Calibri" panose="020F0502020204030204" pitchFamily="34" charset="0"/>
                <a:cs typeface="Times New Roman" panose="02020603050405020304" pitchFamily="18" charset="0"/>
              </a:rPr>
              <a:t>Brears</a:t>
            </a:r>
            <a:r>
              <a:rPr lang="en-US" sz="1100" noProof="0">
                <a:effectLst/>
                <a:latin typeface="Calibri" panose="020F0502020204030204" pitchFamily="34" charset="0"/>
                <a:ea typeface="Calibri" panose="020F0502020204030204" pitchFamily="34" charset="0"/>
                <a:cs typeface="Times New Roman" panose="02020603050405020304" pitchFamily="18" charset="0"/>
              </a:rPr>
              <a:t>, R.C. (2018). The Green Economy and the Water-Energy-Food Nexus. Palgrave Macmillan. Available at: https://refubium.fu-berlin.de/bitstream/handle/fub188/17904/pp715-water-energy-food-nexus.pdf?sequence=1&amp;isAllowed=y&amp;save=y </a:t>
            </a:r>
          </a:p>
          <a:p>
            <a:pPr>
              <a:lnSpc>
                <a:spcPct val="107000"/>
              </a:lnSpc>
              <a:spcAft>
                <a:spcPts val="800"/>
              </a:spcAft>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noProof="0" err="1">
                <a:effectLst/>
                <a:latin typeface="Calibri" panose="020F0502020204030204" pitchFamily="34" charset="0"/>
                <a:ea typeface="Calibri" panose="020F0502020204030204" pitchFamily="34" charset="0"/>
                <a:cs typeface="Times New Roman" panose="02020603050405020304" pitchFamily="18" charset="0"/>
              </a:rPr>
              <a:t>Vollebergh</a:t>
            </a:r>
            <a:r>
              <a:rPr lang="en-US" sz="1100" noProof="0">
                <a:effectLst/>
                <a:latin typeface="Calibri" panose="020F0502020204030204" pitchFamily="34" charset="0"/>
                <a:ea typeface="Calibri" panose="020F0502020204030204" pitchFamily="34" charset="0"/>
                <a:cs typeface="Times New Roman" panose="02020603050405020304" pitchFamily="18" charset="0"/>
              </a:rPr>
              <a:t>, H. and Dijk, J. (2016). Taxes and fees of regional water authorities in the Netherlands. Available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at:https</a:t>
            </a:r>
            <a:r>
              <a:rPr lang="en-US" sz="1100" noProof="0">
                <a:effectLst/>
                <a:latin typeface="Calibri" panose="020F0502020204030204" pitchFamily="34" charset="0"/>
                <a:ea typeface="Calibri" panose="020F0502020204030204" pitchFamily="34" charset="0"/>
                <a:cs typeface="Times New Roman" panose="02020603050405020304" pitchFamily="18" charset="0"/>
              </a:rPr>
              <a:t>://ieep.eu/uploads/articles/attachments/97385961-1e5d-4967-bed5-51a6e57a9cfb/NL%20Water%20Taxes%20Fees%20final.pdf?v=63680923242</a:t>
            </a:r>
          </a:p>
          <a:p>
            <a:endParaRPr lang="en-US" b="0" noProof="0"/>
          </a:p>
          <a:p>
            <a:endParaRPr lang="en-US" b="0" noProof="0"/>
          </a:p>
          <a:p>
            <a:endParaRPr lang="de-DE" b="0"/>
          </a:p>
        </p:txBody>
      </p:sp>
      <p:sp>
        <p:nvSpPr>
          <p:cNvPr id="4" name="Foliennummernplatzhalt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759314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4136209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endParaRPr lang="en-US" b="1"/>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a:latin typeface="+mn-lt"/>
              </a:rPr>
              <a:t>Promotional instruments include a number of non-binding and voluntary tools such as eco-labelling, awareness campaigns, education and others. They all aim to </a:t>
            </a:r>
            <a:r>
              <a:rPr lang="en-US" sz="900" b="1">
                <a:latin typeface="+mn-lt"/>
              </a:rPr>
              <a:t>provide information and increasing awareness about resource efficiency</a:t>
            </a:r>
            <a:r>
              <a:rPr lang="en-US" sz="900">
                <a:latin typeface="+mn-lt"/>
              </a:rPr>
              <a:t>. </a:t>
            </a:r>
          </a:p>
          <a:p>
            <a:endParaRPr lang="en-US" b="1"/>
          </a:p>
          <a:p>
            <a:r>
              <a:rPr lang="de-DE" b="1"/>
              <a:t>Eco-</a:t>
            </a:r>
            <a:r>
              <a:rPr lang="de-DE" b="1" err="1"/>
              <a:t>labelling</a:t>
            </a:r>
            <a:r>
              <a:rPr lang="de-DE" b="1"/>
              <a:t>:</a:t>
            </a:r>
          </a:p>
          <a:p>
            <a:pPr marL="171450" indent="-171450">
              <a:buFontTx/>
              <a:buChar char="-"/>
            </a:pPr>
            <a:r>
              <a:rPr lang="en-US"/>
              <a:t>The last few years have seen an explosion in the numbers of different ecolabeling programs </a:t>
            </a:r>
          </a:p>
          <a:p>
            <a:pPr marL="171450" indent="-171450">
              <a:buFontTx/>
              <a:buChar char="-"/>
            </a:pPr>
            <a:r>
              <a:rPr lang="en-US" sz="900"/>
              <a:t>They all label food and other consumer products with information regarding environmental performance of a product or service (e.g. with regard to energy efficiency)</a:t>
            </a:r>
          </a:p>
          <a:p>
            <a:pPr marL="171450" indent="-171450">
              <a:buFontTx/>
              <a:buChar char="-"/>
            </a:pPr>
            <a:r>
              <a:rPr lang="en-US" b="0" i="0">
                <a:solidFill>
                  <a:srgbClr val="202122"/>
                </a:solidFill>
                <a:effectLst/>
                <a:latin typeface="Arial" panose="020B0604020202020204" pitchFamily="34" charset="0"/>
              </a:rPr>
              <a:t>Some labels quantify pollution or energy consumption by way of index scores or units of measurement, while others declare compliance with a set of practices or minimum requirements for energy efficiency or  reduction of harm to the environment</a:t>
            </a:r>
            <a:endParaRPr lang="de-DE" sz="900"/>
          </a:p>
          <a:p>
            <a:pPr marL="0" indent="0">
              <a:buFontTx/>
              <a:buNone/>
            </a:pPr>
            <a:endParaRPr lang="en-US"/>
          </a:p>
          <a:p>
            <a:pPr marL="0" indent="0">
              <a:buFontTx/>
              <a:buNone/>
            </a:pPr>
            <a:r>
              <a:rPr lang="en-US" b="1"/>
              <a:t>Voluntary Agreements: </a:t>
            </a:r>
          </a:p>
          <a:p>
            <a:pPr marL="171450" indent="-171450">
              <a:buFontTx/>
              <a:buChar char="-"/>
            </a:pPr>
            <a:r>
              <a:rPr lang="en-US" b="0"/>
              <a:t>Voluntary agreements range from initiatives where participating parties set their own targets and monitoring and reporting, to initiatives where a contract is made</a:t>
            </a:r>
          </a:p>
          <a:p>
            <a:pPr marL="171450" indent="-171450">
              <a:buFontTx/>
              <a:buChar char="-"/>
            </a:pPr>
            <a:r>
              <a:rPr lang="en-US" b="0"/>
              <a:t>There are different types of agreements that can be distinguished: 1) unilateral commitments made by industry, 2) agreements between industry and public authorities (generally consists of sustainability targets to be met within a specific timeframe) and 3) voluntary agreements by public authorities (public authority or int. organization develops voluntary code, guidelines etc. in which individual companies are invited to take part. </a:t>
            </a:r>
          </a:p>
          <a:p>
            <a:pPr marL="171450" indent="-171450">
              <a:buFontTx/>
              <a:buChar char="-"/>
            </a:pPr>
            <a:endParaRPr lang="en-US" b="0"/>
          </a:p>
          <a:p>
            <a:pPr marL="0" indent="0">
              <a:buFontTx/>
              <a:buNone/>
            </a:pPr>
            <a:endParaRPr lang="en-US"/>
          </a:p>
          <a:p>
            <a:pPr marL="0" indent="0">
              <a:buFontTx/>
              <a:buNone/>
            </a:pPr>
            <a:r>
              <a:rPr lang="en-US" b="1"/>
              <a:t>Awareness Campaigns:</a:t>
            </a:r>
          </a:p>
          <a:p>
            <a:pPr marL="0" indent="0">
              <a:buFontTx/>
              <a:buNone/>
            </a:pPr>
            <a:endParaRPr lang="en-US"/>
          </a:p>
          <a:p>
            <a:pPr marL="0" indent="0">
              <a:buFontTx/>
              <a:buNone/>
            </a:pPr>
            <a:r>
              <a:rPr lang="en-US" b="1"/>
              <a:t>Education/Training:</a:t>
            </a:r>
          </a:p>
          <a:p>
            <a:pPr marL="171450" indent="-171450">
              <a:buFontTx/>
              <a:buChar char="-"/>
            </a:pPr>
            <a:r>
              <a:rPr lang="en-US" b="0"/>
              <a:t>Aims to build capacity on resource efficiency by education and training programs from the perspective of different disciplines and different levels of education</a:t>
            </a:r>
          </a:p>
          <a:p>
            <a:pPr marL="171450" indent="-171450">
              <a:buFontTx/>
              <a:buChar char="-"/>
            </a:pPr>
            <a:r>
              <a:rPr lang="en-US" b="0"/>
              <a:t>Integrating the topic of resource efficiency into educational curricula and vocational training ca happen at different stages of education/training (from primary to higher-school education and outside school context) and can be realized in many different ways</a:t>
            </a:r>
          </a:p>
          <a:p>
            <a:pPr marL="171450" indent="-171450">
              <a:buFontTx/>
              <a:buChar char="-"/>
            </a:pPr>
            <a:r>
              <a:rPr lang="en-US" b="0"/>
              <a:t>It can add additional costs to general education expenditures</a:t>
            </a:r>
          </a:p>
          <a:p>
            <a:pPr marL="171450" indent="-171450">
              <a:buFontTx/>
              <a:buChar char="-"/>
            </a:pPr>
            <a:r>
              <a:rPr lang="en-US" b="0"/>
              <a:t>However there are a variety of options for sharing costs (e.g. through engagement by business sector)</a:t>
            </a:r>
          </a:p>
          <a:p>
            <a:endParaRPr lang="en-US">
              <a:cs typeface="Arial"/>
            </a:endParaRPr>
          </a:p>
          <a:p>
            <a:endParaRPr lang="en-US">
              <a:cs typeface="Arial"/>
            </a:endParaRPr>
          </a:p>
          <a:p>
            <a:endParaRPr lang="en-US">
              <a:cs typeface="Arial"/>
            </a:endParaRPr>
          </a:p>
          <a:p>
            <a:pPr marL="0" indent="0">
              <a:buFont typeface="Arial" panose="020B0604020202020204" pitchFamily="34" charset="0"/>
              <a:buNone/>
            </a:pPr>
            <a:r>
              <a:rPr lang="en-US" b="1"/>
              <a:t>Sources:</a:t>
            </a:r>
          </a:p>
          <a:p>
            <a:pPr marL="0" indent="0">
              <a:buFont typeface="Arial" panose="020B0604020202020204" pitchFamily="34" charset="0"/>
              <a:buNone/>
            </a:pPr>
            <a:endParaRPr lang="en-US"/>
          </a:p>
          <a:p>
            <a:r>
              <a:rPr lang="en-US">
                <a:latin typeface="Arial"/>
                <a:cs typeface="Arial"/>
              </a:rPr>
              <a:t>GIZ (2017) The Urban Nexus Guide. Module 3.1</a:t>
            </a:r>
          </a:p>
          <a:p>
            <a:endParaRPr lang="en-US">
              <a:cs typeface="Arial" panose="020B0604020202020204" pitchFamily="34" charset="0"/>
            </a:endParaRPr>
          </a:p>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2109799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Notes: </a:t>
            </a:r>
          </a:p>
          <a:p>
            <a:endParaRPr lang="de-DE"/>
          </a:p>
          <a:p>
            <a:endParaRPr lang="de-DE"/>
          </a:p>
          <a:p>
            <a:endParaRPr lang="de-DE"/>
          </a:p>
          <a:p>
            <a:endParaRPr lang="de-DE"/>
          </a:p>
          <a:p>
            <a:r>
              <a:rPr lang="de-DE" b="1"/>
              <a:t>Sources: </a:t>
            </a:r>
          </a:p>
          <a:p>
            <a:endParaRPr lang="de-DE"/>
          </a:p>
          <a:p>
            <a:pPr marL="0" marR="0" lvl="0" indent="0" algn="l" defTabSz="685800" rtl="0" eaLnBrk="1" fontAlgn="auto" latinLnBrk="0" hangingPunct="1">
              <a:lnSpc>
                <a:spcPct val="100000"/>
              </a:lnSpc>
              <a:spcBef>
                <a:spcPts val="0"/>
              </a:spcBef>
              <a:spcAft>
                <a:spcPts val="0"/>
              </a:spcAft>
              <a:buClrTx/>
              <a:buSzTx/>
              <a:buFontTx/>
              <a:buNone/>
              <a:tabLst/>
              <a:defRPr/>
            </a:pPr>
            <a:r>
              <a:rPr lang="de-DE"/>
              <a:t>Eco Awards Namibia Website: https://ecoawards-namibia.org/about-us</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37</a:t>
            </a:fld>
            <a:endParaRPr lang="en-GB"/>
          </a:p>
        </p:txBody>
      </p:sp>
    </p:spTree>
    <p:extLst>
      <p:ext uri="{BB962C8B-B14F-4D97-AF65-F5344CB8AC3E}">
        <p14:creationId xmlns:p14="http://schemas.microsoft.com/office/powerpoint/2010/main" val="242741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38</a:t>
            </a:fld>
            <a:endParaRPr lang="en-GB"/>
          </a:p>
        </p:txBody>
      </p:sp>
    </p:spTree>
    <p:extLst>
      <p:ext uri="{BB962C8B-B14F-4D97-AF65-F5344CB8AC3E}">
        <p14:creationId xmlns:p14="http://schemas.microsoft.com/office/powerpoint/2010/main" val="714063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a:solidFill>
                  <a:schemeClr val="tx1"/>
                </a:solidFill>
              </a:rPr>
              <a:t>Notes:</a:t>
            </a:r>
          </a:p>
          <a:p>
            <a:endParaRPr lang="en-US" noProof="0"/>
          </a:p>
          <a:p>
            <a:r>
              <a:rPr lang="en-US" noProof="0"/>
              <a:t>Before we move on to an interactive exercise that we prepared, we would like to take some time to answer any questions you might have on Chapter 2.2 so far.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39</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2907959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a:solidFill>
                  <a:schemeClr val="tx1"/>
                </a:solidFill>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a:solidFill>
                  <a:schemeClr val="tx1"/>
                </a:solidFill>
              </a:rPr>
              <a:t>We now move to the more interactive part of the training. You are now asked to engage in an exercise where you can share your own experiences on policies relevant for the WEF Nexus and develop own ideas on how policies could be further developed.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279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noProof="0"/>
              <a:t>See instructions in handout.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016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42</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Notes: </a:t>
            </a:r>
          </a:p>
          <a:p>
            <a:endParaRPr lang="en-US">
              <a:latin typeface="Calibri"/>
              <a:cs typeface="Calibri"/>
            </a:endParaRPr>
          </a:p>
          <a:p>
            <a:r>
              <a:rPr lang="en-US">
                <a:latin typeface="Calibri"/>
                <a:cs typeface="Calibri"/>
              </a:rPr>
              <a:t>- In the absence of coordination, trade-offs between different sectors are not revealed, resulting in unintended externalities, causing additional costs and often result in conflicts between different stakeholders</a:t>
            </a:r>
          </a:p>
          <a:p>
            <a:r>
              <a:rPr lang="en-US">
                <a:latin typeface="Calibri"/>
                <a:cs typeface="Calibri"/>
              </a:rPr>
              <a:t>- The case presented on this slide shows this along one example, caused by the decision in the agricultural sector to use solar-power pumps to improve access to water resources for farmers to irrigate their crops (lower cost, environmental friendly, easy technology)</a:t>
            </a:r>
          </a:p>
          <a:p>
            <a:r>
              <a:rPr lang="en-US">
                <a:latin typeface="Calibri"/>
                <a:cs typeface="Calibri"/>
              </a:rPr>
              <a:t>- This decision, however, is taken without consulting relevant stakeholders in the water, energy and environmental sectors, causing a number of unintended consequences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205689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r>
              <a:rPr lang="en-US" sz="900" noProof="0">
                <a:latin typeface="Arial"/>
                <a:cs typeface="Arial"/>
              </a:rPr>
              <a:t>- Managing highly interconnected WEF nexus sectors </a:t>
            </a:r>
            <a:r>
              <a:rPr lang="en-US" sz="900" b="0" noProof="0">
                <a:latin typeface="Arial"/>
                <a:cs typeface="Arial"/>
              </a:rPr>
              <a:t>requires</a:t>
            </a:r>
            <a:r>
              <a:rPr lang="en-US" sz="900" b="1" noProof="0">
                <a:latin typeface="Arial"/>
                <a:cs typeface="Arial"/>
              </a:rPr>
              <a:t> </a:t>
            </a:r>
            <a:r>
              <a:rPr lang="en-US" sz="900" b="0" noProof="0">
                <a:latin typeface="Arial"/>
                <a:cs typeface="Arial"/>
              </a:rPr>
              <a:t>coordination</a:t>
            </a:r>
            <a:r>
              <a:rPr lang="en-US" sz="900" b="1" noProof="0">
                <a:latin typeface="Arial"/>
                <a:cs typeface="Arial"/>
              </a:rPr>
              <a:t> </a:t>
            </a:r>
            <a:r>
              <a:rPr lang="en-US" sz="900" noProof="0">
                <a:latin typeface="Arial"/>
                <a:cs typeface="Arial"/>
              </a:rPr>
              <a:t>between the </a:t>
            </a:r>
            <a:r>
              <a:rPr lang="en-US" sz="900" i="1" noProof="0">
                <a:latin typeface="Arial"/>
                <a:cs typeface="Arial"/>
              </a:rPr>
              <a:t>different sectoral departments </a:t>
            </a:r>
            <a:r>
              <a:rPr lang="en-US" sz="900" noProof="0">
                <a:latin typeface="Arial"/>
                <a:cs typeface="Arial"/>
                <a:sym typeface="Wingdings" panose="05000000000000000000" pitchFamily="2" charset="2"/>
              </a:rPr>
              <a:t>(horizontal coordination) as well as between </a:t>
            </a:r>
            <a:r>
              <a:rPr lang="en-US" sz="900" i="1" noProof="0">
                <a:latin typeface="Arial"/>
                <a:cs typeface="Arial"/>
                <a:sym typeface="Wingdings" panose="05000000000000000000" pitchFamily="2" charset="2"/>
              </a:rPr>
              <a:t>different political levels </a:t>
            </a:r>
            <a:r>
              <a:rPr lang="en-US" sz="900" noProof="0">
                <a:latin typeface="Arial"/>
                <a:cs typeface="Arial"/>
                <a:sym typeface="Wingdings" panose="05000000000000000000" pitchFamily="2" charset="2"/>
              </a:rPr>
              <a:t>(vertical coordination) in order to:</a:t>
            </a:r>
            <a:r>
              <a:rPr lang="en-US" noProof="0">
                <a:latin typeface="Arial"/>
                <a:cs typeface="Arial"/>
                <a:sym typeface="Wingdings" panose="05000000000000000000" pitchFamily="2" charset="2"/>
              </a:rPr>
              <a:t> </a:t>
            </a:r>
            <a:endParaRPr lang="en-US" sz="900" noProof="0">
              <a:cs typeface="Arial"/>
            </a:endParaRPr>
          </a:p>
          <a:p>
            <a:endParaRPr lang="en-US" sz="900" noProof="0">
              <a:sym typeface="Wingdings" panose="05000000000000000000" pitchFamily="2" charset="2"/>
            </a:endParaRPr>
          </a:p>
          <a:p>
            <a:pPr marL="296151" indent="-296151">
              <a:buFont typeface="Arial" panose="020B0604020202020204" pitchFamily="34" charset="0"/>
              <a:buChar char="•"/>
            </a:pPr>
            <a:r>
              <a:rPr lang="en-US" sz="900" noProof="0">
                <a:sym typeface="Wingdings" panose="05000000000000000000" pitchFamily="2" charset="2"/>
              </a:rPr>
              <a:t>avoid or at least mitigate the mentioned negative effects that one sector can cause upon others</a:t>
            </a:r>
            <a:endParaRPr lang="en-US" sz="900" noProof="0">
              <a:solidFill>
                <a:schemeClr val="tx1"/>
              </a:solidFill>
              <a:sym typeface="Wingdings" panose="05000000000000000000" pitchFamily="2" charset="2"/>
            </a:endParaRPr>
          </a:p>
          <a:p>
            <a:pPr marL="296151" indent="-296151">
              <a:buFont typeface="Arial" panose="020B0604020202020204" pitchFamily="34" charset="0"/>
              <a:buChar char="•"/>
            </a:pPr>
            <a:r>
              <a:rPr lang="en-US" noProof="0">
                <a:solidFill>
                  <a:prstClr val="black"/>
                </a:solidFill>
              </a:rPr>
              <a:t>identify synergies and coordinate with other sectors to harness these </a:t>
            </a:r>
          </a:p>
          <a:p>
            <a:pPr marL="296151" indent="-296151">
              <a:buFont typeface="Arial" panose="020B0604020202020204" pitchFamily="34" charset="0"/>
              <a:buChar char="•"/>
            </a:pPr>
            <a:r>
              <a:rPr lang="en-US" sz="900" noProof="0">
                <a:sym typeface="Wingdings" panose="05000000000000000000" pitchFamily="2" charset="2"/>
              </a:rPr>
              <a:t>reduce costs</a:t>
            </a:r>
          </a:p>
          <a:p>
            <a:pPr marL="296151" indent="-296151">
              <a:buFont typeface="Arial" panose="020B0604020202020204" pitchFamily="34" charset="0"/>
              <a:buChar char="•"/>
            </a:pPr>
            <a:r>
              <a:rPr lang="en-US" sz="900" noProof="0">
                <a:sym typeface="Wingdings" panose="05000000000000000000" pitchFamily="2" charset="2"/>
              </a:rPr>
              <a:t>make policies more coherent</a:t>
            </a:r>
          </a:p>
          <a:p>
            <a:pPr marL="296151" marR="0" lvl="0" indent="-296151"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solidFill>
                  <a:prstClr val="black"/>
                </a:solidFill>
              </a:rPr>
              <a:t>provide frameworks for resolving potential conflicts </a:t>
            </a:r>
          </a:p>
          <a:p>
            <a:pPr marL="296151" indent="-296151">
              <a:buFont typeface="Arial" panose="020B0604020202020204" pitchFamily="34" charset="0"/>
              <a:buChar char="•"/>
            </a:pPr>
            <a:endParaRPr lang="en-US" sz="900" noProof="0">
              <a:sym typeface="Wingdings" panose="05000000000000000000" pitchFamily="2" charset="2"/>
            </a:endParaRPr>
          </a:p>
          <a:p>
            <a:pPr marL="171450" indent="-171450">
              <a:buFontTx/>
              <a:buChar char="-"/>
            </a:pPr>
            <a:r>
              <a:rPr lang="en-US" sz="900" noProof="0"/>
              <a:t>So what can we do to increase coordination among different sectors and policy levels? And what are the governance mechanisms and instruments we need to realize this?</a:t>
            </a:r>
          </a:p>
          <a:p>
            <a:pPr marL="171450" indent="-171450">
              <a:buFontTx/>
              <a:buChar char="-"/>
            </a:pPr>
            <a:r>
              <a:rPr lang="en-US" sz="900" noProof="0"/>
              <a:t>Albeit the scientific literature is still very limited on providing answers to these governance questions, we will try to shed some light on practical approaches. </a:t>
            </a: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52376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latin typeface="Arial"/>
                <a:cs typeface="Arial"/>
              </a:rPr>
              <a:t>Notes: </a:t>
            </a:r>
            <a:endParaRPr lang="en-US" b="1" noProof="0"/>
          </a:p>
          <a:p>
            <a:endParaRPr lang="en-US" noProof="0"/>
          </a:p>
          <a:p>
            <a:pPr marL="171450" indent="-171450">
              <a:buFontTx/>
              <a:buChar char="-"/>
            </a:pPr>
            <a:r>
              <a:rPr lang="en-US" sz="900" noProof="0">
                <a:latin typeface="Arial"/>
                <a:cs typeface="Arial"/>
              </a:rPr>
              <a:t>In module 1 we discussed the interlinkages across the water, energy and food sectors and highlighted the need to work across sectoral boundaries. But if we look at most political or administrative structures around the world, we find that in most governance systems this need to integrate policies and activities across sectors is not really reflected in the institutional </a:t>
            </a:r>
            <a:r>
              <a:rPr lang="en-US" noProof="0">
                <a:latin typeface="Arial"/>
                <a:cs typeface="Arial"/>
              </a:rPr>
              <a:t>structures</a:t>
            </a:r>
            <a:endParaRPr lang="en-US" sz="900" noProof="0">
              <a:highlight>
                <a:srgbClr val="FFFF00"/>
              </a:highlight>
              <a:latin typeface="Arial"/>
              <a:cs typeface="Arial"/>
            </a:endParaRPr>
          </a:p>
          <a:p>
            <a:pPr marL="171450" indent="-171450">
              <a:buFontTx/>
              <a:buChar char="-"/>
            </a:pPr>
            <a:endParaRPr lang="en-US" sz="900" noProof="0"/>
          </a:p>
          <a:p>
            <a:pPr marL="171450" indent="-171450">
              <a:buFontTx/>
              <a:buChar char="-"/>
            </a:pPr>
            <a:r>
              <a:rPr lang="en-US" sz="900" noProof="0">
                <a:latin typeface="Arial"/>
                <a:cs typeface="Arial"/>
              </a:rPr>
              <a:t>On this slide you see a very simplified organizational chart of a city, illustrating that city administrations are usually organized along sectoral lines, just like national and state administrations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noProof="0">
                <a:latin typeface="Arial"/>
                <a:cs typeface="Arial"/>
              </a:rPr>
              <a:t>And there are very legitimate </a:t>
            </a:r>
            <a:r>
              <a:rPr lang="en-US" sz="1800" noProof="0">
                <a:effectLst/>
                <a:latin typeface="Segoe UI"/>
                <a:cs typeface="Segoe UI"/>
              </a:rPr>
              <a:t>reasons for such sectoral structures: at it allows specialization and giving importance to the relevance of sectoral issues</a:t>
            </a:r>
            <a:endParaRPr lang="en-US" sz="900" noProof="0">
              <a:latin typeface="Segoe UI"/>
              <a:cs typeface="Segoe UI"/>
            </a:endParaRPr>
          </a:p>
          <a:p>
            <a:pPr marL="171450" indent="-171450">
              <a:buFontTx/>
              <a:buChar char="-"/>
            </a:pPr>
            <a:r>
              <a:rPr lang="en-US" sz="900" noProof="0">
                <a:latin typeface="Arial"/>
                <a:cs typeface="Arial"/>
              </a:rPr>
              <a:t>Managing highly interconnected subjects (such as those that cut across water, energy, food/land) however </a:t>
            </a:r>
            <a:r>
              <a:rPr lang="en-US" sz="900" b="1" noProof="0">
                <a:latin typeface="Arial"/>
                <a:cs typeface="Arial"/>
              </a:rPr>
              <a:t>requires coordination </a:t>
            </a:r>
            <a:r>
              <a:rPr lang="en-US" sz="900" noProof="0">
                <a:latin typeface="Arial"/>
                <a:cs typeface="Arial"/>
              </a:rPr>
              <a:t>between the different sectoral departments </a:t>
            </a:r>
            <a:r>
              <a:rPr lang="en-US" sz="900" noProof="0">
                <a:latin typeface="Arial"/>
                <a:cs typeface="Arial"/>
                <a:sym typeface="Wingdings" panose="05000000000000000000" pitchFamily="2" charset="2"/>
              </a:rPr>
              <a:t> also referred to as horizontal coordination</a:t>
            </a:r>
            <a:endParaRPr lang="en-US" sz="900" noProof="0">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61380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chemeClr val="tx1"/>
                </a:solidFill>
              </a:rPr>
              <a:t>Notes: </a:t>
            </a:r>
          </a:p>
          <a:p>
            <a:endParaRPr lang="en-US" b="1" noProof="0">
              <a:solidFill>
                <a:schemeClr val="tx1"/>
              </a:solidFill>
            </a:endParaRPr>
          </a:p>
          <a:p>
            <a:pPr marL="171450" indent="-171450">
              <a:buFontTx/>
              <a:buChar char="-"/>
            </a:pPr>
            <a:r>
              <a:rPr lang="en-US" sz="900" noProof="0">
                <a:solidFill>
                  <a:schemeClr val="tx1"/>
                </a:solidFill>
              </a:rPr>
              <a:t>However, horizontal governance</a:t>
            </a:r>
            <a:r>
              <a:rPr lang="en-US" sz="900" baseline="0" noProof="0">
                <a:solidFill>
                  <a:schemeClr val="tx1"/>
                </a:solidFill>
              </a:rPr>
              <a:t> is not enough. Managing interlinkages between sectors also requires the cooperation across different levels of government (vertical governance).</a:t>
            </a:r>
          </a:p>
          <a:p>
            <a:pPr marL="171450" indent="-171450">
              <a:buFontTx/>
              <a:buChar char="-"/>
            </a:pPr>
            <a:r>
              <a:rPr lang="en-US" sz="900" baseline="0" noProof="0">
                <a:solidFill>
                  <a:schemeClr val="tx1"/>
                </a:solidFill>
              </a:rPr>
              <a:t>If you come from a federally-organized country, you might be very aware of the different mandates and responsibilities that are distributed between the national and the state level.</a:t>
            </a:r>
          </a:p>
          <a:p>
            <a:pPr marL="171450" indent="-171450">
              <a:buFontTx/>
              <a:buChar char="-"/>
            </a:pPr>
            <a:r>
              <a:rPr lang="en-US" sz="900" baseline="0" noProof="0">
                <a:solidFill>
                  <a:schemeClr val="tx1"/>
                </a:solidFill>
              </a:rPr>
              <a:t>But even in more centrally-organized countries we find a certain level of distribution of tasks and responsibilities across different political levels.</a:t>
            </a:r>
          </a:p>
          <a:p>
            <a:pPr marL="171450" indent="-171450">
              <a:buFontTx/>
              <a:buChar char="-"/>
            </a:pPr>
            <a:r>
              <a:rPr lang="en-US" sz="900" baseline="0" noProof="0">
                <a:solidFill>
                  <a:schemeClr val="tx1"/>
                </a:solidFill>
              </a:rPr>
              <a:t>For example, in the case of water we find that in many countries there is some degree of regulation at the national level with regards to general rules for using and protecting water resources, while water and wastewater services are usually regulated at the state or municipal level.</a:t>
            </a:r>
          </a:p>
          <a:p>
            <a:pPr marL="171450" indent="-171450">
              <a:buFontTx/>
              <a:buChar char="-"/>
            </a:pPr>
            <a:r>
              <a:rPr lang="en-US" sz="900" baseline="0" noProof="0">
                <a:solidFill>
                  <a:schemeClr val="tx1"/>
                </a:solidFill>
              </a:rPr>
              <a:t>And this distribution of responsibilities and rule-setting does not only occur for water, but also for food, energy, environmental issues and others</a:t>
            </a:r>
          </a:p>
          <a:p>
            <a:pPr marL="171450" indent="-171450">
              <a:buFontTx/>
              <a:buChar char="-"/>
            </a:pPr>
            <a:r>
              <a:rPr lang="en-US" sz="900" baseline="0" noProof="0">
                <a:solidFill>
                  <a:schemeClr val="tx1"/>
                </a:solidFill>
              </a:rPr>
              <a:t>At any level of governance (regional, national, state/provincial or municipal/local) the implications of rules, regulations, and instruments need to be considered for other sectors at the various different scales.</a:t>
            </a:r>
          </a:p>
          <a:p>
            <a:pPr marL="171450" indent="-171450">
              <a:buFontTx/>
              <a:buChar char="-"/>
            </a:pPr>
            <a:r>
              <a:rPr lang="en-US" sz="900" noProof="0">
                <a:solidFill>
                  <a:schemeClr val="tx1"/>
                </a:solidFill>
              </a:rPr>
              <a:t>So</a:t>
            </a:r>
            <a:r>
              <a:rPr lang="en-US" sz="900" baseline="0" noProof="0">
                <a:solidFill>
                  <a:schemeClr val="tx1"/>
                </a:solidFill>
              </a:rPr>
              <a:t> if we look at this simplified cube to illustrate the network of different sectoral departments, different levels of government, and different actors to be involved, we see that setting up effective coordination between multi-level and multi-sectoral governance structure is no easy task.</a:t>
            </a:r>
            <a:endParaRPr lang="en-US" sz="900" noProof="0">
              <a:solidFill>
                <a:schemeClr val="tx1"/>
              </a:solidFill>
            </a:endParaRPr>
          </a:p>
          <a:p>
            <a:endParaRPr lang="en-US" noProof="0">
              <a:solidFill>
                <a:schemeClr val="tx1"/>
              </a:solidFill>
            </a:endParaRPr>
          </a:p>
          <a:p>
            <a:endParaRPr lang="en-US" noProof="0">
              <a:solidFill>
                <a:schemeClr val="tx1"/>
              </a:solidFill>
            </a:endParaRPr>
          </a:p>
          <a:p>
            <a:r>
              <a:rPr lang="en-US" b="1" noProof="0">
                <a:solidFill>
                  <a:schemeClr val="tx1"/>
                </a:solidFill>
              </a:rPr>
              <a:t>Sources: </a:t>
            </a:r>
          </a:p>
          <a:p>
            <a:endParaRPr lang="en-US" noProof="0">
              <a:solidFill>
                <a:schemeClr val="tx1"/>
              </a:solidFill>
            </a:endParaRPr>
          </a:p>
          <a:p>
            <a:r>
              <a:rPr lang="en-US" noProof="0" err="1">
                <a:solidFill>
                  <a:schemeClr val="tx1"/>
                </a:solidFill>
              </a:rPr>
              <a:t>Jänicke</a:t>
            </a:r>
            <a:r>
              <a:rPr lang="en-US" noProof="0">
                <a:solidFill>
                  <a:schemeClr val="tx1"/>
                </a:solidFill>
              </a:rPr>
              <a:t>, M. (2013). Accelerators of Global Energy Transition: Horizontal and Vertical Reinforcement in Multi-Level Climate Governance. IASS Working Paper. Available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https://www.polsoz.fu-berlin.de/polwiss/forschung/systeme/ffu/files/working_paper_accelerators_of_global_energy_transition_4.pdf</a:t>
            </a:r>
            <a:endParaRPr lang="en-US" noProof="0">
              <a:solidFill>
                <a:schemeClr val="tx1"/>
              </a:solidFil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85392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latin typeface="Arial"/>
                <a:cs typeface="Arial"/>
              </a:rPr>
              <a:t>Notes: </a:t>
            </a:r>
            <a:endParaRPr lang="en-US" b="1" noProof="0"/>
          </a:p>
          <a:p>
            <a:endParaRPr lang="en-US" noProof="0"/>
          </a:p>
          <a:p>
            <a:pPr marL="171450" indent="-171450">
              <a:buFontTx/>
              <a:buChar char="-"/>
            </a:pPr>
            <a:r>
              <a:rPr lang="en-US" noProof="0">
                <a:latin typeface="Arial"/>
                <a:cs typeface="Arial"/>
              </a:rPr>
              <a:t>Before we approach to answer this questions, we would like to reflect upon this question in your professional/regional context and asks you to answer the question on this slide via </a:t>
            </a:r>
            <a:r>
              <a:rPr lang="en-US" noProof="0" err="1">
                <a:latin typeface="Arial"/>
                <a:cs typeface="Arial"/>
              </a:rPr>
              <a:t>mentimeter</a:t>
            </a:r>
            <a:endParaRPr lang="en-US"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latin typeface="Arial"/>
                <a:cs typeface="Arial"/>
              </a:rPr>
              <a:t>„</a:t>
            </a:r>
            <a:r>
              <a:rPr lang="en-US" sz="900" noProof="0">
                <a:latin typeface="Arial"/>
                <a:cs typeface="Arial"/>
              </a:rPr>
              <a:t>What instruments and mechanisms for realizing horizontal policy coordination do you know of and/or are you aware of in your own regional context?“</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latin typeface="Arial"/>
                <a:cs typeface="Arial"/>
              </a:rPr>
              <a:t>For example, what tools/mechanisms do you use in your professional context to coordinate with colleagues from other departments?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latin typeface="Arial"/>
                <a:cs typeface="Arial"/>
              </a:rPr>
              <a:t>Or what financial or regulatory instruments exist in your sector to consider interlinkages with/impacts on other sectors?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a:defRPr/>
            </a:pPr>
            <a:r>
              <a:rPr lang="en-US" u="sng" noProof="0">
                <a:latin typeface="Arial"/>
                <a:cs typeface="Arial"/>
              </a:rPr>
              <a:t>Additional information: </a:t>
            </a:r>
            <a:endParaRPr lang="en-US" u="sng" noProof="0">
              <a:cs typeface="Arial"/>
            </a:endParaRP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latin typeface="Arial"/>
                <a:cs typeface="Arial"/>
              </a:rPr>
              <a:t>The questions to guide the participants might need to be adjusted to their specific backgrounds to help them better understand the possible answers that they could provide.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latin typeface="Arial"/>
                <a:cs typeface="Arial"/>
              </a:rPr>
              <a:t>Collect the answers and, where possible, make connections to input that is still coming or aspects that have already been dealt with in previous chapters</a:t>
            </a:r>
          </a:p>
          <a:p>
            <a:pPr marL="171450" indent="-171450">
              <a:buFontTx/>
              <a:buChar char="-"/>
            </a:pPr>
            <a:endParaRPr lang="en-US" noProof="0"/>
          </a:p>
          <a:p>
            <a:pPr marL="171450" indent="-171450">
              <a:buFontTx/>
              <a:buChar char="-"/>
            </a:pPr>
            <a:endParaRPr lang="en-US" noProof="0"/>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346146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28 February 2023</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28 February 2023</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28 February 2023</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28 February 2023</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28 February 2023</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28 February 2023</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28 February 2023</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73.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75.sv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7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54.sv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5" Type="http://schemas.openxmlformats.org/officeDocument/2006/relationships/image" Target="../media/image58.svg"/><Relationship Id="rId2" Type="http://schemas.openxmlformats.org/officeDocument/2006/relationships/notesSlide" Target="../notesSlides/notesSlide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39.jpe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jpeg"/><Relationship Id="rId15" Type="http://schemas.openxmlformats.org/officeDocument/2006/relationships/image" Target="../media/image48.svg"/><Relationship Id="rId23" Type="http://schemas.openxmlformats.org/officeDocument/2006/relationships/image" Target="../media/image56.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82.svg"/><Relationship Id="rId5" Type="http://schemas.openxmlformats.org/officeDocument/2006/relationships/image" Target="../media/image27.png"/><Relationship Id="rId10" Type="http://schemas.openxmlformats.org/officeDocument/2006/relationships/image" Target="../media/image86.svg"/><Relationship Id="rId4" Type="http://schemas.openxmlformats.org/officeDocument/2006/relationships/image" Target="../media/image81.svg"/><Relationship Id="rId9"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hyperlink" Target="https://thenounproject.com/term/recycling-bin/40414" TargetMode="External"/><Relationship Id="rId7" Type="http://schemas.openxmlformats.org/officeDocument/2006/relationships/hyperlink" Target="https://thenounproject.com/term/awareness/30176"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92.png"/><Relationship Id="rId5" Type="http://schemas.openxmlformats.org/officeDocument/2006/relationships/hyperlink" Target="https://thenounproject.com/term/business-agreement/843332" TargetMode="External"/><Relationship Id="rId10"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hyperlink" Target="https://thenounproject.com/term/teacher/16031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s://ecoawards-namibia.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63.sv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68000" y="4124658"/>
            <a:ext cx="1834490"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28 February 2023</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n-US"/>
              <a:t>Module II - </a:t>
            </a:r>
            <a:r>
              <a:rPr lang="en-GB"/>
              <a:t>Institutions, processes and tools for institutionalizing the WEF Nexus</a:t>
            </a:r>
            <a:endParaRPr lang="de-DE"/>
          </a:p>
        </p:txBody>
      </p:sp>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3260025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a:extLst>
              <a:ext uri="{FF2B5EF4-FFF2-40B4-BE49-F238E27FC236}">
                <a16:creationId xmlns:a16="http://schemas.microsoft.com/office/drawing/2014/main" id="{B77BA669-34DB-40D5-B480-1D51351B5449}"/>
              </a:ext>
            </a:extLst>
          </p:cNvPr>
          <p:cNvSpPr/>
          <p:nvPr/>
        </p:nvSpPr>
        <p:spPr>
          <a:xfrm>
            <a:off x="210775" y="1418447"/>
            <a:ext cx="8398388" cy="229195"/>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 name="Pfeil: nach rechts 5">
            <a:extLst>
              <a:ext uri="{FF2B5EF4-FFF2-40B4-BE49-F238E27FC236}">
                <a16:creationId xmlns:a16="http://schemas.microsoft.com/office/drawing/2014/main" id="{7B93D48E-D9D0-4E42-BD6E-DDCCEDDD5687}"/>
              </a:ext>
            </a:extLst>
          </p:cNvPr>
          <p:cNvSpPr/>
          <p:nvPr/>
        </p:nvSpPr>
        <p:spPr>
          <a:xfrm>
            <a:off x="215007" y="1967505"/>
            <a:ext cx="8567183" cy="385170"/>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 name="Titel 3">
            <a:extLst>
              <a:ext uri="{FF2B5EF4-FFF2-40B4-BE49-F238E27FC236}">
                <a16:creationId xmlns:a16="http://schemas.microsoft.com/office/drawing/2014/main" id="{E9C49E2E-0F7F-4018-982B-5ECD31266C64}"/>
              </a:ext>
            </a:extLst>
          </p:cNvPr>
          <p:cNvSpPr>
            <a:spLocks noGrp="1"/>
          </p:cNvSpPr>
          <p:nvPr>
            <p:ph type="title"/>
          </p:nvPr>
        </p:nvSpPr>
        <p:spPr/>
        <p:txBody>
          <a:bodyPr>
            <a:normAutofit/>
          </a:bodyPr>
          <a:lstStyle/>
          <a:p>
            <a:r>
              <a:rPr lang="en-US"/>
              <a:t>WEF Nexus coordination process</a:t>
            </a:r>
            <a:endParaRPr lang="de-DE"/>
          </a:p>
        </p:txBody>
      </p:sp>
      <p:sp>
        <p:nvSpPr>
          <p:cNvPr id="5" name="Foliennummernplatzhalter 4">
            <a:extLst>
              <a:ext uri="{FF2B5EF4-FFF2-40B4-BE49-F238E27FC236}">
                <a16:creationId xmlns:a16="http://schemas.microsoft.com/office/drawing/2014/main" id="{5D7364B0-819C-4A96-8C4F-CFB5E30B2D14}"/>
              </a:ext>
            </a:extLst>
          </p:cNvPr>
          <p:cNvSpPr>
            <a:spLocks noGrp="1"/>
          </p:cNvSpPr>
          <p:nvPr>
            <p:ph type="sldNum" sz="quarter" idx="16"/>
          </p:nvPr>
        </p:nvSpPr>
        <p:spPr/>
        <p:txBody>
          <a:bodyPr/>
          <a:lstStyle/>
          <a:p>
            <a:fld id="{CF23C0C3-F0EC-4AF0-84C8-08554CFEDD03}" type="slidenum">
              <a:rPr lang="en-GB" smtClean="0"/>
              <a:t>10</a:t>
            </a:fld>
            <a:endParaRPr lang="en-GB"/>
          </a:p>
        </p:txBody>
      </p:sp>
      <p:graphicFrame>
        <p:nvGraphicFramePr>
          <p:cNvPr id="8" name="Table 5">
            <a:extLst>
              <a:ext uri="{FF2B5EF4-FFF2-40B4-BE49-F238E27FC236}">
                <a16:creationId xmlns:a16="http://schemas.microsoft.com/office/drawing/2014/main" id="{4B1C151A-15B7-4C76-9D2F-B0BA08B35217}"/>
              </a:ext>
            </a:extLst>
          </p:cNvPr>
          <p:cNvGraphicFramePr>
            <a:graphicFrameLocks noGrp="1"/>
          </p:cNvGraphicFramePr>
          <p:nvPr>
            <p:extLst>
              <p:ext uri="{D42A27DB-BD31-4B8C-83A1-F6EECF244321}">
                <p14:modId xmlns:p14="http://schemas.microsoft.com/office/powerpoint/2010/main" val="477942686"/>
              </p:ext>
            </p:extLst>
          </p:nvPr>
        </p:nvGraphicFramePr>
        <p:xfrm>
          <a:off x="447745" y="1967505"/>
          <a:ext cx="7886700" cy="2599995"/>
        </p:xfrm>
        <a:graphic>
          <a:graphicData uri="http://schemas.openxmlformats.org/drawingml/2006/table">
            <a:tbl>
              <a:tblPr firstRow="1" bandRow="1">
                <a:tableStyleId>{7DF18680-E054-41AD-8BC1-D1AEF772440D}</a:tableStyleId>
              </a:tblPr>
              <a:tblGrid>
                <a:gridCol w="1971675">
                  <a:extLst>
                    <a:ext uri="{9D8B030D-6E8A-4147-A177-3AD203B41FA5}">
                      <a16:colId xmlns:a16="http://schemas.microsoft.com/office/drawing/2014/main" val="1765623563"/>
                    </a:ext>
                  </a:extLst>
                </a:gridCol>
                <a:gridCol w="1971675">
                  <a:extLst>
                    <a:ext uri="{9D8B030D-6E8A-4147-A177-3AD203B41FA5}">
                      <a16:colId xmlns:a16="http://schemas.microsoft.com/office/drawing/2014/main" val="2093717809"/>
                    </a:ext>
                  </a:extLst>
                </a:gridCol>
                <a:gridCol w="1971675">
                  <a:extLst>
                    <a:ext uri="{9D8B030D-6E8A-4147-A177-3AD203B41FA5}">
                      <a16:colId xmlns:a16="http://schemas.microsoft.com/office/drawing/2014/main" val="3341827491"/>
                    </a:ext>
                  </a:extLst>
                </a:gridCol>
                <a:gridCol w="1971675">
                  <a:extLst>
                    <a:ext uri="{9D8B030D-6E8A-4147-A177-3AD203B41FA5}">
                      <a16:colId xmlns:a16="http://schemas.microsoft.com/office/drawing/2014/main" val="1773865221"/>
                    </a:ext>
                  </a:extLst>
                </a:gridCol>
              </a:tblGrid>
              <a:tr h="545398">
                <a:tc>
                  <a:txBody>
                    <a:bodyPr/>
                    <a:lstStyle/>
                    <a:p>
                      <a:pPr algn="ctr"/>
                      <a:r>
                        <a:rPr lang="en-GB" sz="1200">
                          <a:latin typeface="+mj-lt"/>
                          <a:cs typeface="Calibri" panose="020F0502020204030204" pitchFamily="34" charset="0"/>
                        </a:rPr>
                        <a:t>Absence of  coordination</a:t>
                      </a:r>
                    </a:p>
                  </a:txBody>
                  <a:tcPr marL="136649" marR="136649" marT="107598" marB="6832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a:latin typeface="+mj-lt"/>
                          <a:cs typeface="Calibri" panose="020F0502020204030204" pitchFamily="34" charset="0"/>
                        </a:rPr>
                        <a:t>   Negative coordination</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a:latin typeface="+mj-lt"/>
                          <a:cs typeface="Calibri" panose="020F0502020204030204" pitchFamily="34" charset="0"/>
                        </a:rPr>
                        <a:t>    Positive coordination</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a:latin typeface="+mj-lt"/>
                          <a:cs typeface="Calibri" panose="020F0502020204030204" pitchFamily="34" charset="0"/>
                        </a:rPr>
                        <a:t>  Strategic coordination</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3605022253"/>
                  </a:ext>
                </a:extLst>
              </a:tr>
              <a:tr h="2054597">
                <a:tc>
                  <a:txBody>
                    <a:bodyPr/>
                    <a:lstStyle/>
                    <a:p>
                      <a:pPr marL="285750" indent="-285750" algn="l">
                        <a:buClr>
                          <a:srgbClr val="F4971A"/>
                        </a:buClr>
                        <a:buFont typeface="Wingdings" panose="05000000000000000000" pitchFamily="2" charset="2"/>
                        <a:buChar char="§"/>
                      </a:pPr>
                      <a:r>
                        <a:rPr lang="en-GB" sz="1200">
                          <a:latin typeface="+mj-lt"/>
                          <a:cs typeface="Calibri" panose="020F0502020204030204" pitchFamily="34" charset="0"/>
                        </a:rPr>
                        <a:t>Decisions made in one sector/level</a:t>
                      </a:r>
                    </a:p>
                    <a:p>
                      <a:pPr marL="285750" indent="-285750" algn="l">
                        <a:buClr>
                          <a:srgbClr val="F4971A"/>
                        </a:buClr>
                        <a:buFont typeface="Wingdings" panose="05000000000000000000" pitchFamily="2" charset="2"/>
                        <a:buChar char="§"/>
                      </a:pPr>
                      <a:r>
                        <a:rPr lang="en-GB" sz="1200" b="1">
                          <a:latin typeface="+mj-lt"/>
                          <a:cs typeface="Calibri" panose="020F0502020204030204" pitchFamily="34" charset="0"/>
                        </a:rPr>
                        <a:t>No coordination </a:t>
                      </a:r>
                      <a:r>
                        <a:rPr lang="en-GB" sz="1200">
                          <a:latin typeface="+mj-lt"/>
                          <a:cs typeface="Calibri" panose="020F0502020204030204" pitchFamily="34" charset="0"/>
                        </a:rPr>
                        <a:t>with other sectors/level</a:t>
                      </a:r>
                    </a:p>
                  </a:txBody>
                  <a:tcPr marL="136649" marR="136649" marT="68325" marB="6832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indent="-285750" algn="l">
                        <a:buClr>
                          <a:srgbClr val="F4971A"/>
                        </a:buClr>
                        <a:buFont typeface="Wingdings" panose="05000000000000000000" pitchFamily="2" charset="2"/>
                        <a:buChar char="§"/>
                      </a:pPr>
                      <a:r>
                        <a:rPr lang="en-GB" sz="1200">
                          <a:latin typeface="+mj-lt"/>
                          <a:cs typeface="Calibri" panose="020F0502020204030204" pitchFamily="34" charset="0"/>
                        </a:rPr>
                        <a:t>Decision made in one sector/level</a:t>
                      </a:r>
                    </a:p>
                    <a:p>
                      <a:pPr marL="285750" indent="-285750" algn="l">
                        <a:buClr>
                          <a:srgbClr val="F4971A"/>
                        </a:buClr>
                        <a:buFont typeface="Wingdings" panose="05000000000000000000" pitchFamily="2" charset="2"/>
                        <a:buChar char="§"/>
                      </a:pPr>
                      <a:r>
                        <a:rPr lang="en-GB" sz="1200" b="1">
                          <a:latin typeface="+mj-lt"/>
                          <a:cs typeface="Calibri" panose="020F0502020204030204" pitchFamily="34" charset="0"/>
                        </a:rPr>
                        <a:t>Informing/consul-ting </a:t>
                      </a:r>
                      <a:r>
                        <a:rPr lang="en-GB" sz="1200">
                          <a:latin typeface="+mj-lt"/>
                          <a:cs typeface="Calibri" panose="020F0502020204030204" pitchFamily="34" charset="0"/>
                        </a:rPr>
                        <a:t>other sectors to avoid conflict </a:t>
                      </a:r>
                    </a:p>
                    <a:p>
                      <a:pPr marL="0" indent="0" algn="l">
                        <a:buClr>
                          <a:srgbClr val="F4971A"/>
                        </a:buClr>
                        <a:buFont typeface="Wingdings" panose="05000000000000000000" pitchFamily="2" charset="2"/>
                        <a:buNone/>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200">
                          <a:latin typeface="+mj-lt"/>
                          <a:cs typeface="Calibri" panose="020F0502020204030204" pitchFamily="34" charset="0"/>
                        </a:rPr>
                        <a:t>Seek to find joint solutions that benefit all sectors/levels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GB" sz="1200">
                          <a:latin typeface="+mj-lt"/>
                          <a:cs typeface="Calibri" panose="020F0502020204030204" pitchFamily="34" charset="0"/>
                        </a:rPr>
                        <a:t>Requires more </a:t>
                      </a:r>
                      <a:r>
                        <a:rPr lang="en-GB" sz="1200" b="1">
                          <a:latin typeface="+mj-lt"/>
                          <a:cs typeface="Calibri" panose="020F0502020204030204" pitchFamily="34" charset="0"/>
                        </a:rPr>
                        <a:t>intensive coordination/ cooperation</a:t>
                      </a: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GB" sz="1200">
                          <a:latin typeface="+mj-lt"/>
                          <a:cs typeface="Calibri" panose="020F0502020204030204" pitchFamily="34" charset="0"/>
                        </a:rPr>
                        <a:t>Comprehensive approach – coordination to achieve joint strategic policy goals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GB" sz="1200">
                          <a:latin typeface="+mj-lt"/>
                          <a:cs typeface="Calibri" panose="020F0502020204030204" pitchFamily="34" charset="0"/>
                        </a:rPr>
                        <a:t>Involvement of </a:t>
                      </a:r>
                      <a:r>
                        <a:rPr lang="en-GB" sz="1200" b="1">
                          <a:latin typeface="+mj-lt"/>
                          <a:cs typeface="Calibri" panose="020F0502020204030204" pitchFamily="34" charset="0"/>
                        </a:rPr>
                        <a:t>different sectoral actors from the beginning </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1777976"/>
                  </a:ext>
                </a:extLst>
              </a:tr>
            </a:tbl>
          </a:graphicData>
        </a:graphic>
      </p:graphicFrame>
      <p:sp>
        <p:nvSpPr>
          <p:cNvPr id="9" name="Rechteck: abgerundete Ecken 8">
            <a:extLst>
              <a:ext uri="{FF2B5EF4-FFF2-40B4-BE49-F238E27FC236}">
                <a16:creationId xmlns:a16="http://schemas.microsoft.com/office/drawing/2014/main" id="{B93D72FA-6886-4206-9696-8B7D3CE04A45}"/>
              </a:ext>
            </a:extLst>
          </p:cNvPr>
          <p:cNvSpPr/>
          <p:nvPr/>
        </p:nvSpPr>
        <p:spPr>
          <a:xfrm>
            <a:off x="1514545" y="1116545"/>
            <a:ext cx="1190555" cy="6588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Trade-offs</a:t>
            </a:r>
          </a:p>
          <a:p>
            <a:pPr algn="ctr"/>
            <a:r>
              <a:rPr lang="en-US" sz="1050"/>
              <a:t>Externalities</a:t>
            </a:r>
          </a:p>
          <a:p>
            <a:pPr algn="ctr"/>
            <a:r>
              <a:rPr lang="en-US" sz="1050"/>
              <a:t>conflict </a:t>
            </a:r>
          </a:p>
        </p:txBody>
      </p:sp>
      <p:sp>
        <p:nvSpPr>
          <p:cNvPr id="10" name="Rechteck: abgerundete Ecken 9">
            <a:extLst>
              <a:ext uri="{FF2B5EF4-FFF2-40B4-BE49-F238E27FC236}">
                <a16:creationId xmlns:a16="http://schemas.microsoft.com/office/drawing/2014/main" id="{E6F96127-2440-46EA-9570-85D22C253FBB}"/>
              </a:ext>
            </a:extLst>
          </p:cNvPr>
          <p:cNvSpPr/>
          <p:nvPr/>
        </p:nvSpPr>
        <p:spPr>
          <a:xfrm>
            <a:off x="3640759"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Minimizing/ avoiding trade-offs &amp; conflicts</a:t>
            </a:r>
          </a:p>
        </p:txBody>
      </p:sp>
      <p:sp>
        <p:nvSpPr>
          <p:cNvPr id="11" name="Rechteck: abgerundete Ecken 10">
            <a:extLst>
              <a:ext uri="{FF2B5EF4-FFF2-40B4-BE49-F238E27FC236}">
                <a16:creationId xmlns:a16="http://schemas.microsoft.com/office/drawing/2014/main" id="{A05E9626-7BC1-446B-81C5-B8B032151E6E}"/>
              </a:ext>
            </a:extLst>
          </p:cNvPr>
          <p:cNvSpPr/>
          <p:nvPr/>
        </p:nvSpPr>
        <p:spPr>
          <a:xfrm>
            <a:off x="5766973"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Using synergies</a:t>
            </a:r>
          </a:p>
        </p:txBody>
      </p:sp>
      <p:pic>
        <p:nvPicPr>
          <p:cNvPr id="3" name="Grafik 2" descr="Prost mit einfarbiger Füllung">
            <a:extLst>
              <a:ext uri="{FF2B5EF4-FFF2-40B4-BE49-F238E27FC236}">
                <a16:creationId xmlns:a16="http://schemas.microsoft.com/office/drawing/2014/main" id="{7C3A7D88-9213-4FD5-8C6E-6279088A661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745" y="2041403"/>
            <a:ext cx="385170" cy="385170"/>
          </a:xfrm>
          <a:prstGeom prst="rect">
            <a:avLst/>
          </a:prstGeom>
        </p:spPr>
      </p:pic>
      <p:pic>
        <p:nvPicPr>
          <p:cNvPr id="13" name="Grafik 12" descr="Prost mit einfarbiger Füllung">
            <a:extLst>
              <a:ext uri="{FF2B5EF4-FFF2-40B4-BE49-F238E27FC236}">
                <a16:creationId xmlns:a16="http://schemas.microsoft.com/office/drawing/2014/main" id="{ABA734E8-057D-4BA9-8EE3-6A34BEB5E11E}"/>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6500" y="2053435"/>
            <a:ext cx="385170" cy="385170"/>
          </a:xfrm>
          <a:prstGeom prst="rect">
            <a:avLst/>
          </a:prstGeom>
        </p:spPr>
      </p:pic>
      <p:pic>
        <p:nvPicPr>
          <p:cNvPr id="14" name="Grafik 13" descr="Prost mit einfarbiger Füllung">
            <a:extLst>
              <a:ext uri="{FF2B5EF4-FFF2-40B4-BE49-F238E27FC236}">
                <a16:creationId xmlns:a16="http://schemas.microsoft.com/office/drawing/2014/main" id="{4A5F700A-69C2-44AC-B043-CFC699CCF88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7562" y="2089736"/>
            <a:ext cx="385170" cy="385170"/>
          </a:xfrm>
          <a:prstGeom prst="rect">
            <a:avLst/>
          </a:prstGeom>
        </p:spPr>
      </p:pic>
      <p:pic>
        <p:nvPicPr>
          <p:cNvPr id="15" name="Grafik 14" descr="Prost mit einfarbiger Füllung">
            <a:extLst>
              <a:ext uri="{FF2B5EF4-FFF2-40B4-BE49-F238E27FC236}">
                <a16:creationId xmlns:a16="http://schemas.microsoft.com/office/drawing/2014/main" id="{8B8548BA-0D88-440A-800B-27AA3975EB5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3472" y="2049629"/>
            <a:ext cx="385170" cy="385170"/>
          </a:xfrm>
          <a:prstGeom prst="rect">
            <a:avLst/>
          </a:prstGeom>
        </p:spPr>
      </p:pic>
      <p:pic>
        <p:nvPicPr>
          <p:cNvPr id="16" name="Grafik 15" descr="Ziel Silhouette">
            <a:extLst>
              <a:ext uri="{FF2B5EF4-FFF2-40B4-BE49-F238E27FC236}">
                <a16:creationId xmlns:a16="http://schemas.microsoft.com/office/drawing/2014/main" id="{4EB88528-2143-46A5-A53D-B762773C98E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4233" y="1995317"/>
            <a:ext cx="287003" cy="287003"/>
          </a:xfrm>
          <a:prstGeom prst="rect">
            <a:avLst/>
          </a:prstGeom>
        </p:spPr>
      </p:pic>
      <p:pic>
        <p:nvPicPr>
          <p:cNvPr id="22" name="Grafik 21" descr="Schließen mit einfarbiger Füllung">
            <a:extLst>
              <a:ext uri="{FF2B5EF4-FFF2-40B4-BE49-F238E27FC236}">
                <a16:creationId xmlns:a16="http://schemas.microsoft.com/office/drawing/2014/main" id="{3E38948F-4BC9-4AEB-8E82-47506D2B0C0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069" y="1991265"/>
            <a:ext cx="232691" cy="232691"/>
          </a:xfrm>
          <a:prstGeom prst="rect">
            <a:avLst/>
          </a:prstGeom>
        </p:spPr>
      </p:pic>
      <p:pic>
        <p:nvPicPr>
          <p:cNvPr id="26" name="Grafik 25" descr="Hinzufügen mit einfarbiger Füllung">
            <a:extLst>
              <a:ext uri="{FF2B5EF4-FFF2-40B4-BE49-F238E27FC236}">
                <a16:creationId xmlns:a16="http://schemas.microsoft.com/office/drawing/2014/main" id="{E1565C12-0B79-4D32-A05A-92A49F8D6E9B}"/>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7812" y="1995318"/>
            <a:ext cx="287003" cy="287003"/>
          </a:xfrm>
          <a:prstGeom prst="rect">
            <a:avLst/>
          </a:prstGeom>
        </p:spPr>
      </p:pic>
      <p:cxnSp>
        <p:nvCxnSpPr>
          <p:cNvPr id="30" name="Gerader Verbinder 29">
            <a:extLst>
              <a:ext uri="{FF2B5EF4-FFF2-40B4-BE49-F238E27FC236}">
                <a16:creationId xmlns:a16="http://schemas.microsoft.com/office/drawing/2014/main" id="{0273981E-FB43-4423-8CAD-D809F0C3B702}"/>
              </a:ext>
            </a:extLst>
          </p:cNvPr>
          <p:cNvCxnSpPr/>
          <p:nvPr/>
        </p:nvCxnSpPr>
        <p:spPr>
          <a:xfrm>
            <a:off x="2801510" y="2117403"/>
            <a:ext cx="1825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88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5CDEFF-01AC-4245-8DB8-B6DD9140E55C}"/>
              </a:ext>
            </a:extLst>
          </p:cNvPr>
          <p:cNvSpPr>
            <a:spLocks noGrp="1"/>
          </p:cNvSpPr>
          <p:nvPr>
            <p:ph type="title"/>
          </p:nvPr>
        </p:nvSpPr>
        <p:spPr/>
        <p:txBody>
          <a:bodyPr>
            <a:normAutofit/>
          </a:bodyPr>
          <a:lstStyle/>
          <a:p>
            <a:r>
              <a:rPr lang="en-US"/>
              <a:t>Type I: Horizontal coordination for WEF governance</a:t>
            </a:r>
            <a:endParaRPr lang="de-DE"/>
          </a:p>
        </p:txBody>
      </p:sp>
      <p:sp>
        <p:nvSpPr>
          <p:cNvPr id="4" name="Foliennummernplatzhalter 3">
            <a:extLst>
              <a:ext uri="{FF2B5EF4-FFF2-40B4-BE49-F238E27FC236}">
                <a16:creationId xmlns:a16="http://schemas.microsoft.com/office/drawing/2014/main" id="{FB9AD4E1-C872-414F-B489-D85FDBA4B3CD}"/>
              </a:ext>
            </a:extLst>
          </p:cNvPr>
          <p:cNvSpPr>
            <a:spLocks noGrp="1"/>
          </p:cNvSpPr>
          <p:nvPr>
            <p:ph type="sldNum" sz="quarter" idx="16"/>
          </p:nvPr>
        </p:nvSpPr>
        <p:spPr/>
        <p:txBody>
          <a:bodyPr/>
          <a:lstStyle/>
          <a:p>
            <a:fld id="{CF23C0C3-F0EC-4AF0-84C8-08554CFEDD03}" type="slidenum">
              <a:rPr lang="en-GB" smtClean="0"/>
              <a:t>11</a:t>
            </a:fld>
            <a:endParaRPr lang="en-GB"/>
          </a:p>
        </p:txBody>
      </p:sp>
      <p:graphicFrame>
        <p:nvGraphicFramePr>
          <p:cNvPr id="5" name="Diagramm 4">
            <a:extLst>
              <a:ext uri="{FF2B5EF4-FFF2-40B4-BE49-F238E27FC236}">
                <a16:creationId xmlns:a16="http://schemas.microsoft.com/office/drawing/2014/main" id="{7B0FCCE3-16F9-460E-A604-ACBF5C730E0D}"/>
              </a:ext>
            </a:extLst>
          </p:cNvPr>
          <p:cNvGraphicFramePr/>
          <p:nvPr>
            <p:extLst>
              <p:ext uri="{D42A27DB-BD31-4B8C-83A1-F6EECF244321}">
                <p14:modId xmlns:p14="http://schemas.microsoft.com/office/powerpoint/2010/main" val="791575267"/>
              </p:ext>
            </p:extLst>
          </p:nvPr>
        </p:nvGraphicFramePr>
        <p:xfrm>
          <a:off x="449816" y="1139168"/>
          <a:ext cx="7097396" cy="342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6702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670EB-2B69-4F3F-A9FC-E0BF2B18F0C3}"/>
              </a:ext>
            </a:extLst>
          </p:cNvPr>
          <p:cNvSpPr>
            <a:spLocks noGrp="1"/>
          </p:cNvSpPr>
          <p:nvPr>
            <p:ph type="title"/>
          </p:nvPr>
        </p:nvSpPr>
        <p:spPr/>
        <p:txBody>
          <a:bodyPr>
            <a:normAutofit/>
          </a:bodyPr>
          <a:lstStyle/>
          <a:p>
            <a:r>
              <a:rPr lang="en-US"/>
              <a:t>Type II: Vertical coordination for WEF nexus</a:t>
            </a:r>
            <a:endParaRPr lang="de-DE"/>
          </a:p>
        </p:txBody>
      </p:sp>
      <p:sp>
        <p:nvSpPr>
          <p:cNvPr id="3" name="Textplatzhalter 2">
            <a:extLst>
              <a:ext uri="{FF2B5EF4-FFF2-40B4-BE49-F238E27FC236}">
                <a16:creationId xmlns:a16="http://schemas.microsoft.com/office/drawing/2014/main" id="{E385569D-6237-4A80-BDFD-5F77164C37AF}"/>
              </a:ext>
            </a:extLst>
          </p:cNvPr>
          <p:cNvSpPr>
            <a:spLocks noGrp="1"/>
          </p:cNvSpPr>
          <p:nvPr>
            <p:ph type="body" sz="quarter" idx="10"/>
          </p:nvPr>
        </p:nvSpPr>
        <p:spPr/>
        <p:txBody>
          <a:bodyPr>
            <a:normAutofit lnSpcReduction="10000"/>
          </a:bodyPr>
          <a:lstStyle/>
          <a:p>
            <a:r>
              <a:rPr lang="en-US"/>
              <a:t>Coordination between different levels of governance is </a:t>
            </a:r>
            <a:r>
              <a:rPr lang="en-US" err="1"/>
              <a:t>realised</a:t>
            </a:r>
            <a:r>
              <a:rPr lang="en-US"/>
              <a:t> through different institutional instruments. For example, through:  </a:t>
            </a:r>
          </a:p>
          <a:p>
            <a:endParaRPr lang="en-US" sz="1050"/>
          </a:p>
          <a:p>
            <a:pPr marL="615950" lvl="1" indent="-342900"/>
            <a:r>
              <a:rPr lang="en-US"/>
              <a:t>Dialogue processes and consultations</a:t>
            </a:r>
          </a:p>
          <a:p>
            <a:pPr marL="615950" lvl="1" indent="-342900"/>
            <a:r>
              <a:rPr lang="en-US"/>
              <a:t>Conferences of national and regional ministries (often along sectoral lines)</a:t>
            </a:r>
          </a:p>
          <a:p>
            <a:pPr marL="615950" lvl="1" indent="-342900"/>
            <a:r>
              <a:rPr lang="en-US"/>
              <a:t>Working groups between local-regional-national government levels</a:t>
            </a:r>
          </a:p>
          <a:p>
            <a:endParaRPr lang="de-DE"/>
          </a:p>
        </p:txBody>
      </p:sp>
      <p:sp>
        <p:nvSpPr>
          <p:cNvPr id="4" name="Foliennummernplatzhalter 3">
            <a:extLst>
              <a:ext uri="{FF2B5EF4-FFF2-40B4-BE49-F238E27FC236}">
                <a16:creationId xmlns:a16="http://schemas.microsoft.com/office/drawing/2014/main" id="{ED65D4A6-5A4C-462A-B195-4FEC77E09695}"/>
              </a:ext>
            </a:extLst>
          </p:cNvPr>
          <p:cNvSpPr>
            <a:spLocks noGrp="1"/>
          </p:cNvSpPr>
          <p:nvPr>
            <p:ph type="sldNum" sz="quarter" idx="16"/>
          </p:nvPr>
        </p:nvSpPr>
        <p:spPr/>
        <p:txBody>
          <a:bodyPr/>
          <a:lstStyle/>
          <a:p>
            <a:fld id="{CF23C0C3-F0EC-4AF0-84C8-08554CFEDD03}" type="slidenum">
              <a:rPr lang="en-GB" smtClean="0"/>
              <a:t>12</a:t>
            </a:fld>
            <a:endParaRPr lang="en-GB"/>
          </a:p>
        </p:txBody>
      </p:sp>
      <p:grpSp>
        <p:nvGrpSpPr>
          <p:cNvPr id="5" name="Gruppieren 4">
            <a:extLst>
              <a:ext uri="{FF2B5EF4-FFF2-40B4-BE49-F238E27FC236}">
                <a16:creationId xmlns:a16="http://schemas.microsoft.com/office/drawing/2014/main" id="{0A49D949-CA19-44AD-8902-15F58A8E121B}"/>
              </a:ext>
            </a:extLst>
          </p:cNvPr>
          <p:cNvGrpSpPr/>
          <p:nvPr/>
        </p:nvGrpSpPr>
        <p:grpSpPr>
          <a:xfrm>
            <a:off x="4928317" y="1188000"/>
            <a:ext cx="3276129" cy="3706812"/>
            <a:chOff x="4441359" y="893918"/>
            <a:chExt cx="4279922" cy="5065120"/>
          </a:xfrm>
        </p:grpSpPr>
        <p:sp>
          <p:nvSpPr>
            <p:cNvPr id="29" name="Textfeld 28">
              <a:extLst>
                <a:ext uri="{FF2B5EF4-FFF2-40B4-BE49-F238E27FC236}">
                  <a16:creationId xmlns:a16="http://schemas.microsoft.com/office/drawing/2014/main" id="{07F2FA4F-0A40-4878-A83F-BF2BAB9014A5}"/>
                </a:ext>
              </a:extLst>
            </p:cNvPr>
            <p:cNvSpPr txBox="1"/>
            <p:nvPr/>
          </p:nvSpPr>
          <p:spPr>
            <a:xfrm>
              <a:off x="5175165" y="1929622"/>
              <a:ext cx="2780370" cy="717140"/>
            </a:xfrm>
            <a:prstGeom prst="rect">
              <a:avLst/>
            </a:prstGeom>
            <a:solidFill>
              <a:srgbClr val="004C82"/>
            </a:solidFill>
          </p:spPr>
          <p:txBody>
            <a:bodyPr wrap="square" rtlCol="0">
              <a:spAutoFit/>
            </a:bodyPr>
            <a:lstStyle/>
            <a:p>
              <a:pPr algn="ctr"/>
              <a:r>
                <a:rPr lang="en-GB" sz="1600" b="1">
                  <a:solidFill>
                    <a:schemeClr val="bg1"/>
                  </a:solidFill>
                </a:rPr>
                <a:t>Provincial Government</a:t>
              </a:r>
            </a:p>
          </p:txBody>
        </p:sp>
        <p:grpSp>
          <p:nvGrpSpPr>
            <p:cNvPr id="7" name="Gruppieren 6">
              <a:extLst>
                <a:ext uri="{FF2B5EF4-FFF2-40B4-BE49-F238E27FC236}">
                  <a16:creationId xmlns:a16="http://schemas.microsoft.com/office/drawing/2014/main" id="{C4EC17F4-0100-4417-A11F-F7FD7996A165}"/>
                </a:ext>
              </a:extLst>
            </p:cNvPr>
            <p:cNvGrpSpPr/>
            <p:nvPr/>
          </p:nvGrpSpPr>
          <p:grpSpPr>
            <a:xfrm>
              <a:off x="5175165" y="3991528"/>
              <a:ext cx="2705100" cy="656444"/>
              <a:chOff x="3943350" y="1619250"/>
              <a:chExt cx="2705100" cy="800100"/>
            </a:xfrm>
          </p:grpSpPr>
          <p:sp>
            <p:nvSpPr>
              <p:cNvPr id="26" name="Rechteck 25">
                <a:extLst>
                  <a:ext uri="{FF2B5EF4-FFF2-40B4-BE49-F238E27FC236}">
                    <a16:creationId xmlns:a16="http://schemas.microsoft.com/office/drawing/2014/main" id="{7D2C564F-559F-4F70-A53A-287A1CBD97F2}"/>
                  </a:ext>
                </a:extLst>
              </p:cNvPr>
              <p:cNvSpPr/>
              <p:nvPr/>
            </p:nvSpPr>
            <p:spPr>
              <a:xfrm>
                <a:off x="3943350" y="1619250"/>
                <a:ext cx="2703412"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7" name="Textfeld 26">
                <a:extLst>
                  <a:ext uri="{FF2B5EF4-FFF2-40B4-BE49-F238E27FC236}">
                    <a16:creationId xmlns:a16="http://schemas.microsoft.com/office/drawing/2014/main" id="{1C2C8DEE-0A4F-4B25-888B-7235DDA2AF73}"/>
                  </a:ext>
                </a:extLst>
              </p:cNvPr>
              <p:cNvSpPr txBox="1"/>
              <p:nvPr/>
            </p:nvSpPr>
            <p:spPr>
              <a:xfrm>
                <a:off x="3943350" y="1706020"/>
                <a:ext cx="2705100" cy="506046"/>
              </a:xfrm>
              <a:prstGeom prst="rect">
                <a:avLst/>
              </a:prstGeom>
              <a:noFill/>
            </p:spPr>
            <p:txBody>
              <a:bodyPr wrap="square" rtlCol="0">
                <a:spAutoFit/>
              </a:bodyPr>
              <a:lstStyle/>
              <a:p>
                <a:pPr algn="ctr"/>
                <a:r>
                  <a:rPr lang="en-GB" sz="1600" b="1">
                    <a:solidFill>
                      <a:schemeClr val="bg1"/>
                    </a:solidFill>
                  </a:rPr>
                  <a:t>City/Municipality</a:t>
                </a:r>
              </a:p>
            </p:txBody>
          </p:sp>
        </p:grpSp>
        <p:grpSp>
          <p:nvGrpSpPr>
            <p:cNvPr id="10" name="Gruppieren 9">
              <a:extLst>
                <a:ext uri="{FF2B5EF4-FFF2-40B4-BE49-F238E27FC236}">
                  <a16:creationId xmlns:a16="http://schemas.microsoft.com/office/drawing/2014/main" id="{85C34516-6CB0-4764-9BFE-E616555C3245}"/>
                </a:ext>
              </a:extLst>
            </p:cNvPr>
            <p:cNvGrpSpPr/>
            <p:nvPr/>
          </p:nvGrpSpPr>
          <p:grpSpPr>
            <a:xfrm>
              <a:off x="6921281" y="5302594"/>
              <a:ext cx="1800000" cy="656444"/>
              <a:chOff x="4271337" y="1619250"/>
              <a:chExt cx="2495551" cy="800100"/>
            </a:xfrm>
          </p:grpSpPr>
          <p:sp>
            <p:nvSpPr>
              <p:cNvPr id="24" name="Rechteck 23">
                <a:extLst>
                  <a:ext uri="{FF2B5EF4-FFF2-40B4-BE49-F238E27FC236}">
                    <a16:creationId xmlns:a16="http://schemas.microsoft.com/office/drawing/2014/main" id="{65E5DE9E-D52A-4BFC-B292-8321B6184C6D}"/>
                  </a:ext>
                </a:extLst>
              </p:cNvPr>
              <p:cNvSpPr/>
              <p:nvPr/>
            </p:nvSpPr>
            <p:spPr>
              <a:xfrm>
                <a:off x="4271337" y="1619250"/>
                <a:ext cx="2495551"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5" name="Textfeld 24">
                <a:extLst>
                  <a:ext uri="{FF2B5EF4-FFF2-40B4-BE49-F238E27FC236}">
                    <a16:creationId xmlns:a16="http://schemas.microsoft.com/office/drawing/2014/main" id="{3FEC902F-B9A9-4793-91AF-22B29A801671}"/>
                  </a:ext>
                </a:extLst>
              </p:cNvPr>
              <p:cNvSpPr txBox="1"/>
              <p:nvPr/>
            </p:nvSpPr>
            <p:spPr>
              <a:xfrm>
                <a:off x="4353589" y="1723994"/>
                <a:ext cx="2413299" cy="506046"/>
              </a:xfrm>
              <a:prstGeom prst="rect">
                <a:avLst/>
              </a:prstGeom>
              <a:noFill/>
            </p:spPr>
            <p:txBody>
              <a:bodyPr wrap="square" rtlCol="0">
                <a:spAutoFit/>
              </a:bodyPr>
              <a:lstStyle/>
              <a:p>
                <a:pPr algn="ctr"/>
                <a:r>
                  <a:rPr lang="en-GB" sz="1600" b="1">
                    <a:solidFill>
                      <a:schemeClr val="bg1"/>
                    </a:solidFill>
                  </a:rPr>
                  <a:t>Public</a:t>
                </a:r>
              </a:p>
            </p:txBody>
          </p:sp>
        </p:grpSp>
        <p:grpSp>
          <p:nvGrpSpPr>
            <p:cNvPr id="11" name="Gruppieren 10">
              <a:extLst>
                <a:ext uri="{FF2B5EF4-FFF2-40B4-BE49-F238E27FC236}">
                  <a16:creationId xmlns:a16="http://schemas.microsoft.com/office/drawing/2014/main" id="{6FE398B2-358C-4703-B3DC-1BA408171FAA}"/>
                </a:ext>
              </a:extLst>
            </p:cNvPr>
            <p:cNvGrpSpPr/>
            <p:nvPr/>
          </p:nvGrpSpPr>
          <p:grpSpPr>
            <a:xfrm>
              <a:off x="4441359" y="5302594"/>
              <a:ext cx="1799999" cy="656444"/>
              <a:chOff x="3831146" y="1619250"/>
              <a:chExt cx="2705099" cy="800100"/>
            </a:xfrm>
          </p:grpSpPr>
          <p:sp>
            <p:nvSpPr>
              <p:cNvPr id="22" name="Rechteck 21">
                <a:extLst>
                  <a:ext uri="{FF2B5EF4-FFF2-40B4-BE49-F238E27FC236}">
                    <a16:creationId xmlns:a16="http://schemas.microsoft.com/office/drawing/2014/main" id="{AAB33599-86ED-4498-8AC1-CE8E2AB4A9D4}"/>
                  </a:ext>
                </a:extLst>
              </p:cNvPr>
              <p:cNvSpPr/>
              <p:nvPr/>
            </p:nvSpPr>
            <p:spPr>
              <a:xfrm>
                <a:off x="3943350" y="1619250"/>
                <a:ext cx="2495550"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3" name="Textfeld 22">
                <a:extLst>
                  <a:ext uri="{FF2B5EF4-FFF2-40B4-BE49-F238E27FC236}">
                    <a16:creationId xmlns:a16="http://schemas.microsoft.com/office/drawing/2014/main" id="{1D17758F-8230-4AA8-8589-168A0030AB4C}"/>
                  </a:ext>
                </a:extLst>
              </p:cNvPr>
              <p:cNvSpPr txBox="1"/>
              <p:nvPr/>
            </p:nvSpPr>
            <p:spPr>
              <a:xfrm>
                <a:off x="3831146" y="1723996"/>
                <a:ext cx="2705099" cy="563850"/>
              </a:xfrm>
              <a:prstGeom prst="rect">
                <a:avLst/>
              </a:prstGeom>
              <a:noFill/>
            </p:spPr>
            <p:txBody>
              <a:bodyPr wrap="square" rtlCol="0">
                <a:spAutoFit/>
              </a:bodyPr>
              <a:lstStyle/>
              <a:p>
                <a:pPr algn="ctr"/>
                <a:r>
                  <a:rPr lang="en-GB" sz="1600" b="1">
                    <a:solidFill>
                      <a:schemeClr val="bg1"/>
                    </a:solidFill>
                  </a:rPr>
                  <a:t>Businesses</a:t>
                </a:r>
              </a:p>
            </p:txBody>
          </p:sp>
        </p:grpSp>
        <p:cxnSp>
          <p:nvCxnSpPr>
            <p:cNvPr id="12" name="Verbinder: gewinkelt 54">
              <a:extLst>
                <a:ext uri="{FF2B5EF4-FFF2-40B4-BE49-F238E27FC236}">
                  <a16:creationId xmlns:a16="http://schemas.microsoft.com/office/drawing/2014/main" id="{7DE88054-0B54-4A7B-AE4C-041E14F091B1}"/>
                </a:ext>
              </a:extLst>
            </p:cNvPr>
            <p:cNvCxnSpPr>
              <a:stCxn id="26" idx="2"/>
              <a:endCxn id="22" idx="0"/>
            </p:cNvCxnSpPr>
            <p:nvPr/>
          </p:nvCxnSpPr>
          <p:spPr>
            <a:xfrm rot="5400000">
              <a:off x="5609276" y="4384999"/>
              <a:ext cx="654622" cy="1180568"/>
            </a:xfrm>
            <a:prstGeom prst="bentConnector3">
              <a:avLst>
                <a:gd name="adj1" fmla="val 48807"/>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Gewinkelte Verbindung 26">
              <a:extLst>
                <a:ext uri="{FF2B5EF4-FFF2-40B4-BE49-F238E27FC236}">
                  <a16:creationId xmlns:a16="http://schemas.microsoft.com/office/drawing/2014/main" id="{4C2B37BC-1772-4D3B-81DD-992FB11C0A53}"/>
                </a:ext>
              </a:extLst>
            </p:cNvPr>
            <p:cNvCxnSpPr>
              <a:endCxn id="24" idx="0"/>
            </p:cNvCxnSpPr>
            <p:nvPr/>
          </p:nvCxnSpPr>
          <p:spPr>
            <a:xfrm>
              <a:off x="6526871" y="4975283"/>
              <a:ext cx="1294410" cy="327311"/>
            </a:xfrm>
            <a:prstGeom prst="bentConnector2">
              <a:avLst/>
            </a:prstGeom>
            <a:ln w="25400" cap="rnd" cmpd="sng">
              <a:solidFill>
                <a:srgbClr val="004C82">
                  <a:alpha val="60000"/>
                </a:srgbClr>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4" name="Gruppieren 13">
              <a:extLst>
                <a:ext uri="{FF2B5EF4-FFF2-40B4-BE49-F238E27FC236}">
                  <a16:creationId xmlns:a16="http://schemas.microsoft.com/office/drawing/2014/main" id="{130D2CF4-E5DD-42F6-AF1C-B9643EB7ECE0}"/>
                </a:ext>
              </a:extLst>
            </p:cNvPr>
            <p:cNvGrpSpPr/>
            <p:nvPr/>
          </p:nvGrpSpPr>
          <p:grpSpPr>
            <a:xfrm>
              <a:off x="5058519" y="2979692"/>
              <a:ext cx="2858919" cy="631669"/>
              <a:chOff x="3827701" y="1524000"/>
              <a:chExt cx="2725499" cy="800100"/>
            </a:xfrm>
          </p:grpSpPr>
          <p:sp>
            <p:nvSpPr>
              <p:cNvPr id="20" name="Rechteck 19">
                <a:extLst>
                  <a:ext uri="{FF2B5EF4-FFF2-40B4-BE49-F238E27FC236}">
                    <a16:creationId xmlns:a16="http://schemas.microsoft.com/office/drawing/2014/main" id="{795597F0-EB21-422D-9289-BF377718DB4A}"/>
                  </a:ext>
                </a:extLst>
              </p:cNvPr>
              <p:cNvSpPr/>
              <p:nvPr/>
            </p:nvSpPr>
            <p:spPr>
              <a:xfrm>
                <a:off x="3943350" y="1524000"/>
                <a:ext cx="2609850"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1" name="Textfeld 20">
                <a:extLst>
                  <a:ext uri="{FF2B5EF4-FFF2-40B4-BE49-F238E27FC236}">
                    <a16:creationId xmlns:a16="http://schemas.microsoft.com/office/drawing/2014/main" id="{6B1E5F1D-A98F-43CD-AE23-5FA232ABD372}"/>
                  </a:ext>
                </a:extLst>
              </p:cNvPr>
              <p:cNvSpPr txBox="1"/>
              <p:nvPr/>
            </p:nvSpPr>
            <p:spPr>
              <a:xfrm>
                <a:off x="3827701" y="1588951"/>
                <a:ext cx="2705100" cy="525893"/>
              </a:xfrm>
              <a:prstGeom prst="rect">
                <a:avLst/>
              </a:prstGeom>
              <a:noFill/>
            </p:spPr>
            <p:txBody>
              <a:bodyPr wrap="square" rtlCol="0">
                <a:spAutoFit/>
              </a:bodyPr>
              <a:lstStyle/>
              <a:p>
                <a:pPr algn="ctr"/>
                <a:r>
                  <a:rPr lang="en-GB" sz="1600" b="1">
                    <a:solidFill>
                      <a:schemeClr val="bg1"/>
                    </a:solidFill>
                  </a:rPr>
                  <a:t>District</a:t>
                </a:r>
              </a:p>
            </p:txBody>
          </p:sp>
        </p:grpSp>
        <p:cxnSp>
          <p:nvCxnSpPr>
            <p:cNvPr id="15" name="Gerader Verbinder 38">
              <a:extLst>
                <a:ext uri="{FF2B5EF4-FFF2-40B4-BE49-F238E27FC236}">
                  <a16:creationId xmlns:a16="http://schemas.microsoft.com/office/drawing/2014/main" id="{B5994005-CBBD-4642-B342-618747306AFA}"/>
                </a:ext>
              </a:extLst>
            </p:cNvPr>
            <p:cNvCxnSpPr>
              <a:cxnSpLocks/>
            </p:cNvCxnSpPr>
            <p:nvPr/>
          </p:nvCxnSpPr>
          <p:spPr>
            <a:xfrm>
              <a:off x="6498676" y="3611360"/>
              <a:ext cx="475" cy="357469"/>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6" name="Gruppieren 15">
              <a:extLst>
                <a:ext uri="{FF2B5EF4-FFF2-40B4-BE49-F238E27FC236}">
                  <a16:creationId xmlns:a16="http://schemas.microsoft.com/office/drawing/2014/main" id="{BDEACEEE-A372-49CD-9CE2-8C5C32E72C02}"/>
                </a:ext>
              </a:extLst>
            </p:cNvPr>
            <p:cNvGrpSpPr/>
            <p:nvPr/>
          </p:nvGrpSpPr>
          <p:grpSpPr>
            <a:xfrm>
              <a:off x="5179829" y="893918"/>
              <a:ext cx="2742272" cy="792360"/>
              <a:chOff x="3943350" y="1523117"/>
              <a:chExt cx="2531422" cy="800983"/>
            </a:xfrm>
          </p:grpSpPr>
          <p:sp>
            <p:nvSpPr>
              <p:cNvPr id="18" name="Rechteck 17">
                <a:extLst>
                  <a:ext uri="{FF2B5EF4-FFF2-40B4-BE49-F238E27FC236}">
                    <a16:creationId xmlns:a16="http://schemas.microsoft.com/office/drawing/2014/main" id="{A5C28CA9-C55C-489F-85AD-321A52BE2519}"/>
                  </a:ext>
                </a:extLst>
              </p:cNvPr>
              <p:cNvSpPr/>
              <p:nvPr/>
            </p:nvSpPr>
            <p:spPr>
              <a:xfrm>
                <a:off x="3943350" y="1524000"/>
                <a:ext cx="2531422"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19" name="Textfeld 18">
                <a:extLst>
                  <a:ext uri="{FF2B5EF4-FFF2-40B4-BE49-F238E27FC236}">
                    <a16:creationId xmlns:a16="http://schemas.microsoft.com/office/drawing/2014/main" id="{405C737B-8CBC-4E97-8262-D07672F937F3}"/>
                  </a:ext>
                </a:extLst>
              </p:cNvPr>
              <p:cNvSpPr txBox="1"/>
              <p:nvPr/>
            </p:nvSpPr>
            <p:spPr>
              <a:xfrm>
                <a:off x="3943350" y="1523117"/>
                <a:ext cx="2497108" cy="419704"/>
              </a:xfrm>
              <a:prstGeom prst="rect">
                <a:avLst/>
              </a:prstGeom>
              <a:noFill/>
            </p:spPr>
            <p:txBody>
              <a:bodyPr wrap="square" rtlCol="0">
                <a:spAutoFit/>
              </a:bodyPr>
              <a:lstStyle/>
              <a:p>
                <a:pPr algn="ctr"/>
                <a:r>
                  <a:rPr lang="en-GB" sz="1600" b="1">
                    <a:solidFill>
                      <a:schemeClr val="bg1"/>
                    </a:solidFill>
                  </a:rPr>
                  <a:t>National Government</a:t>
                </a:r>
              </a:p>
            </p:txBody>
          </p:sp>
        </p:grpSp>
        <p:cxnSp>
          <p:nvCxnSpPr>
            <p:cNvPr id="17" name="Gerade Verbindung mit Pfeil 16">
              <a:extLst>
                <a:ext uri="{FF2B5EF4-FFF2-40B4-BE49-F238E27FC236}">
                  <a16:creationId xmlns:a16="http://schemas.microsoft.com/office/drawing/2014/main" id="{63295BBE-A000-4A0F-8D52-1443C9CEEFE6}"/>
                </a:ext>
              </a:extLst>
            </p:cNvPr>
            <p:cNvCxnSpPr>
              <a:cxnSpLocks/>
            </p:cNvCxnSpPr>
            <p:nvPr/>
          </p:nvCxnSpPr>
          <p:spPr>
            <a:xfrm flipV="1">
              <a:off x="8181965" y="1128982"/>
              <a:ext cx="0" cy="3518990"/>
            </a:xfrm>
            <a:prstGeom prst="straightConnector1">
              <a:avLst/>
            </a:prstGeom>
            <a:ln w="57150">
              <a:solidFill>
                <a:srgbClr val="004C82">
                  <a:alpha val="60000"/>
                </a:srgbClr>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6" name="Gerader Verbinder 35">
              <a:extLst>
                <a:ext uri="{FF2B5EF4-FFF2-40B4-BE49-F238E27FC236}">
                  <a16:creationId xmlns:a16="http://schemas.microsoft.com/office/drawing/2014/main" id="{83987899-170E-4FBC-A19A-0ACD60F39E9E}"/>
                </a:ext>
              </a:extLst>
            </p:cNvPr>
            <p:cNvCxnSpPr>
              <a:cxnSpLocks/>
            </p:cNvCxnSpPr>
            <p:nvPr/>
          </p:nvCxnSpPr>
          <p:spPr>
            <a:xfrm>
              <a:off x="6521669" y="1570383"/>
              <a:ext cx="1856" cy="394342"/>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Gerader Verbinder 38">
              <a:extLst>
                <a:ext uri="{FF2B5EF4-FFF2-40B4-BE49-F238E27FC236}">
                  <a16:creationId xmlns:a16="http://schemas.microsoft.com/office/drawing/2014/main" id="{37487360-214B-4F74-A0BD-A975E6F29855}"/>
                </a:ext>
              </a:extLst>
            </p:cNvPr>
            <p:cNvCxnSpPr>
              <a:cxnSpLocks/>
            </p:cNvCxnSpPr>
            <p:nvPr/>
          </p:nvCxnSpPr>
          <p:spPr>
            <a:xfrm>
              <a:off x="6498201" y="2691966"/>
              <a:ext cx="476" cy="357469"/>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5" name="Textfeld 54">
            <a:extLst>
              <a:ext uri="{FF2B5EF4-FFF2-40B4-BE49-F238E27FC236}">
                <a16:creationId xmlns:a16="http://schemas.microsoft.com/office/drawing/2014/main" id="{1A783FD1-FC0E-466F-AA35-928794268575}"/>
              </a:ext>
            </a:extLst>
          </p:cNvPr>
          <p:cNvSpPr txBox="1"/>
          <p:nvPr/>
        </p:nvSpPr>
        <p:spPr>
          <a:xfrm rot="16200000">
            <a:off x="6379924" y="2861310"/>
            <a:ext cx="4059504" cy="276999"/>
          </a:xfrm>
          <a:prstGeom prst="rect">
            <a:avLst/>
          </a:prstGeom>
          <a:noFill/>
        </p:spPr>
        <p:txBody>
          <a:bodyPr wrap="square" rtlCol="0">
            <a:spAutoFit/>
          </a:bodyPr>
          <a:lstStyle/>
          <a:p>
            <a:pPr algn="ctr"/>
            <a:r>
              <a:rPr lang="en-GB" sz="1200" b="1">
                <a:solidFill>
                  <a:srgbClr val="004C82"/>
                </a:solidFill>
              </a:rPr>
              <a:t>Vertical coordination between policy levels / actors</a:t>
            </a:r>
          </a:p>
        </p:txBody>
      </p:sp>
      <p:sp>
        <p:nvSpPr>
          <p:cNvPr id="58" name="Textfeld 57">
            <a:extLst>
              <a:ext uri="{FF2B5EF4-FFF2-40B4-BE49-F238E27FC236}">
                <a16:creationId xmlns:a16="http://schemas.microsoft.com/office/drawing/2014/main" id="{51255880-3BA4-4340-A7BC-BA89BCA1FCD0}"/>
              </a:ext>
            </a:extLst>
          </p:cNvPr>
          <p:cNvSpPr txBox="1"/>
          <p:nvPr/>
        </p:nvSpPr>
        <p:spPr>
          <a:xfrm rot="16200000">
            <a:off x="7998833" y="3787622"/>
            <a:ext cx="1725433" cy="261610"/>
          </a:xfrm>
          <a:prstGeom prst="rect">
            <a:avLst/>
          </a:prstGeom>
          <a:noFill/>
        </p:spPr>
        <p:txBody>
          <a:bodyPr wrap="square">
            <a:spAutoFit/>
          </a:bodyPr>
          <a:lstStyle/>
          <a:p>
            <a:pPr>
              <a:defRPr/>
            </a:pPr>
            <a:r>
              <a:rPr lang="en-US" sz="1100">
                <a:cs typeface="Arial" panose="020B0604020202020204" pitchFamily="34" charset="0"/>
              </a:rPr>
              <a:t>Source: GIZ, 2017</a:t>
            </a:r>
            <a:endParaRPr lang="de-DE" sz="1100">
              <a:cs typeface="Arial" panose="020B0604020202020204" pitchFamily="34" charset="0"/>
            </a:endParaRPr>
          </a:p>
        </p:txBody>
      </p:sp>
    </p:spTree>
    <p:extLst>
      <p:ext uri="{BB962C8B-B14F-4D97-AF65-F5344CB8AC3E}">
        <p14:creationId xmlns:p14="http://schemas.microsoft.com/office/powerpoint/2010/main" val="35979990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n-US" sz="1800"/>
              <a:t>Consultation mechanisms in Germany: Advisory boards and expert hearings</a:t>
            </a:r>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8" y="1548000"/>
            <a:ext cx="5637831" cy="3365733"/>
          </a:xfrm>
        </p:spPr>
        <p:txBody>
          <a:bodyPr>
            <a:normAutofit/>
          </a:bodyPr>
          <a:lstStyle/>
          <a:p>
            <a:endParaRPr lang="en-US"/>
          </a:p>
          <a:p>
            <a:r>
              <a:rPr lang="en-US"/>
              <a:t>Advisory boards:</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a:solidFill>
                  <a:prstClr val="black"/>
                </a:solidFill>
              </a:rPr>
              <a:t>P</a:t>
            </a:r>
            <a:r>
              <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rPr>
              <a:t>rovide scientific expertise and advise to ministries and other government agencies</a:t>
            </a:r>
            <a:endParaRPr lang="en-US"/>
          </a:p>
          <a:p>
            <a:r>
              <a:rPr lang="en-US"/>
              <a:t>Expert hearings:</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a:solidFill>
                  <a:prstClr val="black"/>
                </a:solidFill>
              </a:rPr>
              <a:t>Provide expert advise in parliamentary committee meetings when new laws are formulated or revised (particularly for complex and controversial matters) </a:t>
            </a:r>
            <a:endPar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a:xfrm>
            <a:off x="449816" y="576000"/>
            <a:ext cx="8567183" cy="540544"/>
          </a:xfrm>
        </p:spPr>
        <p:txBody>
          <a:bodyPr>
            <a:normAutofit/>
          </a:bodyPr>
          <a:lstStyle/>
          <a:p>
            <a:r>
              <a:rPr lang="en-US"/>
              <a:t>Example: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7" name="Grafik 6" descr="Kundenbewertung RNL">
            <a:extLst>
              <a:ext uri="{FF2B5EF4-FFF2-40B4-BE49-F238E27FC236}">
                <a16:creationId xmlns:a16="http://schemas.microsoft.com/office/drawing/2014/main" id="{17D06419-9AFA-4E7F-9D7A-C6B5D3468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289" y="1909526"/>
            <a:ext cx="2394437" cy="2394437"/>
          </a:xfrm>
          <a:prstGeom prst="rect">
            <a:avLst/>
          </a:prstGeom>
        </p:spPr>
      </p:pic>
    </p:spTree>
    <p:extLst>
      <p:ext uri="{BB962C8B-B14F-4D97-AF65-F5344CB8AC3E}">
        <p14:creationId xmlns:p14="http://schemas.microsoft.com/office/powerpoint/2010/main" val="20155568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n-US" sz="1800"/>
              <a:t>Consultation mechanisms in Germany: Advisory boards and expert hearings</a:t>
            </a:r>
          </a:p>
          <a:p>
            <a:r>
              <a:rPr lang="en-US" sz="1800">
                <a:solidFill>
                  <a:schemeClr val="tx1"/>
                </a:solidFill>
              </a:rPr>
              <a:t>Reasons and benefits:</a:t>
            </a:r>
          </a:p>
          <a:p>
            <a:endParaRPr lang="en-US" sz="1800"/>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2179529" y="1540882"/>
            <a:ext cx="6037544" cy="3365733"/>
          </a:xfrm>
        </p:spPr>
        <p:txBody>
          <a:bodyPr vert="horz" lIns="91440" tIns="45720" rIns="91440" bIns="45720" rtlCol="0" anchor="t">
            <a:normAutofit/>
          </a:bodyPr>
          <a:lstStyle/>
          <a:p>
            <a:pPr marL="615950" lvl="1" indent="-342900">
              <a:defRPr/>
            </a:pPr>
            <a:endParaRPr kumimoji="0" lang="en-US"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pPr marL="615950" lvl="1" indent="-342900">
              <a:defRPr/>
            </a:pPr>
            <a:r>
              <a:rPr kumimoji="0" lang="en-US" b="0" i="0" u="none" strike="noStrike" kern="1200" cap="none" spc="0" normalizeH="0" baseline="0">
                <a:ln>
                  <a:noFill/>
                </a:ln>
                <a:effectLst/>
                <a:uLnTx/>
                <a:uFillTx/>
                <a:latin typeface="Calibri"/>
                <a:cs typeface="Calibri"/>
              </a:rPr>
              <a:t>Reveal impacts and often complex sectoral interactions of planned measures</a:t>
            </a:r>
            <a:r>
              <a:rPr lang="en-US">
                <a:latin typeface="Calibri"/>
                <a:cs typeface="Calibri"/>
              </a:rPr>
              <a:t> </a:t>
            </a:r>
            <a:endParaRPr lang="en-US" b="0" i="0" u="none" strike="noStrike" kern="1200" cap="none" spc="0" normalizeH="0" baseline="0">
              <a:ln>
                <a:noFill/>
              </a:ln>
              <a:effectLst/>
              <a:uLnTx/>
              <a:uFillTx/>
              <a:latin typeface="Calibri" panose="020F0502020204030204" pitchFamily="34" charset="0"/>
              <a:cs typeface="Calibri" panose="020F0502020204030204" pitchFamily="34" charset="0"/>
            </a:endParaRPr>
          </a:p>
          <a:p>
            <a:pPr marL="615950" lvl="1" indent="-342900">
              <a:defRPr/>
            </a:pPr>
            <a:r>
              <a:rPr kumimoji="0" lang="en-US" b="0" i="0" u="none" strike="noStrike" kern="1200" cap="none" spc="0" normalizeH="0" baseline="0">
                <a:ln>
                  <a:noFill/>
                </a:ln>
                <a:effectLst/>
                <a:uLnTx/>
                <a:uFillTx/>
                <a:latin typeface="Calibri"/>
                <a:cs typeface="Calibri"/>
              </a:rPr>
              <a:t>Provide information about different impact on</a:t>
            </a:r>
            <a:r>
              <a:rPr lang="en-US">
                <a:latin typeface="Calibri"/>
                <a:cs typeface="Calibri"/>
              </a:rPr>
              <a:t> Nexus sectors and </a:t>
            </a:r>
            <a:r>
              <a:rPr kumimoji="0" lang="en-US" b="0" i="0" u="none" strike="noStrike" kern="1200" cap="none" spc="0" normalizeH="0" baseline="0">
                <a:ln>
                  <a:noFill/>
                </a:ln>
                <a:effectLst/>
                <a:uLnTx/>
                <a:uFillTx/>
                <a:latin typeface="Calibri"/>
                <a:cs typeface="Calibri"/>
              </a:rPr>
              <a:t>societal groups</a:t>
            </a:r>
            <a:endParaRPr lang="en-US" b="0" i="0" u="none" strike="noStrike" kern="1200" cap="none" spc="0" normalizeH="0" baseline="0">
              <a:ln>
                <a:noFill/>
              </a:ln>
              <a:effectLst/>
              <a:uLnTx/>
              <a:uFillTx/>
              <a:latin typeface="Calibri"/>
              <a:cs typeface="Calibri"/>
            </a:endParaRPr>
          </a:p>
          <a:p>
            <a:pPr marL="615950" lvl="1" indent="-342900">
              <a:defRPr/>
            </a:pPr>
            <a:r>
              <a:rPr lang="en-US">
                <a:latin typeface="Calibri"/>
                <a:cs typeface="Calibri"/>
              </a:rPr>
              <a:t>Raises public awareness and debate and thus increases legitimacy of parliamentary process</a:t>
            </a:r>
            <a:endParaRPr lang="en-US" b="0" i="0" u="none" strike="noStrike" kern="1200" cap="none" spc="0" normalizeH="0" baseline="0">
              <a:ln>
                <a:noFill/>
              </a:ln>
              <a:effectLst/>
              <a:uLnTx/>
              <a:uFillTx/>
              <a:latin typeface="Calibri"/>
              <a:cs typeface="Calibri"/>
            </a:endParaRP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endPar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a:xfrm>
            <a:off x="447745" y="565139"/>
            <a:ext cx="8567183" cy="540544"/>
          </a:xfrm>
        </p:spPr>
        <p:txBody>
          <a:bodyPr>
            <a:normAutofit/>
          </a:bodyPr>
          <a:lstStyle/>
          <a:p>
            <a:r>
              <a:rPr lang="en-US"/>
              <a:t>Example: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8" name="Grafik 7" descr="Checkliste">
            <a:extLst>
              <a:ext uri="{FF2B5EF4-FFF2-40B4-BE49-F238E27FC236}">
                <a16:creationId xmlns:a16="http://schemas.microsoft.com/office/drawing/2014/main" id="{CFBA0479-8E71-42F2-AD31-17EC35FA3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057" y="1837747"/>
            <a:ext cx="2253764" cy="2253764"/>
          </a:xfrm>
          <a:prstGeom prst="rect">
            <a:avLst/>
          </a:prstGeom>
        </p:spPr>
      </p:pic>
    </p:spTree>
    <p:extLst>
      <p:ext uri="{BB962C8B-B14F-4D97-AF65-F5344CB8AC3E}">
        <p14:creationId xmlns:p14="http://schemas.microsoft.com/office/powerpoint/2010/main" val="15275251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533BDA7-3F42-480A-BD8D-81C388CC9ACA}"/>
              </a:ext>
            </a:extLst>
          </p:cNvPr>
          <p:cNvSpPr>
            <a:spLocks noGrp="1"/>
          </p:cNvSpPr>
          <p:nvPr>
            <p:ph type="body" sz="quarter" idx="14"/>
          </p:nvPr>
        </p:nvSpPr>
        <p:spPr/>
        <p:txBody>
          <a:bodyPr/>
          <a:lstStyle/>
          <a:p>
            <a:r>
              <a:rPr lang="en-US"/>
              <a:t>Dialogue processes and consultations</a:t>
            </a:r>
          </a:p>
          <a:p>
            <a:endParaRPr lang="de-DE"/>
          </a:p>
        </p:txBody>
      </p:sp>
      <p:sp>
        <p:nvSpPr>
          <p:cNvPr id="2" name="Textplatzhalter 1">
            <a:extLst>
              <a:ext uri="{FF2B5EF4-FFF2-40B4-BE49-F238E27FC236}">
                <a16:creationId xmlns:a16="http://schemas.microsoft.com/office/drawing/2014/main" id="{664C87F4-577B-4877-86F4-43059A0898BA}"/>
              </a:ext>
            </a:extLst>
          </p:cNvPr>
          <p:cNvSpPr>
            <a:spLocks noGrp="1"/>
          </p:cNvSpPr>
          <p:nvPr>
            <p:ph type="body" sz="quarter" idx="13"/>
          </p:nvPr>
        </p:nvSpPr>
        <p:spPr>
          <a:xfrm>
            <a:off x="449817" y="1548000"/>
            <a:ext cx="6507711" cy="3365733"/>
          </a:xfrm>
        </p:spPr>
        <p:txBody>
          <a:bodyPr>
            <a:normAutofit lnSpcReduction="10000"/>
          </a:bodyPr>
          <a:lstStyle/>
          <a:p>
            <a:pPr lvl="1" indent="0">
              <a:buNone/>
            </a:pPr>
            <a:r>
              <a:rPr lang="en-US"/>
              <a:t>National – local dialogues in the GIZ Urban Nexus Project (2013-2014), aiming at: </a:t>
            </a:r>
          </a:p>
          <a:p>
            <a:pPr marL="615950" lvl="1" indent="-342900"/>
            <a:r>
              <a:rPr lang="en-US"/>
              <a:t>Building relationships and trust between national and local actors.</a:t>
            </a:r>
          </a:p>
          <a:p>
            <a:pPr marL="615950" lvl="1" indent="-342900"/>
            <a:r>
              <a:rPr lang="en-US"/>
              <a:t>Clarifying mandates, policies and institutional arrangements.</a:t>
            </a:r>
          </a:p>
          <a:p>
            <a:pPr marL="615950" lvl="1" indent="-342900"/>
            <a:r>
              <a:rPr lang="en-US"/>
              <a:t>Identify opportunities and obstacles for the implementation of national development targets and policies at the local and subnational level. </a:t>
            </a:r>
          </a:p>
          <a:p>
            <a:pPr marL="615950" lvl="1" indent="-342900"/>
            <a:r>
              <a:rPr lang="en-US"/>
              <a:t>Facilitating coordinated representation of interests from the local to the national level. </a:t>
            </a:r>
          </a:p>
        </p:txBody>
      </p:sp>
      <p:sp>
        <p:nvSpPr>
          <p:cNvPr id="3" name="Titel 2">
            <a:extLst>
              <a:ext uri="{FF2B5EF4-FFF2-40B4-BE49-F238E27FC236}">
                <a16:creationId xmlns:a16="http://schemas.microsoft.com/office/drawing/2014/main" id="{B27EDE16-9FC8-454C-9382-5D322EB52247}"/>
              </a:ext>
            </a:extLst>
          </p:cNvPr>
          <p:cNvSpPr>
            <a:spLocks noGrp="1"/>
          </p:cNvSpPr>
          <p:nvPr>
            <p:ph type="title"/>
          </p:nvPr>
        </p:nvSpPr>
        <p:spPr/>
        <p:txBody>
          <a:bodyPr>
            <a:normAutofit/>
          </a:bodyPr>
          <a:lstStyle/>
          <a:p>
            <a:r>
              <a:rPr lang="en-US"/>
              <a:t>Example: Coordination for WEF governance</a:t>
            </a:r>
            <a:endParaRPr lang="de-DE"/>
          </a:p>
        </p:txBody>
      </p:sp>
      <p:sp>
        <p:nvSpPr>
          <p:cNvPr id="4" name="Foliennummernplatzhalter 3">
            <a:extLst>
              <a:ext uri="{FF2B5EF4-FFF2-40B4-BE49-F238E27FC236}">
                <a16:creationId xmlns:a16="http://schemas.microsoft.com/office/drawing/2014/main" id="{767BBEED-1B04-4AAE-B88A-57431151D617}"/>
              </a:ext>
            </a:extLst>
          </p:cNvPr>
          <p:cNvSpPr>
            <a:spLocks noGrp="1"/>
          </p:cNvSpPr>
          <p:nvPr>
            <p:ph type="sldNum" sz="quarter" idx="16"/>
          </p:nvPr>
        </p:nvSpPr>
        <p:spPr/>
        <p:txBody>
          <a:bodyPr/>
          <a:lstStyle/>
          <a:p>
            <a:fld id="{CF23C0C3-F0EC-4AF0-84C8-08554CFEDD03}" type="slidenum">
              <a:rPr lang="en-GB" smtClean="0"/>
              <a:t>15</a:t>
            </a:fld>
            <a:endParaRPr lang="en-GB"/>
          </a:p>
        </p:txBody>
      </p:sp>
      <p:pic>
        <p:nvPicPr>
          <p:cNvPr id="6" name="Grafik 5" descr="Kundenbewertung RNL">
            <a:extLst>
              <a:ext uri="{FF2B5EF4-FFF2-40B4-BE49-F238E27FC236}">
                <a16:creationId xmlns:a16="http://schemas.microsoft.com/office/drawing/2014/main" id="{6F6C7F74-DCC0-4F74-8EB1-219433CF4E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91" y="1530021"/>
            <a:ext cx="1990254" cy="1990254"/>
          </a:xfrm>
          <a:prstGeom prst="rect">
            <a:avLst/>
          </a:prstGeom>
        </p:spPr>
      </p:pic>
    </p:spTree>
    <p:extLst>
      <p:ext uri="{BB962C8B-B14F-4D97-AF65-F5344CB8AC3E}">
        <p14:creationId xmlns:p14="http://schemas.microsoft.com/office/powerpoint/2010/main" val="30916307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n-US"/>
              <a:t>Strategic planning approach</a:t>
            </a:r>
          </a:p>
          <a:p>
            <a:endParaRPr lang="de-DE"/>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263" y="1724524"/>
            <a:ext cx="7172683" cy="3365733"/>
          </a:xfrm>
        </p:spPr>
        <p:txBody>
          <a:bodyPr/>
          <a:lstStyle/>
          <a:p>
            <a:pPr marL="615950" lvl="1" indent="-342900"/>
            <a:r>
              <a:rPr lang="en-US"/>
              <a:t>Outline long-term policy goals that go beyond individual sectors</a:t>
            </a:r>
          </a:p>
          <a:p>
            <a:pPr marL="615950" lvl="1" indent="-342900"/>
            <a:r>
              <a:rPr lang="en-US"/>
              <a:t>In form of strategic development frameworks, vision statements, or long-term cross-cutting strategic plans</a:t>
            </a:r>
          </a:p>
          <a:p>
            <a:pPr marL="615950" lvl="1" indent="-342900"/>
            <a:r>
              <a:rPr lang="en-US"/>
              <a:t>Often based on extensive public consultation</a:t>
            </a:r>
          </a:p>
          <a:p>
            <a:endParaRPr lang="de-DE"/>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Example: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16</a:t>
            </a:fld>
            <a:endParaRPr lang="en-GB"/>
          </a:p>
        </p:txBody>
      </p:sp>
    </p:spTree>
    <p:extLst>
      <p:ext uri="{BB962C8B-B14F-4D97-AF65-F5344CB8AC3E}">
        <p14:creationId xmlns:p14="http://schemas.microsoft.com/office/powerpoint/2010/main" val="863425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11CB6-F41C-43B3-874D-ACE804976C08}"/>
              </a:ext>
            </a:extLst>
          </p:cNvPr>
          <p:cNvSpPr>
            <a:spLocks noGrp="1"/>
          </p:cNvSpPr>
          <p:nvPr>
            <p:ph type="title"/>
          </p:nvPr>
        </p:nvSpPr>
        <p:spPr/>
        <p:txBody>
          <a:bodyPr>
            <a:normAutofit/>
          </a:bodyPr>
          <a:lstStyle/>
          <a:p>
            <a:r>
              <a:rPr lang="en-US"/>
              <a:t>The process for Nexus collaboration</a:t>
            </a:r>
            <a:endParaRPr lang="en-US">
              <a:cs typeface="Arial"/>
            </a:endParaRPr>
          </a:p>
        </p:txBody>
      </p:sp>
      <p:sp>
        <p:nvSpPr>
          <p:cNvPr id="4" name="Foliennummernplatzhalter 3">
            <a:extLst>
              <a:ext uri="{FF2B5EF4-FFF2-40B4-BE49-F238E27FC236}">
                <a16:creationId xmlns:a16="http://schemas.microsoft.com/office/drawing/2014/main" id="{D29CD8B9-903F-48A1-9FF1-F2E2CDD7A595}"/>
              </a:ext>
            </a:extLst>
          </p:cNvPr>
          <p:cNvSpPr>
            <a:spLocks noGrp="1"/>
          </p:cNvSpPr>
          <p:nvPr>
            <p:ph type="sldNum" sz="quarter" idx="16"/>
          </p:nvPr>
        </p:nvSpPr>
        <p:spPr/>
        <p:txBody>
          <a:bodyPr/>
          <a:lstStyle/>
          <a:p>
            <a:fld id="{CF23C0C3-F0EC-4AF0-84C8-08554CFEDD03}" type="slidenum">
              <a:rPr lang="en-GB" smtClean="0"/>
              <a:t>17</a:t>
            </a:fld>
            <a:endParaRPr lang="en-GB"/>
          </a:p>
        </p:txBody>
      </p:sp>
      <p:grpSp>
        <p:nvGrpSpPr>
          <p:cNvPr id="17" name="Gruppieren 16">
            <a:extLst>
              <a:ext uri="{FF2B5EF4-FFF2-40B4-BE49-F238E27FC236}">
                <a16:creationId xmlns:a16="http://schemas.microsoft.com/office/drawing/2014/main" id="{58A29100-7972-4C12-B382-D5E7E4856E2C}"/>
              </a:ext>
            </a:extLst>
          </p:cNvPr>
          <p:cNvGrpSpPr/>
          <p:nvPr/>
        </p:nvGrpSpPr>
        <p:grpSpPr>
          <a:xfrm>
            <a:off x="1507220" y="1073936"/>
            <a:ext cx="5598771" cy="3793857"/>
            <a:chOff x="4440280" y="1116543"/>
            <a:chExt cx="4322421" cy="3450957"/>
          </a:xfrm>
        </p:grpSpPr>
        <p:graphicFrame>
          <p:nvGraphicFramePr>
            <p:cNvPr id="5" name="Diagramm 4">
              <a:extLst>
                <a:ext uri="{FF2B5EF4-FFF2-40B4-BE49-F238E27FC236}">
                  <a16:creationId xmlns:a16="http://schemas.microsoft.com/office/drawing/2014/main" id="{D979515F-11F6-493B-A95C-BACE9F5D5F81}"/>
                </a:ext>
              </a:extLst>
            </p:cNvPr>
            <p:cNvGraphicFramePr/>
            <p:nvPr>
              <p:extLst>
                <p:ext uri="{D42A27DB-BD31-4B8C-83A1-F6EECF244321}">
                  <p14:modId xmlns:p14="http://schemas.microsoft.com/office/powerpoint/2010/main" val="3792849515"/>
                </p:ext>
              </p:extLst>
            </p:nvPr>
          </p:nvGraphicFramePr>
          <p:xfrm>
            <a:off x="4440280" y="1116543"/>
            <a:ext cx="4322421" cy="3450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gende: mit Pfeil nach unten 6">
              <a:extLst>
                <a:ext uri="{FF2B5EF4-FFF2-40B4-BE49-F238E27FC236}">
                  <a16:creationId xmlns:a16="http://schemas.microsoft.com/office/drawing/2014/main" id="{4720994E-BAD3-4727-AE55-8342CCD5A3A3}"/>
                </a:ext>
              </a:extLst>
            </p:cNvPr>
            <p:cNvSpPr/>
            <p:nvPr/>
          </p:nvSpPr>
          <p:spPr>
            <a:xfrm>
              <a:off x="7016920" y="2734662"/>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Evaluation of phase 1</a:t>
              </a:r>
            </a:p>
          </p:txBody>
        </p:sp>
        <p:sp>
          <p:nvSpPr>
            <p:cNvPr id="8" name="Legende: mit Pfeil nach unten 7">
              <a:extLst>
                <a:ext uri="{FF2B5EF4-FFF2-40B4-BE49-F238E27FC236}">
                  <a16:creationId xmlns:a16="http://schemas.microsoft.com/office/drawing/2014/main" id="{DDC634AE-2DD1-4701-A8BC-4146F35B4496}"/>
                </a:ext>
              </a:extLst>
            </p:cNvPr>
            <p:cNvSpPr/>
            <p:nvPr/>
          </p:nvSpPr>
          <p:spPr>
            <a:xfrm rot="16200000">
              <a:off x="6122896" y="1707007"/>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Evaluation of phase 4</a:t>
              </a:r>
            </a:p>
          </p:txBody>
        </p:sp>
        <p:sp>
          <p:nvSpPr>
            <p:cNvPr id="12" name="Legende: mit Pfeil nach unten 11">
              <a:extLst>
                <a:ext uri="{FF2B5EF4-FFF2-40B4-BE49-F238E27FC236}">
                  <a16:creationId xmlns:a16="http://schemas.microsoft.com/office/drawing/2014/main" id="{5D220683-C3FD-4F14-A782-D3957B12BF29}"/>
                </a:ext>
              </a:extLst>
            </p:cNvPr>
            <p:cNvSpPr/>
            <p:nvPr/>
          </p:nvSpPr>
          <p:spPr>
            <a:xfrm rot="5400000">
              <a:off x="6018405" y="3622608"/>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700">
                  <a:solidFill>
                    <a:schemeClr val="tx1"/>
                  </a:solidFill>
                </a:rPr>
                <a:t>Evaluation of phase 2</a:t>
              </a:r>
            </a:p>
          </p:txBody>
        </p:sp>
        <p:sp>
          <p:nvSpPr>
            <p:cNvPr id="13" name="Legende: mit Pfeil nach oben 12">
              <a:extLst>
                <a:ext uri="{FF2B5EF4-FFF2-40B4-BE49-F238E27FC236}">
                  <a16:creationId xmlns:a16="http://schemas.microsoft.com/office/drawing/2014/main" id="{6FBD77BF-6E22-4C71-A576-DEE53CE37246}"/>
                </a:ext>
              </a:extLst>
            </p:cNvPr>
            <p:cNvSpPr/>
            <p:nvPr/>
          </p:nvSpPr>
          <p:spPr>
            <a:xfrm>
              <a:off x="5106209" y="2612490"/>
              <a:ext cx="1067105" cy="323244"/>
            </a:xfrm>
            <a:prstGeom prst="up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Evaluation of phase 3</a:t>
              </a:r>
            </a:p>
          </p:txBody>
        </p:sp>
        <p:sp>
          <p:nvSpPr>
            <p:cNvPr id="14" name="Ellipse 13">
              <a:extLst>
                <a:ext uri="{FF2B5EF4-FFF2-40B4-BE49-F238E27FC236}">
                  <a16:creationId xmlns:a16="http://schemas.microsoft.com/office/drawing/2014/main" id="{080E3E23-BA9A-4AEE-A4A4-5718B3ECA5B5}"/>
                </a:ext>
              </a:extLst>
            </p:cNvPr>
            <p:cNvSpPr/>
            <p:nvPr/>
          </p:nvSpPr>
          <p:spPr>
            <a:xfrm>
              <a:off x="6265190" y="2515149"/>
              <a:ext cx="672600" cy="653746"/>
            </a:xfrm>
            <a:prstGeom prst="ellipse">
              <a:avLst/>
            </a:prstGeom>
            <a:solidFill>
              <a:srgbClr val="E0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t>Action cycle of the Nexus approach</a:t>
              </a:r>
            </a:p>
          </p:txBody>
        </p:sp>
      </p:grpSp>
      <p:sp>
        <p:nvSpPr>
          <p:cNvPr id="24" name="Textfeld 23">
            <a:extLst>
              <a:ext uri="{FF2B5EF4-FFF2-40B4-BE49-F238E27FC236}">
                <a16:creationId xmlns:a16="http://schemas.microsoft.com/office/drawing/2014/main" id="{C74ADF1E-A3E5-4BE5-B3FD-99DF80A5AAC4}"/>
              </a:ext>
            </a:extLst>
          </p:cNvPr>
          <p:cNvSpPr txBox="1"/>
          <p:nvPr/>
        </p:nvSpPr>
        <p:spPr>
          <a:xfrm>
            <a:off x="6764655" y="4743390"/>
            <a:ext cx="1889709" cy="338554"/>
          </a:xfrm>
          <a:prstGeom prst="rect">
            <a:avLst/>
          </a:prstGeom>
          <a:noFill/>
        </p:spPr>
        <p:txBody>
          <a:bodyPr wrap="square" lIns="91440" tIns="45720" rIns="91440" bIns="45720" rtlCol="0" anchor="t">
            <a:spAutoFit/>
          </a:bodyPr>
          <a:lstStyle/>
          <a:p>
            <a:r>
              <a:rPr lang="en-US" sz="800"/>
              <a:t>Source: Adapted from Naranjo &amp; Willaarts, 2020</a:t>
            </a:r>
          </a:p>
        </p:txBody>
      </p:sp>
      <p:sp>
        <p:nvSpPr>
          <p:cNvPr id="3" name="Rechteck: abgerundete Ecken 2">
            <a:extLst>
              <a:ext uri="{FF2B5EF4-FFF2-40B4-BE49-F238E27FC236}">
                <a16:creationId xmlns:a16="http://schemas.microsoft.com/office/drawing/2014/main" id="{219CFB19-8705-4214-9B7D-949FAD03C805}"/>
              </a:ext>
            </a:extLst>
          </p:cNvPr>
          <p:cNvSpPr/>
          <p:nvPr/>
        </p:nvSpPr>
        <p:spPr>
          <a:xfrm>
            <a:off x="7160811" y="2304889"/>
            <a:ext cx="1801368" cy="1052761"/>
          </a:xfrm>
          <a:prstGeom prst="roundRect">
            <a:avLst/>
          </a:prstGeom>
          <a:solidFill>
            <a:schemeClr val="accent4">
              <a:lumMod val="75000"/>
            </a:schemeClr>
          </a:solidFill>
          <a:ln>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err="1"/>
          </a:p>
        </p:txBody>
      </p:sp>
      <p:sp>
        <p:nvSpPr>
          <p:cNvPr id="6" name="Textfeld 5">
            <a:extLst>
              <a:ext uri="{FF2B5EF4-FFF2-40B4-BE49-F238E27FC236}">
                <a16:creationId xmlns:a16="http://schemas.microsoft.com/office/drawing/2014/main" id="{CC1ED68E-296A-411F-A300-69A329722093}"/>
              </a:ext>
            </a:extLst>
          </p:cNvPr>
          <p:cNvSpPr txBox="1"/>
          <p:nvPr/>
        </p:nvSpPr>
        <p:spPr>
          <a:xfrm>
            <a:off x="7193545" y="2602257"/>
            <a:ext cx="1694467" cy="461665"/>
          </a:xfrm>
          <a:prstGeom prst="rect">
            <a:avLst/>
          </a:prstGeom>
          <a:noFill/>
        </p:spPr>
        <p:txBody>
          <a:bodyPr wrap="square" rtlCol="0">
            <a:spAutoFit/>
          </a:bodyPr>
          <a:lstStyle/>
          <a:p>
            <a:pPr algn="ctr"/>
            <a:r>
              <a:rPr lang="en-US" sz="1200" b="1">
                <a:solidFill>
                  <a:srgbClr val="FFFFFF"/>
                </a:solidFill>
              </a:rPr>
              <a:t>Stakeholder participation</a:t>
            </a:r>
          </a:p>
        </p:txBody>
      </p:sp>
      <p:cxnSp>
        <p:nvCxnSpPr>
          <p:cNvPr id="11" name="Verbinder: gewinkelt 10">
            <a:extLst>
              <a:ext uri="{FF2B5EF4-FFF2-40B4-BE49-F238E27FC236}">
                <a16:creationId xmlns:a16="http://schemas.microsoft.com/office/drawing/2014/main" id="{061B5E9E-7251-4E54-A6AD-407410A79D53}"/>
              </a:ext>
            </a:extLst>
          </p:cNvPr>
          <p:cNvCxnSpPr>
            <a:stCxn id="3" idx="0"/>
          </p:cNvCxnSpPr>
          <p:nvPr/>
        </p:nvCxnSpPr>
        <p:spPr>
          <a:xfrm rot="16200000" flipV="1">
            <a:off x="7065303" y="1308697"/>
            <a:ext cx="695545" cy="1296840"/>
          </a:xfrm>
          <a:prstGeom prst="bentConnector2">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155F8F44-821B-4368-83C5-6B68A278AC36}"/>
              </a:ext>
            </a:extLst>
          </p:cNvPr>
          <p:cNvCxnSpPr>
            <a:cxnSpLocks/>
          </p:cNvCxnSpPr>
          <p:nvPr/>
        </p:nvCxnSpPr>
        <p:spPr>
          <a:xfrm rot="5400000">
            <a:off x="6980512" y="3141794"/>
            <a:ext cx="865127" cy="1296840"/>
          </a:xfrm>
          <a:prstGeom prst="bentConnector2">
            <a:avLst/>
          </a:prstGeom>
          <a:ln w="127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711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6929E-2E4D-4D34-9B6E-C952A4C07DA5}"/>
              </a:ext>
            </a:extLst>
          </p:cNvPr>
          <p:cNvSpPr>
            <a:spLocks noGrp="1"/>
          </p:cNvSpPr>
          <p:nvPr>
            <p:ph type="title"/>
          </p:nvPr>
        </p:nvSpPr>
        <p:spPr>
          <a:xfrm>
            <a:off x="449817" y="576000"/>
            <a:ext cx="8565112" cy="540544"/>
          </a:xfrm>
        </p:spPr>
        <p:txBody>
          <a:bodyPr>
            <a:normAutofit fontScale="90000"/>
          </a:bodyPr>
          <a:lstStyle/>
          <a:p>
            <a:r>
              <a:rPr lang="en-US"/>
              <a:t>Challenges for realizing horizontal and vertical coordination</a:t>
            </a:r>
          </a:p>
        </p:txBody>
      </p:sp>
      <p:sp>
        <p:nvSpPr>
          <p:cNvPr id="4" name="Foliennummernplatzhalter 3">
            <a:extLst>
              <a:ext uri="{FF2B5EF4-FFF2-40B4-BE49-F238E27FC236}">
                <a16:creationId xmlns:a16="http://schemas.microsoft.com/office/drawing/2014/main" id="{352D8672-A059-41FF-974F-191240C6082A}"/>
              </a:ext>
            </a:extLst>
          </p:cNvPr>
          <p:cNvSpPr>
            <a:spLocks noGrp="1"/>
          </p:cNvSpPr>
          <p:nvPr>
            <p:ph type="sldNum" sz="quarter" idx="16"/>
          </p:nvPr>
        </p:nvSpPr>
        <p:spPr/>
        <p:txBody>
          <a:bodyPr/>
          <a:lstStyle/>
          <a:p>
            <a:fld id="{CF23C0C3-F0EC-4AF0-84C8-08554CFEDD03}" type="slidenum">
              <a:rPr lang="en-GB" smtClean="0"/>
              <a:t>18</a:t>
            </a:fld>
            <a:endParaRPr lang="en-GB"/>
          </a:p>
        </p:txBody>
      </p:sp>
      <p:graphicFrame>
        <p:nvGraphicFramePr>
          <p:cNvPr id="9" name="Diagramm 8">
            <a:extLst>
              <a:ext uri="{FF2B5EF4-FFF2-40B4-BE49-F238E27FC236}">
                <a16:creationId xmlns:a16="http://schemas.microsoft.com/office/drawing/2014/main" id="{094DE64D-06AE-4EF8-A00A-549D76468F59}"/>
              </a:ext>
            </a:extLst>
          </p:cNvPr>
          <p:cNvGraphicFramePr/>
          <p:nvPr>
            <p:extLst>
              <p:ext uri="{D42A27DB-BD31-4B8C-83A1-F6EECF244321}">
                <p14:modId xmlns:p14="http://schemas.microsoft.com/office/powerpoint/2010/main" val="1489067492"/>
              </p:ext>
            </p:extLst>
          </p:nvPr>
        </p:nvGraphicFramePr>
        <p:xfrm>
          <a:off x="449817" y="1252868"/>
          <a:ext cx="7365210"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4049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a:p>
          <a:p>
            <a:pPr algn="ctr"/>
            <a:r>
              <a:rPr lang="en-US" sz="2400">
                <a:latin typeface="Arial"/>
                <a:cs typeface="Arial"/>
              </a:rPr>
              <a:t>What obstacles for horizontal and vertical coordination do you see in your country?</a:t>
            </a:r>
            <a:endParaRPr lang="en-US"/>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Tree>
    <p:extLst>
      <p:ext uri="{BB962C8B-B14F-4D97-AF65-F5344CB8AC3E}">
        <p14:creationId xmlns:p14="http://schemas.microsoft.com/office/powerpoint/2010/main" val="17694185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E6E18066-5039-42B2-B02E-B0E0937EF8B1}"/>
              </a:ext>
            </a:extLst>
          </p:cNvPr>
          <p:cNvSpPr/>
          <p:nvPr/>
        </p:nvSpPr>
        <p:spPr>
          <a:xfrm>
            <a:off x="4060536" y="3268704"/>
            <a:ext cx="1859166" cy="17042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de-DE" err="1"/>
          </a:p>
        </p:txBody>
      </p:sp>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3409" y="1561255"/>
            <a:ext cx="4012176" cy="3009132"/>
          </a:xfrm>
          <a:prstGeom prst="rect">
            <a:avLst/>
          </a:prstGeom>
        </p:spPr>
      </p:pic>
      <p:pic>
        <p:nvPicPr>
          <p:cNvPr id="53" name="Picture 12" descr="Icon&#10;&#10;Description automatically generated">
            <a:extLst>
              <a:ext uri="{FF2B5EF4-FFF2-40B4-BE49-F238E27FC236}">
                <a16:creationId xmlns:a16="http://schemas.microsoft.com/office/drawing/2014/main" id="{48B732D3-5209-4AFC-9E15-BB9B05CF6E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04904" y="4487823"/>
            <a:ext cx="530352" cy="530352"/>
          </a:xfrm>
          <a:prstGeom prst="rect">
            <a:avLst/>
          </a:prstGeom>
        </p:spPr>
      </p:pic>
      <p:pic>
        <p:nvPicPr>
          <p:cNvPr id="55" name="Picture 16" descr="Icon&#10;&#10;Description automatically generated">
            <a:extLst>
              <a:ext uri="{FF2B5EF4-FFF2-40B4-BE49-F238E27FC236}">
                <a16:creationId xmlns:a16="http://schemas.microsoft.com/office/drawing/2014/main" id="{4905B4BD-C3C0-4275-A203-FDABAE4F4E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5818" y="3906548"/>
            <a:ext cx="530352" cy="530352"/>
          </a:xfrm>
          <a:prstGeom prst="rect">
            <a:avLst/>
          </a:prstGeom>
        </p:spPr>
      </p:pic>
      <p:pic>
        <p:nvPicPr>
          <p:cNvPr id="54" name="Picture 14" descr="Icon, circle&#10;&#10;Description automatically generated with medium confidence">
            <a:extLst>
              <a:ext uri="{FF2B5EF4-FFF2-40B4-BE49-F238E27FC236}">
                <a16:creationId xmlns:a16="http://schemas.microsoft.com/office/drawing/2014/main" id="{4B389BF9-11CC-4D19-8A2A-887C061F6E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88183" y="3909717"/>
            <a:ext cx="527304" cy="53035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en-GB" b="1"/>
              <a:t>Let’s get back to </a:t>
            </a:r>
            <a:r>
              <a:rPr lang="de-DE" b="1"/>
              <a:t>Ms. Sinclair…</a:t>
            </a:r>
          </a:p>
        </p:txBody>
      </p:sp>
      <p:sp>
        <p:nvSpPr>
          <p:cNvPr id="5" name="Ellipse 4">
            <a:extLst>
              <a:ext uri="{FF2B5EF4-FFF2-40B4-BE49-F238E27FC236}">
                <a16:creationId xmlns:a16="http://schemas.microsoft.com/office/drawing/2014/main" id="{290F0B86-4370-4895-B686-E244BB8717DA}"/>
              </a:ext>
            </a:extLst>
          </p:cNvPr>
          <p:cNvSpPr/>
          <p:nvPr/>
        </p:nvSpPr>
        <p:spPr>
          <a:xfrm>
            <a:off x="-2178037" y="1108621"/>
            <a:ext cx="12158038" cy="5415862"/>
          </a:xfrm>
          <a:prstGeom prst="ellipse">
            <a:avLst/>
          </a:prstGeom>
          <a:solidFill>
            <a:srgbClr val="F4971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rgbClr val="F4971A"/>
              </a:solidFill>
            </a:endParaRPr>
          </a:p>
        </p:txBody>
      </p:sp>
      <p:pic>
        <p:nvPicPr>
          <p:cNvPr id="4" name="Grafik 3" descr="Schulgebäude">
            <a:extLst>
              <a:ext uri="{FF2B5EF4-FFF2-40B4-BE49-F238E27FC236}">
                <a16:creationId xmlns:a16="http://schemas.microsoft.com/office/drawing/2014/main" id="{9C046012-6D63-44B3-8EAB-09CDD7FB5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3421" y="636184"/>
            <a:ext cx="2606176" cy="2606176"/>
          </a:xfrm>
          <a:prstGeom prst="rect">
            <a:avLst/>
          </a:prstGeom>
        </p:spPr>
      </p:pic>
      <p:sp>
        <p:nvSpPr>
          <p:cNvPr id="23" name="Ellipse 22">
            <a:extLst>
              <a:ext uri="{FF2B5EF4-FFF2-40B4-BE49-F238E27FC236}">
                <a16:creationId xmlns:a16="http://schemas.microsoft.com/office/drawing/2014/main" id="{85B70D7F-65E9-4EC5-885B-BB4C65545C7B}"/>
              </a:ext>
            </a:extLst>
          </p:cNvPr>
          <p:cNvSpPr/>
          <p:nvPr/>
        </p:nvSpPr>
        <p:spPr>
          <a:xfrm>
            <a:off x="1254900" y="1329164"/>
            <a:ext cx="786411" cy="786411"/>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4" name="Ellipse 33">
            <a:extLst>
              <a:ext uri="{FF2B5EF4-FFF2-40B4-BE49-F238E27FC236}">
                <a16:creationId xmlns:a16="http://schemas.microsoft.com/office/drawing/2014/main" id="{CA7EFA05-7222-40B3-8947-8FB9DFDC6DAF}"/>
              </a:ext>
            </a:extLst>
          </p:cNvPr>
          <p:cNvSpPr/>
          <p:nvPr/>
        </p:nvSpPr>
        <p:spPr>
          <a:xfrm>
            <a:off x="6632771" y="1646127"/>
            <a:ext cx="786411" cy="786411"/>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3C6F175-3858-4A09-AA35-58809D85A604}"/>
              </a:ext>
            </a:extLst>
          </p:cNvPr>
          <p:cNvSpPr/>
          <p:nvPr/>
        </p:nvSpPr>
        <p:spPr>
          <a:xfrm>
            <a:off x="2814742" y="3055311"/>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2" name="Ellipse 41">
            <a:extLst>
              <a:ext uri="{FF2B5EF4-FFF2-40B4-BE49-F238E27FC236}">
                <a16:creationId xmlns:a16="http://schemas.microsoft.com/office/drawing/2014/main" id="{AB4F47F5-A2D0-46EF-BD0D-F908F69B0738}"/>
              </a:ext>
            </a:extLst>
          </p:cNvPr>
          <p:cNvSpPr/>
          <p:nvPr/>
        </p:nvSpPr>
        <p:spPr>
          <a:xfrm>
            <a:off x="5293402" y="1640645"/>
            <a:ext cx="786411" cy="786411"/>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9" name="Ellipse 48">
            <a:extLst>
              <a:ext uri="{FF2B5EF4-FFF2-40B4-BE49-F238E27FC236}">
                <a16:creationId xmlns:a16="http://schemas.microsoft.com/office/drawing/2014/main" id="{A5C1AE32-92FA-4196-866D-72562E68E5A2}"/>
              </a:ext>
            </a:extLst>
          </p:cNvPr>
          <p:cNvSpPr/>
          <p:nvPr/>
        </p:nvSpPr>
        <p:spPr>
          <a:xfrm>
            <a:off x="7327447" y="3629744"/>
            <a:ext cx="786411" cy="786411"/>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57" name="Grafik 56" descr="Chat">
            <a:extLst>
              <a:ext uri="{FF2B5EF4-FFF2-40B4-BE49-F238E27FC236}">
                <a16:creationId xmlns:a16="http://schemas.microsoft.com/office/drawing/2014/main" id="{7DB10BFA-67E8-4DBC-A3AE-8C38A23CF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3452" y="2832820"/>
            <a:ext cx="914400" cy="914400"/>
          </a:xfrm>
          <a:prstGeom prst="rect">
            <a:avLst/>
          </a:prstGeom>
        </p:spPr>
      </p:pic>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70" name="Gleich 69">
            <a:extLst>
              <a:ext uri="{FF2B5EF4-FFF2-40B4-BE49-F238E27FC236}">
                <a16:creationId xmlns:a16="http://schemas.microsoft.com/office/drawing/2014/main" id="{C8D8D57F-CAF1-4199-B9F4-9387105BDFB6}"/>
              </a:ext>
            </a:extLst>
          </p:cNvPr>
          <p:cNvSpPr/>
          <p:nvPr/>
        </p:nvSpPr>
        <p:spPr>
          <a:xfrm>
            <a:off x="6141011" y="1901090"/>
            <a:ext cx="424543" cy="344151"/>
          </a:xfrm>
          <a:prstGeom prst="mathEqual">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chemeClr val="tx1"/>
              </a:solidFill>
            </a:endParaRPr>
          </a:p>
        </p:txBody>
      </p:sp>
      <p:pic>
        <p:nvPicPr>
          <p:cNvPr id="81" name="Grafik 80" descr="Pfeil: Kurve im Uhrzeigersinn">
            <a:extLst>
              <a:ext uri="{FF2B5EF4-FFF2-40B4-BE49-F238E27FC236}">
                <a16:creationId xmlns:a16="http://schemas.microsoft.com/office/drawing/2014/main" id="{3CF33A7D-BD17-4557-953F-A298F18181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323545">
            <a:off x="7582397" y="1993511"/>
            <a:ext cx="914400" cy="914400"/>
          </a:xfrm>
          <a:prstGeom prst="rect">
            <a:avLst/>
          </a:prstGeom>
        </p:spPr>
      </p:pic>
      <p:pic>
        <p:nvPicPr>
          <p:cNvPr id="89" name="Grafik 88" descr="Pfeil: Kurve im Uhrzeigersinn">
            <a:extLst>
              <a:ext uri="{FF2B5EF4-FFF2-40B4-BE49-F238E27FC236}">
                <a16:creationId xmlns:a16="http://schemas.microsoft.com/office/drawing/2014/main" id="{5812220A-4FBD-424F-A7FE-0163EDA010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789096">
            <a:off x="5590556" y="4094217"/>
            <a:ext cx="914400" cy="914400"/>
          </a:xfrm>
          <a:prstGeom prst="rect">
            <a:avLst/>
          </a:prstGeom>
        </p:spPr>
      </p:pic>
      <p:pic>
        <p:nvPicPr>
          <p:cNvPr id="96" name="Grafik 95" descr="Blitzschlag">
            <a:extLst>
              <a:ext uri="{FF2B5EF4-FFF2-40B4-BE49-F238E27FC236}">
                <a16:creationId xmlns:a16="http://schemas.microsoft.com/office/drawing/2014/main" id="{7AB318C3-AF06-4B89-8F6C-A0232AD6A5F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83619" y="3268704"/>
            <a:ext cx="517972" cy="517972"/>
          </a:xfrm>
          <a:prstGeom prst="rect">
            <a:avLst/>
          </a:prstGeom>
        </p:spPr>
      </p:pic>
      <p:sp>
        <p:nvSpPr>
          <p:cNvPr id="97" name="Ellipse 96">
            <a:extLst>
              <a:ext uri="{FF2B5EF4-FFF2-40B4-BE49-F238E27FC236}">
                <a16:creationId xmlns:a16="http://schemas.microsoft.com/office/drawing/2014/main" id="{F6454D6A-C2D6-48CC-83CC-3B29D1C48581}"/>
              </a:ext>
            </a:extLst>
          </p:cNvPr>
          <p:cNvSpPr/>
          <p:nvPr/>
        </p:nvSpPr>
        <p:spPr>
          <a:xfrm>
            <a:off x="4629091" y="3665285"/>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98" name="Grafik 97" descr="Händedruck">
            <a:extLst>
              <a:ext uri="{FF2B5EF4-FFF2-40B4-BE49-F238E27FC236}">
                <a16:creationId xmlns:a16="http://schemas.microsoft.com/office/drawing/2014/main" id="{33CC49AD-9E40-4A6D-8A79-D805D5AD4C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7293" y="4342988"/>
            <a:ext cx="630005" cy="630005"/>
          </a:xfrm>
          <a:prstGeom prst="rect">
            <a:avLst/>
          </a:prstGeom>
        </p:spPr>
      </p:pic>
      <p:pic>
        <p:nvPicPr>
          <p:cNvPr id="10" name="Grafik 9" descr="Pfeil: Leichte Kurve">
            <a:extLst>
              <a:ext uri="{FF2B5EF4-FFF2-40B4-BE49-F238E27FC236}">
                <a16:creationId xmlns:a16="http://schemas.microsoft.com/office/drawing/2014/main" id="{B6296DD3-008D-4BB3-A124-504323819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2374294">
            <a:off x="1779705" y="2827570"/>
            <a:ext cx="914400" cy="914400"/>
          </a:xfrm>
          <a:prstGeom prst="rect">
            <a:avLst/>
          </a:prstGeom>
        </p:spPr>
      </p:pic>
      <p:pic>
        <p:nvPicPr>
          <p:cNvPr id="40" name="Grafik 39" descr="Pfeil: Leichte Kurve">
            <a:extLst>
              <a:ext uri="{FF2B5EF4-FFF2-40B4-BE49-F238E27FC236}">
                <a16:creationId xmlns:a16="http://schemas.microsoft.com/office/drawing/2014/main" id="{E49980F8-97C5-4C96-8A47-56EA31706E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256126">
            <a:off x="4086895" y="2517157"/>
            <a:ext cx="914400" cy="914400"/>
          </a:xfrm>
          <a:prstGeom prst="rect">
            <a:avLst/>
          </a:prstGeom>
        </p:spPr>
      </p:pic>
      <p:pic>
        <p:nvPicPr>
          <p:cNvPr id="6" name="Grafik 5" descr="Fragezeichen">
            <a:extLst>
              <a:ext uri="{FF2B5EF4-FFF2-40B4-BE49-F238E27FC236}">
                <a16:creationId xmlns:a16="http://schemas.microsoft.com/office/drawing/2014/main" id="{59A6E9BC-6D40-4983-812C-863F4E90125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763951" y="3527690"/>
            <a:ext cx="655231" cy="655231"/>
          </a:xfrm>
          <a:prstGeom prst="rect">
            <a:avLst/>
          </a:prstGeom>
        </p:spPr>
      </p:pic>
      <p:pic>
        <p:nvPicPr>
          <p:cNvPr id="27" name="Grafik 26" descr="Fragezeichen">
            <a:extLst>
              <a:ext uri="{FF2B5EF4-FFF2-40B4-BE49-F238E27FC236}">
                <a16:creationId xmlns:a16="http://schemas.microsoft.com/office/drawing/2014/main" id="{6FCC3976-D706-468B-83D0-ED7721EB09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47399" y="1759134"/>
            <a:ext cx="655231" cy="655231"/>
          </a:xfrm>
          <a:prstGeom prst="rect">
            <a:avLst/>
          </a:prstGeom>
        </p:spPr>
      </p:pic>
      <p:pic>
        <p:nvPicPr>
          <p:cNvPr id="28" name="Grafik 27" descr="Fragezeichen">
            <a:extLst>
              <a:ext uri="{FF2B5EF4-FFF2-40B4-BE49-F238E27FC236}">
                <a16:creationId xmlns:a16="http://schemas.microsoft.com/office/drawing/2014/main" id="{749BDCED-4041-4B03-8DE3-B658AB31609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89812" y="3538030"/>
            <a:ext cx="655231" cy="655231"/>
          </a:xfrm>
          <a:prstGeom prst="rect">
            <a:avLst/>
          </a:prstGeom>
        </p:spPr>
      </p:pic>
      <p:pic>
        <p:nvPicPr>
          <p:cNvPr id="29" name="Grafik 28" descr="Fragezeichen">
            <a:extLst>
              <a:ext uri="{FF2B5EF4-FFF2-40B4-BE49-F238E27FC236}">
                <a16:creationId xmlns:a16="http://schemas.microsoft.com/office/drawing/2014/main" id="{75E98097-D408-4D20-879E-4CFB2CC19C5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586555" y="4167376"/>
            <a:ext cx="655231" cy="655231"/>
          </a:xfrm>
          <a:prstGeom prst="rect">
            <a:avLst/>
          </a:prstGeom>
        </p:spPr>
      </p:pic>
      <p:pic>
        <p:nvPicPr>
          <p:cNvPr id="30" name="Grafik 29" descr="Fragezeichen">
            <a:extLst>
              <a:ext uri="{FF2B5EF4-FFF2-40B4-BE49-F238E27FC236}">
                <a16:creationId xmlns:a16="http://schemas.microsoft.com/office/drawing/2014/main" id="{C735CF5B-E335-4EB1-9731-3118D6BE5D2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07897" y="3448516"/>
            <a:ext cx="655231" cy="655231"/>
          </a:xfrm>
          <a:prstGeom prst="rect">
            <a:avLst/>
          </a:prstGeom>
        </p:spPr>
      </p:pic>
    </p:spTree>
    <p:extLst>
      <p:ext uri="{BB962C8B-B14F-4D97-AF65-F5344CB8AC3E}">
        <p14:creationId xmlns:p14="http://schemas.microsoft.com/office/powerpoint/2010/main" val="15412873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n-US"/>
              <a:t>Chapter 2.2: Governing the Nexus</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700203"/>
            <a:ext cx="7023630" cy="452432"/>
          </a:xfrm>
        </p:spPr>
        <p:txBody>
          <a:bodyPr/>
          <a:lstStyle/>
          <a:p>
            <a:r>
              <a:rPr lang="en-US"/>
              <a:t>Case studies policy coordination</a:t>
            </a:r>
            <a:endParaRPr lang="de-DE"/>
          </a:p>
        </p:txBody>
      </p:sp>
    </p:spTree>
    <p:extLst>
      <p:ext uri="{BB962C8B-B14F-4D97-AF65-F5344CB8AC3E}">
        <p14:creationId xmlns:p14="http://schemas.microsoft.com/office/powerpoint/2010/main" val="18895277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a:xfrm>
            <a:off x="449263" y="1188000"/>
            <a:ext cx="8567737" cy="270565"/>
          </a:xfrm>
        </p:spPr>
        <p:txBody>
          <a:bodyPr/>
          <a:lstStyle/>
          <a:p>
            <a:r>
              <a:rPr lang="en-US"/>
              <a:t>Water-energy nexus coordination in California</a:t>
            </a:r>
          </a:p>
          <a:p>
            <a:endParaRPr lang="de-DE"/>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6" y="1548001"/>
            <a:ext cx="5600255" cy="3321179"/>
          </a:xfrm>
        </p:spPr>
        <p:txBody>
          <a:bodyPr>
            <a:normAutofit/>
          </a:bodyPr>
          <a:lstStyle/>
          <a:p>
            <a:pPr marL="615950" lvl="1" indent="-342900"/>
            <a:r>
              <a:rPr lang="en-US"/>
              <a:t>California passed several policies to reduce energy consumption by the water sector and to decrease GHG emissions</a:t>
            </a:r>
          </a:p>
          <a:p>
            <a:pPr marL="615950" lvl="1" indent="-342900"/>
            <a:r>
              <a:rPr lang="en-US"/>
              <a:t>Intersectoral Water-Energy Team (WET) within the Climate-Action Team (CAT) was established to: </a:t>
            </a:r>
          </a:p>
          <a:p>
            <a:pPr marL="879475" lvl="2" indent="-342900"/>
            <a:r>
              <a:rPr lang="en-US"/>
              <a:t>Achieve large water and energy savings and efficiencies</a:t>
            </a:r>
          </a:p>
          <a:p>
            <a:pPr marL="879475" lvl="2" indent="-342900"/>
            <a:r>
              <a:rPr lang="en-US"/>
              <a:t>Reduce GHG emissions</a:t>
            </a:r>
          </a:p>
          <a:p>
            <a:pPr marL="879475" lvl="2" indent="-342900"/>
            <a:r>
              <a:rPr lang="en-US"/>
              <a:t>Reduce or eliminate risks from changing hydrological and ocean conditions</a:t>
            </a:r>
          </a:p>
          <a:p>
            <a:pPr marL="615950" lvl="1" indent="-342900"/>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21</a:t>
            </a:fld>
            <a:endParaRPr lang="en-GB"/>
          </a:p>
        </p:txBody>
      </p:sp>
      <p:pic>
        <p:nvPicPr>
          <p:cNvPr id="7" name="Grafik 6">
            <a:extLst>
              <a:ext uri="{FF2B5EF4-FFF2-40B4-BE49-F238E27FC236}">
                <a16:creationId xmlns:a16="http://schemas.microsoft.com/office/drawing/2014/main" id="{D9F5ACBD-B81C-40AE-B9AC-680A2A9BFE09}"/>
              </a:ext>
            </a:extLst>
          </p:cNvPr>
          <p:cNvPicPr>
            <a:picLocks noChangeAspect="1"/>
          </p:cNvPicPr>
          <p:nvPr/>
        </p:nvPicPr>
        <p:blipFill rotWithShape="1">
          <a:blip r:embed="rId3"/>
          <a:srcRect l="9453"/>
          <a:stretch/>
        </p:blipFill>
        <p:spPr>
          <a:xfrm>
            <a:off x="6050071" y="1335072"/>
            <a:ext cx="2907160" cy="2349864"/>
          </a:xfrm>
          <a:prstGeom prst="rect">
            <a:avLst/>
          </a:prstGeom>
        </p:spPr>
      </p:pic>
      <p:sp>
        <p:nvSpPr>
          <p:cNvPr id="8" name="Textfeld 7">
            <a:extLst>
              <a:ext uri="{FF2B5EF4-FFF2-40B4-BE49-F238E27FC236}">
                <a16:creationId xmlns:a16="http://schemas.microsoft.com/office/drawing/2014/main" id="{EB9F4FB4-761E-47AD-BF57-3F3580952B56}"/>
              </a:ext>
            </a:extLst>
          </p:cNvPr>
          <p:cNvSpPr txBox="1"/>
          <p:nvPr/>
        </p:nvSpPr>
        <p:spPr>
          <a:xfrm>
            <a:off x="6050071" y="3804231"/>
            <a:ext cx="2518852" cy="600164"/>
          </a:xfrm>
          <a:prstGeom prst="rect">
            <a:avLst/>
          </a:prstGeom>
          <a:noFill/>
        </p:spPr>
        <p:txBody>
          <a:bodyPr wrap="square" rtlCol="0">
            <a:spAutoFit/>
          </a:bodyPr>
          <a:lstStyle/>
          <a:p>
            <a:r>
              <a:rPr lang="en-US" sz="1100">
                <a:latin typeface="Calibri" panose="020F0502020204030204" pitchFamily="34" charset="0"/>
                <a:cs typeface="Calibri" panose="020F0502020204030204" pitchFamily="34" charset="0"/>
              </a:rPr>
              <a:t>Chrisman Water Pumping Plant at the Grapevine, California. </a:t>
            </a:r>
            <a:r>
              <a:rPr lang="de-DE" sz="1100">
                <a:latin typeface="Calibri" panose="020F0502020204030204" pitchFamily="34" charset="0"/>
                <a:cs typeface="Calibri" panose="020F0502020204030204" pitchFamily="34" charset="0"/>
              </a:rPr>
              <a:t>Source:</a:t>
            </a:r>
            <a:r>
              <a:rPr lang="en-US" sz="1100">
                <a:latin typeface="Calibri" panose="020F0502020204030204" pitchFamily="34" charset="0"/>
                <a:cs typeface="Calibri" panose="020F0502020204030204" pitchFamily="34" charset="0"/>
              </a:rPr>
              <a:t> Photo By Amy Quinton</a:t>
            </a:r>
            <a:endParaRPr lang="de-DE"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7595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a:xfrm>
            <a:off x="449263" y="1188000"/>
            <a:ext cx="8567737" cy="270565"/>
          </a:xfrm>
        </p:spPr>
        <p:txBody>
          <a:bodyPr/>
          <a:lstStyle/>
          <a:p>
            <a:r>
              <a:rPr lang="en-US"/>
              <a:t>Water-energy nexus coordination in California</a:t>
            </a:r>
          </a:p>
          <a:p>
            <a:endParaRPr lang="de-DE"/>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6" y="1548001"/>
            <a:ext cx="5600255" cy="3321179"/>
          </a:xfrm>
        </p:spPr>
        <p:txBody>
          <a:bodyPr>
            <a:normAutofit/>
          </a:bodyPr>
          <a:lstStyle/>
          <a:p>
            <a:pPr marL="615950" lvl="1" indent="-342900"/>
            <a:r>
              <a:rPr lang="en-US"/>
              <a:t>Intersectoral Water-Energy Team (WET) within the Climate-Action Team (CAT) comprises a range of state agencies: </a:t>
            </a:r>
          </a:p>
          <a:p>
            <a:pPr marL="879475" lvl="2" indent="-342900"/>
            <a:r>
              <a:rPr lang="en-US"/>
              <a:t>California Environmental Protection Agency</a:t>
            </a:r>
          </a:p>
          <a:p>
            <a:pPr marL="879475" lvl="2" indent="-342900"/>
            <a:r>
              <a:rPr lang="en-US"/>
              <a:t>Business Transportation and Housing Agency</a:t>
            </a:r>
          </a:p>
          <a:p>
            <a:pPr marL="879475" lvl="2" indent="-342900"/>
            <a:r>
              <a:rPr lang="en-US"/>
              <a:t>Health and Human Services Agency</a:t>
            </a:r>
          </a:p>
          <a:p>
            <a:pPr marL="879475" lvl="2" indent="-342900"/>
            <a:r>
              <a:rPr lang="en-US"/>
              <a:t>Department of Food and Agriculture</a:t>
            </a:r>
          </a:p>
          <a:p>
            <a:pPr marL="879475" lvl="2" indent="-342900"/>
            <a:r>
              <a:rPr lang="en-US"/>
              <a:t>Energy Commission</a:t>
            </a:r>
          </a:p>
          <a:p>
            <a:pPr marL="879475" lvl="2" indent="-342900"/>
            <a:r>
              <a:rPr lang="en-US"/>
              <a:t>Public Utilities Commission </a:t>
            </a:r>
          </a:p>
          <a:p>
            <a:pPr marL="879475" lvl="2" indent="-342900"/>
            <a:r>
              <a:rPr lang="en-US"/>
              <a:t>State Water Resources Control Board …</a:t>
            </a:r>
          </a:p>
          <a:p>
            <a:pPr marL="615950" lvl="1" indent="-342900"/>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22</a:t>
            </a:fld>
            <a:endParaRPr lang="en-GB"/>
          </a:p>
        </p:txBody>
      </p:sp>
      <p:pic>
        <p:nvPicPr>
          <p:cNvPr id="7" name="Grafik 6">
            <a:extLst>
              <a:ext uri="{FF2B5EF4-FFF2-40B4-BE49-F238E27FC236}">
                <a16:creationId xmlns:a16="http://schemas.microsoft.com/office/drawing/2014/main" id="{D9F5ACBD-B81C-40AE-B9AC-680A2A9BFE09}"/>
              </a:ext>
            </a:extLst>
          </p:cNvPr>
          <p:cNvPicPr>
            <a:picLocks noChangeAspect="1"/>
          </p:cNvPicPr>
          <p:nvPr/>
        </p:nvPicPr>
        <p:blipFill rotWithShape="1">
          <a:blip r:embed="rId3"/>
          <a:srcRect l="9453"/>
          <a:stretch/>
        </p:blipFill>
        <p:spPr>
          <a:xfrm>
            <a:off x="6050071" y="1335072"/>
            <a:ext cx="2907160" cy="2349864"/>
          </a:xfrm>
          <a:prstGeom prst="rect">
            <a:avLst/>
          </a:prstGeom>
        </p:spPr>
      </p:pic>
      <p:sp>
        <p:nvSpPr>
          <p:cNvPr id="8" name="Textfeld 7">
            <a:extLst>
              <a:ext uri="{FF2B5EF4-FFF2-40B4-BE49-F238E27FC236}">
                <a16:creationId xmlns:a16="http://schemas.microsoft.com/office/drawing/2014/main" id="{EB9F4FB4-761E-47AD-BF57-3F3580952B56}"/>
              </a:ext>
            </a:extLst>
          </p:cNvPr>
          <p:cNvSpPr txBox="1"/>
          <p:nvPr/>
        </p:nvSpPr>
        <p:spPr>
          <a:xfrm>
            <a:off x="6050071" y="3804231"/>
            <a:ext cx="2518852" cy="600164"/>
          </a:xfrm>
          <a:prstGeom prst="rect">
            <a:avLst/>
          </a:prstGeom>
          <a:noFill/>
        </p:spPr>
        <p:txBody>
          <a:bodyPr wrap="square" rtlCol="0">
            <a:spAutoFit/>
          </a:bodyPr>
          <a:lstStyle/>
          <a:p>
            <a:r>
              <a:rPr lang="en-US" sz="1100">
                <a:latin typeface="Calibri" panose="020F0502020204030204" pitchFamily="34" charset="0"/>
                <a:cs typeface="Calibri" panose="020F0502020204030204" pitchFamily="34" charset="0"/>
              </a:rPr>
              <a:t>Chrisman Water Pumping Plant at the Grapevine, California. </a:t>
            </a:r>
            <a:r>
              <a:rPr lang="de-DE" sz="1100">
                <a:latin typeface="Calibri" panose="020F0502020204030204" pitchFamily="34" charset="0"/>
                <a:cs typeface="Calibri" panose="020F0502020204030204" pitchFamily="34" charset="0"/>
              </a:rPr>
              <a:t>Source:</a:t>
            </a:r>
            <a:r>
              <a:rPr lang="en-US" sz="1100">
                <a:latin typeface="Calibri" panose="020F0502020204030204" pitchFamily="34" charset="0"/>
                <a:cs typeface="Calibri" panose="020F0502020204030204" pitchFamily="34" charset="0"/>
              </a:rPr>
              <a:t> Photo By Amy Quinton</a:t>
            </a:r>
            <a:endParaRPr lang="de-DE"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5178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de-DE"/>
              <a:t>Southern African Development Community (SADC) </a:t>
            </a:r>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8" name="Textplatzhalter 4">
            <a:extLst>
              <a:ext uri="{FF2B5EF4-FFF2-40B4-BE49-F238E27FC236}">
                <a16:creationId xmlns:a16="http://schemas.microsoft.com/office/drawing/2014/main" id="{0CCFF24E-CD65-44F5-817C-4AB53B265ED6}"/>
              </a:ext>
            </a:extLst>
          </p:cNvPr>
          <p:cNvSpPr>
            <a:spLocks noGrp="1"/>
          </p:cNvSpPr>
          <p:nvPr/>
        </p:nvSpPr>
        <p:spPr bwMode="gray">
          <a:xfrm>
            <a:off x="389493" y="1580155"/>
            <a:ext cx="2531717" cy="176912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latin typeface="Calibri"/>
                <a:cs typeface="Calibri"/>
              </a:rPr>
              <a:t>Water security</a:t>
            </a:r>
            <a:r>
              <a:rPr lang="en-US" sz="1600">
                <a:latin typeface="Calibri"/>
                <a:cs typeface="Calibri"/>
              </a:rPr>
              <a:t>: </a:t>
            </a:r>
            <a:endParaRPr lang="en-US" sz="1600"/>
          </a:p>
          <a:p>
            <a:pPr marL="285750" indent="-285750">
              <a:buClr>
                <a:srgbClr val="F5903D"/>
              </a:buClr>
              <a:buFont typeface="Wingdings" panose="05000000000000000000" pitchFamily="2" charset="2"/>
              <a:buChar char="§"/>
            </a:pPr>
            <a:r>
              <a:rPr lang="en-US" sz="1600">
                <a:latin typeface="Calibri"/>
                <a:cs typeface="Calibri"/>
              </a:rPr>
              <a:t>Only 60% of people have access to safe drinking water; 40% to sanitation facilities</a:t>
            </a:r>
          </a:p>
          <a:p>
            <a:endParaRPr lang="de-DE"/>
          </a:p>
        </p:txBody>
      </p:sp>
      <p:sp>
        <p:nvSpPr>
          <p:cNvPr id="9" name="Textplatzhalter 6">
            <a:extLst>
              <a:ext uri="{FF2B5EF4-FFF2-40B4-BE49-F238E27FC236}">
                <a16:creationId xmlns:a16="http://schemas.microsoft.com/office/drawing/2014/main" id="{A42A15C0-EC5A-4161-B825-2A9902DCB7BE}"/>
              </a:ext>
            </a:extLst>
          </p:cNvPr>
          <p:cNvSpPr>
            <a:spLocks noGrp="1"/>
          </p:cNvSpPr>
          <p:nvPr/>
        </p:nvSpPr>
        <p:spPr bwMode="gray">
          <a:xfrm>
            <a:off x="389491" y="3070938"/>
            <a:ext cx="2531717" cy="176912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t>Energy security: </a:t>
            </a:r>
          </a:p>
          <a:p>
            <a:pPr marL="285750" indent="-285750">
              <a:buClr>
                <a:srgbClr val="F5903D"/>
              </a:buClr>
              <a:buFont typeface="Wingdings" panose="05000000000000000000" pitchFamily="2" charset="2"/>
              <a:buChar char="§"/>
            </a:pPr>
            <a:r>
              <a:rPr lang="en-US" sz="1600"/>
              <a:t>More than 50% of the population have no access to electricity</a:t>
            </a:r>
          </a:p>
          <a:p>
            <a:pPr marL="285750" indent="-285750">
              <a:buClr>
                <a:srgbClr val="F5903D"/>
              </a:buClr>
              <a:buFont typeface="Wingdings" panose="05000000000000000000" pitchFamily="2" charset="2"/>
              <a:buChar char="§"/>
            </a:pPr>
            <a:r>
              <a:rPr lang="en-US" sz="1600"/>
              <a:t>Hydropower potential is largely untapped </a:t>
            </a:r>
          </a:p>
          <a:p>
            <a:endParaRPr lang="de-DE"/>
          </a:p>
        </p:txBody>
      </p:sp>
      <p:sp>
        <p:nvSpPr>
          <p:cNvPr id="10" name="Textplatzhalter 7">
            <a:extLst>
              <a:ext uri="{FF2B5EF4-FFF2-40B4-BE49-F238E27FC236}">
                <a16:creationId xmlns:a16="http://schemas.microsoft.com/office/drawing/2014/main" id="{1A25B84F-0355-47B5-AF67-97C2D7205398}"/>
              </a:ext>
            </a:extLst>
          </p:cNvPr>
          <p:cNvSpPr>
            <a:spLocks noGrp="1"/>
          </p:cNvSpPr>
          <p:nvPr/>
        </p:nvSpPr>
        <p:spPr bwMode="gray">
          <a:xfrm>
            <a:off x="6222792" y="1638303"/>
            <a:ext cx="2531717" cy="1769123"/>
          </a:xfrm>
          <a:prstGeom prst="rect">
            <a:avLst/>
          </a:prstGeom>
        </p:spPr>
        <p:txBody>
          <a:bodyPr vert="horz" lIns="91440" tIns="45720" rIns="91440" bIns="45720" rtlCol="0">
            <a:normAutofit fontScale="85000" lnSpcReduction="10000"/>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t>Agriculture &amp; Food security: </a:t>
            </a:r>
          </a:p>
          <a:p>
            <a:pPr marL="285750" indent="-285750">
              <a:buClr>
                <a:srgbClr val="F4971A"/>
              </a:buClr>
              <a:buFont typeface="Wingdings" panose="05000000000000000000" pitchFamily="2" charset="2"/>
              <a:buChar char="§"/>
            </a:pPr>
            <a:r>
              <a:rPr lang="en-US"/>
              <a:t>Food production is highly vulnerable to droughts and floods</a:t>
            </a:r>
          </a:p>
          <a:p>
            <a:pPr marL="285750" indent="-285750">
              <a:buClr>
                <a:srgbClr val="F4971A"/>
              </a:buClr>
              <a:buFont typeface="Wingdings" panose="05000000000000000000" pitchFamily="2" charset="2"/>
              <a:buChar char="§"/>
            </a:pPr>
            <a:r>
              <a:rPr lang="en-US"/>
              <a:t>Agriculture consumes more than 70% of allocated water resources</a:t>
            </a:r>
          </a:p>
        </p:txBody>
      </p:sp>
      <p:pic>
        <p:nvPicPr>
          <p:cNvPr id="14" name="Grafik 13">
            <a:extLst>
              <a:ext uri="{FF2B5EF4-FFF2-40B4-BE49-F238E27FC236}">
                <a16:creationId xmlns:a16="http://schemas.microsoft.com/office/drawing/2014/main" id="{F74D5DCA-CDDA-43BD-8AA0-889E6B7B349B}"/>
              </a:ext>
            </a:extLst>
          </p:cNvPr>
          <p:cNvPicPr>
            <a:picLocks noChangeAspect="1"/>
          </p:cNvPicPr>
          <p:nvPr/>
        </p:nvPicPr>
        <p:blipFill>
          <a:blip r:embed="rId3"/>
          <a:stretch>
            <a:fillRect/>
          </a:stretch>
        </p:blipFill>
        <p:spPr>
          <a:xfrm>
            <a:off x="2884224" y="1486870"/>
            <a:ext cx="3092839" cy="3239749"/>
          </a:xfrm>
          <a:prstGeom prst="rect">
            <a:avLst/>
          </a:prstGeom>
        </p:spPr>
      </p:pic>
      <p:sp>
        <p:nvSpPr>
          <p:cNvPr id="15" name="Textfeld 14">
            <a:extLst>
              <a:ext uri="{FF2B5EF4-FFF2-40B4-BE49-F238E27FC236}">
                <a16:creationId xmlns:a16="http://schemas.microsoft.com/office/drawing/2014/main" id="{61EF37B7-6BCC-433B-A2B2-7141BB1C0AE1}"/>
              </a:ext>
            </a:extLst>
          </p:cNvPr>
          <p:cNvSpPr txBox="1"/>
          <p:nvPr/>
        </p:nvSpPr>
        <p:spPr>
          <a:xfrm>
            <a:off x="4733131" y="4571401"/>
            <a:ext cx="2057399" cy="215444"/>
          </a:xfrm>
          <a:prstGeom prst="rect">
            <a:avLst/>
          </a:prstGeom>
          <a:noFill/>
        </p:spPr>
        <p:txBody>
          <a:bodyPr wrap="square" rtlCol="0">
            <a:spAutoFit/>
          </a:bodyPr>
          <a:lstStyle/>
          <a:p>
            <a:pPr algn="l"/>
            <a:r>
              <a:rPr lang="de-DE" sz="800"/>
              <a:t>Source: </a:t>
            </a:r>
            <a:r>
              <a:rPr lang="de-DE" sz="800" err="1"/>
              <a:t>Africa</a:t>
            </a:r>
            <a:r>
              <a:rPr lang="de-DE" sz="800"/>
              <a:t> Prime News 2018</a:t>
            </a:r>
          </a:p>
        </p:txBody>
      </p:sp>
    </p:spTree>
    <p:extLst>
      <p:ext uri="{BB962C8B-B14F-4D97-AF65-F5344CB8AC3E}">
        <p14:creationId xmlns:p14="http://schemas.microsoft.com/office/powerpoint/2010/main" val="19100639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E65BC8-08D9-43A9-B1B3-00D927DA091A}"/>
              </a:ext>
            </a:extLst>
          </p:cNvPr>
          <p:cNvSpPr>
            <a:spLocks noGrp="1"/>
          </p:cNvSpPr>
          <p:nvPr>
            <p:ph type="body" sz="quarter" idx="14"/>
          </p:nvPr>
        </p:nvSpPr>
        <p:spPr/>
        <p:txBody>
          <a:bodyPr/>
          <a:lstStyle/>
          <a:p>
            <a:r>
              <a:rPr lang="de-DE"/>
              <a:t>SADC  – </a:t>
            </a:r>
            <a:r>
              <a:rPr lang="de-DE" err="1"/>
              <a:t>Coordination</a:t>
            </a:r>
            <a:r>
              <a:rPr lang="de-DE"/>
              <a:t> </a:t>
            </a:r>
            <a:r>
              <a:rPr lang="de-DE" err="1"/>
              <a:t>challenges</a:t>
            </a:r>
            <a:endParaRPr lang="de-DE"/>
          </a:p>
        </p:txBody>
      </p:sp>
      <p:sp>
        <p:nvSpPr>
          <p:cNvPr id="3" name="Textplatzhalter 2">
            <a:extLst>
              <a:ext uri="{FF2B5EF4-FFF2-40B4-BE49-F238E27FC236}">
                <a16:creationId xmlns:a16="http://schemas.microsoft.com/office/drawing/2014/main" id="{46193776-C0AD-4530-87BF-0BFB412765B2}"/>
              </a:ext>
            </a:extLst>
          </p:cNvPr>
          <p:cNvSpPr>
            <a:spLocks noGrp="1"/>
          </p:cNvSpPr>
          <p:nvPr>
            <p:ph type="body" sz="quarter" idx="13"/>
          </p:nvPr>
        </p:nvSpPr>
        <p:spPr/>
        <p:txBody>
          <a:bodyPr/>
          <a:lstStyle/>
          <a:p>
            <a:pPr marL="342900" indent="-342900">
              <a:buClr>
                <a:srgbClr val="F4971A"/>
              </a:buClr>
              <a:buFont typeface="Wingdings" panose="05000000000000000000" pitchFamily="2" charset="2"/>
              <a:buChar char="Ø"/>
            </a:pPr>
            <a:r>
              <a:rPr lang="en-US" b="1"/>
              <a:t>Inadequate coordination of the three sectors </a:t>
            </a:r>
            <a:r>
              <a:rPr lang="en-US"/>
              <a:t>at policy and decision making level</a:t>
            </a:r>
          </a:p>
          <a:p>
            <a:pPr marL="615950" lvl="1" indent="-342900">
              <a:buFont typeface="Arial" panose="020B0604020202020204" pitchFamily="34" charset="0"/>
              <a:buChar char="•"/>
            </a:pPr>
            <a:r>
              <a:rPr lang="en-US"/>
              <a:t>Limited coherence between policies, plans and strategies</a:t>
            </a:r>
          </a:p>
          <a:p>
            <a:pPr marL="615950" lvl="1" indent="-342900">
              <a:buFont typeface="Arial" panose="020B0604020202020204" pitchFamily="34" charset="0"/>
              <a:buChar char="•"/>
            </a:pPr>
            <a:r>
              <a:rPr lang="en-US"/>
              <a:t>SADC governance structure dominated by sectoral orientations</a:t>
            </a:r>
          </a:p>
          <a:p>
            <a:pPr marL="342900" indent="-342900">
              <a:buClr>
                <a:srgbClr val="F4971A"/>
              </a:buClr>
              <a:buFont typeface="Wingdings" panose="05000000000000000000" pitchFamily="2" charset="2"/>
              <a:buChar char="Ø"/>
            </a:pPr>
            <a:r>
              <a:rPr lang="en-US" b="1"/>
              <a:t>Absence of a formal structure to facilitate coordination </a:t>
            </a:r>
            <a:r>
              <a:rPr lang="en-US"/>
              <a:t>of the Units responsible for the WEF sectors </a:t>
            </a:r>
            <a:r>
              <a:rPr lang="en-US" b="1"/>
              <a:t>within the SADC Secretariat</a:t>
            </a:r>
          </a:p>
          <a:p>
            <a:pPr marL="342900" indent="-342900">
              <a:buClr>
                <a:srgbClr val="F4971A"/>
              </a:buClr>
              <a:buFont typeface="Wingdings" panose="05000000000000000000" pitchFamily="2" charset="2"/>
              <a:buChar char="Ø"/>
            </a:pPr>
            <a:r>
              <a:rPr lang="en-US" b="1"/>
              <a:t>Weak coordination of programs </a:t>
            </a:r>
            <a:r>
              <a:rPr lang="en-US"/>
              <a:t>by the regional implementing entities and other partners</a:t>
            </a:r>
            <a:endParaRPr lang="de-DE" b="1"/>
          </a:p>
        </p:txBody>
      </p:sp>
      <p:sp>
        <p:nvSpPr>
          <p:cNvPr id="4" name="Titel 3">
            <a:extLst>
              <a:ext uri="{FF2B5EF4-FFF2-40B4-BE49-F238E27FC236}">
                <a16:creationId xmlns:a16="http://schemas.microsoft.com/office/drawing/2014/main" id="{4F9C43E9-83D1-443A-915C-A10D27286A98}"/>
              </a:ext>
            </a:extLst>
          </p:cNvPr>
          <p:cNvSpPr>
            <a:spLocks noGrp="1"/>
          </p:cNvSpPr>
          <p:nvPr>
            <p:ph type="title"/>
          </p:nvPr>
        </p:nvSpPr>
        <p:spPr/>
        <p:txBody>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D64CAA59-D966-41DE-9947-017657095C05}"/>
              </a:ext>
            </a:extLst>
          </p:cNvPr>
          <p:cNvSpPr>
            <a:spLocks noGrp="1"/>
          </p:cNvSpPr>
          <p:nvPr>
            <p:ph type="sldNum" sz="quarter" idx="16"/>
          </p:nvPr>
        </p:nvSpPr>
        <p:spPr/>
        <p:txBody>
          <a:bodyPr/>
          <a:lstStyle/>
          <a:p>
            <a:fld id="{CF23C0C3-F0EC-4AF0-84C8-08554CFEDD03}" type="slidenum">
              <a:rPr lang="en-GB" smtClean="0"/>
              <a:t>24</a:t>
            </a:fld>
            <a:endParaRPr lang="en-GB"/>
          </a:p>
        </p:txBody>
      </p:sp>
    </p:spTree>
    <p:extLst>
      <p:ext uri="{BB962C8B-B14F-4D97-AF65-F5344CB8AC3E}">
        <p14:creationId xmlns:p14="http://schemas.microsoft.com/office/powerpoint/2010/main" val="32690796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de-DE"/>
              <a:t>SADC WEF Nexus Framework</a:t>
            </a:r>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25</a:t>
            </a:fld>
            <a:endParaRPr lang="en-GB"/>
          </a:p>
        </p:txBody>
      </p:sp>
      <p:pic>
        <p:nvPicPr>
          <p:cNvPr id="7" name="Grafik 6">
            <a:extLst>
              <a:ext uri="{FF2B5EF4-FFF2-40B4-BE49-F238E27FC236}">
                <a16:creationId xmlns:a16="http://schemas.microsoft.com/office/drawing/2014/main" id="{443308A4-1C7F-4FA9-9B7B-5962407DB7D7}"/>
              </a:ext>
            </a:extLst>
          </p:cNvPr>
          <p:cNvPicPr>
            <a:picLocks noChangeAspect="1"/>
          </p:cNvPicPr>
          <p:nvPr/>
        </p:nvPicPr>
        <p:blipFill>
          <a:blip r:embed="rId3"/>
          <a:stretch>
            <a:fillRect/>
          </a:stretch>
        </p:blipFill>
        <p:spPr>
          <a:xfrm>
            <a:off x="3044471" y="1545837"/>
            <a:ext cx="5567688" cy="3597663"/>
          </a:xfrm>
          <a:prstGeom prst="rect">
            <a:avLst/>
          </a:prstGeom>
        </p:spPr>
      </p:pic>
      <p:sp>
        <p:nvSpPr>
          <p:cNvPr id="6" name="Ellipse 5">
            <a:extLst>
              <a:ext uri="{FF2B5EF4-FFF2-40B4-BE49-F238E27FC236}">
                <a16:creationId xmlns:a16="http://schemas.microsoft.com/office/drawing/2014/main" id="{D7577210-7854-4C52-8645-D710962029D0}"/>
              </a:ext>
            </a:extLst>
          </p:cNvPr>
          <p:cNvSpPr/>
          <p:nvPr/>
        </p:nvSpPr>
        <p:spPr>
          <a:xfrm>
            <a:off x="6638925" y="2790825"/>
            <a:ext cx="1000125" cy="1038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 name="Textfeld 2">
            <a:extLst>
              <a:ext uri="{FF2B5EF4-FFF2-40B4-BE49-F238E27FC236}">
                <a16:creationId xmlns:a16="http://schemas.microsoft.com/office/drawing/2014/main" id="{1976E39A-0AB6-46B8-997D-01A392740FF7}"/>
              </a:ext>
            </a:extLst>
          </p:cNvPr>
          <p:cNvSpPr txBox="1"/>
          <p:nvPr/>
        </p:nvSpPr>
        <p:spPr>
          <a:xfrm>
            <a:off x="215152" y="1701582"/>
            <a:ext cx="3128683" cy="1938992"/>
          </a:xfrm>
          <a:prstGeom prst="rect">
            <a:avLst/>
          </a:prstGeom>
          <a:noFill/>
        </p:spPr>
        <p:txBody>
          <a:bodyPr wrap="square" rtlCol="0">
            <a:spAutoFit/>
          </a:bodyPr>
          <a:lstStyle/>
          <a:p>
            <a:pPr algn="l"/>
            <a:r>
              <a:rPr lang="en-US" sz="1200" b="1"/>
              <a:t>The framework is expected to contribute to the coordination of the three sectors:</a:t>
            </a:r>
          </a:p>
          <a:p>
            <a:pPr marL="171450" indent="-171450" algn="l">
              <a:buClr>
                <a:srgbClr val="F4971A"/>
              </a:buClr>
              <a:buFont typeface="Wingdings" panose="05000000000000000000" pitchFamily="2" charset="2"/>
              <a:buChar char="Ø"/>
            </a:pPr>
            <a:r>
              <a:rPr lang="en-US" sz="1200"/>
              <a:t>At policy and decision-making level (i.e., Ministerial Level)</a:t>
            </a:r>
          </a:p>
          <a:p>
            <a:pPr marL="171450" indent="-171450" algn="l">
              <a:buClr>
                <a:srgbClr val="F4971A"/>
              </a:buClr>
              <a:buFont typeface="Wingdings" panose="05000000000000000000" pitchFamily="2" charset="2"/>
              <a:buChar char="Ø"/>
            </a:pPr>
            <a:r>
              <a:rPr lang="en-US" sz="1200"/>
              <a:t> At the regional technical level</a:t>
            </a:r>
          </a:p>
          <a:p>
            <a:pPr marL="171450" indent="-171450" algn="l">
              <a:buClr>
                <a:srgbClr val="F4971A"/>
              </a:buClr>
              <a:buFont typeface="Wingdings" panose="05000000000000000000" pitchFamily="2" charset="2"/>
              <a:buChar char="Ø"/>
            </a:pPr>
            <a:r>
              <a:rPr lang="en-US" sz="1200"/>
              <a:t>Within the SADC Secretariat </a:t>
            </a:r>
          </a:p>
          <a:p>
            <a:pPr marL="171450" indent="-171450" algn="l">
              <a:buClr>
                <a:srgbClr val="F4971A"/>
              </a:buClr>
              <a:buFont typeface="Wingdings" panose="05000000000000000000" pitchFamily="2" charset="2"/>
              <a:buChar char="Ø"/>
            </a:pPr>
            <a:r>
              <a:rPr lang="en-US" sz="1200"/>
              <a:t>With regional implementing entities and other partners</a:t>
            </a:r>
          </a:p>
          <a:p>
            <a:pPr marL="171450" indent="-171450" algn="l">
              <a:buClr>
                <a:srgbClr val="F4971A"/>
              </a:buClr>
              <a:buFont typeface="Wingdings" panose="05000000000000000000" pitchFamily="2" charset="2"/>
              <a:buChar char="Ø"/>
            </a:pPr>
            <a:r>
              <a:rPr lang="en-US" sz="1200"/>
              <a:t>Strengthening regional multi-stakeholder platforms</a:t>
            </a:r>
            <a:endParaRPr lang="de-DE" sz="1200"/>
          </a:p>
        </p:txBody>
      </p:sp>
    </p:spTree>
    <p:extLst>
      <p:ext uri="{BB962C8B-B14F-4D97-AF65-F5344CB8AC3E}">
        <p14:creationId xmlns:p14="http://schemas.microsoft.com/office/powerpoint/2010/main" val="11867413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71AACA2-7FAA-4068-B356-3584DB8657A1}"/>
              </a:ext>
            </a:extLst>
          </p:cNvPr>
          <p:cNvSpPr>
            <a:spLocks noGrp="1"/>
          </p:cNvSpPr>
          <p:nvPr>
            <p:ph type="body" sz="quarter" idx="14"/>
          </p:nvPr>
        </p:nvSpPr>
        <p:spPr/>
        <p:txBody>
          <a:bodyPr/>
          <a:lstStyle/>
          <a:p>
            <a:r>
              <a:rPr lang="en-US"/>
              <a:t>Strategic planning approach</a:t>
            </a:r>
          </a:p>
          <a:p>
            <a:endParaRPr lang="en-US"/>
          </a:p>
        </p:txBody>
      </p:sp>
      <p:sp>
        <p:nvSpPr>
          <p:cNvPr id="3" name="Textplatzhalter 2">
            <a:extLst>
              <a:ext uri="{FF2B5EF4-FFF2-40B4-BE49-F238E27FC236}">
                <a16:creationId xmlns:a16="http://schemas.microsoft.com/office/drawing/2014/main" id="{93703148-AFA5-45CC-BD8F-5194C61AC95C}"/>
              </a:ext>
            </a:extLst>
          </p:cNvPr>
          <p:cNvSpPr>
            <a:spLocks noGrp="1"/>
          </p:cNvSpPr>
          <p:nvPr>
            <p:ph type="body" sz="quarter" idx="13"/>
          </p:nvPr>
        </p:nvSpPr>
        <p:spPr>
          <a:xfrm>
            <a:off x="449817" y="1548001"/>
            <a:ext cx="5445205" cy="3077340"/>
          </a:xfrm>
        </p:spPr>
        <p:txBody>
          <a:bodyPr>
            <a:normAutofit fontScale="85000" lnSpcReduction="10000"/>
          </a:bodyPr>
          <a:lstStyle/>
          <a:p>
            <a:r>
              <a:rPr lang="en-US"/>
              <a:t>Example of Jordan‘s National Water Strategy, 2016-2025:</a:t>
            </a:r>
          </a:p>
          <a:p>
            <a:pPr marL="615950" lvl="1" indent="-342900"/>
            <a:r>
              <a:rPr lang="en-US"/>
              <a:t>The National Water Strategy aims to achieve sustainable management of water and sanitation for all Jordanians</a:t>
            </a:r>
          </a:p>
          <a:p>
            <a:pPr marL="615950" lvl="1" indent="-342900"/>
            <a:r>
              <a:rPr lang="en-US"/>
              <a:t>Due to its cross-sectoral character it also recognizes the role of water for food production and energy generation</a:t>
            </a:r>
          </a:p>
          <a:p>
            <a:pPr marL="879475" lvl="2" indent="-342900"/>
            <a:r>
              <a:rPr lang="en-US"/>
              <a:t>The strategy appropriates approaches and methods from water-related sectors </a:t>
            </a:r>
          </a:p>
          <a:p>
            <a:pPr marL="879475" lvl="2" indent="-342900"/>
            <a:r>
              <a:rPr lang="en-US"/>
              <a:t>It includes activities to </a:t>
            </a:r>
            <a:r>
              <a:rPr lang="en-US" sz="1700">
                <a:solidFill>
                  <a:srgbClr val="F4971A"/>
                </a:solidFill>
              </a:rPr>
              <a:t>(1) </a:t>
            </a:r>
            <a:r>
              <a:rPr lang="en-US"/>
              <a:t>enhance sustainable water use in agriculture, </a:t>
            </a:r>
            <a:r>
              <a:rPr lang="en-US" sz="1700">
                <a:solidFill>
                  <a:srgbClr val="F4971A"/>
                </a:solidFill>
              </a:rPr>
              <a:t>(2)</a:t>
            </a:r>
            <a:r>
              <a:rPr lang="en-US"/>
              <a:t> expand the share of alternative energy, </a:t>
            </a:r>
            <a:r>
              <a:rPr lang="en-US" sz="1700">
                <a:solidFill>
                  <a:srgbClr val="F4971A"/>
                </a:solidFill>
              </a:rPr>
              <a:t>(3)</a:t>
            </a:r>
            <a:r>
              <a:rPr lang="en-US"/>
              <a:t>  increase the resilience of livelihoods, </a:t>
            </a:r>
            <a:r>
              <a:rPr lang="en-US" sz="1700">
                <a:solidFill>
                  <a:srgbClr val="F4971A"/>
                </a:solidFill>
              </a:rPr>
              <a:t>(4)</a:t>
            </a:r>
            <a:r>
              <a:rPr lang="en-US"/>
              <a:t> strengthen holistic water governance</a:t>
            </a:r>
          </a:p>
          <a:p>
            <a:endParaRPr lang="en-US"/>
          </a:p>
        </p:txBody>
      </p:sp>
      <p:sp>
        <p:nvSpPr>
          <p:cNvPr id="4" name="Titel 3">
            <a:extLst>
              <a:ext uri="{FF2B5EF4-FFF2-40B4-BE49-F238E27FC236}">
                <a16:creationId xmlns:a16="http://schemas.microsoft.com/office/drawing/2014/main" id="{03C3A36A-7F95-405B-9832-B69A296BDBEC}"/>
              </a:ext>
            </a:extLst>
          </p:cNvPr>
          <p:cNvSpPr>
            <a:spLocks noGrp="1"/>
          </p:cNvSpPr>
          <p:nvPr>
            <p:ph type="title"/>
          </p:nvPr>
        </p:nvSpPr>
        <p:spPr/>
        <p:txBody>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F1D10F38-AA4A-49C8-B439-E325FD371C9B}"/>
              </a:ext>
            </a:extLst>
          </p:cNvPr>
          <p:cNvSpPr>
            <a:spLocks noGrp="1"/>
          </p:cNvSpPr>
          <p:nvPr>
            <p:ph type="sldNum" sz="quarter" idx="16"/>
          </p:nvPr>
        </p:nvSpPr>
        <p:spPr/>
        <p:txBody>
          <a:bodyPr/>
          <a:lstStyle/>
          <a:p>
            <a:fld id="{CF23C0C3-F0EC-4AF0-84C8-08554CFEDD03}" type="slidenum">
              <a:rPr lang="en-GB" smtClean="0"/>
              <a:t>26</a:t>
            </a:fld>
            <a:endParaRPr lang="en-GB"/>
          </a:p>
        </p:txBody>
      </p:sp>
      <p:pic>
        <p:nvPicPr>
          <p:cNvPr id="7" name="Grafik 6">
            <a:extLst>
              <a:ext uri="{FF2B5EF4-FFF2-40B4-BE49-F238E27FC236}">
                <a16:creationId xmlns:a16="http://schemas.microsoft.com/office/drawing/2014/main" id="{E90E1703-19DD-4E83-A6F3-FF2F173455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95023" y="1763479"/>
            <a:ext cx="3119905" cy="1894509"/>
          </a:xfrm>
          <a:prstGeom prst="rect">
            <a:avLst/>
          </a:prstGeom>
        </p:spPr>
      </p:pic>
      <p:sp>
        <p:nvSpPr>
          <p:cNvPr id="9" name="Textfeld 8">
            <a:extLst>
              <a:ext uri="{FF2B5EF4-FFF2-40B4-BE49-F238E27FC236}">
                <a16:creationId xmlns:a16="http://schemas.microsoft.com/office/drawing/2014/main" id="{1C114D7C-0FE7-4F95-AD45-C0CE711E1EC9}"/>
              </a:ext>
            </a:extLst>
          </p:cNvPr>
          <p:cNvSpPr txBox="1"/>
          <p:nvPr/>
        </p:nvSpPr>
        <p:spPr>
          <a:xfrm>
            <a:off x="5895023" y="3716681"/>
            <a:ext cx="2924902" cy="246221"/>
          </a:xfrm>
          <a:prstGeom prst="rect">
            <a:avLst/>
          </a:prstGeom>
          <a:noFill/>
        </p:spPr>
        <p:txBody>
          <a:bodyPr wrap="square" rtlCol="0">
            <a:spAutoFit/>
          </a:bodyPr>
          <a:lstStyle/>
          <a:p>
            <a:r>
              <a:rPr lang="de-DE" sz="1000"/>
              <a:t>Source: </a:t>
            </a:r>
            <a:r>
              <a:rPr lang="en-US" sz="1000"/>
              <a:t>Ministry of Water and Irrigation, 2016</a:t>
            </a:r>
            <a:endParaRPr lang="de-DE" sz="1000"/>
          </a:p>
        </p:txBody>
      </p:sp>
    </p:spTree>
    <p:extLst>
      <p:ext uri="{BB962C8B-B14F-4D97-AF65-F5344CB8AC3E}">
        <p14:creationId xmlns:p14="http://schemas.microsoft.com/office/powerpoint/2010/main" val="42486010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n-US"/>
              <a:t>Chapter 2.2: Governing the Nexus</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520154"/>
            <a:ext cx="7023630" cy="812530"/>
          </a:xfrm>
        </p:spPr>
        <p:txBody>
          <a:bodyPr/>
          <a:lstStyle/>
          <a:p>
            <a:r>
              <a:rPr lang="en-US"/>
              <a:t>Policy instruments to incentivize resource efficiency</a:t>
            </a:r>
          </a:p>
        </p:txBody>
      </p:sp>
    </p:spTree>
    <p:extLst>
      <p:ext uri="{BB962C8B-B14F-4D97-AF65-F5344CB8AC3E}">
        <p14:creationId xmlns:p14="http://schemas.microsoft.com/office/powerpoint/2010/main" val="30010598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leichschenkliges Dreieck 25">
            <a:extLst>
              <a:ext uri="{FF2B5EF4-FFF2-40B4-BE49-F238E27FC236}">
                <a16:creationId xmlns:a16="http://schemas.microsoft.com/office/drawing/2014/main" id="{69D006D5-D647-4EDF-8505-7783487EEE1A}"/>
              </a:ext>
            </a:extLst>
          </p:cNvPr>
          <p:cNvSpPr/>
          <p:nvPr/>
        </p:nvSpPr>
        <p:spPr>
          <a:xfrm>
            <a:off x="3329667" y="2201636"/>
            <a:ext cx="2588083" cy="1510393"/>
          </a:xfrm>
          <a:prstGeom prst="triangle">
            <a:avLst/>
          </a:prstGeom>
          <a:ln w="38100">
            <a:solidFill>
              <a:srgbClr val="F4971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err="1"/>
          </a:p>
        </p:txBody>
      </p:sp>
      <p:sp>
        <p:nvSpPr>
          <p:cNvPr id="2" name="Titel 1">
            <a:extLst>
              <a:ext uri="{FF2B5EF4-FFF2-40B4-BE49-F238E27FC236}">
                <a16:creationId xmlns:a16="http://schemas.microsoft.com/office/drawing/2014/main" id="{44F3D11B-30C2-4794-AC51-AD7D9F85E203}"/>
              </a:ext>
            </a:extLst>
          </p:cNvPr>
          <p:cNvSpPr>
            <a:spLocks noGrp="1"/>
          </p:cNvSpPr>
          <p:nvPr>
            <p:ph type="title"/>
          </p:nvPr>
        </p:nvSpPr>
        <p:spPr/>
        <p:txBody>
          <a:bodyPr/>
          <a:lstStyle/>
          <a:p>
            <a:r>
              <a:rPr lang="en-US"/>
              <a:t>Policy instruments to </a:t>
            </a:r>
            <a:r>
              <a:rPr lang="en-US" err="1"/>
              <a:t>incentivise</a:t>
            </a:r>
            <a:r>
              <a:rPr lang="en-US"/>
              <a:t> resource efficiency   </a:t>
            </a:r>
          </a:p>
        </p:txBody>
      </p:sp>
      <p:sp>
        <p:nvSpPr>
          <p:cNvPr id="22" name="Gleichschenkliges Dreieck 21">
            <a:extLst>
              <a:ext uri="{FF2B5EF4-FFF2-40B4-BE49-F238E27FC236}">
                <a16:creationId xmlns:a16="http://schemas.microsoft.com/office/drawing/2014/main" id="{54BB500D-C259-44C9-85F5-A9475A3FA286}"/>
              </a:ext>
            </a:extLst>
          </p:cNvPr>
          <p:cNvSpPr/>
          <p:nvPr/>
        </p:nvSpPr>
        <p:spPr>
          <a:xfrm>
            <a:off x="3978728" y="2201636"/>
            <a:ext cx="1298121" cy="751114"/>
          </a:xfrm>
          <a:prstGeom prst="triangl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100">
                <a:latin typeface="Calibri" panose="020F0502020204030204" pitchFamily="34" charset="0"/>
                <a:cs typeface="Calibri" panose="020F0502020204030204" pitchFamily="34" charset="0"/>
              </a:rPr>
              <a:t>State</a:t>
            </a:r>
          </a:p>
        </p:txBody>
      </p:sp>
      <p:sp>
        <p:nvSpPr>
          <p:cNvPr id="23" name="Gleichschenkliges Dreieck 22">
            <a:extLst>
              <a:ext uri="{FF2B5EF4-FFF2-40B4-BE49-F238E27FC236}">
                <a16:creationId xmlns:a16="http://schemas.microsoft.com/office/drawing/2014/main" id="{7448CA4B-03EA-49FE-A99D-E999821524A1}"/>
              </a:ext>
            </a:extLst>
          </p:cNvPr>
          <p:cNvSpPr/>
          <p:nvPr/>
        </p:nvSpPr>
        <p:spPr>
          <a:xfrm>
            <a:off x="4619629" y="2960915"/>
            <a:ext cx="1298121" cy="751114"/>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100">
                <a:solidFill>
                  <a:schemeClr val="tx1"/>
                </a:solidFill>
                <a:latin typeface="Calibri" panose="020F0502020204030204" pitchFamily="34" charset="0"/>
                <a:cs typeface="Calibri" panose="020F0502020204030204" pitchFamily="34" charset="0"/>
              </a:rPr>
              <a:t>Society</a:t>
            </a:r>
          </a:p>
        </p:txBody>
      </p:sp>
      <p:sp>
        <p:nvSpPr>
          <p:cNvPr id="24" name="Gleichschenkliges Dreieck 23">
            <a:extLst>
              <a:ext uri="{FF2B5EF4-FFF2-40B4-BE49-F238E27FC236}">
                <a16:creationId xmlns:a16="http://schemas.microsoft.com/office/drawing/2014/main" id="{1ED7562F-6A0A-4858-B44E-9582DA765064}"/>
              </a:ext>
            </a:extLst>
          </p:cNvPr>
          <p:cNvSpPr/>
          <p:nvPr/>
        </p:nvSpPr>
        <p:spPr>
          <a:xfrm>
            <a:off x="3329667" y="2960915"/>
            <a:ext cx="1298121" cy="751114"/>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100">
                <a:latin typeface="Calibri" panose="020F0502020204030204" pitchFamily="34" charset="0"/>
                <a:cs typeface="Calibri" panose="020F0502020204030204" pitchFamily="34" charset="0"/>
              </a:rPr>
              <a:t>Market</a:t>
            </a:r>
          </a:p>
        </p:txBody>
      </p:sp>
      <p:sp>
        <p:nvSpPr>
          <p:cNvPr id="25" name="Textfeld 24">
            <a:extLst>
              <a:ext uri="{FF2B5EF4-FFF2-40B4-BE49-F238E27FC236}">
                <a16:creationId xmlns:a16="http://schemas.microsoft.com/office/drawing/2014/main" id="{53F16538-0485-4A79-9D91-03A52F0F0BF1}"/>
              </a:ext>
            </a:extLst>
          </p:cNvPr>
          <p:cNvSpPr txBox="1"/>
          <p:nvPr/>
        </p:nvSpPr>
        <p:spPr>
          <a:xfrm>
            <a:off x="4110042" y="2922815"/>
            <a:ext cx="1057274" cy="430887"/>
          </a:xfrm>
          <a:prstGeom prst="rect">
            <a:avLst/>
          </a:prstGeom>
          <a:noFill/>
        </p:spPr>
        <p:txBody>
          <a:bodyPr wrap="square" rtlCol="0">
            <a:spAutoFit/>
          </a:bodyPr>
          <a:lstStyle/>
          <a:p>
            <a:pPr algn="ctr"/>
            <a:r>
              <a:rPr lang="en-US" sz="1100" b="1">
                <a:latin typeface="Calibri" panose="020F0502020204030204" pitchFamily="34" charset="0"/>
                <a:cs typeface="Calibri" panose="020F0502020204030204" pitchFamily="34" charset="0"/>
              </a:rPr>
              <a:t>Policy instruments</a:t>
            </a:r>
          </a:p>
        </p:txBody>
      </p:sp>
      <p:sp>
        <p:nvSpPr>
          <p:cNvPr id="29" name="Rechteck 28">
            <a:extLst>
              <a:ext uri="{FF2B5EF4-FFF2-40B4-BE49-F238E27FC236}">
                <a16:creationId xmlns:a16="http://schemas.microsoft.com/office/drawing/2014/main" id="{C7A6CBB9-89AD-48F2-887B-0265F69B4386}"/>
              </a:ext>
            </a:extLst>
          </p:cNvPr>
          <p:cNvSpPr/>
          <p:nvPr/>
        </p:nvSpPr>
        <p:spPr>
          <a:xfrm>
            <a:off x="3622904" y="1183879"/>
            <a:ext cx="2031550"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n-US" sz="1200" b="1">
                <a:latin typeface="Calibri" panose="020F0502020204030204" pitchFamily="34" charset="0"/>
                <a:cs typeface="Calibri" panose="020F0502020204030204" pitchFamily="34" charset="0"/>
              </a:rPr>
              <a:t>Regulatory Instruments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Wastewater standards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Building standards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Landuse standards</a:t>
            </a:r>
          </a:p>
        </p:txBody>
      </p:sp>
      <p:sp>
        <p:nvSpPr>
          <p:cNvPr id="30" name="Rechteck 29">
            <a:extLst>
              <a:ext uri="{FF2B5EF4-FFF2-40B4-BE49-F238E27FC236}">
                <a16:creationId xmlns:a16="http://schemas.microsoft.com/office/drawing/2014/main" id="{CD78E04A-D8BA-40CA-AAAD-5E9A608A271E}"/>
              </a:ext>
            </a:extLst>
          </p:cNvPr>
          <p:cNvSpPr/>
          <p:nvPr/>
        </p:nvSpPr>
        <p:spPr>
          <a:xfrm>
            <a:off x="871245" y="3422254"/>
            <a:ext cx="2348889"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n-US" sz="1200" b="1">
                <a:latin typeface="Calibri"/>
                <a:cs typeface="Calibri"/>
              </a:rPr>
              <a:t>Financial Instruments</a:t>
            </a:r>
          </a:p>
          <a:p>
            <a:pPr marL="171450" indent="-171450">
              <a:buClr>
                <a:srgbClr val="F4971A"/>
              </a:buClr>
              <a:buFont typeface="Wingdings" panose="05000000000000000000" pitchFamily="2" charset="2"/>
              <a:buChar char="§"/>
            </a:pPr>
            <a:r>
              <a:rPr lang="en-US" sz="1200">
                <a:latin typeface="Calibri"/>
                <a:cs typeface="Calibri"/>
              </a:rPr>
              <a:t>Water and energy supply tariffs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Taxes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Subsidies</a:t>
            </a:r>
          </a:p>
          <a:p>
            <a:pPr marL="171450" indent="-171450">
              <a:buClr>
                <a:srgbClr val="F4971A"/>
              </a:buClr>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p:txBody>
      </p:sp>
      <p:sp>
        <p:nvSpPr>
          <p:cNvPr id="31" name="Rechteck 30">
            <a:extLst>
              <a:ext uri="{FF2B5EF4-FFF2-40B4-BE49-F238E27FC236}">
                <a16:creationId xmlns:a16="http://schemas.microsoft.com/office/drawing/2014/main" id="{DA1A40EC-3191-4886-B167-8F0D973B1EC3}"/>
              </a:ext>
            </a:extLst>
          </p:cNvPr>
          <p:cNvSpPr/>
          <p:nvPr/>
        </p:nvSpPr>
        <p:spPr>
          <a:xfrm>
            <a:off x="5996694" y="3422254"/>
            <a:ext cx="2348889"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n-US" sz="1200" b="1">
                <a:latin typeface="Calibri" panose="020F0502020204030204" pitchFamily="34" charset="0"/>
                <a:cs typeface="Calibri" panose="020F0502020204030204" pitchFamily="34" charset="0"/>
              </a:rPr>
              <a:t>Communication/Promotional instruments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Eco-labelling</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Voluntary agreements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Awareness campaigns </a:t>
            </a:r>
          </a:p>
          <a:p>
            <a:pPr marL="171450" indent="-171450">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a:p>
            <a:pPr marL="171450" indent="-171450">
              <a:buClr>
                <a:srgbClr val="F4971A"/>
              </a:buClr>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p:txBody>
      </p:sp>
      <p:sp>
        <p:nvSpPr>
          <p:cNvPr id="11" name="TextBox 14">
            <a:extLst>
              <a:ext uri="{FF2B5EF4-FFF2-40B4-BE49-F238E27FC236}">
                <a16:creationId xmlns:a16="http://schemas.microsoft.com/office/drawing/2014/main" id="{9B241D36-BB0D-43CD-AE5E-F5FDE1B9007F}"/>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spTree>
    <p:extLst>
      <p:ext uri="{BB962C8B-B14F-4D97-AF65-F5344CB8AC3E}">
        <p14:creationId xmlns:p14="http://schemas.microsoft.com/office/powerpoint/2010/main" val="41799831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p:txBody>
          <a:bodyPr/>
          <a:lstStyle/>
          <a:p>
            <a:r>
              <a:rPr lang="en-US" sz="1400"/>
              <a:t>Regulatory instruments comprise </a:t>
            </a:r>
            <a:r>
              <a:rPr lang="en-US" sz="1400" b="1"/>
              <a:t>rules and targets set by public authorities</a:t>
            </a:r>
            <a:r>
              <a:rPr lang="en-US" sz="1400"/>
              <a:t> (“command”) that are enforced by compliance procedures (“control”). Regulative instruments include legally binding </a:t>
            </a:r>
            <a:r>
              <a:rPr lang="en-US" sz="1400" b="1"/>
              <a:t>laws, directives and technical guidance documents</a:t>
            </a:r>
            <a:r>
              <a:rPr lang="en-US" sz="1400"/>
              <a:t>. </a:t>
            </a:r>
          </a:p>
          <a:p>
            <a:endParaRPr lang="en-US"/>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n-US"/>
              <a:t>Regulatory instruments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29</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3295889097"/>
              </p:ext>
            </p:extLst>
          </p:nvPr>
        </p:nvGraphicFramePr>
        <p:xfrm>
          <a:off x="449816" y="1902159"/>
          <a:ext cx="8389383" cy="2588260"/>
        </p:xfrm>
        <a:graphic>
          <a:graphicData uri="http://schemas.openxmlformats.org/drawingml/2006/table">
            <a:tbl>
              <a:tblPr firstRow="1" bandRow="1">
                <a:tableStyleId>{F5AB1C69-6EDB-4FF4-983F-18BD219EF322}</a:tableStyleId>
              </a:tblPr>
              <a:tblGrid>
                <a:gridCol w="795577">
                  <a:extLst>
                    <a:ext uri="{9D8B030D-6E8A-4147-A177-3AD203B41FA5}">
                      <a16:colId xmlns:a16="http://schemas.microsoft.com/office/drawing/2014/main" val="3839745007"/>
                    </a:ext>
                  </a:extLst>
                </a:gridCol>
                <a:gridCol w="2044486">
                  <a:extLst>
                    <a:ext uri="{9D8B030D-6E8A-4147-A177-3AD203B41FA5}">
                      <a16:colId xmlns:a16="http://schemas.microsoft.com/office/drawing/2014/main" val="1565411166"/>
                    </a:ext>
                  </a:extLst>
                </a:gridCol>
                <a:gridCol w="5549320">
                  <a:extLst>
                    <a:ext uri="{9D8B030D-6E8A-4147-A177-3AD203B41FA5}">
                      <a16:colId xmlns:a16="http://schemas.microsoft.com/office/drawing/2014/main" val="3360527337"/>
                    </a:ext>
                  </a:extLst>
                </a:gridCol>
              </a:tblGrid>
              <a:tr h="370840">
                <a:tc gridSpan="2">
                  <a:txBody>
                    <a:bodyPr/>
                    <a:lstStyle/>
                    <a:p>
                      <a:pPr algn="ctr"/>
                      <a:r>
                        <a:rPr lang="en-US"/>
                        <a:t>Type</a:t>
                      </a:r>
                    </a:p>
                  </a:txBody>
                  <a:tcPr>
                    <a:solidFill>
                      <a:srgbClr val="F4971A"/>
                    </a:solidFill>
                  </a:tcPr>
                </a:tc>
                <a:tc hMerge="1">
                  <a:txBody>
                    <a:bodyPr/>
                    <a:lstStyle/>
                    <a:p>
                      <a:endParaRPr lang="en-US"/>
                    </a:p>
                  </a:txBody>
                  <a:tcPr>
                    <a:solidFill>
                      <a:srgbClr val="F4971A"/>
                    </a:solidFill>
                  </a:tcPr>
                </a:tc>
                <a:tc>
                  <a:txBody>
                    <a:bodyPr/>
                    <a:lstStyle/>
                    <a:p>
                      <a:r>
                        <a:rPr lang="en-US"/>
                        <a:t>Description</a:t>
                      </a:r>
                    </a:p>
                  </a:txBody>
                  <a:tcPr>
                    <a:solidFill>
                      <a:srgbClr val="F4971A"/>
                    </a:solidFill>
                  </a:tcPr>
                </a:tc>
                <a:extLst>
                  <a:ext uri="{0D108BD9-81ED-4DB2-BD59-A6C34878D82A}">
                    <a16:rowId xmlns:a16="http://schemas.microsoft.com/office/drawing/2014/main" val="6528383"/>
                  </a:ext>
                </a:extLst>
              </a:tr>
              <a:tr h="370840">
                <a:tc>
                  <a:txBody>
                    <a:bodyPr/>
                    <a:lstStyle/>
                    <a:p>
                      <a:endParaRPr lang="en-US"/>
                    </a:p>
                  </a:txBody>
                  <a:tcPr/>
                </a:tc>
                <a:tc>
                  <a:txBody>
                    <a:bodyPr/>
                    <a:lstStyle/>
                    <a:p>
                      <a:r>
                        <a:rPr lang="en-US"/>
                        <a:t>Procurement Standards</a:t>
                      </a:r>
                    </a:p>
                  </a:txBody>
                  <a:tcPr/>
                </a:tc>
                <a:tc>
                  <a:txBody>
                    <a:bodyPr/>
                    <a:lstStyle/>
                    <a:p>
                      <a:pPr marL="285750" indent="-285750">
                        <a:buFont typeface="Arial" panose="020B0604020202020204" pitchFamily="34" charset="0"/>
                        <a:buChar char="•"/>
                      </a:pPr>
                      <a:r>
                        <a:rPr lang="en-US"/>
                        <a:t>Specify purchasing rules for the acquisition of goods and services by the public sector (e.g. energy efficient office equipment)</a:t>
                      </a:r>
                    </a:p>
                  </a:txBody>
                  <a:tcPr/>
                </a:tc>
                <a:extLst>
                  <a:ext uri="{0D108BD9-81ED-4DB2-BD59-A6C34878D82A}">
                    <a16:rowId xmlns:a16="http://schemas.microsoft.com/office/drawing/2014/main" val="153430285"/>
                  </a:ext>
                </a:extLst>
              </a:tr>
              <a:tr h="370840">
                <a:tc>
                  <a:txBody>
                    <a:bodyPr/>
                    <a:lstStyle/>
                    <a:p>
                      <a:endParaRPr lang="en-US"/>
                    </a:p>
                  </a:txBody>
                  <a:tcPr/>
                </a:tc>
                <a:tc>
                  <a:txBody>
                    <a:bodyPr/>
                    <a:lstStyle/>
                    <a:p>
                      <a:r>
                        <a:rPr lang="en-US"/>
                        <a:t>Technology Standards</a:t>
                      </a:r>
                    </a:p>
                  </a:txBody>
                  <a:tcPr/>
                </a:tc>
                <a:tc>
                  <a:txBody>
                    <a:bodyPr/>
                    <a:lstStyle/>
                    <a:p>
                      <a:pPr marL="285750" indent="-285750">
                        <a:buFont typeface="Arial" panose="020B0604020202020204" pitchFamily="34" charset="0"/>
                        <a:buChar char="•"/>
                      </a:pPr>
                      <a:r>
                        <a:rPr lang="en-US"/>
                        <a:t>Specify which kind of technology must be used (e.g. prescribing or forbidding certain technologies)</a:t>
                      </a:r>
                    </a:p>
                  </a:txBody>
                  <a:tcPr/>
                </a:tc>
                <a:extLst>
                  <a:ext uri="{0D108BD9-81ED-4DB2-BD59-A6C34878D82A}">
                    <a16:rowId xmlns:a16="http://schemas.microsoft.com/office/drawing/2014/main" val="2782305658"/>
                  </a:ext>
                </a:extLst>
              </a:tr>
              <a:tr h="494483">
                <a:tc>
                  <a:txBody>
                    <a:bodyPr/>
                    <a:lstStyle/>
                    <a:p>
                      <a:endParaRPr lang="en-US"/>
                    </a:p>
                  </a:txBody>
                  <a:tcPr/>
                </a:tc>
                <a:tc>
                  <a:txBody>
                    <a:bodyPr/>
                    <a:lstStyle/>
                    <a:p>
                      <a:r>
                        <a:rPr lang="en-US"/>
                        <a:t>Building Standards</a:t>
                      </a:r>
                    </a:p>
                  </a:txBody>
                  <a:tcPr/>
                </a:tc>
                <a:tc>
                  <a:txBody>
                    <a:bodyPr/>
                    <a:lstStyle/>
                    <a:p>
                      <a:pPr marL="285750" indent="-285750">
                        <a:buFont typeface="Arial" panose="020B0604020202020204" pitchFamily="34" charset="0"/>
                        <a:buChar char="•"/>
                      </a:pPr>
                      <a:r>
                        <a:rPr lang="en-US"/>
                        <a:t>Specify energy efficiency requirements for different types of buildings (e.g. increased insulation, reducing needs for heating and cooling)</a:t>
                      </a:r>
                    </a:p>
                  </a:txBody>
                  <a:tcPr/>
                </a:tc>
                <a:extLst>
                  <a:ext uri="{0D108BD9-81ED-4DB2-BD59-A6C34878D82A}">
                    <a16:rowId xmlns:a16="http://schemas.microsoft.com/office/drawing/2014/main" val="1255354993"/>
                  </a:ext>
                </a:extLst>
              </a:tr>
              <a:tr h="0">
                <a:tc>
                  <a:txBody>
                    <a:bodyPr/>
                    <a:lstStyle/>
                    <a:p>
                      <a:endParaRPr lang="en-US"/>
                    </a:p>
                  </a:txBody>
                  <a:tcPr/>
                </a:tc>
                <a:tc>
                  <a:txBody>
                    <a:bodyPr/>
                    <a:lstStyle/>
                    <a:p>
                      <a:r>
                        <a:rPr lang="en-US"/>
                        <a:t>Wastewater Standards </a:t>
                      </a:r>
                    </a:p>
                  </a:txBody>
                  <a:tcPr/>
                </a:tc>
                <a:tc>
                  <a:txBody>
                    <a:bodyPr/>
                    <a:lstStyle/>
                    <a:p>
                      <a:pPr marL="285750" indent="-285750">
                        <a:buFont typeface="Arial" panose="020B0604020202020204" pitchFamily="34" charset="0"/>
                        <a:buChar char="•"/>
                      </a:pPr>
                      <a:r>
                        <a:rPr lang="en-US"/>
                        <a:t>Specify regulations for wastewater discharged to surface waters and municipal sewage treatment plants </a:t>
                      </a:r>
                    </a:p>
                  </a:txBody>
                  <a:tcPr/>
                </a:tc>
                <a:extLst>
                  <a:ext uri="{0D108BD9-81ED-4DB2-BD59-A6C34878D82A}">
                    <a16:rowId xmlns:a16="http://schemas.microsoft.com/office/drawing/2014/main" val="965165489"/>
                  </a:ext>
                </a:extLst>
              </a:tr>
            </a:tbl>
          </a:graphicData>
        </a:graphic>
      </p:graphicFrame>
      <p:pic>
        <p:nvPicPr>
          <p:cNvPr id="8" name="Graphic 7" descr="List">
            <a:extLst>
              <a:ext uri="{FF2B5EF4-FFF2-40B4-BE49-F238E27FC236}">
                <a16:creationId xmlns:a16="http://schemas.microsoft.com/office/drawing/2014/main" id="{601951D4-0DD0-41E0-8D24-61D07AD27CA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388" y="2364382"/>
            <a:ext cx="457200" cy="457200"/>
          </a:xfrm>
          <a:prstGeom prst="rect">
            <a:avLst/>
          </a:prstGeom>
        </p:spPr>
      </p:pic>
      <p:pic>
        <p:nvPicPr>
          <p:cNvPr id="10" name="Graphic 9" descr="Internet">
            <a:extLst>
              <a:ext uri="{FF2B5EF4-FFF2-40B4-BE49-F238E27FC236}">
                <a16:creationId xmlns:a16="http://schemas.microsoft.com/office/drawing/2014/main" id="{FECC39D0-87F4-4D3C-A9D9-4DECB4A445D4}"/>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593" y="2951712"/>
            <a:ext cx="457200" cy="457200"/>
          </a:xfrm>
          <a:prstGeom prst="rect">
            <a:avLst/>
          </a:prstGeom>
        </p:spPr>
      </p:pic>
      <p:pic>
        <p:nvPicPr>
          <p:cNvPr id="12" name="Graphic 11" descr="Tools">
            <a:extLst>
              <a:ext uri="{FF2B5EF4-FFF2-40B4-BE49-F238E27FC236}">
                <a16:creationId xmlns:a16="http://schemas.microsoft.com/office/drawing/2014/main" id="{D4560375-2A35-4DCB-90CF-9EFE71E02D3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797" y="3586894"/>
            <a:ext cx="370789" cy="370789"/>
          </a:xfrm>
          <a:prstGeom prst="rect">
            <a:avLst/>
          </a:prstGeom>
        </p:spPr>
      </p:pic>
      <p:pic>
        <p:nvPicPr>
          <p:cNvPr id="14" name="Graphic 13" descr="Wave">
            <a:extLst>
              <a:ext uri="{FF2B5EF4-FFF2-40B4-BE49-F238E27FC236}">
                <a16:creationId xmlns:a16="http://schemas.microsoft.com/office/drawing/2014/main" id="{722040C4-E3A4-4F8B-BE97-76E63C7A10B3}"/>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796" y="4213948"/>
            <a:ext cx="370789" cy="370789"/>
          </a:xfrm>
          <a:prstGeom prst="rect">
            <a:avLst/>
          </a:prstGeom>
        </p:spPr>
      </p:pic>
      <p:sp>
        <p:nvSpPr>
          <p:cNvPr id="11" name="TextBox 14">
            <a:extLst>
              <a:ext uri="{FF2B5EF4-FFF2-40B4-BE49-F238E27FC236}">
                <a16:creationId xmlns:a16="http://schemas.microsoft.com/office/drawing/2014/main" id="{B15B2596-52D9-467B-8300-B5FFE949ADBF}"/>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spTree>
    <p:extLst>
      <p:ext uri="{BB962C8B-B14F-4D97-AF65-F5344CB8AC3E}">
        <p14:creationId xmlns:p14="http://schemas.microsoft.com/office/powerpoint/2010/main" val="22879167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433960751"/>
              </p:ext>
            </p:extLst>
          </p:nvPr>
        </p:nvGraphicFramePr>
        <p:xfrm>
          <a:off x="209019" y="1020226"/>
          <a:ext cx="8808164" cy="399420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en-GB" sz="1600" b="0" kern="1200">
                          <a:solidFill>
                            <a:srgbClr val="97D5FF"/>
                          </a:solidFill>
                          <a:latin typeface="+mn-lt"/>
                          <a:ea typeface="+mn-ea"/>
                          <a:cs typeface="Calibri" panose="020F0502020204030204" pitchFamily="34" charset="0"/>
                        </a:rPr>
                        <a:t>Chapter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a:solidFill>
                            <a:srgbClr val="97D5FF"/>
                          </a:solidFill>
                          <a:latin typeface="+mn-lt"/>
                          <a:ea typeface="+mn-ea"/>
                          <a:cs typeface="+mn-cs"/>
                        </a:rPr>
                        <a:t>Assessing the Nexus – Assessment tools for decision support</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WEF Nexus context analyses</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Assessing impacts of changes</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Assessment of specific Nexus interventions</a:t>
                      </a:r>
                    </a:p>
                    <a:p>
                      <a:pPr marL="171450" indent="-1714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Interactive Exercise: selecting Nexus indicators</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600" kern="1200">
                          <a:solidFill>
                            <a:srgbClr val="004C82"/>
                          </a:solidFill>
                          <a:latin typeface="+mn-lt"/>
                          <a:ea typeface="+mn-ea"/>
                          <a:cs typeface="Calibri" panose="020F0502020204030204" pitchFamily="34" charset="0"/>
                        </a:rPr>
                        <a:t>Chapter 2.2:</a:t>
                      </a:r>
                      <a:endParaRPr lang="en-GB" sz="1600" kern="1200">
                        <a:solidFill>
                          <a:srgbClr val="004C82"/>
                        </a:solidFill>
                        <a:latin typeface="+mn-lt"/>
                        <a:ea typeface="+mn-ea"/>
                        <a:cs typeface="Calibri" panose="020F0502020204030204" pitchFamily="34" charset="0"/>
                      </a:endParaRP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GB" sz="1600" b="1" kern="1200">
                          <a:solidFill>
                            <a:srgbClr val="004C82"/>
                          </a:solidFill>
                          <a:latin typeface="+mn-lt"/>
                          <a:ea typeface="+mn-ea"/>
                          <a:cs typeface="+mn-cs"/>
                        </a:rPr>
                        <a:t>Governing the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Horizontal and vertical policy coordination </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Case studies policy coordination</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Policy instruments to incentivize resource efficiency</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policy analysis</a:t>
                      </a:r>
                      <a:endParaRPr lang="en-GB" sz="1200" b="1" kern="1200">
                        <a:solidFill>
                          <a:srgbClr val="004C82"/>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600" b="0" kern="1200">
                          <a:solidFill>
                            <a:srgbClr val="97D5FF"/>
                          </a:solidFill>
                          <a:latin typeface="+mn-lt"/>
                          <a:ea typeface="+mn-ea"/>
                          <a:cs typeface="+mn-cs"/>
                        </a:rPr>
                        <a:t>Chapter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a:solidFill>
                            <a:srgbClr val="97D5FF"/>
                          </a:solidFill>
                          <a:latin typeface="+mn-lt"/>
                          <a:ea typeface="+mn-ea"/>
                          <a:cs typeface="+mn-cs"/>
                        </a:rPr>
                        <a:t>Cross-sectoral investment planning and financing</a:t>
                      </a:r>
                    </a:p>
                    <a:p>
                      <a:pPr marL="285750" indent="-285750">
                        <a:buFont typeface="Wingdings" panose="05000000000000000000" pitchFamily="2" charset="2"/>
                        <a:buChar char="§"/>
                      </a:pPr>
                      <a:r>
                        <a:rPr lang="en-US" sz="1600" b="0" kern="1200">
                          <a:solidFill>
                            <a:srgbClr val="97D5FF"/>
                          </a:solidFill>
                          <a:latin typeface="+mn-lt"/>
                          <a:ea typeface="+mn-ea"/>
                          <a:cs typeface="+mn-cs"/>
                        </a:rPr>
                        <a:t>Introduction and definitions</a:t>
                      </a:r>
                    </a:p>
                    <a:p>
                      <a:pPr marL="285750" indent="-285750">
                        <a:buFont typeface="Wingdings" panose="05000000000000000000" pitchFamily="2" charset="2"/>
                        <a:buChar char="§"/>
                      </a:pPr>
                      <a:r>
                        <a:rPr lang="en-US" sz="1600" b="0" kern="1200">
                          <a:solidFill>
                            <a:srgbClr val="97D5FF"/>
                          </a:solidFill>
                          <a:latin typeface="+mn-lt"/>
                          <a:ea typeface="+mn-ea"/>
                          <a:cs typeface="+mn-cs"/>
                        </a:rPr>
                        <a:t>Demonstrating the economic added value of Nexus solutions</a:t>
                      </a:r>
                    </a:p>
                    <a:p>
                      <a:pPr marL="285750" indent="-285750">
                        <a:buFont typeface="Wingdings" panose="05000000000000000000" pitchFamily="2" charset="2"/>
                        <a:buChar char="§"/>
                      </a:pPr>
                      <a:r>
                        <a:rPr lang="en-US" sz="1600" b="0" kern="1200">
                          <a:solidFill>
                            <a:srgbClr val="97D5FF"/>
                          </a:solidFill>
                          <a:latin typeface="+mn-lt"/>
                          <a:ea typeface="+mn-ea"/>
                          <a:cs typeface="+mn-cs"/>
                        </a:rPr>
                        <a:t>Mobilizing finance to implement Nexus solutions</a:t>
                      </a:r>
                    </a:p>
                    <a:p>
                      <a:pPr marL="285750" indent="-285750" algn="l" defTabSz="685800" rtl="0" eaLnBrk="1" latinLnBrk="0" hangingPunct="1">
                        <a:buFont typeface="Wingdings" panose="05000000000000000000" pitchFamily="2" charset="2"/>
                        <a:buChar char="§"/>
                      </a:pPr>
                      <a:r>
                        <a:rPr lang="en-US" sz="1600" b="0" kern="1200">
                          <a:solidFill>
                            <a:srgbClr val="97D5FF"/>
                          </a:solidFill>
                          <a:latin typeface="+mn-lt"/>
                          <a:ea typeface="+mn-ea"/>
                          <a:cs typeface="+mn-cs"/>
                        </a:rPr>
                        <a:t>Interactive exercise: pitching your Nexus project</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99633703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40913DD-20F2-4E2C-8533-6A930922E8C2}"/>
              </a:ext>
            </a:extLst>
          </p:cNvPr>
          <p:cNvSpPr>
            <a:spLocks noGrp="1"/>
          </p:cNvSpPr>
          <p:nvPr>
            <p:ph type="body" sz="quarter" idx="13"/>
          </p:nvPr>
        </p:nvSpPr>
        <p:spPr>
          <a:xfrm>
            <a:off x="449817" y="1548000"/>
            <a:ext cx="7932183" cy="3365733"/>
          </a:xfrm>
        </p:spPr>
        <p:txBody>
          <a:bodyPr>
            <a:normAutofit/>
          </a:bodyPr>
          <a:lstStyle/>
          <a:p>
            <a:r>
              <a:rPr lang="en-US"/>
              <a:t>3 main green building standards: </a:t>
            </a:r>
          </a:p>
          <a:p>
            <a:pPr marL="730250" lvl="1" indent="-457200">
              <a:buSzPct val="100000"/>
              <a:buFont typeface="+mj-lt"/>
              <a:buAutoNum type="arabicPeriod"/>
            </a:pPr>
            <a:r>
              <a:rPr lang="en-US" i="1"/>
              <a:t>Sustainable Building </a:t>
            </a:r>
            <a:r>
              <a:rPr lang="en-US"/>
              <a:t>– voluntary standards (will become mandatory in 2022) which includes criteria for energy, land, water, waste, transportation, building site management and innovation for design and construction </a:t>
            </a:r>
          </a:p>
          <a:p>
            <a:pPr marL="730250" lvl="1" indent="-457200">
              <a:buSzPct val="100000"/>
              <a:buFont typeface="+mj-lt"/>
              <a:buAutoNum type="arabicPeriod"/>
            </a:pPr>
            <a:r>
              <a:rPr lang="en-US" i="1"/>
              <a:t>Energy Rating of Buildings</a:t>
            </a:r>
            <a:r>
              <a:rPr lang="en-US"/>
              <a:t> – defines criteria for rating residential and commercial buildings according to their energy consumption</a:t>
            </a:r>
          </a:p>
          <a:p>
            <a:pPr marL="730250" lvl="1" indent="-457200">
              <a:buSzPct val="100000"/>
              <a:buFont typeface="+mj-lt"/>
              <a:buAutoNum type="arabicPeriod"/>
            </a:pPr>
            <a:r>
              <a:rPr lang="en-US" i="1"/>
              <a:t>Thermal Insulation of Buildings </a:t>
            </a:r>
            <a:r>
              <a:rPr lang="en-US"/>
              <a:t>– establishes minimum requirements for thermal insulation </a:t>
            </a:r>
          </a:p>
        </p:txBody>
      </p:sp>
      <p:sp>
        <p:nvSpPr>
          <p:cNvPr id="3" name="Titel 2">
            <a:extLst>
              <a:ext uri="{FF2B5EF4-FFF2-40B4-BE49-F238E27FC236}">
                <a16:creationId xmlns:a16="http://schemas.microsoft.com/office/drawing/2014/main" id="{6C770060-7120-4F11-B977-AB16C7C30A26}"/>
              </a:ext>
            </a:extLst>
          </p:cNvPr>
          <p:cNvSpPr>
            <a:spLocks noGrp="1"/>
          </p:cNvSpPr>
          <p:nvPr>
            <p:ph type="title"/>
          </p:nvPr>
        </p:nvSpPr>
        <p:spPr/>
        <p:txBody>
          <a:bodyPr>
            <a:normAutofit fontScale="90000"/>
          </a:bodyPr>
          <a:lstStyle/>
          <a:p>
            <a:br>
              <a:rPr lang="en-US"/>
            </a:br>
            <a:r>
              <a:rPr lang="en-US"/>
              <a:t>Regulatory instruments: Green building standards in Israel </a:t>
            </a:r>
            <a:br>
              <a:rPr lang="en-US"/>
            </a:br>
            <a:endParaRPr lang="en-US"/>
          </a:p>
        </p:txBody>
      </p:sp>
      <p:sp>
        <p:nvSpPr>
          <p:cNvPr id="4" name="Foliennummernplatzhalter 3">
            <a:extLst>
              <a:ext uri="{FF2B5EF4-FFF2-40B4-BE49-F238E27FC236}">
                <a16:creationId xmlns:a16="http://schemas.microsoft.com/office/drawing/2014/main" id="{983658E4-BC65-49AB-8FD7-3DA4A2F75DA0}"/>
              </a:ext>
            </a:extLst>
          </p:cNvPr>
          <p:cNvSpPr>
            <a:spLocks noGrp="1"/>
          </p:cNvSpPr>
          <p:nvPr>
            <p:ph type="sldNum" sz="quarter" idx="16"/>
          </p:nvPr>
        </p:nvSpPr>
        <p:spPr/>
        <p:txBody>
          <a:bodyPr/>
          <a:lstStyle/>
          <a:p>
            <a:fld id="{CF23C0C3-F0EC-4AF0-84C8-08554CFEDD03}" type="slidenum">
              <a:rPr lang="en-GB" smtClean="0"/>
              <a:t>30</a:t>
            </a:fld>
            <a:endParaRPr lang="en-GB"/>
          </a:p>
        </p:txBody>
      </p:sp>
    </p:spTree>
    <p:extLst>
      <p:ext uri="{BB962C8B-B14F-4D97-AF65-F5344CB8AC3E}">
        <p14:creationId xmlns:p14="http://schemas.microsoft.com/office/powerpoint/2010/main" val="36791248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lstStyle/>
          <a:p>
            <a:r>
              <a:rPr lang="en-US"/>
              <a:t>Strength and weaknesses of regulatory instruments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31</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2634564714"/>
              </p:ext>
            </p:extLst>
          </p:nvPr>
        </p:nvGraphicFramePr>
        <p:xfrm>
          <a:off x="514471" y="1344807"/>
          <a:ext cx="7984609" cy="3113998"/>
        </p:xfrm>
        <a:graphic>
          <a:graphicData uri="http://schemas.openxmlformats.org/drawingml/2006/table">
            <a:tbl>
              <a:tblPr firstRow="1" bandRow="1">
                <a:tableStyleId>{F5AB1C69-6EDB-4FF4-983F-18BD219EF322}</a:tableStyleId>
              </a:tblPr>
              <a:tblGrid>
                <a:gridCol w="3909747">
                  <a:extLst>
                    <a:ext uri="{9D8B030D-6E8A-4147-A177-3AD203B41FA5}">
                      <a16:colId xmlns:a16="http://schemas.microsoft.com/office/drawing/2014/main" val="3839745007"/>
                    </a:ext>
                  </a:extLst>
                </a:gridCol>
                <a:gridCol w="4074862">
                  <a:extLst>
                    <a:ext uri="{9D8B030D-6E8A-4147-A177-3AD203B41FA5}">
                      <a16:colId xmlns:a16="http://schemas.microsoft.com/office/drawing/2014/main" val="3360527337"/>
                    </a:ext>
                  </a:extLst>
                </a:gridCol>
              </a:tblGrid>
              <a:tr h="401278">
                <a:tc>
                  <a:txBody>
                    <a:bodyPr/>
                    <a:lstStyle/>
                    <a:p>
                      <a:pPr algn="l"/>
                      <a:r>
                        <a:rPr lang="en-US">
                          <a:solidFill>
                            <a:srgbClr val="F4971A"/>
                          </a:solidFill>
                        </a:rPr>
                        <a:t>Strengths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n-US">
                          <a:solidFill>
                            <a:srgbClr val="F4971A"/>
                          </a:solidFill>
                        </a:rPr>
                        <a:t>Weaknesses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n-US" sz="1100" b="1" noProof="0"/>
                        <a:t>High effectiveness and certainty in achieving objectives</a:t>
                      </a:r>
                    </a:p>
                    <a:p>
                      <a:pPr marL="342900" indent="-342900">
                        <a:buFont typeface="Arial" panose="020B0604020202020204" pitchFamily="34" charset="0"/>
                        <a:buChar char="•"/>
                      </a:pPr>
                      <a:r>
                        <a:rPr lang="en-US" sz="1100" b="0" i="0" noProof="0"/>
                        <a:t>If rules and standards are enforced, they are very likely to achieve their aim</a:t>
                      </a:r>
                    </a:p>
                  </a:txBody>
                  <a:tcPr>
                    <a:lnL w="12700" cap="flat" cmpd="sng" algn="ctr">
                      <a:solidFill>
                        <a:schemeClr val="bg1"/>
                      </a:solidFill>
                      <a:prstDash val="solid"/>
                      <a:round/>
                      <a:headEnd type="none" w="med" len="med"/>
                      <a:tailEnd type="none" w="med" len="med"/>
                    </a:lnL>
                  </a:tcPr>
                </a:tc>
                <a:tc>
                  <a:txBody>
                    <a:bodyPr/>
                    <a:lstStyle/>
                    <a:p>
                      <a:r>
                        <a:rPr lang="en-US" sz="1100" b="1" noProof="0"/>
                        <a:t>Economic inefficiency</a:t>
                      </a:r>
                    </a:p>
                    <a:p>
                      <a:pPr marL="285750" indent="-285750">
                        <a:buFont typeface="Arial" panose="020B0604020202020204" pitchFamily="34" charset="0"/>
                        <a:buChar char="•"/>
                      </a:pPr>
                      <a:r>
                        <a:rPr lang="en-US" sz="1100" b="0" noProof="0"/>
                        <a:t>In many countries regulatory instruments fall under the responsibility of the national or federal state</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n-US" sz="1100" b="1" i="0" noProof="0"/>
                        <a:t>Relatively easy to set up </a:t>
                      </a:r>
                    </a:p>
                    <a:p>
                      <a:pPr marL="342900" indent="-342900">
                        <a:buFont typeface="Arial" panose="020B0604020202020204" pitchFamily="34" charset="0"/>
                        <a:buChar char="•"/>
                      </a:pPr>
                      <a:r>
                        <a:rPr lang="en-US" sz="1100" b="0" i="0" noProof="0"/>
                        <a:t>Can in principle be easily formulated and enacted (however often face pressures from powerful interest groups)</a:t>
                      </a:r>
                    </a:p>
                  </a:txBody>
                  <a:tcPr>
                    <a:lnL w="12700" cap="flat" cmpd="sng" algn="ctr">
                      <a:solidFill>
                        <a:schemeClr val="bg1"/>
                      </a:solidFill>
                      <a:prstDash val="solid"/>
                      <a:round/>
                      <a:headEnd type="none" w="med" len="med"/>
                      <a:tailEnd type="none" w="med" len="med"/>
                    </a:lnL>
                  </a:tcPr>
                </a:tc>
                <a:tc>
                  <a:txBody>
                    <a:bodyPr/>
                    <a:lstStyle/>
                    <a:p>
                      <a:r>
                        <a:rPr lang="en-US" sz="1100" b="1" noProof="0"/>
                        <a:t>Low innovation incentive</a:t>
                      </a:r>
                    </a:p>
                    <a:p>
                      <a:pPr marL="285750" indent="-285750">
                        <a:buFont typeface="Arial" panose="020B0604020202020204" pitchFamily="34" charset="0"/>
                        <a:buChar char="•"/>
                      </a:pPr>
                      <a:r>
                        <a:rPr lang="en-US" sz="1100" b="0" noProof="0"/>
                        <a:t>Do not provide incentives to improve beyond standards (no innovations)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n-US" sz="1100" b="1" i="0" noProof="0"/>
                        <a:t>Widespread available experience</a:t>
                      </a:r>
                    </a:p>
                    <a:p>
                      <a:pPr marL="285750" indent="-285750">
                        <a:buFont typeface="Arial" panose="020B0604020202020204" pitchFamily="34" charset="0"/>
                        <a:buChar char="•"/>
                      </a:pPr>
                      <a:r>
                        <a:rPr lang="en-US" sz="1100" b="0" i="0" noProof="0"/>
                        <a:t>Long record of experience with regulative instruments which can be used and learned from</a:t>
                      </a:r>
                    </a:p>
                  </a:txBody>
                  <a:tcPr>
                    <a:lnL w="12700" cap="flat" cmpd="sng" algn="ctr">
                      <a:solidFill>
                        <a:schemeClr val="bg1"/>
                      </a:solidFill>
                      <a:prstDash val="solid"/>
                      <a:round/>
                      <a:headEnd type="none" w="med" len="med"/>
                      <a:tailEnd type="none" w="med" len="med"/>
                    </a:lnL>
                  </a:tcPr>
                </a:tc>
                <a:tc>
                  <a:txBody>
                    <a:bodyPr/>
                    <a:lstStyle/>
                    <a:p>
                      <a:r>
                        <a:rPr lang="en-US" sz="1100" b="1" noProof="0"/>
                        <a:t>Impacts on international competitiveness</a:t>
                      </a:r>
                    </a:p>
                    <a:p>
                      <a:pPr marL="285750" indent="-285750">
                        <a:buFont typeface="Arial" panose="020B0604020202020204" pitchFamily="34" charset="0"/>
                        <a:buChar char="•"/>
                      </a:pPr>
                      <a:r>
                        <a:rPr lang="en-US" sz="1100" b="0" noProof="0"/>
                        <a:t>Regulations can be stricter than in regional/global comparison and therefore reduce competitiveness of national industries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r h="593672">
                <a:tc>
                  <a:txBody>
                    <a:bodyPr/>
                    <a:lstStyle/>
                    <a:p>
                      <a:r>
                        <a:rPr lang="en-US" sz="1100" b="1" i="0" noProof="0"/>
                        <a:t>Independence from market conditions</a:t>
                      </a:r>
                    </a:p>
                    <a:p>
                      <a:pPr marL="342900" indent="-342900">
                        <a:buFont typeface="Arial" panose="020B0604020202020204" pitchFamily="34" charset="0"/>
                        <a:buChar char="•"/>
                      </a:pPr>
                      <a:r>
                        <a:rPr lang="en-US" sz="1100" b="0" i="0" noProof="0"/>
                        <a:t>Supportive infrastructure like fiscal payment systems are not required</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sz="1100" b="1" noProof="0"/>
                        <a:t>Prone to corruption</a:t>
                      </a:r>
                    </a:p>
                    <a:p>
                      <a:pPr marL="285750" indent="-285750">
                        <a:buFont typeface="Arial" panose="020B0604020202020204" pitchFamily="34" charset="0"/>
                        <a:buChar char="•"/>
                      </a:pPr>
                      <a:r>
                        <a:rPr lang="en-US" sz="1100" b="0" noProof="0"/>
                        <a:t>If corruption is widespread, regulations can be bypassed</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5165489"/>
                  </a:ext>
                </a:extLst>
              </a:tr>
            </a:tbl>
          </a:graphicData>
        </a:graphic>
      </p:graphicFrame>
      <p:sp>
        <p:nvSpPr>
          <p:cNvPr id="8" name="TextBox 14">
            <a:extLst>
              <a:ext uri="{FF2B5EF4-FFF2-40B4-BE49-F238E27FC236}">
                <a16:creationId xmlns:a16="http://schemas.microsoft.com/office/drawing/2014/main" id="{A6D18EFF-DE58-4017-BC9C-F8FDE231ED28}"/>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spTree>
    <p:extLst>
      <p:ext uri="{BB962C8B-B14F-4D97-AF65-F5344CB8AC3E}">
        <p14:creationId xmlns:p14="http://schemas.microsoft.com/office/powerpoint/2010/main" val="42671337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p:txBody>
          <a:bodyPr vert="horz" lIns="91440" tIns="45720" rIns="91440" bIns="45720" rtlCol="0" anchor="t">
            <a:normAutofit/>
          </a:bodyPr>
          <a:lstStyle/>
          <a:p>
            <a:r>
              <a:rPr lang="en-US" sz="1400">
                <a:latin typeface="+mj-lt"/>
                <a:cs typeface="Calibri"/>
              </a:rPr>
              <a:t>Financial instruments include tariffs, taxes, subsidies and other instruments that aim to </a:t>
            </a:r>
            <a:r>
              <a:rPr lang="en-US" sz="1400" b="1">
                <a:latin typeface="+mj-lt"/>
                <a:cs typeface="Calibri"/>
              </a:rPr>
              <a:t>better reflect environmental impacts </a:t>
            </a:r>
            <a:r>
              <a:rPr lang="en-US" sz="1400">
                <a:latin typeface="+mj-lt"/>
                <a:cs typeface="Calibri"/>
              </a:rPr>
              <a:t>(externalities) </a:t>
            </a:r>
            <a:r>
              <a:rPr lang="en-US" sz="1400" b="1">
                <a:latin typeface="+mj-lt"/>
                <a:cs typeface="Calibri"/>
              </a:rPr>
              <a:t>and resource scarcity in prices</a:t>
            </a:r>
            <a:r>
              <a:rPr lang="en-US" sz="1400">
                <a:latin typeface="+mj-lt"/>
                <a:cs typeface="Calibri"/>
              </a:rPr>
              <a:t> so that producers and consumers can respond appropriately. </a:t>
            </a:r>
            <a:endParaRPr lang="de-DE">
              <a:latin typeface="+mj-lt"/>
            </a:endParaRPr>
          </a:p>
          <a:p>
            <a:endParaRPr lang="en-US" sz="1400"/>
          </a:p>
          <a:p>
            <a:endParaRPr lang="en-US"/>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n-US"/>
              <a:t>Financial instruments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32</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3138890933"/>
              </p:ext>
            </p:extLst>
          </p:nvPr>
        </p:nvGraphicFramePr>
        <p:xfrm>
          <a:off x="449816" y="1902158"/>
          <a:ext cx="7984609" cy="2665341"/>
        </p:xfrm>
        <a:graphic>
          <a:graphicData uri="http://schemas.openxmlformats.org/drawingml/2006/table">
            <a:tbl>
              <a:tblPr firstRow="1" bandRow="1">
                <a:tableStyleId>{F5AB1C69-6EDB-4FF4-983F-18BD219EF322}</a:tableStyleId>
              </a:tblPr>
              <a:tblGrid>
                <a:gridCol w="757192">
                  <a:extLst>
                    <a:ext uri="{9D8B030D-6E8A-4147-A177-3AD203B41FA5}">
                      <a16:colId xmlns:a16="http://schemas.microsoft.com/office/drawing/2014/main" val="3839745007"/>
                    </a:ext>
                  </a:extLst>
                </a:gridCol>
                <a:gridCol w="1945843">
                  <a:extLst>
                    <a:ext uri="{9D8B030D-6E8A-4147-A177-3AD203B41FA5}">
                      <a16:colId xmlns:a16="http://schemas.microsoft.com/office/drawing/2014/main" val="1565411166"/>
                    </a:ext>
                  </a:extLst>
                </a:gridCol>
                <a:gridCol w="5281574">
                  <a:extLst>
                    <a:ext uri="{9D8B030D-6E8A-4147-A177-3AD203B41FA5}">
                      <a16:colId xmlns:a16="http://schemas.microsoft.com/office/drawing/2014/main" val="3360527337"/>
                    </a:ext>
                  </a:extLst>
                </a:gridCol>
              </a:tblGrid>
              <a:tr h="357211">
                <a:tc gridSpan="2">
                  <a:txBody>
                    <a:bodyPr/>
                    <a:lstStyle/>
                    <a:p>
                      <a:pPr algn="ctr"/>
                      <a:r>
                        <a:rPr lang="en-US"/>
                        <a:t>Type</a:t>
                      </a:r>
                    </a:p>
                  </a:txBody>
                  <a:tcPr>
                    <a:solidFill>
                      <a:srgbClr val="F4971A"/>
                    </a:solidFill>
                  </a:tcPr>
                </a:tc>
                <a:tc hMerge="1">
                  <a:txBody>
                    <a:bodyPr/>
                    <a:lstStyle/>
                    <a:p>
                      <a:endParaRPr lang="en-US"/>
                    </a:p>
                  </a:txBody>
                  <a:tcPr>
                    <a:solidFill>
                      <a:srgbClr val="F4971A"/>
                    </a:solidFill>
                  </a:tcPr>
                </a:tc>
                <a:tc>
                  <a:txBody>
                    <a:bodyPr/>
                    <a:lstStyle/>
                    <a:p>
                      <a:r>
                        <a:rPr lang="en-US"/>
                        <a:t>Description</a:t>
                      </a:r>
                    </a:p>
                  </a:txBody>
                  <a:tcPr>
                    <a:solidFill>
                      <a:srgbClr val="F4971A"/>
                    </a:solidFill>
                  </a:tcPr>
                </a:tc>
                <a:extLst>
                  <a:ext uri="{0D108BD9-81ED-4DB2-BD59-A6C34878D82A}">
                    <a16:rowId xmlns:a16="http://schemas.microsoft.com/office/drawing/2014/main" val="6528383"/>
                  </a:ext>
                </a:extLst>
              </a:tr>
              <a:tr h="604510">
                <a:tc>
                  <a:txBody>
                    <a:bodyPr/>
                    <a:lstStyle/>
                    <a:p>
                      <a:endParaRPr lang="en-US"/>
                    </a:p>
                  </a:txBody>
                  <a:tcPr/>
                </a:tc>
                <a:tc>
                  <a:txBody>
                    <a:bodyPr/>
                    <a:lstStyle/>
                    <a:p>
                      <a:r>
                        <a:rPr lang="en-US"/>
                        <a:t>Tariffs/User charges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n-US" sz="1350" b="0" i="0" u="none" strike="noStrike" noProof="0">
                          <a:latin typeface="Arial"/>
                        </a:rPr>
                        <a:t>Levied by public authorities for services provided (e.g. water supply, waste disposal)</a:t>
                      </a:r>
                      <a:endParaRPr lang="de-DE"/>
                    </a:p>
                  </a:txBody>
                  <a:tcPr/>
                </a:tc>
                <a:extLst>
                  <a:ext uri="{0D108BD9-81ED-4DB2-BD59-A6C34878D82A}">
                    <a16:rowId xmlns:a16="http://schemas.microsoft.com/office/drawing/2014/main" val="153430285"/>
                  </a:ext>
                </a:extLst>
              </a:tr>
              <a:tr h="851810">
                <a:tc>
                  <a:txBody>
                    <a:bodyPr/>
                    <a:lstStyle/>
                    <a:p>
                      <a:endParaRPr lang="en-US"/>
                    </a:p>
                  </a:txBody>
                  <a:tcPr/>
                </a:tc>
                <a:tc>
                  <a:txBody>
                    <a:bodyPr/>
                    <a:lstStyle/>
                    <a:p>
                      <a:r>
                        <a:rPr lang="en-US"/>
                        <a:t>Environmental taxes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n-US" sz="1350" b="0" i="0" u="none" strike="noStrike" noProof="0">
                          <a:latin typeface="Arial"/>
                        </a:rPr>
                        <a:t>Tax on a physical unit of something that has a specific negative impact on the environment (e.g. waste tax increases costs for waste disposal)</a:t>
                      </a:r>
                      <a:endParaRPr lang="de-DE"/>
                    </a:p>
                  </a:txBody>
                  <a:tcPr/>
                </a:tc>
                <a:extLst>
                  <a:ext uri="{0D108BD9-81ED-4DB2-BD59-A6C34878D82A}">
                    <a16:rowId xmlns:a16="http://schemas.microsoft.com/office/drawing/2014/main" val="2782305658"/>
                  </a:ext>
                </a:extLst>
              </a:tr>
              <a:tr h="851810">
                <a:tc>
                  <a:txBody>
                    <a:bodyPr/>
                    <a:lstStyle/>
                    <a:p>
                      <a:endParaRPr lang="en-US"/>
                    </a:p>
                  </a:txBody>
                  <a:tcPr/>
                </a:tc>
                <a:tc>
                  <a:txBody>
                    <a:bodyPr/>
                    <a:lstStyle/>
                    <a:p>
                      <a:r>
                        <a:rPr lang="en-US"/>
                        <a:t>Subsidies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n-US" sz="1350" b="0" i="0" u="none" strike="noStrike" noProof="0">
                          <a:latin typeface="Arial"/>
                        </a:rPr>
                        <a:t>Funding provided in order to promote resource efficiency or reduce use of something that has negative environmental impact (e.g. VAT exemptions on electric cars)</a:t>
                      </a:r>
                      <a:endParaRPr lang="de-DE"/>
                    </a:p>
                  </a:txBody>
                  <a:tcPr/>
                </a:tc>
                <a:extLst>
                  <a:ext uri="{0D108BD9-81ED-4DB2-BD59-A6C34878D82A}">
                    <a16:rowId xmlns:a16="http://schemas.microsoft.com/office/drawing/2014/main" val="1255354993"/>
                  </a:ext>
                </a:extLst>
              </a:tr>
            </a:tbl>
          </a:graphicData>
        </a:graphic>
      </p:graphicFrame>
      <p:pic>
        <p:nvPicPr>
          <p:cNvPr id="5" name="Grafik 6">
            <a:extLst>
              <a:ext uri="{FF2B5EF4-FFF2-40B4-BE49-F238E27FC236}">
                <a16:creationId xmlns:a16="http://schemas.microsoft.com/office/drawing/2014/main" id="{01605234-5961-435D-096A-B3A930A3FD98}"/>
              </a:ext>
            </a:extLst>
          </p:cNvPr>
          <p:cNvPicPr>
            <a:picLocks noChangeAspect="1"/>
          </p:cNvPicPr>
          <p:nvPr/>
        </p:nvPicPr>
        <p:blipFill>
          <a:blip r:embed="rId3"/>
          <a:stretch>
            <a:fillRect/>
          </a:stretch>
        </p:blipFill>
        <p:spPr>
          <a:xfrm>
            <a:off x="572882" y="2324253"/>
            <a:ext cx="494993" cy="494993"/>
          </a:xfrm>
          <a:prstGeom prst="rect">
            <a:avLst/>
          </a:prstGeom>
        </p:spPr>
      </p:pic>
      <p:pic>
        <p:nvPicPr>
          <p:cNvPr id="7" name="Grafik 8">
            <a:extLst>
              <a:ext uri="{FF2B5EF4-FFF2-40B4-BE49-F238E27FC236}">
                <a16:creationId xmlns:a16="http://schemas.microsoft.com/office/drawing/2014/main" id="{681CBF27-6ADB-EC74-5A91-80F7D2205ECB}"/>
              </a:ext>
            </a:extLst>
          </p:cNvPr>
          <p:cNvPicPr>
            <a:picLocks noChangeAspect="1"/>
          </p:cNvPicPr>
          <p:nvPr/>
        </p:nvPicPr>
        <p:blipFill>
          <a:blip r:embed="rId4"/>
          <a:stretch>
            <a:fillRect/>
          </a:stretch>
        </p:blipFill>
        <p:spPr>
          <a:xfrm>
            <a:off x="572882" y="3063936"/>
            <a:ext cx="455663" cy="455971"/>
          </a:xfrm>
          <a:prstGeom prst="rect">
            <a:avLst/>
          </a:prstGeom>
        </p:spPr>
      </p:pic>
      <p:pic>
        <p:nvPicPr>
          <p:cNvPr id="9" name="Grafik 10" descr="Ein Bild, das Waffe enthält.&#10;&#10;Beschreibung automatisch generiert.">
            <a:extLst>
              <a:ext uri="{FF2B5EF4-FFF2-40B4-BE49-F238E27FC236}">
                <a16:creationId xmlns:a16="http://schemas.microsoft.com/office/drawing/2014/main" id="{25190E83-0EC6-3578-7727-C1265CF91698}"/>
              </a:ext>
            </a:extLst>
          </p:cNvPr>
          <p:cNvPicPr>
            <a:picLocks noChangeAspect="1"/>
          </p:cNvPicPr>
          <p:nvPr/>
        </p:nvPicPr>
        <p:blipFill>
          <a:blip r:embed="rId5"/>
          <a:stretch>
            <a:fillRect/>
          </a:stretch>
        </p:blipFill>
        <p:spPr>
          <a:xfrm>
            <a:off x="572882" y="3876986"/>
            <a:ext cx="453820" cy="444603"/>
          </a:xfrm>
          <a:prstGeom prst="rect">
            <a:avLst/>
          </a:prstGeom>
        </p:spPr>
      </p:pic>
      <p:sp>
        <p:nvSpPr>
          <p:cNvPr id="12" name="TextBox 14">
            <a:extLst>
              <a:ext uri="{FF2B5EF4-FFF2-40B4-BE49-F238E27FC236}">
                <a16:creationId xmlns:a16="http://schemas.microsoft.com/office/drawing/2014/main" id="{D1AF2B7D-45FF-4930-A959-0F6CBFC1360C}"/>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spTree>
    <p:extLst>
      <p:ext uri="{BB962C8B-B14F-4D97-AF65-F5344CB8AC3E}">
        <p14:creationId xmlns:p14="http://schemas.microsoft.com/office/powerpoint/2010/main" val="348181509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10121-4E80-4C18-9261-02D6A8EB59A0}"/>
              </a:ext>
            </a:extLst>
          </p:cNvPr>
          <p:cNvSpPr>
            <a:spLocks noGrp="1"/>
          </p:cNvSpPr>
          <p:nvPr>
            <p:ph type="body" sz="quarter" idx="13"/>
          </p:nvPr>
        </p:nvSpPr>
        <p:spPr>
          <a:xfrm>
            <a:off x="449818" y="1188000"/>
            <a:ext cx="3924369" cy="3288750"/>
          </a:xfrm>
        </p:spPr>
        <p:txBody>
          <a:bodyPr>
            <a:normAutofit lnSpcReduction="10000"/>
          </a:bodyPr>
          <a:lstStyle/>
          <a:p>
            <a:pPr marL="0" lvl="1" indent="0">
              <a:buNone/>
              <a:defRPr/>
            </a:pPr>
            <a:r>
              <a:rPr lang="en-US">
                <a:solidFill>
                  <a:prstClr val="black"/>
                </a:solidFill>
              </a:rPr>
              <a:t>Major water charges in the NL: </a:t>
            </a:r>
          </a:p>
          <a:p>
            <a:pPr marL="615950" lvl="1" indent="-342900">
              <a:defRPr/>
            </a:pPr>
            <a:r>
              <a:rPr lang="en-US" i="1">
                <a:solidFill>
                  <a:prstClr val="black"/>
                </a:solidFill>
              </a:rPr>
              <a:t>Water supply charge – for supply of drinking water </a:t>
            </a:r>
          </a:p>
          <a:p>
            <a:pPr marL="615950" lvl="1" indent="-342900">
              <a:defRPr/>
            </a:pPr>
            <a:r>
              <a:rPr lang="en-US" i="1">
                <a:solidFill>
                  <a:prstClr val="black"/>
                </a:solidFill>
              </a:rPr>
              <a:t>Wastewater treatment charge </a:t>
            </a:r>
            <a:r>
              <a:rPr lang="en-US">
                <a:solidFill>
                  <a:prstClr val="black"/>
                </a:solidFill>
              </a:rPr>
              <a:t>– charged depending on the amount of pollution that a business/household discharges into the sewage system </a:t>
            </a:r>
          </a:p>
          <a:p>
            <a:pPr marL="615950" lvl="1" indent="-342900">
              <a:defRPr/>
            </a:pPr>
            <a:r>
              <a:rPr lang="en-US" i="1">
                <a:solidFill>
                  <a:prstClr val="black"/>
                </a:solidFill>
              </a:rPr>
              <a:t>Pollution charge </a:t>
            </a:r>
            <a:r>
              <a:rPr lang="en-US">
                <a:solidFill>
                  <a:prstClr val="black"/>
                </a:solidFill>
              </a:rPr>
              <a:t>– for direct discharges to surface waters </a:t>
            </a:r>
          </a:p>
          <a:p>
            <a:endParaRPr lang="en-US"/>
          </a:p>
        </p:txBody>
      </p:sp>
      <p:sp>
        <p:nvSpPr>
          <p:cNvPr id="3" name="Title 2">
            <a:extLst>
              <a:ext uri="{FF2B5EF4-FFF2-40B4-BE49-F238E27FC236}">
                <a16:creationId xmlns:a16="http://schemas.microsoft.com/office/drawing/2014/main" id="{F13D1E08-8CBF-4129-B533-68CB35179E45}"/>
              </a:ext>
            </a:extLst>
          </p:cNvPr>
          <p:cNvSpPr>
            <a:spLocks noGrp="1"/>
          </p:cNvSpPr>
          <p:nvPr>
            <p:ph type="title"/>
          </p:nvPr>
        </p:nvSpPr>
        <p:spPr/>
        <p:txBody>
          <a:bodyPr>
            <a:normAutofit fontScale="90000"/>
          </a:bodyPr>
          <a:lstStyle/>
          <a:p>
            <a:r>
              <a:rPr lang="en-US">
                <a:cs typeface="Calibri"/>
              </a:rPr>
              <a:t>Financial instruments: Water charges in the Netherlands </a:t>
            </a:r>
            <a:endParaRPr lang="en-US"/>
          </a:p>
        </p:txBody>
      </p:sp>
      <p:sp>
        <p:nvSpPr>
          <p:cNvPr id="4" name="Slide Number Placeholder 3">
            <a:extLst>
              <a:ext uri="{FF2B5EF4-FFF2-40B4-BE49-F238E27FC236}">
                <a16:creationId xmlns:a16="http://schemas.microsoft.com/office/drawing/2014/main" id="{7C986AF5-8FC3-479B-B59F-5F53C5ED3062}"/>
              </a:ext>
            </a:extLst>
          </p:cNvPr>
          <p:cNvSpPr>
            <a:spLocks noGrp="1"/>
          </p:cNvSpPr>
          <p:nvPr>
            <p:ph type="sldNum" sz="quarter" idx="16"/>
          </p:nvPr>
        </p:nvSpPr>
        <p:spPr/>
        <p:txBody>
          <a:bodyPr/>
          <a:lstStyle/>
          <a:p>
            <a:fld id="{CF23C0C3-F0EC-4AF0-84C8-08554CFEDD03}" type="slidenum">
              <a:rPr lang="en-GB" smtClean="0"/>
              <a:t>33</a:t>
            </a:fld>
            <a:endParaRPr lang="en-GB"/>
          </a:p>
        </p:txBody>
      </p:sp>
      <p:pic>
        <p:nvPicPr>
          <p:cNvPr id="5" name="Grafik 6">
            <a:extLst>
              <a:ext uri="{FF2B5EF4-FFF2-40B4-BE49-F238E27FC236}">
                <a16:creationId xmlns:a16="http://schemas.microsoft.com/office/drawing/2014/main" id="{74D92386-8830-4337-848F-239612AF11EC}"/>
              </a:ext>
            </a:extLst>
          </p:cNvPr>
          <p:cNvPicPr>
            <a:picLocks noChangeAspect="1"/>
          </p:cNvPicPr>
          <p:nvPr/>
        </p:nvPicPr>
        <p:blipFill rotWithShape="1">
          <a:blip r:embed="rId3"/>
          <a:srcRect l="5047" r="4114"/>
          <a:stretch/>
        </p:blipFill>
        <p:spPr>
          <a:xfrm>
            <a:off x="4519128" y="1876215"/>
            <a:ext cx="4278800" cy="2521080"/>
          </a:xfrm>
          <a:prstGeom prst="rect">
            <a:avLst/>
          </a:prstGeom>
        </p:spPr>
      </p:pic>
      <p:sp>
        <p:nvSpPr>
          <p:cNvPr id="6" name="Textfeld 7">
            <a:extLst>
              <a:ext uri="{FF2B5EF4-FFF2-40B4-BE49-F238E27FC236}">
                <a16:creationId xmlns:a16="http://schemas.microsoft.com/office/drawing/2014/main" id="{DA471EAA-1D5D-42CB-A24B-1328A8AE48A3}"/>
              </a:ext>
            </a:extLst>
          </p:cNvPr>
          <p:cNvSpPr txBox="1"/>
          <p:nvPr/>
        </p:nvSpPr>
        <p:spPr>
          <a:xfrm>
            <a:off x="4769814" y="1474174"/>
            <a:ext cx="3851910" cy="400110"/>
          </a:xfrm>
          <a:prstGeom prst="rect">
            <a:avLst/>
          </a:prstGeom>
          <a:noFill/>
        </p:spPr>
        <p:txBody>
          <a:bodyPr wrap="square" rtlCol="0">
            <a:spAutoFit/>
          </a:bodyPr>
          <a:lstStyle/>
          <a:p>
            <a:pPr algn="l"/>
            <a:r>
              <a:rPr lang="en-US" sz="1000" b="1"/>
              <a:t>Cost, production and treatment of wastewater in the Netherlands, 1975-2008</a:t>
            </a:r>
          </a:p>
        </p:txBody>
      </p:sp>
    </p:spTree>
    <p:extLst>
      <p:ext uri="{BB962C8B-B14F-4D97-AF65-F5344CB8AC3E}">
        <p14:creationId xmlns:p14="http://schemas.microsoft.com/office/powerpoint/2010/main" val="35365260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40913DD-20F2-4E2C-8533-6A930922E8C2}"/>
              </a:ext>
            </a:extLst>
          </p:cNvPr>
          <p:cNvSpPr>
            <a:spLocks noGrp="1"/>
          </p:cNvSpPr>
          <p:nvPr>
            <p:ph type="body" sz="quarter" idx="13"/>
          </p:nvPr>
        </p:nvSpPr>
        <p:spPr/>
        <p:txBody>
          <a:bodyPr/>
          <a:lstStyle/>
          <a:p>
            <a:pPr marL="342900" indent="-342900">
              <a:defRPr/>
            </a:pPr>
            <a:r>
              <a:rPr lang="en-US">
                <a:solidFill>
                  <a:prstClr val="black"/>
                </a:solidFill>
              </a:rPr>
              <a:t>Results: </a:t>
            </a:r>
          </a:p>
          <a:p>
            <a:pPr marL="342900" indent="-342900">
              <a:defRPr/>
            </a:pPr>
            <a:endParaRPr lang="en-US">
              <a:solidFill>
                <a:prstClr val="black"/>
              </a:solidFill>
            </a:endParaRP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r>
              <a:rPr lang="en-US">
                <a:solidFill>
                  <a:prstClr val="black"/>
                </a:solidFill>
              </a:rPr>
              <a:t>Use of groundwater by industry has fallen 20% between 1976 and 2012</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r>
              <a:rPr lang="en-US">
                <a:solidFill>
                  <a:prstClr val="black"/>
                </a:solidFill>
              </a:rPr>
              <a:t>Energy costs have decreased </a:t>
            </a:r>
          </a:p>
          <a:p>
            <a:pPr marL="615950" lvl="1" indent="-342900">
              <a:buFont typeface="Wingdings" panose="05000000000000000000" pitchFamily="2" charset="2"/>
              <a:buChar char="ü"/>
              <a:defRPr/>
            </a:pPr>
            <a:r>
              <a:rPr lang="en-US">
                <a:solidFill>
                  <a:prstClr val="black"/>
                </a:solidFill>
              </a:rPr>
              <a:t>Industrial plants have increased water treatment on site</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endParaRPr lang="de-DE"/>
          </a:p>
        </p:txBody>
      </p:sp>
      <p:sp>
        <p:nvSpPr>
          <p:cNvPr id="3" name="Titel 2">
            <a:extLst>
              <a:ext uri="{FF2B5EF4-FFF2-40B4-BE49-F238E27FC236}">
                <a16:creationId xmlns:a16="http://schemas.microsoft.com/office/drawing/2014/main" id="{6C770060-7120-4F11-B977-AB16C7C30A26}"/>
              </a:ext>
            </a:extLst>
          </p:cNvPr>
          <p:cNvSpPr>
            <a:spLocks noGrp="1"/>
          </p:cNvSpPr>
          <p:nvPr>
            <p:ph type="title"/>
          </p:nvPr>
        </p:nvSpPr>
        <p:spPr/>
        <p:txBody>
          <a:bodyPr>
            <a:normAutofit fontScale="90000"/>
          </a:bodyPr>
          <a:lstStyle/>
          <a:p>
            <a:r>
              <a:rPr lang="en-US">
                <a:cs typeface="Calibri"/>
              </a:rPr>
              <a:t>Financial instruments: Water charges in the Netherlands </a:t>
            </a:r>
            <a:endParaRPr lang="en-US"/>
          </a:p>
        </p:txBody>
      </p:sp>
      <p:sp>
        <p:nvSpPr>
          <p:cNvPr id="4" name="Foliennummernplatzhalter 3">
            <a:extLst>
              <a:ext uri="{FF2B5EF4-FFF2-40B4-BE49-F238E27FC236}">
                <a16:creationId xmlns:a16="http://schemas.microsoft.com/office/drawing/2014/main" id="{983658E4-BC65-49AB-8FD7-3DA4A2F75DA0}"/>
              </a:ext>
            </a:extLst>
          </p:cNvPr>
          <p:cNvSpPr>
            <a:spLocks noGrp="1"/>
          </p:cNvSpPr>
          <p:nvPr>
            <p:ph type="sldNum" sz="quarter" idx="16"/>
          </p:nvPr>
        </p:nvSpPr>
        <p:spPr/>
        <p:txBody>
          <a:bodyPr/>
          <a:lstStyle/>
          <a:p>
            <a:fld id="{CF23C0C3-F0EC-4AF0-84C8-08554CFEDD03}" type="slidenum">
              <a:rPr lang="en-GB" smtClean="0"/>
              <a:t>34</a:t>
            </a:fld>
            <a:endParaRPr lang="en-GB"/>
          </a:p>
        </p:txBody>
      </p:sp>
    </p:spTree>
    <p:extLst>
      <p:ext uri="{BB962C8B-B14F-4D97-AF65-F5344CB8AC3E}">
        <p14:creationId xmlns:p14="http://schemas.microsoft.com/office/powerpoint/2010/main" val="84069056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lstStyle/>
          <a:p>
            <a:r>
              <a:rPr lang="en-US"/>
              <a:t>Strength and weaknesses of financial instruments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35</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3415838909"/>
              </p:ext>
            </p:extLst>
          </p:nvPr>
        </p:nvGraphicFramePr>
        <p:xfrm>
          <a:off x="514471" y="1344807"/>
          <a:ext cx="7984609" cy="3190198"/>
        </p:xfrm>
        <a:graphic>
          <a:graphicData uri="http://schemas.openxmlformats.org/drawingml/2006/table">
            <a:tbl>
              <a:tblPr firstRow="1" bandRow="1">
                <a:tableStyleId>{F5AB1C69-6EDB-4FF4-983F-18BD219EF322}</a:tableStyleId>
              </a:tblPr>
              <a:tblGrid>
                <a:gridCol w="3732409">
                  <a:extLst>
                    <a:ext uri="{9D8B030D-6E8A-4147-A177-3AD203B41FA5}">
                      <a16:colId xmlns:a16="http://schemas.microsoft.com/office/drawing/2014/main" val="3839745007"/>
                    </a:ext>
                  </a:extLst>
                </a:gridCol>
                <a:gridCol w="4252200">
                  <a:extLst>
                    <a:ext uri="{9D8B030D-6E8A-4147-A177-3AD203B41FA5}">
                      <a16:colId xmlns:a16="http://schemas.microsoft.com/office/drawing/2014/main" val="3360527337"/>
                    </a:ext>
                  </a:extLst>
                </a:gridCol>
              </a:tblGrid>
              <a:tr h="401278">
                <a:tc>
                  <a:txBody>
                    <a:bodyPr/>
                    <a:lstStyle/>
                    <a:p>
                      <a:pPr algn="l"/>
                      <a:r>
                        <a:rPr lang="en-US">
                          <a:solidFill>
                            <a:srgbClr val="F4971A"/>
                          </a:solidFill>
                        </a:rPr>
                        <a:t>Strengths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n-US">
                          <a:solidFill>
                            <a:srgbClr val="F4971A"/>
                          </a:solidFill>
                        </a:rPr>
                        <a:t>Weaknesses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n-US" sz="1100" b="1" i="0" noProof="0"/>
                        <a:t>Strong incentives for resource efficiency</a:t>
                      </a:r>
                    </a:p>
                    <a:p>
                      <a:pPr marL="285750" indent="-285750">
                        <a:buFont typeface="Arial" panose="020B0604020202020204" pitchFamily="34" charset="0"/>
                        <a:buChar char="•"/>
                      </a:pPr>
                      <a:r>
                        <a:rPr lang="en-US" sz="1100" b="0" i="0" noProof="0"/>
                        <a:t>Through price mechanisms economic instruments address financial interests of target group</a:t>
                      </a:r>
                    </a:p>
                  </a:txBody>
                  <a:tcPr>
                    <a:lnL w="12700" cap="flat" cmpd="sng" algn="ctr">
                      <a:solidFill>
                        <a:schemeClr val="bg1"/>
                      </a:solidFill>
                      <a:prstDash val="solid"/>
                      <a:round/>
                      <a:headEnd type="none" w="med" len="med"/>
                      <a:tailEnd type="none" w="med" len="med"/>
                    </a:lnL>
                  </a:tcPr>
                </a:tc>
                <a:tc>
                  <a:txBody>
                    <a:bodyPr/>
                    <a:lstStyle/>
                    <a:p>
                      <a:r>
                        <a:rPr lang="en-US" sz="1100" b="1" noProof="0"/>
                        <a:t>Social considerations</a:t>
                      </a:r>
                    </a:p>
                    <a:p>
                      <a:pPr marL="285750" indent="-285750">
                        <a:buFont typeface="Arial" panose="020B0604020202020204" pitchFamily="34" charset="0"/>
                        <a:buChar char="•"/>
                      </a:pPr>
                      <a:r>
                        <a:rPr lang="en-US" sz="1100" b="0" noProof="0"/>
                        <a:t>Fees/charges can lead to concerns about accessibility of services to the poor (charging cost-covering fees can affect poor people disproportionately)</a:t>
                      </a:r>
                    </a:p>
                    <a:p>
                      <a:pPr marL="285750" indent="-285750">
                        <a:buFont typeface="Arial" panose="020B0604020202020204" pitchFamily="34" charset="0"/>
                        <a:buChar char="•"/>
                      </a:pPr>
                      <a:r>
                        <a:rPr lang="en-US" sz="1100" b="0" noProof="0"/>
                        <a:t>Charging lower fees can prove insufficient to cover the actual costs or to reach resource efficiency improvements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n-US" sz="1100" b="1" i="0" noProof="0"/>
                        <a:t>Promote long-term resource efficiency activities</a:t>
                      </a:r>
                    </a:p>
                    <a:p>
                      <a:pPr marL="285750" indent="-285750">
                        <a:buFont typeface="Arial" panose="020B0604020202020204" pitchFamily="34" charset="0"/>
                        <a:buChar char="•"/>
                      </a:pPr>
                      <a:r>
                        <a:rPr lang="en-US" sz="1100" b="0" i="0" noProof="0"/>
                        <a:t>Economic instruments provide incentives to invest in research and new technologies to ensure long-term economic benefits </a:t>
                      </a:r>
                    </a:p>
                  </a:txBody>
                  <a:tcPr>
                    <a:lnL w="12700" cap="flat" cmpd="sng" algn="ctr">
                      <a:solidFill>
                        <a:schemeClr val="bg1"/>
                      </a:solidFill>
                      <a:prstDash val="solid"/>
                      <a:round/>
                      <a:headEnd type="none" w="med" len="med"/>
                      <a:tailEnd type="none" w="med" len="med"/>
                    </a:lnL>
                  </a:tcPr>
                </a:tc>
                <a:tc>
                  <a:txBody>
                    <a:bodyPr/>
                    <a:lstStyle/>
                    <a:p>
                      <a:r>
                        <a:rPr lang="en-US" sz="1100" b="1" noProof="0"/>
                        <a:t>Information gaps and political influence</a:t>
                      </a:r>
                    </a:p>
                    <a:p>
                      <a:pPr marL="285750" indent="-285750">
                        <a:buFont typeface="Arial" panose="020B0604020202020204" pitchFamily="34" charset="0"/>
                        <a:buChar char="•"/>
                      </a:pPr>
                      <a:r>
                        <a:rPr lang="en-US" sz="1100" b="0" noProof="0"/>
                        <a:t>In order for instruments to achieve their objective, as many actors as possible should be included</a:t>
                      </a:r>
                    </a:p>
                    <a:p>
                      <a:pPr marL="285750" indent="-285750">
                        <a:buFont typeface="Arial" panose="020B0604020202020204" pitchFamily="34" charset="0"/>
                        <a:buChar char="•"/>
                      </a:pPr>
                      <a:r>
                        <a:rPr lang="en-US" sz="1100" b="0" noProof="0"/>
                        <a:t>This can be hindered by data gaps and resistance from influential lobby groups seeking to exclude certain industries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n-US" sz="1100" b="1" i="0" noProof="0"/>
                        <a:t>Mobilization of revenues</a:t>
                      </a:r>
                    </a:p>
                    <a:p>
                      <a:pPr marL="285750" indent="-285750">
                        <a:buFont typeface="Arial" panose="020B0604020202020204" pitchFamily="34" charset="0"/>
                        <a:buChar char="•"/>
                      </a:pPr>
                      <a:r>
                        <a:rPr lang="en-US" sz="1100" b="0" i="0" noProof="0"/>
                        <a:t>Environmental taxes and tariffs mobilize government revenues and align environmental and economic goals</a:t>
                      </a:r>
                    </a:p>
                  </a:txBody>
                  <a:tcPr>
                    <a:lnL w="12700" cap="flat" cmpd="sng" algn="ctr">
                      <a:solidFill>
                        <a:schemeClr val="bg1"/>
                      </a:solidFill>
                      <a:prstDash val="solid"/>
                      <a:round/>
                      <a:headEnd type="none" w="med" len="med"/>
                      <a:tailEnd type="none" w="med" len="med"/>
                    </a:lnL>
                  </a:tcPr>
                </a:tc>
                <a:tc>
                  <a:txBody>
                    <a:bodyPr/>
                    <a:lstStyle/>
                    <a:p>
                      <a:endParaRPr lang="en-US" sz="1100" b="0" noProof="0"/>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bl>
          </a:graphicData>
        </a:graphic>
      </p:graphicFrame>
      <p:sp>
        <p:nvSpPr>
          <p:cNvPr id="6" name="TextBox 14">
            <a:extLst>
              <a:ext uri="{FF2B5EF4-FFF2-40B4-BE49-F238E27FC236}">
                <a16:creationId xmlns:a16="http://schemas.microsoft.com/office/drawing/2014/main" id="{8A13DA61-F892-49F3-96AA-F71F82E1960D}"/>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spTree>
    <p:extLst>
      <p:ext uri="{BB962C8B-B14F-4D97-AF65-F5344CB8AC3E}">
        <p14:creationId xmlns:p14="http://schemas.microsoft.com/office/powerpoint/2010/main" val="6271944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p:txBody>
          <a:bodyPr vert="horz" lIns="91440" tIns="45720" rIns="91440" bIns="45720" rtlCol="0" anchor="t">
            <a:normAutofit/>
          </a:bodyPr>
          <a:lstStyle/>
          <a:p>
            <a:pPr marL="0" indent="0">
              <a:buNone/>
            </a:pPr>
            <a:r>
              <a:rPr lang="en-US" sz="1400">
                <a:latin typeface="+mn-lt"/>
              </a:rPr>
              <a:t>Promotional instruments include a number of non-binding and voluntary tools such as eco-labelling, awareness campaigns, education and others. They all aim to </a:t>
            </a:r>
            <a:r>
              <a:rPr lang="en-US" sz="1400" b="1">
                <a:latin typeface="+mn-lt"/>
              </a:rPr>
              <a:t>provide information and increasing awareness about resource efficiency</a:t>
            </a:r>
            <a:r>
              <a:rPr lang="en-US" sz="1400">
                <a:latin typeface="+mn-lt"/>
              </a:rPr>
              <a:t>. </a:t>
            </a:r>
          </a:p>
          <a:p>
            <a:endParaRPr lang="en-US" sz="1400"/>
          </a:p>
          <a:p>
            <a:endParaRPr lang="en-US"/>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n-US"/>
              <a:t>Promotional instruments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36</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1854517195"/>
              </p:ext>
            </p:extLst>
          </p:nvPr>
        </p:nvGraphicFramePr>
        <p:xfrm>
          <a:off x="449816" y="1871692"/>
          <a:ext cx="8370334" cy="2695807"/>
        </p:xfrm>
        <a:graphic>
          <a:graphicData uri="http://schemas.openxmlformats.org/drawingml/2006/table">
            <a:tbl>
              <a:tblPr firstRow="1" bandRow="1">
                <a:tableStyleId>{F5AB1C69-6EDB-4FF4-983F-18BD219EF322}</a:tableStyleId>
              </a:tblPr>
              <a:tblGrid>
                <a:gridCol w="793771">
                  <a:extLst>
                    <a:ext uri="{9D8B030D-6E8A-4147-A177-3AD203B41FA5}">
                      <a16:colId xmlns:a16="http://schemas.microsoft.com/office/drawing/2014/main" val="3839745007"/>
                    </a:ext>
                  </a:extLst>
                </a:gridCol>
                <a:gridCol w="1672008">
                  <a:extLst>
                    <a:ext uri="{9D8B030D-6E8A-4147-A177-3AD203B41FA5}">
                      <a16:colId xmlns:a16="http://schemas.microsoft.com/office/drawing/2014/main" val="1565411166"/>
                    </a:ext>
                  </a:extLst>
                </a:gridCol>
                <a:gridCol w="5904555">
                  <a:extLst>
                    <a:ext uri="{9D8B030D-6E8A-4147-A177-3AD203B41FA5}">
                      <a16:colId xmlns:a16="http://schemas.microsoft.com/office/drawing/2014/main" val="3360527337"/>
                    </a:ext>
                  </a:extLst>
                </a:gridCol>
              </a:tblGrid>
              <a:tr h="324738">
                <a:tc gridSpan="2">
                  <a:txBody>
                    <a:bodyPr/>
                    <a:lstStyle/>
                    <a:p>
                      <a:pPr algn="ctr"/>
                      <a:r>
                        <a:rPr lang="en-US"/>
                        <a:t>Type</a:t>
                      </a:r>
                    </a:p>
                  </a:txBody>
                  <a:tcPr>
                    <a:solidFill>
                      <a:srgbClr val="F4971A"/>
                    </a:solidFill>
                  </a:tcPr>
                </a:tc>
                <a:tc hMerge="1">
                  <a:txBody>
                    <a:bodyPr/>
                    <a:lstStyle/>
                    <a:p>
                      <a:endParaRPr lang="en-US"/>
                    </a:p>
                  </a:txBody>
                  <a:tcPr>
                    <a:solidFill>
                      <a:srgbClr val="F4971A"/>
                    </a:solidFill>
                  </a:tcPr>
                </a:tc>
                <a:tc>
                  <a:txBody>
                    <a:bodyPr/>
                    <a:lstStyle/>
                    <a:p>
                      <a:r>
                        <a:rPr lang="en-US"/>
                        <a:t>Description</a:t>
                      </a:r>
                    </a:p>
                  </a:txBody>
                  <a:tcPr>
                    <a:solidFill>
                      <a:srgbClr val="F4971A"/>
                    </a:solidFill>
                  </a:tcPr>
                </a:tc>
                <a:extLst>
                  <a:ext uri="{0D108BD9-81ED-4DB2-BD59-A6C34878D82A}">
                    <a16:rowId xmlns:a16="http://schemas.microsoft.com/office/drawing/2014/main" val="6528383"/>
                  </a:ext>
                </a:extLst>
              </a:tr>
              <a:tr h="530549">
                <a:tc>
                  <a:txBody>
                    <a:bodyPr/>
                    <a:lstStyle/>
                    <a:p>
                      <a:endParaRPr lang="en-US"/>
                    </a:p>
                  </a:txBody>
                  <a:tcPr/>
                </a:tc>
                <a:tc>
                  <a:txBody>
                    <a:bodyPr/>
                    <a:lstStyle/>
                    <a:p>
                      <a:r>
                        <a:rPr lang="en-US"/>
                        <a:t>Eco-labelling</a:t>
                      </a:r>
                    </a:p>
                  </a:txBody>
                  <a:tcPr/>
                </a:tc>
                <a:tc>
                  <a:txBody>
                    <a:bodyPr/>
                    <a:lstStyle/>
                    <a:p>
                      <a:pPr marL="285750" lvl="0" indent="-285750">
                        <a:buFont typeface="Arial" panose="020B0604020202020204" pitchFamily="34" charset="0"/>
                        <a:buChar char="•"/>
                      </a:pPr>
                      <a:r>
                        <a:rPr lang="en-US" sz="1400"/>
                        <a:t>Label information regarding environmental performance of a product or service (e.g. with regard to energy efficiency)</a:t>
                      </a:r>
                      <a:endParaRPr lang="de-DE" sz="1400"/>
                    </a:p>
                  </a:txBody>
                  <a:tcPr/>
                </a:tc>
                <a:extLst>
                  <a:ext uri="{0D108BD9-81ED-4DB2-BD59-A6C34878D82A}">
                    <a16:rowId xmlns:a16="http://schemas.microsoft.com/office/drawing/2014/main" val="153430285"/>
                  </a:ext>
                </a:extLst>
              </a:tr>
              <a:tr h="530549">
                <a:tc>
                  <a:txBody>
                    <a:bodyPr/>
                    <a:lstStyle/>
                    <a:p>
                      <a:endParaRPr lang="en-US"/>
                    </a:p>
                  </a:txBody>
                  <a:tcPr/>
                </a:tc>
                <a:tc>
                  <a:txBody>
                    <a:bodyPr/>
                    <a:lstStyle/>
                    <a:p>
                      <a:r>
                        <a:rPr lang="en-US"/>
                        <a:t>Voluntary agreements</a:t>
                      </a:r>
                    </a:p>
                  </a:txBody>
                  <a:tcPr/>
                </a:tc>
                <a:tc>
                  <a:txBody>
                    <a:bodyPr/>
                    <a:lstStyle/>
                    <a:p>
                      <a:pPr marL="285750" lvl="0" indent="-285750">
                        <a:buFont typeface="Arial" panose="020B0604020202020204" pitchFamily="34" charset="0"/>
                        <a:buChar char="•"/>
                      </a:pPr>
                      <a:r>
                        <a:rPr lang="en-US" sz="1400"/>
                        <a:t>Arrangements which encourage public or private actors to improve their resource efficiency beyond existing environmental legislation</a:t>
                      </a:r>
                      <a:endParaRPr lang="de-DE"/>
                    </a:p>
                  </a:txBody>
                  <a:tcPr/>
                </a:tc>
                <a:extLst>
                  <a:ext uri="{0D108BD9-81ED-4DB2-BD59-A6C34878D82A}">
                    <a16:rowId xmlns:a16="http://schemas.microsoft.com/office/drawing/2014/main" val="2782305658"/>
                  </a:ext>
                </a:extLst>
              </a:tr>
              <a:tr h="535597">
                <a:tc>
                  <a:txBody>
                    <a:bodyPr/>
                    <a:lstStyle/>
                    <a:p>
                      <a:endParaRPr lang="en-US"/>
                    </a:p>
                  </a:txBody>
                  <a:tcPr/>
                </a:tc>
                <a:tc>
                  <a:txBody>
                    <a:bodyPr/>
                    <a:lstStyle/>
                    <a:p>
                      <a:r>
                        <a:rPr lang="en-US"/>
                        <a:t>Awareness campaigns</a:t>
                      </a:r>
                    </a:p>
                  </a:txBody>
                  <a:tcPr/>
                </a:tc>
                <a:tc>
                  <a:txBody>
                    <a:bodyPr/>
                    <a:lstStyle/>
                    <a:p>
                      <a:pPr marL="285750" lvl="0" indent="-285750">
                        <a:buFont typeface="Arial" panose="020B0604020202020204" pitchFamily="34" charset="0"/>
                        <a:buChar char="•"/>
                      </a:pPr>
                      <a:r>
                        <a:rPr lang="en-US" sz="1400"/>
                        <a:t>Activities aiming at increasing attention about resource efficiency among a specific group of people or the broader public</a:t>
                      </a:r>
                      <a:endParaRPr lang="de-DE"/>
                    </a:p>
                  </a:txBody>
                  <a:tcPr/>
                </a:tc>
                <a:extLst>
                  <a:ext uri="{0D108BD9-81ED-4DB2-BD59-A6C34878D82A}">
                    <a16:rowId xmlns:a16="http://schemas.microsoft.com/office/drawing/2014/main" val="1255354993"/>
                  </a:ext>
                </a:extLst>
              </a:tr>
              <a:tr h="774374">
                <a:tc>
                  <a:txBody>
                    <a:bodyPr/>
                    <a:lstStyle/>
                    <a:p>
                      <a:endParaRPr lang="en-US"/>
                    </a:p>
                  </a:txBody>
                  <a:tcPr/>
                </a:tc>
                <a:tc>
                  <a:txBody>
                    <a:bodyPr/>
                    <a:lstStyle/>
                    <a:p>
                      <a:r>
                        <a:rPr lang="en-US"/>
                        <a:t>Education/training</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Measures which educate about opportunities for environmental protection and economic benefits that can be achieved through resource efficiency measures </a:t>
                      </a:r>
                      <a:endParaRPr lang="de-DE" sz="1400"/>
                    </a:p>
                  </a:txBody>
                  <a:tcPr/>
                </a:tc>
                <a:extLst>
                  <a:ext uri="{0D108BD9-81ED-4DB2-BD59-A6C34878D82A}">
                    <a16:rowId xmlns:a16="http://schemas.microsoft.com/office/drawing/2014/main" val="3836082074"/>
                  </a:ext>
                </a:extLst>
              </a:tr>
            </a:tbl>
          </a:graphicData>
        </a:graphic>
      </p:graphicFrame>
      <p:sp>
        <p:nvSpPr>
          <p:cNvPr id="15" name="TextBox 14">
            <a:extLst>
              <a:ext uri="{FF2B5EF4-FFF2-40B4-BE49-F238E27FC236}">
                <a16:creationId xmlns:a16="http://schemas.microsoft.com/office/drawing/2014/main" id="{40D52B1C-2135-4F1E-ADFC-6A1CFDA650E3}"/>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pic>
        <p:nvPicPr>
          <p:cNvPr id="10" name="Picture 2" descr="https://d30y9cdsu7xlg0.cloudfront.net/png/40414-200.png">
            <a:hlinkClick r:id="rId3" tooltip="recycling bin"/>
            <a:extLst>
              <a:ext uri="{FF2B5EF4-FFF2-40B4-BE49-F238E27FC236}">
                <a16:creationId xmlns:a16="http://schemas.microsoft.com/office/drawing/2014/main" id="{AC9F6B0E-210F-4F28-BB61-6B34A2992B0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6200000">
            <a:off x="430485" y="2153970"/>
            <a:ext cx="681166" cy="6425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843332-200.png">
            <a:hlinkClick r:id="rId5" tooltip="Business agreement"/>
            <a:extLst>
              <a:ext uri="{FF2B5EF4-FFF2-40B4-BE49-F238E27FC236}">
                <a16:creationId xmlns:a16="http://schemas.microsoft.com/office/drawing/2014/main" id="{82F57B59-CFC5-4BCC-91E4-546CD74E2F46}"/>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48443" y="2815805"/>
            <a:ext cx="445249" cy="422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d30y9cdsu7xlg0.cloudfront.net/png/30176-200.png">
            <a:hlinkClick r:id="rId7" tooltip="Awareness"/>
            <a:extLst>
              <a:ext uri="{FF2B5EF4-FFF2-40B4-BE49-F238E27FC236}">
                <a16:creationId xmlns:a16="http://schemas.microsoft.com/office/drawing/2014/main" id="{F8B184A6-25C4-4B45-8D1F-A694F66737FD}"/>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49816" y="3268597"/>
            <a:ext cx="624722" cy="6247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d30y9cdsu7xlg0.cloudfront.net/png/160313-200.png">
            <a:hlinkClick r:id="rId9" tooltip="Teacher"/>
            <a:extLst>
              <a:ext uri="{FF2B5EF4-FFF2-40B4-BE49-F238E27FC236}">
                <a16:creationId xmlns:a16="http://schemas.microsoft.com/office/drawing/2014/main" id="{6386B781-3133-4B20-A741-ABFCF326AF62}"/>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98927" y="3951839"/>
            <a:ext cx="497239" cy="49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0865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556D86-12CD-4BF9-BC04-60CBD6DE1E04}"/>
              </a:ext>
            </a:extLst>
          </p:cNvPr>
          <p:cNvSpPr>
            <a:spLocks noGrp="1"/>
          </p:cNvSpPr>
          <p:nvPr>
            <p:ph type="body" sz="quarter" idx="13"/>
          </p:nvPr>
        </p:nvSpPr>
        <p:spPr>
          <a:xfrm>
            <a:off x="449818" y="1188000"/>
            <a:ext cx="5913912" cy="2839832"/>
          </a:xfrm>
        </p:spPr>
        <p:txBody>
          <a:bodyPr/>
          <a:lstStyle/>
          <a:p>
            <a:pPr marL="342900" indent="-342900">
              <a:buClr>
                <a:srgbClr val="F4971A"/>
              </a:buClr>
              <a:buFont typeface="Wingdings" panose="05000000000000000000" pitchFamily="2" charset="2"/>
              <a:buChar char="§"/>
            </a:pPr>
            <a:r>
              <a:rPr lang="en-US" b="1"/>
              <a:t>Eco Awards Namibia </a:t>
            </a:r>
            <a:r>
              <a:rPr lang="en-US"/>
              <a:t>is </a:t>
            </a:r>
            <a:r>
              <a:rPr lang="en-US" b="1"/>
              <a:t>a sustainable tourism certification </a:t>
            </a:r>
            <a:r>
              <a:rPr lang="en-US" b="1" err="1"/>
              <a:t>programme</a:t>
            </a:r>
            <a:endParaRPr lang="en-US" b="1"/>
          </a:p>
          <a:p>
            <a:pPr marL="342900" indent="-342900">
              <a:buClr>
                <a:srgbClr val="F4971A"/>
              </a:buClr>
              <a:buFont typeface="Wingdings" panose="05000000000000000000" pitchFamily="2" charset="2"/>
              <a:buChar char="§"/>
            </a:pPr>
            <a:r>
              <a:rPr lang="en-US"/>
              <a:t>The </a:t>
            </a:r>
            <a:r>
              <a:rPr lang="en-US" err="1"/>
              <a:t>programme</a:t>
            </a:r>
            <a:r>
              <a:rPr lang="en-US"/>
              <a:t> promotes the </a:t>
            </a:r>
            <a:r>
              <a:rPr lang="en-US" b="1"/>
              <a:t>sustainable use of resources</a:t>
            </a:r>
            <a:r>
              <a:rPr lang="en-US"/>
              <a:t> (including water, energy and land) through reducing, recycling and reusing</a:t>
            </a:r>
          </a:p>
          <a:p>
            <a:pPr marL="342900" indent="-342900">
              <a:buClr>
                <a:srgbClr val="F4971A"/>
              </a:buClr>
              <a:buFont typeface="Wingdings" panose="05000000000000000000" pitchFamily="2" charset="2"/>
              <a:buChar char="§"/>
            </a:pPr>
            <a:r>
              <a:rPr lang="en-US"/>
              <a:t>Based on a </a:t>
            </a:r>
            <a:r>
              <a:rPr lang="en-US" b="1"/>
              <a:t>scoring system </a:t>
            </a:r>
            <a:r>
              <a:rPr lang="en-US"/>
              <a:t>for which operators receive up to five “eco award flowers” depending on their performance </a:t>
            </a:r>
          </a:p>
        </p:txBody>
      </p:sp>
      <p:sp>
        <p:nvSpPr>
          <p:cNvPr id="3" name="Titel 2">
            <a:extLst>
              <a:ext uri="{FF2B5EF4-FFF2-40B4-BE49-F238E27FC236}">
                <a16:creationId xmlns:a16="http://schemas.microsoft.com/office/drawing/2014/main" id="{07878664-7F90-426C-9BB5-75F9470CCCDB}"/>
              </a:ext>
            </a:extLst>
          </p:cNvPr>
          <p:cNvSpPr>
            <a:spLocks noGrp="1"/>
          </p:cNvSpPr>
          <p:nvPr>
            <p:ph type="title"/>
          </p:nvPr>
        </p:nvSpPr>
        <p:spPr/>
        <p:txBody>
          <a:bodyPr/>
          <a:lstStyle/>
          <a:p>
            <a:r>
              <a:rPr lang="en-US"/>
              <a:t>Promotional instruments: Eco Awards Namibia </a:t>
            </a:r>
          </a:p>
        </p:txBody>
      </p:sp>
      <p:sp>
        <p:nvSpPr>
          <p:cNvPr id="4" name="Foliennummernplatzhalter 3">
            <a:extLst>
              <a:ext uri="{FF2B5EF4-FFF2-40B4-BE49-F238E27FC236}">
                <a16:creationId xmlns:a16="http://schemas.microsoft.com/office/drawing/2014/main" id="{FEC589BE-59E2-42B3-94FD-8AB52DA8961B}"/>
              </a:ext>
            </a:extLst>
          </p:cNvPr>
          <p:cNvSpPr>
            <a:spLocks noGrp="1"/>
          </p:cNvSpPr>
          <p:nvPr>
            <p:ph type="sldNum" sz="quarter" idx="16"/>
          </p:nvPr>
        </p:nvSpPr>
        <p:spPr/>
        <p:txBody>
          <a:bodyPr/>
          <a:lstStyle/>
          <a:p>
            <a:fld id="{CF23C0C3-F0EC-4AF0-84C8-08554CFEDD03}" type="slidenum">
              <a:rPr lang="en-GB" smtClean="0"/>
              <a:t>37</a:t>
            </a:fld>
            <a:endParaRPr lang="en-GB"/>
          </a:p>
        </p:txBody>
      </p:sp>
      <p:pic>
        <p:nvPicPr>
          <p:cNvPr id="6" name="Grafik 5">
            <a:extLst>
              <a:ext uri="{FF2B5EF4-FFF2-40B4-BE49-F238E27FC236}">
                <a16:creationId xmlns:a16="http://schemas.microsoft.com/office/drawing/2014/main" id="{A1F7C6E8-548A-4346-B026-4D90F1C55A01}"/>
              </a:ext>
            </a:extLst>
          </p:cNvPr>
          <p:cNvPicPr>
            <a:picLocks noChangeAspect="1"/>
          </p:cNvPicPr>
          <p:nvPr/>
        </p:nvPicPr>
        <p:blipFill>
          <a:blip r:embed="rId3"/>
          <a:stretch>
            <a:fillRect/>
          </a:stretch>
        </p:blipFill>
        <p:spPr>
          <a:xfrm>
            <a:off x="6607049" y="1504801"/>
            <a:ext cx="1981477" cy="2133898"/>
          </a:xfrm>
          <a:prstGeom prst="rect">
            <a:avLst/>
          </a:prstGeom>
        </p:spPr>
      </p:pic>
      <p:sp>
        <p:nvSpPr>
          <p:cNvPr id="7" name="Textfeld 6">
            <a:extLst>
              <a:ext uri="{FF2B5EF4-FFF2-40B4-BE49-F238E27FC236}">
                <a16:creationId xmlns:a16="http://schemas.microsoft.com/office/drawing/2014/main" id="{211E89DC-0BAF-40A7-939C-B59C53D6F972}"/>
              </a:ext>
            </a:extLst>
          </p:cNvPr>
          <p:cNvSpPr txBox="1"/>
          <p:nvPr/>
        </p:nvSpPr>
        <p:spPr>
          <a:xfrm>
            <a:off x="6607049" y="3681867"/>
            <a:ext cx="2087133" cy="369332"/>
          </a:xfrm>
          <a:prstGeom prst="rect">
            <a:avLst/>
          </a:prstGeom>
          <a:noFill/>
        </p:spPr>
        <p:txBody>
          <a:bodyPr wrap="square" rtlCol="0">
            <a:spAutoFit/>
          </a:bodyPr>
          <a:lstStyle/>
          <a:p>
            <a:pPr algn="l"/>
            <a:r>
              <a:rPr lang="de-DE" sz="900"/>
              <a:t>Eco Awards Namibia: </a:t>
            </a:r>
            <a:r>
              <a:rPr lang="de-DE" sz="900">
                <a:hlinkClick r:id="rId4"/>
              </a:rPr>
              <a:t>https://ecoawards-namibia.org/</a:t>
            </a:r>
            <a:r>
              <a:rPr lang="de-DE" sz="900"/>
              <a:t> </a:t>
            </a:r>
          </a:p>
        </p:txBody>
      </p:sp>
    </p:spTree>
    <p:extLst>
      <p:ext uri="{BB962C8B-B14F-4D97-AF65-F5344CB8AC3E}">
        <p14:creationId xmlns:p14="http://schemas.microsoft.com/office/powerpoint/2010/main" val="31944838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normAutofit fontScale="90000"/>
          </a:bodyPr>
          <a:lstStyle/>
          <a:p>
            <a:r>
              <a:rPr lang="en-US"/>
              <a:t>Strength and weaknesses of promotional instruments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38</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1668355830"/>
              </p:ext>
            </p:extLst>
          </p:nvPr>
        </p:nvGraphicFramePr>
        <p:xfrm>
          <a:off x="514471" y="1344807"/>
          <a:ext cx="7984609" cy="3190198"/>
        </p:xfrm>
        <a:graphic>
          <a:graphicData uri="http://schemas.openxmlformats.org/drawingml/2006/table">
            <a:tbl>
              <a:tblPr firstRow="1" bandRow="1">
                <a:tableStyleId>{F5AB1C69-6EDB-4FF4-983F-18BD219EF322}</a:tableStyleId>
              </a:tblPr>
              <a:tblGrid>
                <a:gridCol w="3847136">
                  <a:extLst>
                    <a:ext uri="{9D8B030D-6E8A-4147-A177-3AD203B41FA5}">
                      <a16:colId xmlns:a16="http://schemas.microsoft.com/office/drawing/2014/main" val="3839745007"/>
                    </a:ext>
                  </a:extLst>
                </a:gridCol>
                <a:gridCol w="4137473">
                  <a:extLst>
                    <a:ext uri="{9D8B030D-6E8A-4147-A177-3AD203B41FA5}">
                      <a16:colId xmlns:a16="http://schemas.microsoft.com/office/drawing/2014/main" val="3360527337"/>
                    </a:ext>
                  </a:extLst>
                </a:gridCol>
              </a:tblGrid>
              <a:tr h="401278">
                <a:tc>
                  <a:txBody>
                    <a:bodyPr/>
                    <a:lstStyle/>
                    <a:p>
                      <a:pPr algn="l"/>
                      <a:r>
                        <a:rPr lang="en-US">
                          <a:solidFill>
                            <a:srgbClr val="F4971A"/>
                          </a:solidFill>
                        </a:rPr>
                        <a:t>Strengths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n-US">
                          <a:solidFill>
                            <a:srgbClr val="F4971A"/>
                          </a:solidFill>
                        </a:rPr>
                        <a:t>Weaknesses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n-US" sz="1100" b="1" i="0" noProof="0"/>
                        <a:t>Increased environmental awareness</a:t>
                      </a:r>
                    </a:p>
                    <a:p>
                      <a:pPr marL="171450" indent="-171450">
                        <a:buFont typeface="Arial" panose="020B0604020202020204" pitchFamily="34" charset="0"/>
                        <a:buChar char="•"/>
                      </a:pPr>
                      <a:r>
                        <a:rPr lang="en-US" sz="1100" b="0" i="0" noProof="0"/>
                        <a:t>Education, campaigns and visibility of eco-labels raise awareness among public and consumers about environmental issues</a:t>
                      </a:r>
                    </a:p>
                  </a:txBody>
                  <a:tcPr>
                    <a:lnL w="12700" cap="flat" cmpd="sng" algn="ctr">
                      <a:solidFill>
                        <a:schemeClr val="bg1"/>
                      </a:solidFill>
                      <a:prstDash val="solid"/>
                      <a:round/>
                      <a:headEnd type="none" w="med" len="med"/>
                      <a:tailEnd type="none" w="med" len="med"/>
                    </a:lnL>
                  </a:tcPr>
                </a:tc>
                <a:tc>
                  <a:txBody>
                    <a:bodyPr/>
                    <a:lstStyle/>
                    <a:p>
                      <a:r>
                        <a:rPr lang="en-US" sz="1100" b="1" noProof="0"/>
                        <a:t>Incentive to participate</a:t>
                      </a:r>
                    </a:p>
                    <a:p>
                      <a:pPr marL="171450" indent="-171450">
                        <a:buFont typeface="Arial" panose="020B0604020202020204" pitchFamily="34" charset="0"/>
                        <a:buChar char="•"/>
                      </a:pPr>
                      <a:r>
                        <a:rPr lang="en-US" sz="1100" b="0" noProof="0"/>
                        <a:t>Incentives to participate in non-binding voluntary activities can be weak (depending on issues such as acceptance among broader public or employers)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n-US" sz="1100" b="1" i="0" noProof="0"/>
                        <a:t>Long-term effectiveness</a:t>
                      </a:r>
                    </a:p>
                    <a:p>
                      <a:pPr marL="171450" indent="-171450">
                        <a:buFont typeface="Arial" panose="020B0604020202020204" pitchFamily="34" charset="0"/>
                        <a:buChar char="•"/>
                      </a:pPr>
                      <a:r>
                        <a:rPr lang="en-US" sz="1100" b="0" i="0" noProof="0"/>
                        <a:t>Changing peoples behavior through education and training (including awareness campaigns and eco-labelling) is an effective means of creating long-term capacities to implement resource-efficiency in production and consumption</a:t>
                      </a:r>
                    </a:p>
                  </a:txBody>
                  <a:tcPr>
                    <a:lnL w="12700" cap="flat" cmpd="sng" algn="ctr">
                      <a:solidFill>
                        <a:schemeClr val="bg1"/>
                      </a:solidFill>
                      <a:prstDash val="solid"/>
                      <a:round/>
                      <a:headEnd type="none" w="med" len="med"/>
                      <a:tailEnd type="none" w="med" len="med"/>
                    </a:lnL>
                  </a:tcPr>
                </a:tc>
                <a:tc>
                  <a:txBody>
                    <a:bodyPr/>
                    <a:lstStyle/>
                    <a:p>
                      <a:r>
                        <a:rPr lang="en-US" sz="1100" b="1" noProof="0"/>
                        <a:t>Level of education</a:t>
                      </a:r>
                    </a:p>
                    <a:p>
                      <a:pPr marL="171450" indent="-171450">
                        <a:buFont typeface="Arial" panose="020B0604020202020204" pitchFamily="34" charset="0"/>
                        <a:buChar char="•"/>
                      </a:pPr>
                      <a:r>
                        <a:rPr lang="en-US" sz="1100" b="0" noProof="0"/>
                        <a:t>Instruments like awareness campaigns, training or eco-labelling can be undermined by a low level of education (particularly literacy level)</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n-US" sz="1100" b="1" i="0" noProof="0"/>
                        <a:t>Encouraging proactive and precautionary attitudes</a:t>
                      </a:r>
                    </a:p>
                    <a:p>
                      <a:pPr marL="171450" indent="-171450">
                        <a:buFont typeface="Arial" panose="020B0604020202020204" pitchFamily="34" charset="0"/>
                        <a:buChar char="•"/>
                      </a:pPr>
                      <a:r>
                        <a:rPr lang="en-US" sz="1100" b="0" i="0" noProof="0"/>
                        <a:t>Voluntary agreements and education can shift societies’ and business mindsets from reactionary (e.g. end-of-pipe technologies) to more proactive behavior (e.g. resource efficient production methods)</a:t>
                      </a:r>
                    </a:p>
                  </a:txBody>
                  <a:tcPr>
                    <a:lnL w="12700" cap="flat" cmpd="sng" algn="ctr">
                      <a:solidFill>
                        <a:schemeClr val="bg1"/>
                      </a:solidFill>
                      <a:prstDash val="solid"/>
                      <a:round/>
                      <a:headEnd type="none" w="med" len="med"/>
                      <a:tailEnd type="none" w="med" len="med"/>
                    </a:lnL>
                  </a:tcPr>
                </a:tc>
                <a:tc>
                  <a:txBody>
                    <a:bodyPr/>
                    <a:lstStyle/>
                    <a:p>
                      <a:endParaRPr lang="en-US" sz="1100" b="0" noProof="0"/>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bl>
          </a:graphicData>
        </a:graphic>
      </p:graphicFrame>
      <p:sp>
        <p:nvSpPr>
          <p:cNvPr id="6" name="TextBox 14">
            <a:extLst>
              <a:ext uri="{FF2B5EF4-FFF2-40B4-BE49-F238E27FC236}">
                <a16:creationId xmlns:a16="http://schemas.microsoft.com/office/drawing/2014/main" id="{640E37A2-92D4-4B26-B930-BA458120E246}"/>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a:t>Source: Based on GIZ, 2017</a:t>
            </a:r>
          </a:p>
        </p:txBody>
      </p:sp>
    </p:spTree>
    <p:extLst>
      <p:ext uri="{BB962C8B-B14F-4D97-AF65-F5344CB8AC3E}">
        <p14:creationId xmlns:p14="http://schemas.microsoft.com/office/powerpoint/2010/main" val="18969333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85106" y="2379829"/>
            <a:ext cx="8390613"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lstStyle/>
          <a:p>
            <a:pPr algn="ctr"/>
            <a:r>
              <a:rPr lang="en-US"/>
              <a:t>Q &amp; A on Governing the Nexus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39</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Any questions on Chapter 2.2?</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n-US"/>
              <a:t>Chapter 2.2: Governing the Nexus</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700203"/>
            <a:ext cx="7023630" cy="452432"/>
          </a:xfrm>
        </p:spPr>
        <p:txBody>
          <a:bodyPr/>
          <a:lstStyle/>
          <a:p>
            <a:r>
              <a:rPr lang="en-US"/>
              <a:t>Horizontal and vertical policy coordination</a:t>
            </a:r>
            <a:endParaRPr lang="de-DE"/>
          </a:p>
        </p:txBody>
      </p:sp>
    </p:spTree>
    <p:extLst>
      <p:ext uri="{BB962C8B-B14F-4D97-AF65-F5344CB8AC3E}">
        <p14:creationId xmlns:p14="http://schemas.microsoft.com/office/powerpoint/2010/main" val="351240843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515961" cy="384721"/>
          </a:xfrm>
        </p:spPr>
        <p:txBody>
          <a:bodyPr/>
          <a:lstStyle/>
          <a:p>
            <a:r>
              <a:rPr lang="en-US"/>
              <a:t>Chapter 2.2: Governing the Nexus</a:t>
            </a:r>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686354"/>
            <a:ext cx="6515961" cy="480131"/>
          </a:xfrm>
        </p:spPr>
        <p:txBody>
          <a:bodyPr/>
          <a:lstStyle/>
          <a:p>
            <a:r>
              <a:rPr lang="en-US" sz="2800">
                <a:latin typeface="Calibri" panose="020F0502020204030204" pitchFamily="34" charset="0"/>
                <a:cs typeface="Calibri" panose="020F0502020204030204" pitchFamily="34" charset="0"/>
              </a:rPr>
              <a:t>Interactive Exercise: Policy Analysis</a:t>
            </a:r>
            <a:endParaRPr lang="de-DE"/>
          </a:p>
        </p:txBody>
      </p:sp>
    </p:spTree>
    <p:extLst>
      <p:ext uri="{BB962C8B-B14F-4D97-AF65-F5344CB8AC3E}">
        <p14:creationId xmlns:p14="http://schemas.microsoft.com/office/powerpoint/2010/main" val="40089238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normAutofit fontScale="92500" lnSpcReduction="20000"/>
          </a:bodyPr>
          <a:lstStyle/>
          <a:p>
            <a:pPr lvl="1">
              <a:lnSpc>
                <a:spcPct val="110000"/>
              </a:lnSpc>
            </a:pPr>
            <a:r>
              <a:rPr lang="en-US" sz="1900" u="sng"/>
              <a:t>Objective:</a:t>
            </a:r>
            <a:r>
              <a:rPr lang="en-US" sz="1900"/>
              <a:t> reflect on the policies and instruments that regulate resource use in the WEF sectors within your national context and develop ideas to address these.</a:t>
            </a:r>
          </a:p>
          <a:p>
            <a:pPr lvl="1">
              <a:lnSpc>
                <a:spcPct val="110000"/>
              </a:lnSpc>
            </a:pPr>
            <a:endParaRPr lang="en-US" sz="1900"/>
          </a:p>
          <a:p>
            <a:pPr lvl="1">
              <a:lnSpc>
                <a:spcPct val="110000"/>
              </a:lnSpc>
            </a:pPr>
            <a:r>
              <a:rPr lang="en-US" sz="1900" u="sng"/>
              <a:t>What to do:</a:t>
            </a:r>
            <a:r>
              <a:rPr lang="en-US" sz="1900"/>
              <a:t> Split into groups of 3-5 persons (preferably of the same national background) and read the work instructions on the handout.</a:t>
            </a:r>
          </a:p>
          <a:p>
            <a:pPr lvl="1">
              <a:lnSpc>
                <a:spcPct val="110000"/>
              </a:lnSpc>
            </a:pPr>
            <a:endParaRPr lang="en-US" sz="1900"/>
          </a:p>
          <a:p>
            <a:pPr lvl="1">
              <a:lnSpc>
                <a:spcPct val="110000"/>
              </a:lnSpc>
            </a:pPr>
            <a:r>
              <a:rPr lang="en-US" sz="1900" u="sng"/>
              <a:t>Timeframe:</a:t>
            </a:r>
            <a:r>
              <a:rPr lang="en-US" sz="1900"/>
              <a:t> You have 30 min. for reading the instructions and discussion within the group, followed by 5 min presentation in the plenum. </a:t>
            </a:r>
          </a:p>
          <a:p>
            <a:pPr lvl="1"/>
            <a:endParaRPr lang="en-US"/>
          </a:p>
          <a:p>
            <a:pPr lvl="1"/>
            <a:endParaRPr lang="en-US"/>
          </a:p>
          <a:p>
            <a:endParaRPr lang="de-DE"/>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lstStyle/>
          <a:p>
            <a:r>
              <a:rPr lang="de-DE"/>
              <a:t>WEF Nexus Policy Analysis </a:t>
            </a:r>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spTree>
    <p:extLst>
      <p:ext uri="{BB962C8B-B14F-4D97-AF65-F5344CB8AC3E}">
        <p14:creationId xmlns:p14="http://schemas.microsoft.com/office/powerpoint/2010/main" val="16473173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28 February 2023</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8665B9-9D3A-41FA-A1B0-2D84D5CDF63F}"/>
              </a:ext>
            </a:extLst>
          </p:cNvPr>
          <p:cNvSpPr>
            <a:spLocks noGrp="1"/>
          </p:cNvSpPr>
          <p:nvPr>
            <p:ph type="title"/>
          </p:nvPr>
        </p:nvSpPr>
        <p:spPr/>
        <p:txBody>
          <a:bodyPr/>
          <a:lstStyle/>
          <a:p>
            <a:r>
              <a:rPr lang="de-DE"/>
              <a:t>In the absence </a:t>
            </a:r>
            <a:r>
              <a:rPr lang="de-DE" err="1"/>
              <a:t>of</a:t>
            </a:r>
            <a:r>
              <a:rPr lang="de-DE"/>
              <a:t> </a:t>
            </a:r>
            <a:r>
              <a:rPr lang="de-DE" err="1"/>
              <a:t>coordination</a:t>
            </a:r>
            <a:r>
              <a:rPr lang="de-DE"/>
              <a:t> </a:t>
            </a:r>
          </a:p>
        </p:txBody>
      </p:sp>
      <p:sp>
        <p:nvSpPr>
          <p:cNvPr id="4" name="Foliennummernplatzhalter 3">
            <a:extLst>
              <a:ext uri="{FF2B5EF4-FFF2-40B4-BE49-F238E27FC236}">
                <a16:creationId xmlns:a16="http://schemas.microsoft.com/office/drawing/2014/main" id="{D59BB0B8-EEA5-474E-9773-D1D0C9E866B4}"/>
              </a:ext>
            </a:extLst>
          </p:cNvPr>
          <p:cNvSpPr>
            <a:spLocks noGrp="1"/>
          </p:cNvSpPr>
          <p:nvPr>
            <p:ph type="sldNum" sz="quarter" idx="16"/>
          </p:nvPr>
        </p:nvSpPr>
        <p:spPr/>
        <p:txBody>
          <a:bodyPr/>
          <a:lstStyle/>
          <a:p>
            <a:fld id="{CF23C0C3-F0EC-4AF0-84C8-08554CFEDD03}" type="slidenum">
              <a:rPr lang="en-GB" smtClean="0"/>
              <a:t>5</a:t>
            </a:fld>
            <a:endParaRPr lang="en-GB"/>
          </a:p>
        </p:txBody>
      </p:sp>
      <p:sp>
        <p:nvSpPr>
          <p:cNvPr id="5" name="Pfeil: nach rechts 4">
            <a:extLst>
              <a:ext uri="{FF2B5EF4-FFF2-40B4-BE49-F238E27FC236}">
                <a16:creationId xmlns:a16="http://schemas.microsoft.com/office/drawing/2014/main" id="{20056DA5-6AFE-44CD-80A9-A10DC7D1AEFE}"/>
              </a:ext>
            </a:extLst>
          </p:cNvPr>
          <p:cNvSpPr/>
          <p:nvPr/>
        </p:nvSpPr>
        <p:spPr>
          <a:xfrm>
            <a:off x="210775" y="1418447"/>
            <a:ext cx="8398388" cy="229195"/>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 name="Pfeil: nach rechts 5">
            <a:extLst>
              <a:ext uri="{FF2B5EF4-FFF2-40B4-BE49-F238E27FC236}">
                <a16:creationId xmlns:a16="http://schemas.microsoft.com/office/drawing/2014/main" id="{BF4EA50C-2366-41E1-A045-E5105A117D07}"/>
              </a:ext>
            </a:extLst>
          </p:cNvPr>
          <p:cNvSpPr/>
          <p:nvPr/>
        </p:nvSpPr>
        <p:spPr>
          <a:xfrm>
            <a:off x="215007" y="1967505"/>
            <a:ext cx="8567183" cy="385170"/>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Foliennummernplatzhalter 4">
            <a:extLst>
              <a:ext uri="{FF2B5EF4-FFF2-40B4-BE49-F238E27FC236}">
                <a16:creationId xmlns:a16="http://schemas.microsoft.com/office/drawing/2014/main" id="{3CFEE0CC-A383-4BC5-AE48-578F03489982}"/>
              </a:ext>
            </a:extLst>
          </p:cNvPr>
          <p:cNvSpPr txBox="1">
            <a:spLocks/>
          </p:cNvSpPr>
          <p:nvPr/>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5</a:t>
            </a:fld>
            <a:endParaRPr lang="en-GB"/>
          </a:p>
        </p:txBody>
      </p:sp>
      <p:graphicFrame>
        <p:nvGraphicFramePr>
          <p:cNvPr id="9" name="Table 5">
            <a:extLst>
              <a:ext uri="{FF2B5EF4-FFF2-40B4-BE49-F238E27FC236}">
                <a16:creationId xmlns:a16="http://schemas.microsoft.com/office/drawing/2014/main" id="{ECCBED74-3A63-4965-85B3-6F5704ADCC3F}"/>
              </a:ext>
            </a:extLst>
          </p:cNvPr>
          <p:cNvGraphicFramePr>
            <a:graphicFrameLocks noGrp="1"/>
          </p:cNvGraphicFramePr>
          <p:nvPr>
            <p:extLst>
              <p:ext uri="{D42A27DB-BD31-4B8C-83A1-F6EECF244321}">
                <p14:modId xmlns:p14="http://schemas.microsoft.com/office/powerpoint/2010/main" val="2911780640"/>
              </p:ext>
            </p:extLst>
          </p:nvPr>
        </p:nvGraphicFramePr>
        <p:xfrm>
          <a:off x="447745" y="1967505"/>
          <a:ext cx="7886700" cy="2693728"/>
        </p:xfrm>
        <a:graphic>
          <a:graphicData uri="http://schemas.openxmlformats.org/drawingml/2006/table">
            <a:tbl>
              <a:tblPr firstRow="1" bandRow="1">
                <a:tableStyleId>{7DF18680-E054-41AD-8BC1-D1AEF772440D}</a:tableStyleId>
              </a:tblPr>
              <a:tblGrid>
                <a:gridCol w="1971675">
                  <a:extLst>
                    <a:ext uri="{9D8B030D-6E8A-4147-A177-3AD203B41FA5}">
                      <a16:colId xmlns:a16="http://schemas.microsoft.com/office/drawing/2014/main" val="1765623563"/>
                    </a:ext>
                  </a:extLst>
                </a:gridCol>
                <a:gridCol w="1971675">
                  <a:extLst>
                    <a:ext uri="{9D8B030D-6E8A-4147-A177-3AD203B41FA5}">
                      <a16:colId xmlns:a16="http://schemas.microsoft.com/office/drawing/2014/main" val="2093717809"/>
                    </a:ext>
                  </a:extLst>
                </a:gridCol>
                <a:gridCol w="1971675">
                  <a:extLst>
                    <a:ext uri="{9D8B030D-6E8A-4147-A177-3AD203B41FA5}">
                      <a16:colId xmlns:a16="http://schemas.microsoft.com/office/drawing/2014/main" val="3341827491"/>
                    </a:ext>
                  </a:extLst>
                </a:gridCol>
                <a:gridCol w="1971675">
                  <a:extLst>
                    <a:ext uri="{9D8B030D-6E8A-4147-A177-3AD203B41FA5}">
                      <a16:colId xmlns:a16="http://schemas.microsoft.com/office/drawing/2014/main" val="1773865221"/>
                    </a:ext>
                  </a:extLst>
                </a:gridCol>
              </a:tblGrid>
              <a:tr h="545398">
                <a:tc>
                  <a:txBody>
                    <a:bodyPr/>
                    <a:lstStyle/>
                    <a:p>
                      <a:pPr algn="ctr"/>
                      <a:r>
                        <a:rPr lang="en-GB" sz="1200" dirty="0">
                          <a:latin typeface="+mj-lt"/>
                          <a:cs typeface="Calibri"/>
                        </a:rPr>
                        <a:t>Agriculture</a:t>
                      </a:r>
                    </a:p>
                  </a:txBody>
                  <a:tcPr marL="136649" marR="136649" marT="107598" marB="6832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dirty="0">
                          <a:latin typeface="+mj-lt"/>
                          <a:cs typeface="Calibri"/>
                        </a:rPr>
                        <a:t>Water </a:t>
                      </a:r>
                      <a:endParaRPr lang="en-GB" sz="1200">
                        <a:latin typeface="+mj-lt"/>
                        <a:cs typeface="Calibri" panose="020F0502020204030204" pitchFamily="34" charset="0"/>
                      </a:endParaRP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dirty="0">
                          <a:latin typeface="+mj-lt"/>
                          <a:cs typeface="Calibri"/>
                        </a:rPr>
                        <a:t>Environment</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dirty="0">
                          <a:latin typeface="+mj-lt"/>
                          <a:cs typeface="Calibri"/>
                        </a:rPr>
                        <a:t>Energy</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3605022253"/>
                  </a:ext>
                </a:extLst>
              </a:tr>
              <a:tr h="2054597">
                <a:tc>
                  <a:txBody>
                    <a:bodyPr/>
                    <a:lstStyle/>
                    <a:p>
                      <a:pPr marL="285750" indent="-285750" algn="l">
                        <a:buClr>
                          <a:srgbClr val="F4971A"/>
                        </a:buClr>
                        <a:buFont typeface="Wingdings" panose="05000000000000000000" pitchFamily="2" charset="2"/>
                        <a:buChar char="§"/>
                      </a:pPr>
                      <a:r>
                        <a:rPr lang="en-GB" sz="1200" dirty="0">
                          <a:latin typeface="+mj-lt"/>
                          <a:cs typeface="Calibri"/>
                        </a:rPr>
                        <a:t>Decision made to use </a:t>
                      </a:r>
                      <a:r>
                        <a:rPr lang="en-GB" sz="1200" b="1" dirty="0">
                          <a:latin typeface="+mj-lt"/>
                          <a:cs typeface="Calibri"/>
                        </a:rPr>
                        <a:t>solar-power pumps for groundwater </a:t>
                      </a:r>
                      <a:r>
                        <a:rPr lang="en-GB" sz="1200" b="0" dirty="0">
                          <a:latin typeface="+mj-lt"/>
                          <a:cs typeface="Calibri"/>
                        </a:rPr>
                        <a:t>abstraction</a:t>
                      </a:r>
                      <a:r>
                        <a:rPr lang="en-GB" sz="1200" dirty="0">
                          <a:latin typeface="+mj-lt"/>
                          <a:cs typeface="Calibri"/>
                        </a:rPr>
                        <a:t> to improve and extend agricultural production</a:t>
                      </a:r>
                    </a:p>
                    <a:p>
                      <a:pPr marL="285750" indent="-285750" algn="l">
                        <a:buClr>
                          <a:srgbClr val="F4971A"/>
                        </a:buClr>
                        <a:buFont typeface="Wingdings" panose="05000000000000000000" pitchFamily="2" charset="2"/>
                        <a:buChar char="§"/>
                      </a:pPr>
                      <a:r>
                        <a:rPr lang="en-GB" sz="1200" dirty="0">
                          <a:latin typeface="+mj-lt"/>
                          <a:cs typeface="Calibri"/>
                        </a:rPr>
                        <a:t>No consultation with other sectors</a:t>
                      </a:r>
                    </a:p>
                  </a:txBody>
                  <a:tcPr marL="136649" marR="136649" marT="68325" marB="6832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indent="-285750" algn="l">
                        <a:buClr>
                          <a:srgbClr val="F4971A"/>
                        </a:buClr>
                        <a:buFont typeface="Wingdings" panose="05000000000000000000" pitchFamily="2" charset="2"/>
                        <a:buChar char="§"/>
                      </a:pPr>
                      <a:r>
                        <a:rPr lang="en-GB" sz="1200" b="0" dirty="0">
                          <a:latin typeface="+mj-lt"/>
                          <a:cs typeface="Calibri"/>
                        </a:rPr>
                        <a:t>Increasing amounts of water abstracted</a:t>
                      </a:r>
                    </a:p>
                    <a:p>
                      <a:pPr marL="285750" indent="-285750" algn="l">
                        <a:buClr>
                          <a:srgbClr val="F4971A"/>
                        </a:buClr>
                        <a:buFont typeface="Wingdings" panose="05000000000000000000" pitchFamily="2" charset="2"/>
                        <a:buChar char="Ø"/>
                      </a:pPr>
                      <a:r>
                        <a:rPr lang="en-GB" sz="1200" b="1" dirty="0">
                          <a:latin typeface="+mj-lt"/>
                          <a:cs typeface="Calibri"/>
                        </a:rPr>
                        <a:t>Water supply for drinking and sanitation decrease </a:t>
                      </a:r>
                      <a:r>
                        <a:rPr lang="en-GB" sz="1200" dirty="0">
                          <a:latin typeface="+mj-lt"/>
                          <a:cs typeface="Calibri"/>
                        </a:rPr>
                        <a:t>(amplified by drought period)</a:t>
                      </a:r>
                    </a:p>
                    <a:p>
                      <a:pPr marL="0" indent="0" algn="l">
                        <a:buClr>
                          <a:srgbClr val="F4971A"/>
                        </a:buClr>
                        <a:buFont typeface="Wingdings" panose="05000000000000000000" pitchFamily="2" charset="2"/>
                        <a:buNone/>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n-GB" sz="1200" b="1" dirty="0">
                          <a:latin typeface="+mj-lt"/>
                          <a:cs typeface="Calibri"/>
                        </a:rPr>
                        <a:t>Water pollution increases</a:t>
                      </a:r>
                      <a:endParaRPr lang="en-GB" sz="1200" b="1" dirty="0">
                        <a:latin typeface="+mj-lt"/>
                        <a:cs typeface="Calibri" panose="020F0502020204030204" pitchFamily="34" charset="0"/>
                      </a:endParaRPr>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
                      </a:pPr>
                      <a:r>
                        <a:rPr lang="en-GB" sz="1200" b="0" dirty="0">
                          <a:latin typeface="+mj-lt"/>
                          <a:cs typeface="Calibri"/>
                        </a:rPr>
                        <a:t>Water sector reverts to use of surface water resources (causing additional costs)</a:t>
                      </a:r>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Ø"/>
                      </a:pPr>
                      <a:r>
                        <a:rPr lang="en-GB" sz="1200" b="0" dirty="0">
                          <a:latin typeface="+mj-lt"/>
                          <a:cs typeface="Calibri"/>
                        </a:rPr>
                        <a:t>Abstraction is happening upstream of major hydropower dams</a:t>
                      </a: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n-GB" sz="1200" dirty="0">
                          <a:latin typeface="+mj-lt"/>
                          <a:cs typeface="Calibri"/>
                        </a:rPr>
                        <a:t>Sinking water levels in dams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n-GB" sz="1200" b="1" dirty="0">
                          <a:latin typeface="+mj-lt"/>
                          <a:cs typeface="Calibri"/>
                        </a:rPr>
                        <a:t>Decreasing electricity production</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endParaRPr lang="en-GB" sz="1200" b="1">
                        <a:latin typeface="+mj-lt"/>
                        <a:cs typeface="Calibri" panose="020F0502020204030204" pitchFamily="34" charset="0"/>
                      </a:endParaRP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1777976"/>
                  </a:ext>
                </a:extLst>
              </a:tr>
            </a:tbl>
          </a:graphicData>
        </a:graphic>
      </p:graphicFrame>
      <p:sp>
        <p:nvSpPr>
          <p:cNvPr id="10" name="Rechteck: abgerundete Ecken 9">
            <a:extLst>
              <a:ext uri="{FF2B5EF4-FFF2-40B4-BE49-F238E27FC236}">
                <a16:creationId xmlns:a16="http://schemas.microsoft.com/office/drawing/2014/main" id="{9B52C004-F52B-41BD-9B66-BAAB525EF0E6}"/>
              </a:ext>
            </a:extLst>
          </p:cNvPr>
          <p:cNvSpPr/>
          <p:nvPr/>
        </p:nvSpPr>
        <p:spPr>
          <a:xfrm>
            <a:off x="1514545" y="1116545"/>
            <a:ext cx="1190555" cy="6588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Trade-offs</a:t>
            </a:r>
          </a:p>
        </p:txBody>
      </p:sp>
      <p:sp>
        <p:nvSpPr>
          <p:cNvPr id="11" name="Rechteck: abgerundete Ecken 10">
            <a:extLst>
              <a:ext uri="{FF2B5EF4-FFF2-40B4-BE49-F238E27FC236}">
                <a16:creationId xmlns:a16="http://schemas.microsoft.com/office/drawing/2014/main" id="{CBFBAE21-5DDA-4FB0-BCA5-029A11F13EEE}"/>
              </a:ext>
            </a:extLst>
          </p:cNvPr>
          <p:cNvSpPr/>
          <p:nvPr/>
        </p:nvSpPr>
        <p:spPr>
          <a:xfrm>
            <a:off x="3640759"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Externalities</a:t>
            </a:r>
          </a:p>
        </p:txBody>
      </p:sp>
      <p:sp>
        <p:nvSpPr>
          <p:cNvPr id="12" name="Rechteck: abgerundete Ecken 11">
            <a:extLst>
              <a:ext uri="{FF2B5EF4-FFF2-40B4-BE49-F238E27FC236}">
                <a16:creationId xmlns:a16="http://schemas.microsoft.com/office/drawing/2014/main" id="{65927A03-E875-4F2C-A5F3-D76795FA8C05}"/>
              </a:ext>
            </a:extLst>
          </p:cNvPr>
          <p:cNvSpPr/>
          <p:nvPr/>
        </p:nvSpPr>
        <p:spPr>
          <a:xfrm>
            <a:off x="5766973"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Conflict</a:t>
            </a:r>
          </a:p>
        </p:txBody>
      </p:sp>
    </p:spTree>
    <p:extLst>
      <p:ext uri="{BB962C8B-B14F-4D97-AF65-F5344CB8AC3E}">
        <p14:creationId xmlns:p14="http://schemas.microsoft.com/office/powerpoint/2010/main" val="2578152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234E27F-69BE-48B5-922D-2996BEEC7981}"/>
              </a:ext>
            </a:extLst>
          </p:cNvPr>
          <p:cNvSpPr>
            <a:spLocks noGrp="1"/>
          </p:cNvSpPr>
          <p:nvPr>
            <p:ph type="body" sz="quarter" idx="13"/>
          </p:nvPr>
        </p:nvSpPr>
        <p:spPr/>
        <p:txBody>
          <a:bodyPr/>
          <a:lstStyle/>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 manage WEF nexus sectors requires horizontal &amp; vertical coordination in order to:</a:t>
            </a:r>
          </a:p>
          <a:p>
            <a:pPr marL="879475" lvl="2" indent="-342900">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avoid or at least mitigate the mentioned </a:t>
            </a:r>
            <a:r>
              <a:rPr kumimoji="0" lang="en-US"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negative effects </a:t>
            </a: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that one sector can cause upon others</a:t>
            </a:r>
          </a:p>
          <a:p>
            <a:pPr marL="879475" lvl="2" indent="-342900">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identify </a:t>
            </a:r>
            <a:r>
              <a:rPr kumimoji="0" lang="en-US"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synergies</a:t>
            </a: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en-US"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coordinate</a:t>
            </a: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with other sectors to harness these </a:t>
            </a:r>
          </a:p>
          <a:p>
            <a:pPr marL="879475" lvl="2" indent="-342900">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reduce </a:t>
            </a:r>
            <a:r>
              <a:rPr kumimoji="0" lang="en-US"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costs</a:t>
            </a:r>
          </a:p>
          <a:p>
            <a:pPr marL="879475" lvl="2" indent="-342900">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make policies more </a:t>
            </a:r>
            <a:r>
              <a:rPr kumimoji="0" lang="en-US"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coherent</a:t>
            </a:r>
          </a:p>
          <a:p>
            <a:pPr marL="879475" lvl="2" indent="-342900">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provide frameworks for </a:t>
            </a:r>
            <a:r>
              <a:rPr kumimoji="0" lang="en-US"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resolving potential conflicts </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endParaRPr lang="de-DE"/>
          </a:p>
        </p:txBody>
      </p:sp>
      <p:sp>
        <p:nvSpPr>
          <p:cNvPr id="3" name="Titel 2">
            <a:extLst>
              <a:ext uri="{FF2B5EF4-FFF2-40B4-BE49-F238E27FC236}">
                <a16:creationId xmlns:a16="http://schemas.microsoft.com/office/drawing/2014/main" id="{949A09AA-6380-4028-8345-78353E25C856}"/>
              </a:ext>
            </a:extLst>
          </p:cNvPr>
          <p:cNvSpPr>
            <a:spLocks noGrp="1"/>
          </p:cNvSpPr>
          <p:nvPr>
            <p:ph type="title"/>
          </p:nvPr>
        </p:nvSpPr>
        <p:spPr>
          <a:xfrm>
            <a:off x="449816" y="527874"/>
            <a:ext cx="8567183" cy="540544"/>
          </a:xfrm>
        </p:spPr>
        <p:txBody>
          <a:bodyPr>
            <a:normAutofit/>
          </a:bodyPr>
          <a:lstStyle/>
          <a:p>
            <a:r>
              <a:rPr lang="en-US"/>
              <a:t>Objectives of coordination  </a:t>
            </a:r>
            <a:endParaRPr lang="de-DE"/>
          </a:p>
        </p:txBody>
      </p:sp>
      <p:sp>
        <p:nvSpPr>
          <p:cNvPr id="4" name="Foliennummernplatzhalter 3">
            <a:extLst>
              <a:ext uri="{FF2B5EF4-FFF2-40B4-BE49-F238E27FC236}">
                <a16:creationId xmlns:a16="http://schemas.microsoft.com/office/drawing/2014/main" id="{BF732AA5-CA6E-4F40-8539-B3FBCA32B80D}"/>
              </a:ext>
            </a:extLst>
          </p:cNvPr>
          <p:cNvSpPr>
            <a:spLocks noGrp="1"/>
          </p:cNvSpPr>
          <p:nvPr>
            <p:ph type="sldNum" sz="quarter" idx="16"/>
          </p:nvPr>
        </p:nvSpPr>
        <p:spPr/>
        <p:txBody>
          <a:bodyPr/>
          <a:lstStyle/>
          <a:p>
            <a:fld id="{CF23C0C3-F0EC-4AF0-84C8-08554CFEDD03}" type="slidenum">
              <a:rPr lang="en-GB" smtClean="0"/>
              <a:t>6</a:t>
            </a:fld>
            <a:endParaRPr lang="en-GB"/>
          </a:p>
        </p:txBody>
      </p:sp>
    </p:spTree>
    <p:extLst>
      <p:ext uri="{BB962C8B-B14F-4D97-AF65-F5344CB8AC3E}">
        <p14:creationId xmlns:p14="http://schemas.microsoft.com/office/powerpoint/2010/main" val="15309204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D8244C5-DF01-4845-A2BB-A53EE26EEEA3}"/>
              </a:ext>
            </a:extLst>
          </p:cNvPr>
          <p:cNvSpPr>
            <a:spLocks noGrp="1"/>
          </p:cNvSpPr>
          <p:nvPr>
            <p:ph type="title"/>
          </p:nvPr>
        </p:nvSpPr>
        <p:spPr>
          <a:xfrm>
            <a:off x="282176" y="530280"/>
            <a:ext cx="8567183" cy="540544"/>
          </a:xfrm>
        </p:spPr>
        <p:txBody>
          <a:bodyPr/>
          <a:lstStyle/>
          <a:p>
            <a:r>
              <a:rPr lang="en-US"/>
              <a:t>Sectoral organization of administrative systems </a:t>
            </a:r>
            <a:endParaRPr lang="de-DE"/>
          </a:p>
        </p:txBody>
      </p:sp>
      <p:sp>
        <p:nvSpPr>
          <p:cNvPr id="4" name="Foliennummernplatzhalter 3">
            <a:extLst>
              <a:ext uri="{FF2B5EF4-FFF2-40B4-BE49-F238E27FC236}">
                <a16:creationId xmlns:a16="http://schemas.microsoft.com/office/drawing/2014/main" id="{9C09C8AF-CBA0-47F9-ABB1-C5160561E5D5}"/>
              </a:ext>
            </a:extLst>
          </p:cNvPr>
          <p:cNvSpPr>
            <a:spLocks noGrp="1"/>
          </p:cNvSpPr>
          <p:nvPr>
            <p:ph type="sldNum" sz="quarter" idx="16"/>
          </p:nvPr>
        </p:nvSpPr>
        <p:spPr>
          <a:xfrm>
            <a:off x="6949296" y="4777050"/>
            <a:ext cx="2057400" cy="274637"/>
          </a:xfrm>
        </p:spPr>
        <p:txBody>
          <a:bodyPr/>
          <a:lstStyle/>
          <a:p>
            <a:fld id="{CF23C0C3-F0EC-4AF0-84C8-08554CFEDD03}" type="slidenum">
              <a:rPr lang="en-GB" smtClean="0"/>
              <a:t>7</a:t>
            </a:fld>
            <a:endParaRPr lang="en-GB"/>
          </a:p>
        </p:txBody>
      </p:sp>
      <p:graphicFrame>
        <p:nvGraphicFramePr>
          <p:cNvPr id="5" name="Inhaltsplatzhalter 8">
            <a:extLst>
              <a:ext uri="{FF2B5EF4-FFF2-40B4-BE49-F238E27FC236}">
                <a16:creationId xmlns:a16="http://schemas.microsoft.com/office/drawing/2014/main" id="{5EF508FB-505C-4EF7-8A07-60F3802C12B4}"/>
              </a:ext>
            </a:extLst>
          </p:cNvPr>
          <p:cNvGraphicFramePr>
            <a:graphicFrameLocks/>
          </p:cNvGraphicFramePr>
          <p:nvPr>
            <p:extLst>
              <p:ext uri="{D42A27DB-BD31-4B8C-83A1-F6EECF244321}">
                <p14:modId xmlns:p14="http://schemas.microsoft.com/office/powerpoint/2010/main" val="1678369310"/>
              </p:ext>
            </p:extLst>
          </p:nvPr>
        </p:nvGraphicFramePr>
        <p:xfrm>
          <a:off x="1108710" y="991192"/>
          <a:ext cx="5840586" cy="378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F662D4E8-B295-45D7-B45F-78EE58553992}"/>
              </a:ext>
            </a:extLst>
          </p:cNvPr>
          <p:cNvSpPr/>
          <p:nvPr/>
        </p:nvSpPr>
        <p:spPr>
          <a:xfrm rot="16200000">
            <a:off x="3683128" y="-574809"/>
            <a:ext cx="711008" cy="6832460"/>
          </a:xfrm>
          <a:prstGeom prst="ellipse">
            <a:avLst/>
          </a:prstGeom>
          <a:noFill/>
          <a:ln w="38100">
            <a:solidFill>
              <a:srgbClr val="F4971A"/>
            </a:solid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a:solidFill>
                <a:srgbClr val="00CC00"/>
              </a:solidFill>
              <a:latin typeface="DINOT-Bold"/>
              <a:cs typeface="DINOT-Bold"/>
            </a:endParaRPr>
          </a:p>
        </p:txBody>
      </p:sp>
      <p:sp>
        <p:nvSpPr>
          <p:cNvPr id="7" name="Textfeld 6">
            <a:extLst>
              <a:ext uri="{FF2B5EF4-FFF2-40B4-BE49-F238E27FC236}">
                <a16:creationId xmlns:a16="http://schemas.microsoft.com/office/drawing/2014/main" id="{7FD76E50-8541-4A44-BE33-5596A9258AA8}"/>
              </a:ext>
            </a:extLst>
          </p:cNvPr>
          <p:cNvSpPr txBox="1"/>
          <p:nvPr/>
        </p:nvSpPr>
        <p:spPr>
          <a:xfrm>
            <a:off x="3124593" y="4018179"/>
            <a:ext cx="6019407" cy="307777"/>
          </a:xfrm>
          <a:prstGeom prst="rect">
            <a:avLst/>
          </a:prstGeom>
          <a:noFill/>
        </p:spPr>
        <p:txBody>
          <a:bodyPr wrap="square" rtlCol="0">
            <a:spAutoFit/>
          </a:bodyPr>
          <a:lstStyle/>
          <a:p>
            <a:r>
              <a:rPr lang="en-US" sz="1400" b="1">
                <a:solidFill>
                  <a:srgbClr val="F4971A"/>
                </a:solidFill>
              </a:rPr>
              <a:t>Nexus governance requires horizontal coordination between sectors</a:t>
            </a:r>
          </a:p>
        </p:txBody>
      </p:sp>
      <p:cxnSp>
        <p:nvCxnSpPr>
          <p:cNvPr id="8" name="Gerade Verbindung mit Pfeil 7">
            <a:extLst>
              <a:ext uri="{FF2B5EF4-FFF2-40B4-BE49-F238E27FC236}">
                <a16:creationId xmlns:a16="http://schemas.microsoft.com/office/drawing/2014/main" id="{BC31FD1A-9138-4D30-BC06-7224E3B7E8EF}"/>
              </a:ext>
            </a:extLst>
          </p:cNvPr>
          <p:cNvCxnSpPr>
            <a:cxnSpLocks/>
          </p:cNvCxnSpPr>
          <p:nvPr/>
        </p:nvCxnSpPr>
        <p:spPr>
          <a:xfrm flipH="1">
            <a:off x="3426354" y="4552167"/>
            <a:ext cx="5057025" cy="0"/>
          </a:xfrm>
          <a:prstGeom prst="straightConnector1">
            <a:avLst/>
          </a:prstGeom>
          <a:ln w="57150">
            <a:solidFill>
              <a:srgbClr val="F4971A">
                <a:alpha val="60000"/>
              </a:srgbClr>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05442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9727BCA-FA9C-4E30-87A4-5F60C8946881}"/>
              </a:ext>
            </a:extLst>
          </p:cNvPr>
          <p:cNvSpPr>
            <a:spLocks noGrp="1"/>
          </p:cNvSpPr>
          <p:nvPr>
            <p:ph type="body" sz="quarter" idx="13"/>
          </p:nvPr>
        </p:nvSpPr>
        <p:spPr>
          <a:xfrm>
            <a:off x="449818" y="1188000"/>
            <a:ext cx="7172684" cy="1383750"/>
          </a:xfrm>
        </p:spPr>
        <p:txBody>
          <a:bodyPr/>
          <a:lstStyle/>
          <a:p>
            <a:r>
              <a:rPr lang="en-US"/>
              <a:t>A WEF Nexus approach requires political coordination in two different dimensions: </a:t>
            </a:r>
          </a:p>
          <a:p>
            <a:pPr marL="457200" indent="-457200">
              <a:buClr>
                <a:srgbClr val="F4971A"/>
              </a:buClr>
              <a:buFont typeface="+mj-lt"/>
              <a:buAutoNum type="arabicPeriod"/>
            </a:pPr>
            <a:r>
              <a:rPr lang="en-US"/>
              <a:t>Horizontal coordination between different sectors</a:t>
            </a:r>
          </a:p>
          <a:p>
            <a:pPr marL="457200" indent="-457200">
              <a:buClr>
                <a:srgbClr val="F4971A"/>
              </a:buClr>
              <a:buFont typeface="+mj-lt"/>
              <a:buAutoNum type="arabicPeriod"/>
            </a:pPr>
            <a:r>
              <a:rPr lang="en-US"/>
              <a:t>Vertical coordination between different levels</a:t>
            </a:r>
          </a:p>
        </p:txBody>
      </p:sp>
      <p:sp>
        <p:nvSpPr>
          <p:cNvPr id="3" name="Titel 2">
            <a:extLst>
              <a:ext uri="{FF2B5EF4-FFF2-40B4-BE49-F238E27FC236}">
                <a16:creationId xmlns:a16="http://schemas.microsoft.com/office/drawing/2014/main" id="{2ABDD0D2-AF60-4916-AEC8-DCABB88C9464}"/>
              </a:ext>
            </a:extLst>
          </p:cNvPr>
          <p:cNvSpPr>
            <a:spLocks noGrp="1"/>
          </p:cNvSpPr>
          <p:nvPr>
            <p:ph type="title"/>
          </p:nvPr>
        </p:nvSpPr>
        <p:spPr/>
        <p:txBody>
          <a:bodyPr>
            <a:normAutofit fontScale="90000"/>
          </a:bodyPr>
          <a:lstStyle/>
          <a:p>
            <a:r>
              <a:rPr lang="en-US"/>
              <a:t>Coordination across sectors and administrative levels </a:t>
            </a:r>
            <a:endParaRPr lang="de-DE"/>
          </a:p>
        </p:txBody>
      </p:sp>
      <p:sp>
        <p:nvSpPr>
          <p:cNvPr id="4" name="Foliennummernplatzhalter 3">
            <a:extLst>
              <a:ext uri="{FF2B5EF4-FFF2-40B4-BE49-F238E27FC236}">
                <a16:creationId xmlns:a16="http://schemas.microsoft.com/office/drawing/2014/main" id="{AFDB9EEA-BF8C-4291-8A1B-78436C870C24}"/>
              </a:ext>
            </a:extLst>
          </p:cNvPr>
          <p:cNvSpPr>
            <a:spLocks noGrp="1"/>
          </p:cNvSpPr>
          <p:nvPr>
            <p:ph type="sldNum" sz="quarter" idx="16"/>
          </p:nvPr>
        </p:nvSpPr>
        <p:spPr/>
        <p:txBody>
          <a:bodyPr/>
          <a:lstStyle/>
          <a:p>
            <a:fld id="{CF23C0C3-F0EC-4AF0-84C8-08554CFEDD03}" type="slidenum">
              <a:rPr lang="en-GB" smtClean="0"/>
              <a:t>8</a:t>
            </a:fld>
            <a:endParaRPr lang="en-GB"/>
          </a:p>
        </p:txBody>
      </p:sp>
      <p:grpSp>
        <p:nvGrpSpPr>
          <p:cNvPr id="9" name="Gruppieren 8">
            <a:extLst>
              <a:ext uri="{FF2B5EF4-FFF2-40B4-BE49-F238E27FC236}">
                <a16:creationId xmlns:a16="http://schemas.microsoft.com/office/drawing/2014/main" id="{269880FD-8491-46A0-8D14-1E6C1394C631}"/>
              </a:ext>
            </a:extLst>
          </p:cNvPr>
          <p:cNvGrpSpPr/>
          <p:nvPr/>
        </p:nvGrpSpPr>
        <p:grpSpPr>
          <a:xfrm>
            <a:off x="3022875" y="2181225"/>
            <a:ext cx="5526519" cy="2600158"/>
            <a:chOff x="1118916" y="1766524"/>
            <a:chExt cx="8110401" cy="4859613"/>
          </a:xfrm>
        </p:grpSpPr>
        <p:sp>
          <p:nvSpPr>
            <p:cNvPr id="10" name="Würfel 16">
              <a:extLst>
                <a:ext uri="{FF2B5EF4-FFF2-40B4-BE49-F238E27FC236}">
                  <a16:creationId xmlns:a16="http://schemas.microsoft.com/office/drawing/2014/main" id="{130DF046-61C0-4A9C-8D13-F568F5C8A499}"/>
                </a:ext>
              </a:extLst>
            </p:cNvPr>
            <p:cNvSpPr/>
            <p:nvPr/>
          </p:nvSpPr>
          <p:spPr>
            <a:xfrm>
              <a:off x="6450594" y="3244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1" name="Würfel 64">
              <a:extLst>
                <a:ext uri="{FF2B5EF4-FFF2-40B4-BE49-F238E27FC236}">
                  <a16:creationId xmlns:a16="http://schemas.microsoft.com/office/drawing/2014/main" id="{5C4D262D-46B5-4C60-BAC4-25AD604182A6}"/>
                </a:ext>
              </a:extLst>
            </p:cNvPr>
            <p:cNvSpPr/>
            <p:nvPr/>
          </p:nvSpPr>
          <p:spPr>
            <a:xfrm>
              <a:off x="5794131" y="3196163"/>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2" name="Würfel 10">
              <a:extLst>
                <a:ext uri="{FF2B5EF4-FFF2-40B4-BE49-F238E27FC236}">
                  <a16:creationId xmlns:a16="http://schemas.microsoft.com/office/drawing/2014/main" id="{2B862C44-C7F2-438B-8518-443F25EDD86F}"/>
                </a:ext>
              </a:extLst>
            </p:cNvPr>
            <p:cNvSpPr/>
            <p:nvPr/>
          </p:nvSpPr>
          <p:spPr>
            <a:xfrm>
              <a:off x="3726732"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3" name="Würfel 11">
              <a:extLst>
                <a:ext uri="{FF2B5EF4-FFF2-40B4-BE49-F238E27FC236}">
                  <a16:creationId xmlns:a16="http://schemas.microsoft.com/office/drawing/2014/main" id="{2028BB4F-5E23-479B-83F3-668733ED61E5}"/>
                </a:ext>
              </a:extLst>
            </p:cNvPr>
            <p:cNvSpPr/>
            <p:nvPr/>
          </p:nvSpPr>
          <p:spPr>
            <a:xfrm>
              <a:off x="5075130"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4" name="Würfel 13">
              <a:extLst>
                <a:ext uri="{FF2B5EF4-FFF2-40B4-BE49-F238E27FC236}">
                  <a16:creationId xmlns:a16="http://schemas.microsoft.com/office/drawing/2014/main" id="{AD170C81-98E9-4F02-994B-58B268E1BD3D}"/>
                </a:ext>
              </a:extLst>
            </p:cNvPr>
            <p:cNvSpPr/>
            <p:nvPr/>
          </p:nvSpPr>
          <p:spPr>
            <a:xfrm>
              <a:off x="6451778"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5" name="Würfel 14">
              <a:extLst>
                <a:ext uri="{FF2B5EF4-FFF2-40B4-BE49-F238E27FC236}">
                  <a16:creationId xmlns:a16="http://schemas.microsoft.com/office/drawing/2014/main" id="{F3B818B9-100E-469B-8EAA-3AC9A1BF4662}"/>
                </a:ext>
              </a:extLst>
            </p:cNvPr>
            <p:cNvSpPr/>
            <p:nvPr/>
          </p:nvSpPr>
          <p:spPr>
            <a:xfrm>
              <a:off x="3726732" y="3898675"/>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6" name="Würfel 15">
              <a:extLst>
                <a:ext uri="{FF2B5EF4-FFF2-40B4-BE49-F238E27FC236}">
                  <a16:creationId xmlns:a16="http://schemas.microsoft.com/office/drawing/2014/main" id="{510093D6-BE82-4F15-9EEB-4BFCB15EF07A}"/>
                </a:ext>
              </a:extLst>
            </p:cNvPr>
            <p:cNvSpPr/>
            <p:nvPr/>
          </p:nvSpPr>
          <p:spPr>
            <a:xfrm>
              <a:off x="5075130" y="3898675"/>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7" name="Würfel 16">
              <a:extLst>
                <a:ext uri="{FF2B5EF4-FFF2-40B4-BE49-F238E27FC236}">
                  <a16:creationId xmlns:a16="http://schemas.microsoft.com/office/drawing/2014/main" id="{41070050-A9BC-4F14-8F4F-A426F3999505}"/>
                </a:ext>
              </a:extLst>
            </p:cNvPr>
            <p:cNvSpPr/>
            <p:nvPr/>
          </p:nvSpPr>
          <p:spPr>
            <a:xfrm>
              <a:off x="6451778" y="3898675"/>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8" name="Würfel 17">
              <a:extLst>
                <a:ext uri="{FF2B5EF4-FFF2-40B4-BE49-F238E27FC236}">
                  <a16:creationId xmlns:a16="http://schemas.microsoft.com/office/drawing/2014/main" id="{DB47429C-A55C-476D-9E9C-7C8ED3102474}"/>
                </a:ext>
              </a:extLst>
            </p:cNvPr>
            <p:cNvSpPr/>
            <p:nvPr/>
          </p:nvSpPr>
          <p:spPr>
            <a:xfrm>
              <a:off x="3726732"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9" name="Würfel 18">
              <a:extLst>
                <a:ext uri="{FF2B5EF4-FFF2-40B4-BE49-F238E27FC236}">
                  <a16:creationId xmlns:a16="http://schemas.microsoft.com/office/drawing/2014/main" id="{6C99C1E0-DFB5-4D74-A18F-EC7A55D522BF}"/>
                </a:ext>
              </a:extLst>
            </p:cNvPr>
            <p:cNvSpPr/>
            <p:nvPr/>
          </p:nvSpPr>
          <p:spPr>
            <a:xfrm>
              <a:off x="5075130"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0" name="Würfel 19">
              <a:extLst>
                <a:ext uri="{FF2B5EF4-FFF2-40B4-BE49-F238E27FC236}">
                  <a16:creationId xmlns:a16="http://schemas.microsoft.com/office/drawing/2014/main" id="{E4C177BF-AE62-4CEB-B03E-098E10F43F9C}"/>
                </a:ext>
              </a:extLst>
            </p:cNvPr>
            <p:cNvSpPr/>
            <p:nvPr/>
          </p:nvSpPr>
          <p:spPr>
            <a:xfrm>
              <a:off x="6451778"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1" name="Würfel 20">
              <a:extLst>
                <a:ext uri="{FF2B5EF4-FFF2-40B4-BE49-F238E27FC236}">
                  <a16:creationId xmlns:a16="http://schemas.microsoft.com/office/drawing/2014/main" id="{0492F75C-E8F8-48A3-A77D-3044C2984632}"/>
                </a:ext>
              </a:extLst>
            </p:cNvPr>
            <p:cNvSpPr/>
            <p:nvPr/>
          </p:nvSpPr>
          <p:spPr>
            <a:xfrm>
              <a:off x="3726732" y="2628269"/>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2" name="Würfel 21">
              <a:extLst>
                <a:ext uri="{FF2B5EF4-FFF2-40B4-BE49-F238E27FC236}">
                  <a16:creationId xmlns:a16="http://schemas.microsoft.com/office/drawing/2014/main" id="{0C4FD5AE-1821-43A3-BFCB-A2B0E5D9B458}"/>
                </a:ext>
              </a:extLst>
            </p:cNvPr>
            <p:cNvSpPr/>
            <p:nvPr/>
          </p:nvSpPr>
          <p:spPr>
            <a:xfrm>
              <a:off x="5075130" y="262826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3" name="Würfel 26">
              <a:extLst>
                <a:ext uri="{FF2B5EF4-FFF2-40B4-BE49-F238E27FC236}">
                  <a16:creationId xmlns:a16="http://schemas.microsoft.com/office/drawing/2014/main" id="{EFA906E2-46BA-4FD5-B17A-915D90FE3183}"/>
                </a:ext>
              </a:extLst>
            </p:cNvPr>
            <p:cNvSpPr/>
            <p:nvPr/>
          </p:nvSpPr>
          <p:spPr>
            <a:xfrm>
              <a:off x="3508043"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4" name="Würfel 27">
              <a:extLst>
                <a:ext uri="{FF2B5EF4-FFF2-40B4-BE49-F238E27FC236}">
                  <a16:creationId xmlns:a16="http://schemas.microsoft.com/office/drawing/2014/main" id="{1512F02B-60CE-44DF-9B28-2C223118ED68}"/>
                </a:ext>
              </a:extLst>
            </p:cNvPr>
            <p:cNvSpPr/>
            <p:nvPr/>
          </p:nvSpPr>
          <p:spPr>
            <a:xfrm>
              <a:off x="4856436"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5" name="Würfel 28">
              <a:extLst>
                <a:ext uri="{FF2B5EF4-FFF2-40B4-BE49-F238E27FC236}">
                  <a16:creationId xmlns:a16="http://schemas.microsoft.com/office/drawing/2014/main" id="{5D984E62-197F-4C4B-A120-535C74CBCE66}"/>
                </a:ext>
              </a:extLst>
            </p:cNvPr>
            <p:cNvSpPr/>
            <p:nvPr/>
          </p:nvSpPr>
          <p:spPr>
            <a:xfrm>
              <a:off x="6233088"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6" name="Würfel 29">
              <a:extLst>
                <a:ext uri="{FF2B5EF4-FFF2-40B4-BE49-F238E27FC236}">
                  <a16:creationId xmlns:a16="http://schemas.microsoft.com/office/drawing/2014/main" id="{B6FCF4C1-5335-4B7B-B697-BE62F52C5780}"/>
                </a:ext>
              </a:extLst>
            </p:cNvPr>
            <p:cNvSpPr/>
            <p:nvPr/>
          </p:nvSpPr>
          <p:spPr>
            <a:xfrm>
              <a:off x="3508043" y="410019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7" name="Würfel 30">
              <a:extLst>
                <a:ext uri="{FF2B5EF4-FFF2-40B4-BE49-F238E27FC236}">
                  <a16:creationId xmlns:a16="http://schemas.microsoft.com/office/drawing/2014/main" id="{ED4BF3DA-8498-40B6-B471-BBE703A7AAD5}"/>
                </a:ext>
              </a:extLst>
            </p:cNvPr>
            <p:cNvSpPr/>
            <p:nvPr/>
          </p:nvSpPr>
          <p:spPr>
            <a:xfrm>
              <a:off x="4856436" y="410019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8" name="Würfel 31">
              <a:extLst>
                <a:ext uri="{FF2B5EF4-FFF2-40B4-BE49-F238E27FC236}">
                  <a16:creationId xmlns:a16="http://schemas.microsoft.com/office/drawing/2014/main" id="{273AB923-D835-443E-B0ED-69F0CDCC7BCD}"/>
                </a:ext>
              </a:extLst>
            </p:cNvPr>
            <p:cNvSpPr/>
            <p:nvPr/>
          </p:nvSpPr>
          <p:spPr>
            <a:xfrm>
              <a:off x="6233088" y="4100198"/>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9" name="Würfel 32">
              <a:extLst>
                <a:ext uri="{FF2B5EF4-FFF2-40B4-BE49-F238E27FC236}">
                  <a16:creationId xmlns:a16="http://schemas.microsoft.com/office/drawing/2014/main" id="{1AD3EF03-EF13-422F-9CB2-585548ED6B43}"/>
                </a:ext>
              </a:extLst>
            </p:cNvPr>
            <p:cNvSpPr/>
            <p:nvPr/>
          </p:nvSpPr>
          <p:spPr>
            <a:xfrm>
              <a:off x="3508043"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0" name="Würfel 33">
              <a:extLst>
                <a:ext uri="{FF2B5EF4-FFF2-40B4-BE49-F238E27FC236}">
                  <a16:creationId xmlns:a16="http://schemas.microsoft.com/office/drawing/2014/main" id="{C4397DC5-2C8E-4040-AC42-7DF7102BA8FB}"/>
                </a:ext>
              </a:extLst>
            </p:cNvPr>
            <p:cNvSpPr/>
            <p:nvPr/>
          </p:nvSpPr>
          <p:spPr>
            <a:xfrm>
              <a:off x="4856436"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1" name="Würfel 34">
              <a:extLst>
                <a:ext uri="{FF2B5EF4-FFF2-40B4-BE49-F238E27FC236}">
                  <a16:creationId xmlns:a16="http://schemas.microsoft.com/office/drawing/2014/main" id="{26F3F404-F2AD-407C-9BF2-E9B0E108C935}"/>
                </a:ext>
              </a:extLst>
            </p:cNvPr>
            <p:cNvSpPr/>
            <p:nvPr/>
          </p:nvSpPr>
          <p:spPr>
            <a:xfrm>
              <a:off x="6233088"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2" name="Würfel 35">
              <a:extLst>
                <a:ext uri="{FF2B5EF4-FFF2-40B4-BE49-F238E27FC236}">
                  <a16:creationId xmlns:a16="http://schemas.microsoft.com/office/drawing/2014/main" id="{B87BB5AD-B90C-4B75-B521-991F9F2E9B8E}"/>
                </a:ext>
              </a:extLst>
            </p:cNvPr>
            <p:cNvSpPr/>
            <p:nvPr/>
          </p:nvSpPr>
          <p:spPr>
            <a:xfrm>
              <a:off x="3508043"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3" name="Würfel 36">
              <a:extLst>
                <a:ext uri="{FF2B5EF4-FFF2-40B4-BE49-F238E27FC236}">
                  <a16:creationId xmlns:a16="http://schemas.microsoft.com/office/drawing/2014/main" id="{0ED4293C-CFF9-4D38-8FD8-13EAD29F8E7D}"/>
                </a:ext>
              </a:extLst>
            </p:cNvPr>
            <p:cNvSpPr/>
            <p:nvPr/>
          </p:nvSpPr>
          <p:spPr>
            <a:xfrm>
              <a:off x="4856436"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4" name="Würfel 41">
              <a:extLst>
                <a:ext uri="{FF2B5EF4-FFF2-40B4-BE49-F238E27FC236}">
                  <a16:creationId xmlns:a16="http://schemas.microsoft.com/office/drawing/2014/main" id="{B7C21657-A40A-4A52-9999-9BAF57DAF3AF}"/>
                </a:ext>
              </a:extLst>
            </p:cNvPr>
            <p:cNvSpPr/>
            <p:nvPr/>
          </p:nvSpPr>
          <p:spPr>
            <a:xfrm>
              <a:off x="3288962"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5" name="Würfel 42">
              <a:extLst>
                <a:ext uri="{FF2B5EF4-FFF2-40B4-BE49-F238E27FC236}">
                  <a16:creationId xmlns:a16="http://schemas.microsoft.com/office/drawing/2014/main" id="{6458CDAA-582B-4C64-9BDB-322E70FEFB2C}"/>
                </a:ext>
              </a:extLst>
            </p:cNvPr>
            <p:cNvSpPr/>
            <p:nvPr/>
          </p:nvSpPr>
          <p:spPr>
            <a:xfrm>
              <a:off x="4637356"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6" name="Würfel 43">
              <a:extLst>
                <a:ext uri="{FF2B5EF4-FFF2-40B4-BE49-F238E27FC236}">
                  <a16:creationId xmlns:a16="http://schemas.microsoft.com/office/drawing/2014/main" id="{1EFE98F3-BD75-4C3F-A1F6-65F07779F37D}"/>
                </a:ext>
              </a:extLst>
            </p:cNvPr>
            <p:cNvSpPr/>
            <p:nvPr/>
          </p:nvSpPr>
          <p:spPr>
            <a:xfrm>
              <a:off x="6014007"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7" name="Würfel 44">
              <a:extLst>
                <a:ext uri="{FF2B5EF4-FFF2-40B4-BE49-F238E27FC236}">
                  <a16:creationId xmlns:a16="http://schemas.microsoft.com/office/drawing/2014/main" id="{D77821E7-D6B5-42BD-8E63-68BE67C49380}"/>
                </a:ext>
              </a:extLst>
            </p:cNvPr>
            <p:cNvSpPr/>
            <p:nvPr/>
          </p:nvSpPr>
          <p:spPr>
            <a:xfrm>
              <a:off x="3288962" y="430266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8" name="Würfel 45">
              <a:extLst>
                <a:ext uri="{FF2B5EF4-FFF2-40B4-BE49-F238E27FC236}">
                  <a16:creationId xmlns:a16="http://schemas.microsoft.com/office/drawing/2014/main" id="{FFD724CF-7BE6-4F31-BD5D-C52387BCE415}"/>
                </a:ext>
              </a:extLst>
            </p:cNvPr>
            <p:cNvSpPr/>
            <p:nvPr/>
          </p:nvSpPr>
          <p:spPr>
            <a:xfrm>
              <a:off x="4637356" y="430266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9" name="Würfel 46">
              <a:extLst>
                <a:ext uri="{FF2B5EF4-FFF2-40B4-BE49-F238E27FC236}">
                  <a16:creationId xmlns:a16="http://schemas.microsoft.com/office/drawing/2014/main" id="{8A802F29-3817-455B-8A29-067F4E916FD3}"/>
                </a:ext>
              </a:extLst>
            </p:cNvPr>
            <p:cNvSpPr/>
            <p:nvPr/>
          </p:nvSpPr>
          <p:spPr>
            <a:xfrm>
              <a:off x="6014007" y="4302668"/>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0" name="Würfel 47">
              <a:extLst>
                <a:ext uri="{FF2B5EF4-FFF2-40B4-BE49-F238E27FC236}">
                  <a16:creationId xmlns:a16="http://schemas.microsoft.com/office/drawing/2014/main" id="{F40C6631-4DC0-45CE-A622-DBAB49EB6635}"/>
                </a:ext>
              </a:extLst>
            </p:cNvPr>
            <p:cNvSpPr/>
            <p:nvPr/>
          </p:nvSpPr>
          <p:spPr>
            <a:xfrm>
              <a:off x="3288962"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1" name="Würfel 48">
              <a:extLst>
                <a:ext uri="{FF2B5EF4-FFF2-40B4-BE49-F238E27FC236}">
                  <a16:creationId xmlns:a16="http://schemas.microsoft.com/office/drawing/2014/main" id="{DAF405D3-547B-4EC7-A931-E34D17BCE8DD}"/>
                </a:ext>
              </a:extLst>
            </p:cNvPr>
            <p:cNvSpPr/>
            <p:nvPr/>
          </p:nvSpPr>
          <p:spPr>
            <a:xfrm>
              <a:off x="4637356"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2" name="Würfel 49">
              <a:extLst>
                <a:ext uri="{FF2B5EF4-FFF2-40B4-BE49-F238E27FC236}">
                  <a16:creationId xmlns:a16="http://schemas.microsoft.com/office/drawing/2014/main" id="{DE45BBE0-C2ED-438F-8413-FF379D475EFA}"/>
                </a:ext>
              </a:extLst>
            </p:cNvPr>
            <p:cNvSpPr/>
            <p:nvPr/>
          </p:nvSpPr>
          <p:spPr>
            <a:xfrm>
              <a:off x="6014007"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3" name="Würfel 50">
              <a:extLst>
                <a:ext uri="{FF2B5EF4-FFF2-40B4-BE49-F238E27FC236}">
                  <a16:creationId xmlns:a16="http://schemas.microsoft.com/office/drawing/2014/main" id="{902AEB22-F0FE-462F-9665-F4908E2FA033}"/>
                </a:ext>
              </a:extLst>
            </p:cNvPr>
            <p:cNvSpPr/>
            <p:nvPr/>
          </p:nvSpPr>
          <p:spPr>
            <a:xfrm>
              <a:off x="3288962" y="3017903"/>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4" name="Würfel 51">
              <a:extLst>
                <a:ext uri="{FF2B5EF4-FFF2-40B4-BE49-F238E27FC236}">
                  <a16:creationId xmlns:a16="http://schemas.microsoft.com/office/drawing/2014/main" id="{55452638-2C19-458C-AFA5-2A2BCC93B0F3}"/>
                </a:ext>
              </a:extLst>
            </p:cNvPr>
            <p:cNvSpPr/>
            <p:nvPr/>
          </p:nvSpPr>
          <p:spPr>
            <a:xfrm>
              <a:off x="4637356" y="301790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5" name="Würfel 56">
              <a:extLst>
                <a:ext uri="{FF2B5EF4-FFF2-40B4-BE49-F238E27FC236}">
                  <a16:creationId xmlns:a16="http://schemas.microsoft.com/office/drawing/2014/main" id="{C6EA26C3-1433-47C5-B1EB-319573082CB6}"/>
                </a:ext>
              </a:extLst>
            </p:cNvPr>
            <p:cNvSpPr/>
            <p:nvPr/>
          </p:nvSpPr>
          <p:spPr>
            <a:xfrm>
              <a:off x="3070269" y="5139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6" name="Würfel 57">
              <a:extLst>
                <a:ext uri="{FF2B5EF4-FFF2-40B4-BE49-F238E27FC236}">
                  <a16:creationId xmlns:a16="http://schemas.microsoft.com/office/drawing/2014/main" id="{634B1564-C01B-495F-B2BB-AB9726FB0814}"/>
                </a:ext>
              </a:extLst>
            </p:cNvPr>
            <p:cNvSpPr/>
            <p:nvPr/>
          </p:nvSpPr>
          <p:spPr>
            <a:xfrm>
              <a:off x="4418666" y="5139461"/>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7" name="Würfel 58">
              <a:extLst>
                <a:ext uri="{FF2B5EF4-FFF2-40B4-BE49-F238E27FC236}">
                  <a16:creationId xmlns:a16="http://schemas.microsoft.com/office/drawing/2014/main" id="{4F2590DC-72E7-4915-AED6-989D171875F4}"/>
                </a:ext>
              </a:extLst>
            </p:cNvPr>
            <p:cNvSpPr/>
            <p:nvPr/>
          </p:nvSpPr>
          <p:spPr>
            <a:xfrm>
              <a:off x="5795318" y="5139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8" name="Würfel 59">
              <a:extLst>
                <a:ext uri="{FF2B5EF4-FFF2-40B4-BE49-F238E27FC236}">
                  <a16:creationId xmlns:a16="http://schemas.microsoft.com/office/drawing/2014/main" id="{0E744F99-B311-4529-8981-4D7583C4A59C}"/>
                </a:ext>
              </a:extLst>
            </p:cNvPr>
            <p:cNvSpPr/>
            <p:nvPr/>
          </p:nvSpPr>
          <p:spPr>
            <a:xfrm>
              <a:off x="3070269"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9" name="Würfel 60">
              <a:extLst>
                <a:ext uri="{FF2B5EF4-FFF2-40B4-BE49-F238E27FC236}">
                  <a16:creationId xmlns:a16="http://schemas.microsoft.com/office/drawing/2014/main" id="{58B1D4BC-1BD0-4225-98C5-D8E64F1A5D0C}"/>
                </a:ext>
              </a:extLst>
            </p:cNvPr>
            <p:cNvSpPr/>
            <p:nvPr/>
          </p:nvSpPr>
          <p:spPr>
            <a:xfrm>
              <a:off x="4418666"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0" name="Würfel 61">
              <a:extLst>
                <a:ext uri="{FF2B5EF4-FFF2-40B4-BE49-F238E27FC236}">
                  <a16:creationId xmlns:a16="http://schemas.microsoft.com/office/drawing/2014/main" id="{2191EBB3-A77A-4983-A712-6FBA8830D531}"/>
                </a:ext>
              </a:extLst>
            </p:cNvPr>
            <p:cNvSpPr/>
            <p:nvPr/>
          </p:nvSpPr>
          <p:spPr>
            <a:xfrm>
              <a:off x="5795318"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1" name="Würfel 62">
              <a:extLst>
                <a:ext uri="{FF2B5EF4-FFF2-40B4-BE49-F238E27FC236}">
                  <a16:creationId xmlns:a16="http://schemas.microsoft.com/office/drawing/2014/main" id="{CB43E9AE-5A54-46C3-A829-6E1B4DDAD4D1}"/>
                </a:ext>
              </a:extLst>
            </p:cNvPr>
            <p:cNvSpPr/>
            <p:nvPr/>
          </p:nvSpPr>
          <p:spPr>
            <a:xfrm>
              <a:off x="3070269" y="385037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2" name="Würfel 63">
              <a:extLst>
                <a:ext uri="{FF2B5EF4-FFF2-40B4-BE49-F238E27FC236}">
                  <a16:creationId xmlns:a16="http://schemas.microsoft.com/office/drawing/2014/main" id="{96A95ADC-4B93-4C97-8F93-2CBCD184059E}"/>
                </a:ext>
              </a:extLst>
            </p:cNvPr>
            <p:cNvSpPr/>
            <p:nvPr/>
          </p:nvSpPr>
          <p:spPr>
            <a:xfrm>
              <a:off x="4418666" y="3850377"/>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3" name="Würfel 64">
              <a:extLst>
                <a:ext uri="{FF2B5EF4-FFF2-40B4-BE49-F238E27FC236}">
                  <a16:creationId xmlns:a16="http://schemas.microsoft.com/office/drawing/2014/main" id="{D83E22D1-C3F9-4B77-AC32-D0CC0232B40A}"/>
                </a:ext>
              </a:extLst>
            </p:cNvPr>
            <p:cNvSpPr/>
            <p:nvPr/>
          </p:nvSpPr>
          <p:spPr>
            <a:xfrm>
              <a:off x="5795318" y="385037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4" name="Würfel 65">
              <a:extLst>
                <a:ext uri="{FF2B5EF4-FFF2-40B4-BE49-F238E27FC236}">
                  <a16:creationId xmlns:a16="http://schemas.microsoft.com/office/drawing/2014/main" id="{C8AA044B-5028-4EEE-89DA-8BEEF3E03CC6}"/>
                </a:ext>
              </a:extLst>
            </p:cNvPr>
            <p:cNvSpPr/>
            <p:nvPr/>
          </p:nvSpPr>
          <p:spPr>
            <a:xfrm>
              <a:off x="3070269" y="319112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5" name="Würfel 66">
              <a:extLst>
                <a:ext uri="{FF2B5EF4-FFF2-40B4-BE49-F238E27FC236}">
                  <a16:creationId xmlns:a16="http://schemas.microsoft.com/office/drawing/2014/main" id="{B9A77E12-AA06-48FF-9CD8-E6E5A9316E39}"/>
                </a:ext>
              </a:extLst>
            </p:cNvPr>
            <p:cNvSpPr/>
            <p:nvPr/>
          </p:nvSpPr>
          <p:spPr>
            <a:xfrm>
              <a:off x="4418666" y="3191121"/>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6" name="Würfel 67">
              <a:extLst>
                <a:ext uri="{FF2B5EF4-FFF2-40B4-BE49-F238E27FC236}">
                  <a16:creationId xmlns:a16="http://schemas.microsoft.com/office/drawing/2014/main" id="{6EA669DC-9406-4DAE-80E0-B774D4749638}"/>
                </a:ext>
              </a:extLst>
            </p:cNvPr>
            <p:cNvSpPr/>
            <p:nvPr/>
          </p:nvSpPr>
          <p:spPr>
            <a:xfrm>
              <a:off x="6439668" y="264420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7" name="Textfeld 56">
              <a:extLst>
                <a:ext uri="{FF2B5EF4-FFF2-40B4-BE49-F238E27FC236}">
                  <a16:creationId xmlns:a16="http://schemas.microsoft.com/office/drawing/2014/main" id="{EFE8D6CF-A770-4CB2-9D3D-7582786848AF}"/>
                </a:ext>
              </a:extLst>
            </p:cNvPr>
            <p:cNvSpPr txBox="1"/>
            <p:nvPr/>
          </p:nvSpPr>
          <p:spPr>
            <a:xfrm>
              <a:off x="1118916" y="1868187"/>
              <a:ext cx="1893506" cy="2353857"/>
            </a:xfrm>
            <a:prstGeom prst="rect">
              <a:avLst/>
            </a:prstGeom>
            <a:noFill/>
          </p:spPr>
          <p:txBody>
            <a:bodyPr wrap="square" lIns="104261" tIns="52131" rIns="104261" bIns="52131" rtlCol="0">
              <a:spAutoFit/>
            </a:bodyPr>
            <a:lstStyle/>
            <a:p>
              <a:pPr algn="r">
                <a:spcBef>
                  <a:spcPts val="600"/>
                </a:spcBef>
                <a:spcAft>
                  <a:spcPts val="1200"/>
                </a:spcAft>
              </a:pPr>
              <a:endParaRPr lang="en-US" sz="1400" b="1">
                <a:latin typeface="Calibri" panose="020F0502020204030204" pitchFamily="34" charset="0"/>
                <a:cs typeface="Calibri" panose="020F0502020204030204" pitchFamily="34" charset="0"/>
              </a:endParaRPr>
            </a:p>
            <a:p>
              <a:pPr algn="r">
                <a:spcBef>
                  <a:spcPts val="600"/>
                </a:spcBef>
                <a:spcAft>
                  <a:spcPts val="1200"/>
                </a:spcAft>
              </a:pPr>
              <a:r>
                <a:rPr lang="en-US" sz="1200" b="1"/>
                <a:t>Level</a:t>
              </a:r>
              <a:endParaRPr lang="en-US" sz="1200"/>
            </a:p>
            <a:p>
              <a:pPr algn="r">
                <a:spcBef>
                  <a:spcPts val="600"/>
                </a:spcBef>
                <a:spcAft>
                  <a:spcPts val="1200"/>
                </a:spcAft>
              </a:pPr>
              <a:endParaRPr lang="en-US" sz="1700"/>
            </a:p>
          </p:txBody>
        </p:sp>
        <p:sp>
          <p:nvSpPr>
            <p:cNvPr id="58" name="Würfel 67">
              <a:extLst>
                <a:ext uri="{FF2B5EF4-FFF2-40B4-BE49-F238E27FC236}">
                  <a16:creationId xmlns:a16="http://schemas.microsoft.com/office/drawing/2014/main" id="{0EEC6111-B42C-4CFB-979F-07C395D3A103}"/>
                </a:ext>
              </a:extLst>
            </p:cNvPr>
            <p:cNvSpPr/>
            <p:nvPr/>
          </p:nvSpPr>
          <p:spPr>
            <a:xfrm>
              <a:off x="6220910"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9" name="Würfel 67">
              <a:extLst>
                <a:ext uri="{FF2B5EF4-FFF2-40B4-BE49-F238E27FC236}">
                  <a16:creationId xmlns:a16="http://schemas.microsoft.com/office/drawing/2014/main" id="{6800E47F-12C9-4E32-87BA-98E8B4783E00}"/>
                </a:ext>
              </a:extLst>
            </p:cNvPr>
            <p:cNvSpPr/>
            <p:nvPr/>
          </p:nvSpPr>
          <p:spPr>
            <a:xfrm>
              <a:off x="6009660" y="3010355"/>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60" name="Würfel 67">
              <a:extLst>
                <a:ext uri="{FF2B5EF4-FFF2-40B4-BE49-F238E27FC236}">
                  <a16:creationId xmlns:a16="http://schemas.microsoft.com/office/drawing/2014/main" id="{45B9AE2F-C94B-44A5-AF7A-743455F0BAED}"/>
                </a:ext>
              </a:extLst>
            </p:cNvPr>
            <p:cNvSpPr/>
            <p:nvPr/>
          </p:nvSpPr>
          <p:spPr>
            <a:xfrm>
              <a:off x="5789784" y="318121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cxnSp>
          <p:nvCxnSpPr>
            <p:cNvPr id="61" name="Gerade Verbindung mit Pfeil 60">
              <a:extLst>
                <a:ext uri="{FF2B5EF4-FFF2-40B4-BE49-F238E27FC236}">
                  <a16:creationId xmlns:a16="http://schemas.microsoft.com/office/drawing/2014/main" id="{BB4D15A4-EB21-444E-85CE-03E19098CC2D}"/>
                </a:ext>
              </a:extLst>
            </p:cNvPr>
            <p:cNvCxnSpPr/>
            <p:nvPr/>
          </p:nvCxnSpPr>
          <p:spPr>
            <a:xfrm>
              <a:off x="4637356" y="3695478"/>
              <a:ext cx="0" cy="2004084"/>
            </a:xfrm>
            <a:prstGeom prst="straightConnector1">
              <a:avLst/>
            </a:prstGeom>
            <a:ln w="412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2" name="Gerade Verbindung mit Pfeil 61">
              <a:extLst>
                <a:ext uri="{FF2B5EF4-FFF2-40B4-BE49-F238E27FC236}">
                  <a16:creationId xmlns:a16="http://schemas.microsoft.com/office/drawing/2014/main" id="{998EE6FE-3FC6-4DA5-8126-A9E1F5380E39}"/>
                </a:ext>
              </a:extLst>
            </p:cNvPr>
            <p:cNvCxnSpPr>
              <a:cxnSpLocks/>
            </p:cNvCxnSpPr>
            <p:nvPr/>
          </p:nvCxnSpPr>
          <p:spPr>
            <a:xfrm flipH="1">
              <a:off x="7225485" y="4409236"/>
              <a:ext cx="743544" cy="704025"/>
            </a:xfrm>
            <a:prstGeom prst="straightConnector1">
              <a:avLst/>
            </a:prstGeom>
            <a:ln w="41275">
              <a:headEnd type="triangle"/>
              <a:tailEnd type="triangle"/>
            </a:ln>
          </p:spPr>
          <p:style>
            <a:lnRef idx="1">
              <a:schemeClr val="accent2"/>
            </a:lnRef>
            <a:fillRef idx="0">
              <a:schemeClr val="accent2"/>
            </a:fillRef>
            <a:effectRef idx="0">
              <a:schemeClr val="accent2"/>
            </a:effectRef>
            <a:fontRef idx="minor">
              <a:schemeClr val="tx1"/>
            </a:fontRef>
          </p:style>
        </p:cxnSp>
        <p:sp>
          <p:nvSpPr>
            <p:cNvPr id="63" name="Textfeld 62">
              <a:extLst>
                <a:ext uri="{FF2B5EF4-FFF2-40B4-BE49-F238E27FC236}">
                  <a16:creationId xmlns:a16="http://schemas.microsoft.com/office/drawing/2014/main" id="{ADC0755E-199A-4342-A260-C2D46B3E15A4}"/>
                </a:ext>
              </a:extLst>
            </p:cNvPr>
            <p:cNvSpPr txBox="1"/>
            <p:nvPr/>
          </p:nvSpPr>
          <p:spPr>
            <a:xfrm rot="16200000">
              <a:off x="3620341" y="5097483"/>
              <a:ext cx="2566576" cy="459383"/>
            </a:xfrm>
            <a:prstGeom prst="rect">
              <a:avLst/>
            </a:prstGeom>
            <a:noFill/>
          </p:spPr>
          <p:txBody>
            <a:bodyPr wrap="square" lIns="104261" tIns="52131" rIns="104261" bIns="52131" rtlCol="0">
              <a:spAutoFit/>
            </a:bodyPr>
            <a:lstStyle/>
            <a:p>
              <a:pPr algn="ctr"/>
              <a:r>
                <a:rPr lang="en-US" b="1">
                  <a:ln w="19050">
                    <a:noFill/>
                  </a:ln>
                  <a:solidFill>
                    <a:srgbClr val="C00000"/>
                  </a:solidFill>
                </a:rPr>
                <a:t>vertical</a:t>
              </a:r>
              <a:endParaRPr lang="en-US" b="1">
                <a:solidFill>
                  <a:srgbClr val="C00000"/>
                </a:solidFill>
              </a:endParaRPr>
            </a:p>
          </p:txBody>
        </p:sp>
        <p:sp>
          <p:nvSpPr>
            <p:cNvPr id="64" name="Textfeld 63">
              <a:extLst>
                <a:ext uri="{FF2B5EF4-FFF2-40B4-BE49-F238E27FC236}">
                  <a16:creationId xmlns:a16="http://schemas.microsoft.com/office/drawing/2014/main" id="{D8B8472E-B3DD-4577-B4E5-36E05D7D3AAF}"/>
                </a:ext>
              </a:extLst>
            </p:cNvPr>
            <p:cNvSpPr txBox="1"/>
            <p:nvPr/>
          </p:nvSpPr>
          <p:spPr>
            <a:xfrm rot="18929049">
              <a:off x="6889205" y="4952450"/>
              <a:ext cx="1522880" cy="585041"/>
            </a:xfrm>
            <a:prstGeom prst="rect">
              <a:avLst/>
            </a:prstGeom>
            <a:noFill/>
          </p:spPr>
          <p:txBody>
            <a:bodyPr wrap="none" lIns="104261" tIns="52131" rIns="104261" bIns="52131" rtlCol="0">
              <a:spAutoFit/>
            </a:bodyPr>
            <a:lstStyle/>
            <a:p>
              <a:r>
                <a:rPr lang="en-US" b="1" i="1">
                  <a:ln w="19050">
                    <a:noFill/>
                  </a:ln>
                  <a:solidFill>
                    <a:srgbClr val="C00000"/>
                  </a:solidFill>
                </a:rPr>
                <a:t>horizontal</a:t>
              </a:r>
              <a:endParaRPr lang="en-US" b="1" i="1">
                <a:solidFill>
                  <a:srgbClr val="C00000"/>
                </a:solidFill>
              </a:endParaRPr>
            </a:p>
          </p:txBody>
        </p:sp>
        <p:pic>
          <p:nvPicPr>
            <p:cNvPr id="65" name="Grafik 64">
              <a:extLst>
                <a:ext uri="{FF2B5EF4-FFF2-40B4-BE49-F238E27FC236}">
                  <a16:creationId xmlns:a16="http://schemas.microsoft.com/office/drawing/2014/main" id="{ED36304C-3A79-4E26-B0D4-411C2700145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001506">
              <a:off x="5421070" y="4182026"/>
              <a:ext cx="938550" cy="1021733"/>
            </a:xfrm>
            <a:prstGeom prst="rect">
              <a:avLst/>
            </a:prstGeom>
          </p:spPr>
        </p:pic>
        <p:pic>
          <p:nvPicPr>
            <p:cNvPr id="68" name="Grafik 67">
              <a:extLst>
                <a:ext uri="{FF2B5EF4-FFF2-40B4-BE49-F238E27FC236}">
                  <a16:creationId xmlns:a16="http://schemas.microsoft.com/office/drawing/2014/main" id="{DAB3A668-4873-4F4A-AA38-D58E864DF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93374" y="1766524"/>
              <a:ext cx="1339347" cy="1534208"/>
            </a:xfrm>
            <a:prstGeom prst="rect">
              <a:avLst/>
            </a:prstGeom>
          </p:spPr>
        </p:pic>
        <p:sp>
          <p:nvSpPr>
            <p:cNvPr id="69" name="Textfeld 68">
              <a:extLst>
                <a:ext uri="{FF2B5EF4-FFF2-40B4-BE49-F238E27FC236}">
                  <a16:creationId xmlns:a16="http://schemas.microsoft.com/office/drawing/2014/main" id="{9C09C930-6088-4E74-99BE-F9AF8C6F6CA4}"/>
                </a:ext>
              </a:extLst>
            </p:cNvPr>
            <p:cNvSpPr txBox="1"/>
            <p:nvPr/>
          </p:nvSpPr>
          <p:spPr>
            <a:xfrm rot="2380783">
              <a:off x="7294986" y="6151576"/>
              <a:ext cx="1562789" cy="474561"/>
            </a:xfrm>
            <a:prstGeom prst="rect">
              <a:avLst/>
            </a:prstGeom>
            <a:noFill/>
          </p:spPr>
          <p:txBody>
            <a:bodyPr wrap="square" rtlCol="0">
              <a:spAutoFit/>
            </a:bodyPr>
            <a:lstStyle/>
            <a:p>
              <a:r>
                <a:rPr lang="en-US" sz="1050">
                  <a:latin typeface="+mj-lt"/>
                  <a:cs typeface="Calibri" panose="020F0502020204030204" pitchFamily="34" charset="0"/>
                </a:rPr>
                <a:t>Water</a:t>
              </a:r>
            </a:p>
          </p:txBody>
        </p:sp>
        <p:sp>
          <p:nvSpPr>
            <p:cNvPr id="70" name="Textfeld 69">
              <a:extLst>
                <a:ext uri="{FF2B5EF4-FFF2-40B4-BE49-F238E27FC236}">
                  <a16:creationId xmlns:a16="http://schemas.microsoft.com/office/drawing/2014/main" id="{E2C22401-473F-4FC7-A694-F546A75BA1E1}"/>
                </a:ext>
              </a:extLst>
            </p:cNvPr>
            <p:cNvSpPr txBox="1"/>
            <p:nvPr/>
          </p:nvSpPr>
          <p:spPr>
            <a:xfrm rot="2380783">
              <a:off x="7469494" y="5951922"/>
              <a:ext cx="1562789" cy="474561"/>
            </a:xfrm>
            <a:prstGeom prst="rect">
              <a:avLst/>
            </a:prstGeom>
            <a:noFill/>
          </p:spPr>
          <p:txBody>
            <a:bodyPr wrap="square" rtlCol="0">
              <a:spAutoFit/>
            </a:bodyPr>
            <a:lstStyle/>
            <a:p>
              <a:r>
                <a:rPr lang="en-US" sz="1050">
                  <a:latin typeface="+mj-lt"/>
                  <a:cs typeface="Calibri" panose="020F0502020204030204" pitchFamily="34" charset="0"/>
                </a:rPr>
                <a:t>Energy</a:t>
              </a:r>
            </a:p>
          </p:txBody>
        </p:sp>
        <p:sp>
          <p:nvSpPr>
            <p:cNvPr id="71" name="Textfeld 70">
              <a:extLst>
                <a:ext uri="{FF2B5EF4-FFF2-40B4-BE49-F238E27FC236}">
                  <a16:creationId xmlns:a16="http://schemas.microsoft.com/office/drawing/2014/main" id="{89429EBF-0F27-4156-9DC9-65A7BEAB3948}"/>
                </a:ext>
              </a:extLst>
            </p:cNvPr>
            <p:cNvSpPr txBox="1"/>
            <p:nvPr/>
          </p:nvSpPr>
          <p:spPr>
            <a:xfrm rot="2380783">
              <a:off x="7666528" y="5787127"/>
              <a:ext cx="1562789" cy="474561"/>
            </a:xfrm>
            <a:prstGeom prst="rect">
              <a:avLst/>
            </a:prstGeom>
            <a:noFill/>
          </p:spPr>
          <p:txBody>
            <a:bodyPr wrap="square" rtlCol="0">
              <a:spAutoFit/>
            </a:bodyPr>
            <a:lstStyle/>
            <a:p>
              <a:r>
                <a:rPr lang="en-US" sz="1050">
                  <a:latin typeface="+mj-lt"/>
                  <a:cs typeface="Calibri" panose="020F0502020204030204" pitchFamily="34" charset="0"/>
                </a:rPr>
                <a:t>Food</a:t>
              </a:r>
            </a:p>
          </p:txBody>
        </p:sp>
      </p:grpSp>
      <p:sp>
        <p:nvSpPr>
          <p:cNvPr id="72" name="Textfeld 71">
            <a:extLst>
              <a:ext uri="{FF2B5EF4-FFF2-40B4-BE49-F238E27FC236}">
                <a16:creationId xmlns:a16="http://schemas.microsoft.com/office/drawing/2014/main" id="{ED302332-2D19-49C7-A333-D9262C54E405}"/>
              </a:ext>
            </a:extLst>
          </p:cNvPr>
          <p:cNvSpPr txBox="1"/>
          <p:nvPr/>
        </p:nvSpPr>
        <p:spPr>
          <a:xfrm>
            <a:off x="4417774" y="4662199"/>
            <a:ext cx="3027465" cy="215444"/>
          </a:xfrm>
          <a:prstGeom prst="rect">
            <a:avLst/>
          </a:prstGeom>
          <a:noFill/>
        </p:spPr>
        <p:txBody>
          <a:bodyPr wrap="square" rtlCol="0">
            <a:spAutoFit/>
          </a:bodyPr>
          <a:lstStyle/>
          <a:p>
            <a:pPr algn="l"/>
            <a:r>
              <a:rPr lang="de-DE" sz="800">
                <a:cs typeface="Calibri" panose="020F0502020204030204" pitchFamily="34" charset="0"/>
              </a:rPr>
              <a:t>Source: Figure </a:t>
            </a:r>
            <a:r>
              <a:rPr lang="en-US" sz="800">
                <a:cs typeface="Calibri" panose="020F0502020204030204" pitchFamily="34" charset="0"/>
              </a:rPr>
              <a:t>based</a:t>
            </a:r>
            <a:r>
              <a:rPr lang="de-DE" sz="800">
                <a:cs typeface="Calibri" panose="020F0502020204030204" pitchFamily="34" charset="0"/>
              </a:rPr>
              <a:t> on Jänicke, 2013</a:t>
            </a:r>
          </a:p>
        </p:txBody>
      </p:sp>
      <p:sp>
        <p:nvSpPr>
          <p:cNvPr id="73" name="Rechteck 72">
            <a:extLst>
              <a:ext uri="{FF2B5EF4-FFF2-40B4-BE49-F238E27FC236}">
                <a16:creationId xmlns:a16="http://schemas.microsoft.com/office/drawing/2014/main" id="{2F519E35-C543-4F3B-923E-E61794CFAA06}"/>
              </a:ext>
            </a:extLst>
          </p:cNvPr>
          <p:cNvSpPr/>
          <p:nvPr/>
        </p:nvSpPr>
        <p:spPr>
          <a:xfrm>
            <a:off x="2611773" y="2925419"/>
            <a:ext cx="1673329" cy="1661993"/>
          </a:xfrm>
          <a:prstGeom prst="rect">
            <a:avLst/>
          </a:prstGeom>
        </p:spPr>
        <p:txBody>
          <a:bodyPr wrap="square">
            <a:spAutoFit/>
          </a:bodyPr>
          <a:lstStyle/>
          <a:p>
            <a:pPr algn="r">
              <a:spcBef>
                <a:spcPts val="600"/>
              </a:spcBef>
              <a:spcAft>
                <a:spcPts val="1800"/>
              </a:spcAft>
            </a:pPr>
            <a:r>
              <a:rPr lang="en-US" sz="1050">
                <a:latin typeface="+mj-lt"/>
                <a:cs typeface="Calibri" panose="020F0502020204030204" pitchFamily="34" charset="0"/>
              </a:rPr>
              <a:t>Regional</a:t>
            </a:r>
          </a:p>
          <a:p>
            <a:pPr algn="r">
              <a:spcBef>
                <a:spcPts val="600"/>
              </a:spcBef>
              <a:spcAft>
                <a:spcPts val="1800"/>
              </a:spcAft>
            </a:pPr>
            <a:r>
              <a:rPr lang="en-US" sz="1050">
                <a:latin typeface="+mj-lt"/>
                <a:cs typeface="Calibri" panose="020F0502020204030204" pitchFamily="34" charset="0"/>
              </a:rPr>
              <a:t>National</a:t>
            </a:r>
          </a:p>
          <a:p>
            <a:pPr algn="r">
              <a:spcBef>
                <a:spcPts val="600"/>
              </a:spcBef>
              <a:spcAft>
                <a:spcPts val="1800"/>
              </a:spcAft>
            </a:pPr>
            <a:r>
              <a:rPr lang="en-US" sz="1050">
                <a:latin typeface="+mj-lt"/>
                <a:cs typeface="Calibri" panose="020F0502020204030204" pitchFamily="34" charset="0"/>
              </a:rPr>
              <a:t>State/provincial</a:t>
            </a:r>
          </a:p>
          <a:p>
            <a:pPr algn="r">
              <a:spcBef>
                <a:spcPts val="600"/>
              </a:spcBef>
              <a:spcAft>
                <a:spcPts val="600"/>
              </a:spcAft>
            </a:pPr>
            <a:r>
              <a:rPr lang="en-US" sz="1050">
                <a:latin typeface="+mj-lt"/>
                <a:cs typeface="Calibri" panose="020F0502020204030204" pitchFamily="34" charset="0"/>
              </a:rPr>
              <a:t>Municipal/local</a:t>
            </a:r>
          </a:p>
        </p:txBody>
      </p:sp>
      <p:sp>
        <p:nvSpPr>
          <p:cNvPr id="74" name="Textfeld 73">
            <a:extLst>
              <a:ext uri="{FF2B5EF4-FFF2-40B4-BE49-F238E27FC236}">
                <a16:creationId xmlns:a16="http://schemas.microsoft.com/office/drawing/2014/main" id="{46A11E33-D55F-4C72-BDD2-656E97D2D4D5}"/>
              </a:ext>
            </a:extLst>
          </p:cNvPr>
          <p:cNvSpPr txBox="1"/>
          <p:nvPr/>
        </p:nvSpPr>
        <p:spPr>
          <a:xfrm>
            <a:off x="7885520" y="3904886"/>
            <a:ext cx="861297" cy="276999"/>
          </a:xfrm>
          <a:prstGeom prst="rect">
            <a:avLst/>
          </a:prstGeom>
          <a:noFill/>
        </p:spPr>
        <p:txBody>
          <a:bodyPr wrap="square" rtlCol="0">
            <a:spAutoFit/>
          </a:bodyPr>
          <a:lstStyle/>
          <a:p>
            <a:pPr algn="l"/>
            <a:r>
              <a:rPr lang="en-US" sz="1200" b="1"/>
              <a:t>Sector</a:t>
            </a:r>
          </a:p>
        </p:txBody>
      </p:sp>
    </p:spTree>
    <p:extLst>
      <p:ext uri="{BB962C8B-B14F-4D97-AF65-F5344CB8AC3E}">
        <p14:creationId xmlns:p14="http://schemas.microsoft.com/office/powerpoint/2010/main" val="15148441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a:p>
          <a:p>
            <a:pPr algn="ctr"/>
            <a:r>
              <a:rPr lang="en-US" sz="2400"/>
              <a:t>What instruments and mechanisms for realizing horizontal policy coordination do you know of and/or are you aware of in your own regional context? </a:t>
            </a:r>
          </a:p>
          <a:p>
            <a:pPr algn="ctr"/>
            <a:endParaRPr lang="de-DE"/>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479926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SRFTFS2Y63PY-545973155-19144</_dlc_DocId>
    <_dlc_DocIdUrl xmlns="c223a77a-1bdc-44bd-8349-8f51de15cd10">
      <Url>https://gizonline.sharepoint.com/sites/WaterPolicy-InnovationforResilienceWaPo-RE/_layouts/15/DocIdRedir.aspx?ID=SRFTFS2Y63PY-545973155-19144</Url>
      <Description>SRFTFS2Y63PY-545973155-19144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D263A1-1891-4DA2-AE4D-25C933B94250}">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18D4901E-F10A-4BD7-8AAD-2473AF9297E2}">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E3491E6-6CB7-4710-A07B-2E7BD957E7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42</Slides>
  <Notes>42</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Master English</vt:lpstr>
      <vt:lpstr>Module II - Institutions, processes and tools for institutionalizing the WEF Nexus</vt:lpstr>
      <vt:lpstr>Let’s get back to Ms. Sinclair…</vt:lpstr>
      <vt:lpstr>Outline</vt:lpstr>
      <vt:lpstr>Horizontal and vertical policy coordination</vt:lpstr>
      <vt:lpstr>In the absence of coordination </vt:lpstr>
      <vt:lpstr>Objectives of coordination  </vt:lpstr>
      <vt:lpstr>Sectoral organization of administrative systems </vt:lpstr>
      <vt:lpstr>Coordination across sectors and administrative levels </vt:lpstr>
      <vt:lpstr>Time for some reflection!</vt:lpstr>
      <vt:lpstr>WEF Nexus coordination process</vt:lpstr>
      <vt:lpstr>Type I: Horizontal coordination for WEF governance</vt:lpstr>
      <vt:lpstr>Type II: Vertical coordination for WEF nexus</vt:lpstr>
      <vt:lpstr>Example: Coordination for WEF governance</vt:lpstr>
      <vt:lpstr>Example: Coordination for WEF governance</vt:lpstr>
      <vt:lpstr>Example: Coordination for WEF governance</vt:lpstr>
      <vt:lpstr>Example: Coordination for WEF governance</vt:lpstr>
      <vt:lpstr>The process for Nexus collaboration</vt:lpstr>
      <vt:lpstr>Challenges for realizing horizontal and vertical coordination</vt:lpstr>
      <vt:lpstr>Time for some reflection!</vt:lpstr>
      <vt:lpstr>Case studies policy coordination</vt:lpstr>
      <vt:lpstr>Case studies: Coordination for WEF governance</vt:lpstr>
      <vt:lpstr>Case studies: Coordination for WEF governance</vt:lpstr>
      <vt:lpstr>Case studies: Coordination for WEF governance</vt:lpstr>
      <vt:lpstr>Case studies: Coordination for WEF governance</vt:lpstr>
      <vt:lpstr>Case studies: Coordination for WEF governance</vt:lpstr>
      <vt:lpstr>Case studies: Coordination for WEF governance</vt:lpstr>
      <vt:lpstr>Policy instruments to incentivize resource efficiency</vt:lpstr>
      <vt:lpstr>Policy instruments to incentivise resource efficiency   </vt:lpstr>
      <vt:lpstr>Regulatory instruments </vt:lpstr>
      <vt:lpstr> Regulatory instruments: Green building standards in Israel  </vt:lpstr>
      <vt:lpstr>Strength and weaknesses of regulatory instruments</vt:lpstr>
      <vt:lpstr>Financial instruments </vt:lpstr>
      <vt:lpstr>Financial instruments: Water charges in the Netherlands </vt:lpstr>
      <vt:lpstr>Financial instruments: Water charges in the Netherlands </vt:lpstr>
      <vt:lpstr>Strength and weaknesses of financial instruments</vt:lpstr>
      <vt:lpstr>Promotional instruments </vt:lpstr>
      <vt:lpstr>Promotional instruments: Eco Awards Namibia </vt:lpstr>
      <vt:lpstr>Strength and weaknesses of promotional instruments</vt:lpstr>
      <vt:lpstr>Q &amp; A on Governing the Nexus</vt:lpstr>
      <vt:lpstr>Interactive Exercise: Policy Analysis</vt:lpstr>
      <vt:lpstr>WEF Nexus Policy Analysis </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5</cp:revision>
  <dcterms:created xsi:type="dcterms:W3CDTF">2017-09-14T11:33:37Z</dcterms:created>
  <dcterms:modified xsi:type="dcterms:W3CDTF">2023-02-28T10:45:26Z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e7219132-9fd6-48b7-9ff4-824680d6ee5c</vt:lpwstr>
  </property>
  <property fmtid="{D5CDD505-2E9C-101B-9397-08002B2CF9AE}" pid="4" name="MediaServiceImageTags">
    <vt:lpwstr/>
  </property>
</Properties>
</file>