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6"/>
  </p:notesMasterIdLst>
  <p:handoutMasterIdLst>
    <p:handoutMasterId r:id="rId47"/>
  </p:handoutMasterIdLst>
  <p:sldIdLst>
    <p:sldId id="738" r:id="rId6"/>
    <p:sldId id="846" r:id="rId7"/>
    <p:sldId id="847" r:id="rId8"/>
    <p:sldId id="848" r:id="rId9"/>
    <p:sldId id="783" r:id="rId10"/>
    <p:sldId id="821" r:id="rId11"/>
    <p:sldId id="658" r:id="rId12"/>
    <p:sldId id="776" r:id="rId13"/>
    <p:sldId id="810" r:id="rId14"/>
    <p:sldId id="849" r:id="rId15"/>
    <p:sldId id="851" r:id="rId16"/>
    <p:sldId id="812" r:id="rId17"/>
    <p:sldId id="777" r:id="rId18"/>
    <p:sldId id="663" r:id="rId19"/>
    <p:sldId id="786" r:id="rId20"/>
    <p:sldId id="673" r:id="rId21"/>
    <p:sldId id="790" r:id="rId22"/>
    <p:sldId id="662" r:id="rId23"/>
    <p:sldId id="850" r:id="rId24"/>
    <p:sldId id="813" r:id="rId25"/>
    <p:sldId id="778" r:id="rId26"/>
    <p:sldId id="665" r:id="rId27"/>
    <p:sldId id="666" r:id="rId28"/>
    <p:sldId id="667" r:id="rId29"/>
    <p:sldId id="779" r:id="rId30"/>
    <p:sldId id="674" r:id="rId31"/>
    <p:sldId id="668" r:id="rId32"/>
    <p:sldId id="814" r:id="rId33"/>
    <p:sldId id="780" r:id="rId34"/>
    <p:sldId id="671" r:id="rId35"/>
    <p:sldId id="672" r:id="rId36"/>
    <p:sldId id="784" r:id="rId37"/>
    <p:sldId id="785" r:id="rId38"/>
    <p:sldId id="792" r:id="rId39"/>
    <p:sldId id="811" r:id="rId40"/>
    <p:sldId id="760" r:id="rId41"/>
    <p:sldId id="762" r:id="rId42"/>
    <p:sldId id="852" r:id="rId43"/>
    <p:sldId id="853" r:id="rId44"/>
    <p:sldId id="982" r:id="rId45"/>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bine Blumstein" initials="SB" lastIdx="2" clrIdx="6">
    <p:extLst>
      <p:ext uri="{19B8F6BF-5375-455C-9EA6-DF929625EA0E}">
        <p15:presenceInfo xmlns:p15="http://schemas.microsoft.com/office/powerpoint/2012/main" userId="7c8c8f6a3fce4c19" providerId="Windows Live"/>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Bilgram, Stephanie GIZ" initials="BSG" lastIdx="47" clrIdx="7">
    <p:extLst>
      <p:ext uri="{19B8F6BF-5375-455C-9EA6-DF929625EA0E}">
        <p15:presenceInfo xmlns:p15="http://schemas.microsoft.com/office/powerpoint/2012/main" userId="S::stephanie.bilgram@giz.de::7eaf3b4c-b72a-4433-a624-c860e2d7022b"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Sander, Irene GIZ" initials="SIG" lastIdx="4" clrIdx="8">
    <p:extLst>
      <p:ext uri="{19B8F6BF-5375-455C-9EA6-DF929625EA0E}">
        <p15:presenceInfo xmlns:p15="http://schemas.microsoft.com/office/powerpoint/2012/main" userId="S::irene.sander@giz.de::e6e6df08-ceec-47fc-8925-d831651b700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Annika (adelphi)" initials="A(" lastIdx="56" clrIdx="4">
    <p:extLst>
      <p:ext uri="{19B8F6BF-5375-455C-9EA6-DF929625EA0E}">
        <p15:presenceInfo xmlns:p15="http://schemas.microsoft.com/office/powerpoint/2012/main" userId="S-1-5-21-1761227572-3249661292-4128413540-1209" providerId="AD"/>
      </p:ext>
    </p:extLst>
  </p:cmAuthor>
  <p:cmAuthor id="6" name="Lilly Aufdembrinke - adelphi" initials="LA-a" lastIdx="7" clrIdx="5">
    <p:extLst>
      <p:ext uri="{19B8F6BF-5375-455C-9EA6-DF929625EA0E}">
        <p15:presenceInfo xmlns:p15="http://schemas.microsoft.com/office/powerpoint/2012/main" userId="S-1-5-21-1761227572-3249661292-4128413540-54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5FF"/>
    <a:srgbClr val="004C82"/>
    <a:srgbClr val="658674"/>
    <a:srgbClr val="C1DE86"/>
    <a:srgbClr val="79A12C"/>
    <a:srgbClr val="BBEB21"/>
    <a:srgbClr val="AEDE14"/>
    <a:srgbClr val="C97709"/>
    <a:srgbClr val="F4971A"/>
    <a:srgbClr val="F6B33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84388-872C-4419-91B4-908B8021C2A6}" v="12" dt="2022-09-21T05:41:15.26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0"/>
        <p:guide orient="horz" pos="162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ner, Bettina GIZ" userId="S::bettina.renner@giz.de::0c7e7fc2-ab14-48e8-9800-9b17a03bdc4a" providerId="AD" clId="Web-{51A18A30-6AFE-B336-4CD2-54F6FB0F3D38}"/>
    <pc:docChg chg="addSld delSld">
      <pc:chgData name="Renner, Bettina GIZ" userId="S::bettina.renner@giz.de::0c7e7fc2-ab14-48e8-9800-9b17a03bdc4a" providerId="AD" clId="Web-{51A18A30-6AFE-B336-4CD2-54F6FB0F3D38}" dt="2022-04-29T12:18:28.232" v="3"/>
      <pc:docMkLst>
        <pc:docMk/>
      </pc:docMkLst>
      <pc:sldChg chg="add del replId">
        <pc:chgData name="Renner, Bettina GIZ" userId="S::bettina.renner@giz.de::0c7e7fc2-ab14-48e8-9800-9b17a03bdc4a" providerId="AD" clId="Web-{51A18A30-6AFE-B336-4CD2-54F6FB0F3D38}" dt="2022-04-29T12:18:28.232" v="3"/>
        <pc:sldMkLst>
          <pc:docMk/>
          <pc:sldMk cId="3297853741" sldId="854"/>
        </pc:sldMkLst>
      </pc:sldChg>
      <pc:sldChg chg="add del replId">
        <pc:chgData name="Renner, Bettina GIZ" userId="S::bettina.renner@giz.de::0c7e7fc2-ab14-48e8-9800-9b17a03bdc4a" providerId="AD" clId="Web-{51A18A30-6AFE-B336-4CD2-54F6FB0F3D38}" dt="2022-04-29T12:18:28.232" v="2"/>
        <pc:sldMkLst>
          <pc:docMk/>
          <pc:sldMk cId="3594106725" sldId="855"/>
        </pc:sldMkLst>
      </pc:sldChg>
    </pc:docChg>
  </pc:docChgLst>
  <pc:docChgLst>
    <pc:chgData name="semmling" userId="11aa84fa-22e7-49e1-91ac-487fb8aea13d" providerId="ADAL" clId="{6B7F9C8B-0711-4685-BB62-C98335ED2DBB}"/>
    <pc:docChg chg="modSld">
      <pc:chgData name="semmling" userId="11aa84fa-22e7-49e1-91ac-487fb8aea13d" providerId="ADAL" clId="{6B7F9C8B-0711-4685-BB62-C98335ED2DBB}" dt="2022-04-01T09:44:01.356" v="1"/>
      <pc:docMkLst>
        <pc:docMk/>
      </pc:docMkLst>
      <pc:sldChg chg="delCm">
        <pc:chgData name="semmling" userId="11aa84fa-22e7-49e1-91ac-487fb8aea13d" providerId="ADAL" clId="{6B7F9C8B-0711-4685-BB62-C98335ED2DBB}" dt="2022-04-01T09:43:50.206" v="0"/>
        <pc:sldMkLst>
          <pc:docMk/>
          <pc:sldMk cId="3294443816" sldId="665"/>
        </pc:sldMkLst>
      </pc:sldChg>
      <pc:sldChg chg="delCm">
        <pc:chgData name="semmling" userId="11aa84fa-22e7-49e1-91ac-487fb8aea13d" providerId="ADAL" clId="{6B7F9C8B-0711-4685-BB62-C98335ED2DBB}" dt="2022-04-01T09:44:01.356" v="1"/>
        <pc:sldMkLst>
          <pc:docMk/>
          <pc:sldMk cId="3370509690" sldId="671"/>
        </pc:sldMkLst>
      </pc:sldChg>
    </pc:docChg>
  </pc:docChgLst>
  <pc:docChgLst>
    <pc:chgData name="Stephanie Bilgram" userId="7eaf3b4c-b72a-4433-a624-c860e2d7022b" providerId="ADAL" clId="{78308772-CC8B-4165-B7C0-933FE4D7591E}"/>
    <pc:docChg chg="custSel modSld">
      <pc:chgData name="Stephanie Bilgram" userId="7eaf3b4c-b72a-4433-a624-c860e2d7022b" providerId="ADAL" clId="{78308772-CC8B-4165-B7C0-933FE4D7591E}" dt="2022-03-31T07:38:28.538" v="2" actId="1589"/>
      <pc:docMkLst>
        <pc:docMk/>
      </pc:docMkLst>
      <pc:sldChg chg="addCm modCm">
        <pc:chgData name="Stephanie Bilgram" userId="7eaf3b4c-b72a-4433-a624-c860e2d7022b" providerId="ADAL" clId="{78308772-CC8B-4165-B7C0-933FE4D7591E}" dt="2022-03-31T07:38:28.538" v="2" actId="1589"/>
        <pc:sldMkLst>
          <pc:docMk/>
          <pc:sldMk cId="3294443816" sldId="665"/>
        </pc:sldMkLst>
      </pc:sldChg>
    </pc:docChg>
  </pc:docChgLst>
  <pc:docChgLst>
    <pc:chgData name="Lilly Aufdembrinke" userId="fee545d9-4af7-4ecf-b0b0-707eb0358dd5" providerId="ADAL" clId="{9A9F8359-0378-44BB-B0D9-5194CFE5555E}"/>
    <pc:docChg chg="undo custSel addSld delSld modSld sldOrd">
      <pc:chgData name="Lilly Aufdembrinke" userId="fee545d9-4af7-4ecf-b0b0-707eb0358dd5" providerId="ADAL" clId="{9A9F8359-0378-44BB-B0D9-5194CFE5555E}" dt="2022-03-31T10:02:52.703" v="289" actId="20577"/>
      <pc:docMkLst>
        <pc:docMk/>
      </pc:docMkLst>
      <pc:sldChg chg="modSp">
        <pc:chgData name="Lilly Aufdembrinke" userId="fee545d9-4af7-4ecf-b0b0-707eb0358dd5" providerId="ADAL" clId="{9A9F8359-0378-44BB-B0D9-5194CFE5555E}" dt="2022-03-30T07:42:42.657" v="38" actId="313"/>
        <pc:sldMkLst>
          <pc:docMk/>
          <pc:sldMk cId="3389974106" sldId="658"/>
        </pc:sldMkLst>
        <pc:spChg chg="mod">
          <ac:chgData name="Lilly Aufdembrinke" userId="fee545d9-4af7-4ecf-b0b0-707eb0358dd5" providerId="ADAL" clId="{9A9F8359-0378-44BB-B0D9-5194CFE5555E}" dt="2022-03-30T07:42:42.657" v="38" actId="313"/>
          <ac:spMkLst>
            <pc:docMk/>
            <pc:sldMk cId="3389974106" sldId="658"/>
            <ac:spMk id="3" creationId="{7BE8922C-1843-48C9-A30F-B81424BBE226}"/>
          </ac:spMkLst>
        </pc:spChg>
      </pc:sldChg>
      <pc:sldChg chg="modSp">
        <pc:chgData name="Lilly Aufdembrinke" userId="fee545d9-4af7-4ecf-b0b0-707eb0358dd5" providerId="ADAL" clId="{9A9F8359-0378-44BB-B0D9-5194CFE5555E}" dt="2022-03-30T07:41:54.353" v="26" actId="790"/>
        <pc:sldMkLst>
          <pc:docMk/>
          <pc:sldMk cId="3294443816" sldId="665"/>
        </pc:sldMkLst>
        <pc:spChg chg="mod">
          <ac:chgData name="Lilly Aufdembrinke" userId="fee545d9-4af7-4ecf-b0b0-707eb0358dd5" providerId="ADAL" clId="{9A9F8359-0378-44BB-B0D9-5194CFE5555E}" dt="2022-03-30T07:41:54.353" v="26" actId="790"/>
          <ac:spMkLst>
            <pc:docMk/>
            <pc:sldMk cId="3294443816" sldId="665"/>
            <ac:spMk id="3" creationId="{60589938-84D6-450C-BCEE-C4E10BA1625F}"/>
          </ac:spMkLst>
        </pc:spChg>
      </pc:sldChg>
      <pc:sldChg chg="modSp">
        <pc:chgData name="Lilly Aufdembrinke" userId="fee545d9-4af7-4ecf-b0b0-707eb0358dd5" providerId="ADAL" clId="{9A9F8359-0378-44BB-B0D9-5194CFE5555E}" dt="2022-03-30T07:39:47.924" v="17" actId="790"/>
        <pc:sldMkLst>
          <pc:docMk/>
          <pc:sldMk cId="2964711697" sldId="673"/>
        </pc:sldMkLst>
        <pc:spChg chg="mod">
          <ac:chgData name="Lilly Aufdembrinke" userId="fee545d9-4af7-4ecf-b0b0-707eb0358dd5" providerId="ADAL" clId="{9A9F8359-0378-44BB-B0D9-5194CFE5555E}" dt="2022-03-30T07:39:47.924" v="17" actId="790"/>
          <ac:spMkLst>
            <pc:docMk/>
            <pc:sldMk cId="2964711697" sldId="673"/>
            <ac:spMk id="3" creationId="{66130F12-5375-4EB0-BD22-9BD6936582B4}"/>
          </ac:spMkLst>
        </pc:spChg>
      </pc:sldChg>
      <pc:sldChg chg="modSp modCm">
        <pc:chgData name="Lilly Aufdembrinke" userId="fee545d9-4af7-4ecf-b0b0-707eb0358dd5" providerId="ADAL" clId="{9A9F8359-0378-44BB-B0D9-5194CFE5555E}" dt="2022-03-29T15:45:55.649" v="5" actId="20577"/>
        <pc:sldMkLst>
          <pc:docMk/>
          <pc:sldMk cId="1946729247" sldId="675"/>
        </pc:sldMkLst>
        <pc:spChg chg="mod">
          <ac:chgData name="Lilly Aufdembrinke" userId="fee545d9-4af7-4ecf-b0b0-707eb0358dd5" providerId="ADAL" clId="{9A9F8359-0378-44BB-B0D9-5194CFE5555E}" dt="2022-03-29T15:45:55.649" v="5" actId="20577"/>
          <ac:spMkLst>
            <pc:docMk/>
            <pc:sldMk cId="1946729247" sldId="675"/>
            <ac:spMk id="5" creationId="{B6605160-8AAB-4068-8F8E-9F22B37C6DBC}"/>
          </ac:spMkLst>
        </pc:spChg>
        <pc:spChg chg="mod">
          <ac:chgData name="Lilly Aufdembrinke" userId="fee545d9-4af7-4ecf-b0b0-707eb0358dd5" providerId="ADAL" clId="{9A9F8359-0378-44BB-B0D9-5194CFE5555E}" dt="2022-03-29T14:37:25.698" v="3" actId="20577"/>
          <ac:spMkLst>
            <pc:docMk/>
            <pc:sldMk cId="1946729247" sldId="675"/>
            <ac:spMk id="7" creationId="{2E8844CF-EE31-4AFB-91E4-4B2E90E5DB91}"/>
          </ac:spMkLst>
        </pc:spChg>
      </pc:sldChg>
      <pc:sldChg chg="modSp">
        <pc:chgData name="Lilly Aufdembrinke" userId="fee545d9-4af7-4ecf-b0b0-707eb0358dd5" providerId="ADAL" clId="{9A9F8359-0378-44BB-B0D9-5194CFE5555E}" dt="2022-03-31T09:56:22.841" v="84" actId="20577"/>
        <pc:sldMkLst>
          <pc:docMk/>
          <pc:sldMk cId="1647317355" sldId="762"/>
        </pc:sldMkLst>
        <pc:spChg chg="mod">
          <ac:chgData name="Lilly Aufdembrinke" userId="fee545d9-4af7-4ecf-b0b0-707eb0358dd5" providerId="ADAL" clId="{9A9F8359-0378-44BB-B0D9-5194CFE5555E}" dt="2022-03-31T09:56:22.841" v="84" actId="20577"/>
          <ac:spMkLst>
            <pc:docMk/>
            <pc:sldMk cId="1647317355" sldId="762"/>
            <ac:spMk id="2" creationId="{E284F95B-2421-4B42-862A-577A6366A109}"/>
          </ac:spMkLst>
        </pc:spChg>
        <pc:spChg chg="mod">
          <ac:chgData name="Lilly Aufdembrinke" userId="fee545d9-4af7-4ecf-b0b0-707eb0358dd5" providerId="ADAL" clId="{9A9F8359-0378-44BB-B0D9-5194CFE5555E}" dt="2022-03-30T07:41:13.271" v="24" actId="790"/>
          <ac:spMkLst>
            <pc:docMk/>
            <pc:sldMk cId="1647317355" sldId="762"/>
            <ac:spMk id="3" creationId="{C113CE7E-00F0-4056-A744-217014FAEE9F}"/>
          </ac:spMkLst>
        </pc:spChg>
      </pc:sldChg>
      <pc:sldChg chg="modSp">
        <pc:chgData name="Lilly Aufdembrinke" userId="fee545d9-4af7-4ecf-b0b0-707eb0358dd5" providerId="ADAL" clId="{9A9F8359-0378-44BB-B0D9-5194CFE5555E}" dt="2022-03-30T07:37:58.964" v="8" actId="790"/>
        <pc:sldMkLst>
          <pc:docMk/>
          <pc:sldMk cId="1822819620" sldId="776"/>
        </pc:sldMkLst>
        <pc:spChg chg="mod">
          <ac:chgData name="Lilly Aufdembrinke" userId="fee545d9-4af7-4ecf-b0b0-707eb0358dd5" providerId="ADAL" clId="{9A9F8359-0378-44BB-B0D9-5194CFE5555E}" dt="2022-03-30T07:37:58.964" v="8" actId="790"/>
          <ac:spMkLst>
            <pc:docMk/>
            <pc:sldMk cId="1822819620" sldId="776"/>
            <ac:spMk id="3" creationId="{811A6C28-E24F-45FB-BBB8-51B5490C1F85}"/>
          </ac:spMkLst>
        </pc:spChg>
      </pc:sldChg>
      <pc:sldChg chg="modSp">
        <pc:chgData name="Lilly Aufdembrinke" userId="fee545d9-4af7-4ecf-b0b0-707eb0358dd5" providerId="ADAL" clId="{9A9F8359-0378-44BB-B0D9-5194CFE5555E}" dt="2022-03-30T07:42:08.557" v="36" actId="20577"/>
        <pc:sldMkLst>
          <pc:docMk/>
          <pc:sldMk cId="3611327598" sldId="780"/>
        </pc:sldMkLst>
        <pc:graphicFrameChg chg="mod">
          <ac:chgData name="Lilly Aufdembrinke" userId="fee545d9-4af7-4ecf-b0b0-707eb0358dd5" providerId="ADAL" clId="{9A9F8359-0378-44BB-B0D9-5194CFE5555E}" dt="2022-03-30T07:42:08.557" v="36" actId="20577"/>
          <ac:graphicFrameMkLst>
            <pc:docMk/>
            <pc:sldMk cId="3611327598" sldId="780"/>
            <ac:graphicFrameMk id="7" creationId="{015009FD-DB81-4504-9146-353BB530500E}"/>
          </ac:graphicFrameMkLst>
        </pc:graphicFrameChg>
      </pc:sldChg>
      <pc:sldChg chg="modSp">
        <pc:chgData name="Lilly Aufdembrinke" userId="fee545d9-4af7-4ecf-b0b0-707eb0358dd5" providerId="ADAL" clId="{9A9F8359-0378-44BB-B0D9-5194CFE5555E}" dt="2022-03-30T07:41:32.929" v="25" actId="790"/>
        <pc:sldMkLst>
          <pc:docMk/>
          <pc:sldMk cId="1280993757" sldId="784"/>
        </pc:sldMkLst>
        <pc:graphicFrameChg chg="modGraphic">
          <ac:chgData name="Lilly Aufdembrinke" userId="fee545d9-4af7-4ecf-b0b0-707eb0358dd5" providerId="ADAL" clId="{9A9F8359-0378-44BB-B0D9-5194CFE5555E}" dt="2022-03-30T07:41:32.929" v="25" actId="790"/>
          <ac:graphicFrameMkLst>
            <pc:docMk/>
            <pc:sldMk cId="1280993757" sldId="784"/>
            <ac:graphicFrameMk id="6" creationId="{32235EB4-7E80-4BD9-A151-CE052EFB9AC6}"/>
          </ac:graphicFrameMkLst>
        </pc:graphicFrameChg>
      </pc:sldChg>
      <pc:sldChg chg="modSp">
        <pc:chgData name="Lilly Aufdembrinke" userId="fee545d9-4af7-4ecf-b0b0-707eb0358dd5" providerId="ADAL" clId="{9A9F8359-0378-44BB-B0D9-5194CFE5555E}" dt="2022-03-30T07:40:52.961" v="22" actId="790"/>
        <pc:sldMkLst>
          <pc:docMk/>
          <pc:sldMk cId="3673090941" sldId="785"/>
        </pc:sldMkLst>
        <pc:spChg chg="mod">
          <ac:chgData name="Lilly Aufdembrinke" userId="fee545d9-4af7-4ecf-b0b0-707eb0358dd5" providerId="ADAL" clId="{9A9F8359-0378-44BB-B0D9-5194CFE5555E}" dt="2022-03-30T07:40:52.961" v="22" actId="790"/>
          <ac:spMkLst>
            <pc:docMk/>
            <pc:sldMk cId="3673090941" sldId="785"/>
            <ac:spMk id="4" creationId="{C253E9D9-CDB8-42C8-B0A8-A3CE7EE1E811}"/>
          </ac:spMkLst>
        </pc:spChg>
      </pc:sldChg>
      <pc:sldChg chg="modSp">
        <pc:chgData name="Lilly Aufdembrinke" userId="fee545d9-4af7-4ecf-b0b0-707eb0358dd5" providerId="ADAL" clId="{9A9F8359-0378-44BB-B0D9-5194CFE5555E}" dt="2022-03-30T07:39:40.072" v="16" actId="790"/>
        <pc:sldMkLst>
          <pc:docMk/>
          <pc:sldMk cId="1231466663" sldId="786"/>
        </pc:sldMkLst>
        <pc:spChg chg="mod">
          <ac:chgData name="Lilly Aufdembrinke" userId="fee545d9-4af7-4ecf-b0b0-707eb0358dd5" providerId="ADAL" clId="{9A9F8359-0378-44BB-B0D9-5194CFE5555E}" dt="2022-03-30T07:39:40.072" v="16" actId="790"/>
          <ac:spMkLst>
            <pc:docMk/>
            <pc:sldMk cId="1231466663" sldId="786"/>
            <ac:spMk id="5" creationId="{E56879E7-063F-431A-A311-C2214F901B62}"/>
          </ac:spMkLst>
        </pc:spChg>
      </pc:sldChg>
      <pc:sldChg chg="modSp">
        <pc:chgData name="Lilly Aufdembrinke" userId="fee545d9-4af7-4ecf-b0b0-707eb0358dd5" providerId="ADAL" clId="{9A9F8359-0378-44BB-B0D9-5194CFE5555E}" dt="2022-03-30T07:42:19.917" v="37" actId="20577"/>
        <pc:sldMkLst>
          <pc:docMk/>
          <pc:sldMk cId="3702350486" sldId="790"/>
        </pc:sldMkLst>
        <pc:spChg chg="mod">
          <ac:chgData name="Lilly Aufdembrinke" userId="fee545d9-4af7-4ecf-b0b0-707eb0358dd5" providerId="ADAL" clId="{9A9F8359-0378-44BB-B0D9-5194CFE5555E}" dt="2022-03-30T07:42:19.917" v="37" actId="20577"/>
          <ac:spMkLst>
            <pc:docMk/>
            <pc:sldMk cId="3702350486" sldId="790"/>
            <ac:spMk id="3" creationId="{66130F12-5375-4EB0-BD22-9BD6936582B4}"/>
          </ac:spMkLst>
        </pc:spChg>
      </pc:sldChg>
      <pc:sldChg chg="modSp">
        <pc:chgData name="Lilly Aufdembrinke" userId="fee545d9-4af7-4ecf-b0b0-707eb0358dd5" providerId="ADAL" clId="{9A9F8359-0378-44BB-B0D9-5194CFE5555E}" dt="2022-03-30T07:41:04.583" v="23" actId="790"/>
        <pc:sldMkLst>
          <pc:docMk/>
          <pc:sldMk cId="1761841370" sldId="811"/>
        </pc:sldMkLst>
        <pc:spChg chg="mod">
          <ac:chgData name="Lilly Aufdembrinke" userId="fee545d9-4af7-4ecf-b0b0-707eb0358dd5" providerId="ADAL" clId="{9A9F8359-0378-44BB-B0D9-5194CFE5555E}" dt="2022-03-30T07:41:04.583" v="23" actId="790"/>
          <ac:spMkLst>
            <pc:docMk/>
            <pc:sldMk cId="1761841370" sldId="811"/>
            <ac:spMk id="2" creationId="{B287A7FA-C983-4472-BFFF-D6D9AC071CA2}"/>
          </ac:spMkLst>
        </pc:spChg>
        <pc:spChg chg="mod">
          <ac:chgData name="Lilly Aufdembrinke" userId="fee545d9-4af7-4ecf-b0b0-707eb0358dd5" providerId="ADAL" clId="{9A9F8359-0378-44BB-B0D9-5194CFE5555E}" dt="2022-03-30T07:41:04.583" v="23" actId="790"/>
          <ac:spMkLst>
            <pc:docMk/>
            <pc:sldMk cId="1761841370" sldId="811"/>
            <ac:spMk id="3" creationId="{865E0E59-F174-4409-992D-D876FC5F3450}"/>
          </ac:spMkLst>
        </pc:spChg>
      </pc:sldChg>
      <pc:sldChg chg="modSp">
        <pc:chgData name="Lilly Aufdembrinke" userId="fee545d9-4af7-4ecf-b0b0-707eb0358dd5" providerId="ADAL" clId="{9A9F8359-0378-44BB-B0D9-5194CFE5555E}" dt="2022-03-30T07:37:40.530" v="6" actId="790"/>
        <pc:sldMkLst>
          <pc:docMk/>
          <pc:sldMk cId="3901532249" sldId="846"/>
        </pc:sldMkLst>
        <pc:spChg chg="mod">
          <ac:chgData name="Lilly Aufdembrinke" userId="fee545d9-4af7-4ecf-b0b0-707eb0358dd5" providerId="ADAL" clId="{9A9F8359-0378-44BB-B0D9-5194CFE5555E}" dt="2022-03-30T07:37:40.530" v="6" actId="790"/>
          <ac:spMkLst>
            <pc:docMk/>
            <pc:sldMk cId="3901532249" sldId="846"/>
            <ac:spMk id="2" creationId="{788DB913-A403-4770-B72F-C1DB8088EDAC}"/>
          </ac:spMkLst>
        </pc:spChg>
      </pc:sldChg>
      <pc:sldChg chg="modSp add">
        <pc:chgData name="Lilly Aufdembrinke" userId="fee545d9-4af7-4ecf-b0b0-707eb0358dd5" providerId="ADAL" clId="{9A9F8359-0378-44BB-B0D9-5194CFE5555E}" dt="2022-03-30T07:39:21.687" v="15" actId="790"/>
        <pc:sldMkLst>
          <pc:docMk/>
          <pc:sldMk cId="2630976739" sldId="851"/>
        </pc:sldMkLst>
        <pc:spChg chg="mod">
          <ac:chgData name="Lilly Aufdembrinke" userId="fee545d9-4af7-4ecf-b0b0-707eb0358dd5" providerId="ADAL" clId="{9A9F8359-0378-44BB-B0D9-5194CFE5555E}" dt="2022-03-30T07:39:21.687" v="15" actId="790"/>
          <ac:spMkLst>
            <pc:docMk/>
            <pc:sldMk cId="2630976739" sldId="851"/>
            <ac:spMk id="2" creationId="{E174387C-BB20-4540-96C8-3522572A6BBF}"/>
          </ac:spMkLst>
        </pc:spChg>
        <pc:spChg chg="mod">
          <ac:chgData name="Lilly Aufdembrinke" userId="fee545d9-4af7-4ecf-b0b0-707eb0358dd5" providerId="ADAL" clId="{9A9F8359-0378-44BB-B0D9-5194CFE5555E}" dt="2022-03-30T07:39:21.687" v="15" actId="790"/>
          <ac:spMkLst>
            <pc:docMk/>
            <pc:sldMk cId="2630976739" sldId="851"/>
            <ac:spMk id="3" creationId="{75EE13FF-7D79-42F6-B09B-38D3505C83F3}"/>
          </ac:spMkLst>
        </pc:spChg>
      </pc:sldChg>
      <pc:sldChg chg="modSp add ord modNotesTx">
        <pc:chgData name="Lilly Aufdembrinke" userId="fee545d9-4af7-4ecf-b0b0-707eb0358dd5" providerId="ADAL" clId="{9A9F8359-0378-44BB-B0D9-5194CFE5555E}" dt="2022-03-31T09:54:54.588" v="68"/>
        <pc:sldMkLst>
          <pc:docMk/>
          <pc:sldMk cId="3035089157" sldId="852"/>
        </pc:sldMkLst>
        <pc:spChg chg="mod">
          <ac:chgData name="Lilly Aufdembrinke" userId="fee545d9-4af7-4ecf-b0b0-707eb0358dd5" providerId="ADAL" clId="{9A9F8359-0378-44BB-B0D9-5194CFE5555E}" dt="2022-03-31T09:54:43.331" v="66"/>
          <ac:spMkLst>
            <pc:docMk/>
            <pc:sldMk cId="3035089157" sldId="852"/>
            <ac:spMk id="3" creationId="{50F331F9-0DAC-4301-9E09-3602204AAADF}"/>
          </ac:spMkLst>
        </pc:spChg>
      </pc:sldChg>
      <pc:sldChg chg="modSp add">
        <pc:chgData name="Lilly Aufdembrinke" userId="fee545d9-4af7-4ecf-b0b0-707eb0358dd5" providerId="ADAL" clId="{9A9F8359-0378-44BB-B0D9-5194CFE5555E}" dt="2022-03-31T10:02:52.703" v="289" actId="20577"/>
        <pc:sldMkLst>
          <pc:docMk/>
          <pc:sldMk cId="1145353537" sldId="853"/>
        </pc:sldMkLst>
        <pc:spChg chg="mod">
          <ac:chgData name="Lilly Aufdembrinke" userId="fee545d9-4af7-4ecf-b0b0-707eb0358dd5" providerId="ADAL" clId="{9A9F8359-0378-44BB-B0D9-5194CFE5555E}" dt="2022-03-31T10:02:52.703" v="289" actId="20577"/>
          <ac:spMkLst>
            <pc:docMk/>
            <pc:sldMk cId="1145353537" sldId="853"/>
            <ac:spMk id="2" creationId="{E284F95B-2421-4B42-862A-577A6366A109}"/>
          </ac:spMkLst>
        </pc:spChg>
        <pc:spChg chg="mod">
          <ac:chgData name="Lilly Aufdembrinke" userId="fee545d9-4af7-4ecf-b0b0-707eb0358dd5" providerId="ADAL" clId="{9A9F8359-0378-44BB-B0D9-5194CFE5555E}" dt="2022-03-31T09:55:50.647" v="81" actId="790"/>
          <ac:spMkLst>
            <pc:docMk/>
            <pc:sldMk cId="1145353537" sldId="853"/>
            <ac:spMk id="3" creationId="{C113CE7E-00F0-4056-A744-217014FAEE9F}"/>
          </ac:spMkLst>
        </pc:spChg>
      </pc:sldChg>
    </pc:docChg>
  </pc:docChgLst>
  <pc:docChgLst>
    <pc:chgData name="Lilly Aufdembrinke" userId="fee545d9-4af7-4ecf-b0b0-707eb0358dd5" providerId="ADAL" clId="{55DE3B6E-C16E-4F54-91CF-2B83FB2C6BBB}"/>
    <pc:docChg chg="custSel modSld">
      <pc:chgData name="Lilly Aufdembrinke" userId="fee545d9-4af7-4ecf-b0b0-707eb0358dd5" providerId="ADAL" clId="{55DE3B6E-C16E-4F54-91CF-2B83FB2C6BBB}" dt="2022-04-19T11:54:20.048" v="3" actId="20577"/>
      <pc:docMkLst>
        <pc:docMk/>
      </pc:docMkLst>
      <pc:sldChg chg="modNotesTx">
        <pc:chgData name="Lilly Aufdembrinke" userId="fee545d9-4af7-4ecf-b0b0-707eb0358dd5" providerId="ADAL" clId="{55DE3B6E-C16E-4F54-91CF-2B83FB2C6BBB}" dt="2022-04-19T11:54:01.067" v="2" actId="313"/>
        <pc:sldMkLst>
          <pc:docMk/>
          <pc:sldMk cId="2523981497" sldId="667"/>
        </pc:sldMkLst>
      </pc:sldChg>
      <pc:sldChg chg="modNotesTx">
        <pc:chgData name="Lilly Aufdembrinke" userId="fee545d9-4af7-4ecf-b0b0-707eb0358dd5" providerId="ADAL" clId="{55DE3B6E-C16E-4F54-91CF-2B83FB2C6BBB}" dt="2022-04-19T11:54:20.048" v="3" actId="20577"/>
        <pc:sldMkLst>
          <pc:docMk/>
          <pc:sldMk cId="2630976739" sldId="851"/>
        </pc:sldMkLst>
      </pc:sldChg>
    </pc:docChg>
  </pc:docChgLst>
  <pc:docChgLst>
    <pc:chgData name="Hoffmann, Eleonora GIZ" userId="S::eleonora.hoffmann@giz.de::17fcc923-fc16-4ae3-be90-1ba8220b4999" providerId="AD" clId="Web-{3FBA5848-3FE9-4E5E-B4A9-02C7FB4310E1}"/>
    <pc:docChg chg="modSld">
      <pc:chgData name="Hoffmann, Eleonora GIZ" userId="S::eleonora.hoffmann@giz.de::17fcc923-fc16-4ae3-be90-1ba8220b4999" providerId="AD" clId="Web-{3FBA5848-3FE9-4E5E-B4A9-02C7FB4310E1}" dt="2022-09-14T06:58:25.452" v="0" actId="14100"/>
      <pc:docMkLst>
        <pc:docMk/>
      </pc:docMkLst>
      <pc:sldChg chg="modSp">
        <pc:chgData name="Hoffmann, Eleonora GIZ" userId="S::eleonora.hoffmann@giz.de::17fcc923-fc16-4ae3-be90-1ba8220b4999" providerId="AD" clId="Web-{3FBA5848-3FE9-4E5E-B4A9-02C7FB4310E1}" dt="2022-09-14T06:58:25.452" v="0" actId="14100"/>
        <pc:sldMkLst>
          <pc:docMk/>
          <pc:sldMk cId="3084541891" sldId="656"/>
        </pc:sldMkLst>
        <pc:spChg chg="mod">
          <ac:chgData name="Hoffmann, Eleonora GIZ" userId="S::eleonora.hoffmann@giz.de::17fcc923-fc16-4ae3-be90-1ba8220b4999" providerId="AD" clId="Web-{3FBA5848-3FE9-4E5E-B4A9-02C7FB4310E1}" dt="2022-09-14T06:58:25.452" v="0" actId="14100"/>
          <ac:spMkLst>
            <pc:docMk/>
            <pc:sldMk cId="3084541891" sldId="656"/>
            <ac:spMk id="3" creationId="{C2797593-F46B-4E3D-8D8F-9412EC3CD6D1}"/>
          </ac:spMkLst>
        </pc:spChg>
      </pc:sldChg>
    </pc:docChg>
  </pc:docChgLst>
  <pc:docChgLst>
    <pc:chgData name="Bilgram, Stephanie GIZ" userId="7eaf3b4c-b72a-4433-a624-c860e2d7022b" providerId="ADAL" clId="{78308772-CC8B-4165-B7C0-933FE4D7591E}"/>
    <pc:docChg chg="custSel modSld">
      <pc:chgData name="Bilgram, Stephanie GIZ" userId="7eaf3b4c-b72a-4433-a624-c860e2d7022b" providerId="ADAL" clId="{78308772-CC8B-4165-B7C0-933FE4D7591E}" dt="2022-03-30T11:24:07.285" v="10"/>
      <pc:docMkLst>
        <pc:docMk/>
      </pc:docMkLst>
      <pc:sldChg chg="addCm delCm modCm">
        <pc:chgData name="Bilgram, Stephanie GIZ" userId="7eaf3b4c-b72a-4433-a624-c860e2d7022b" providerId="ADAL" clId="{78308772-CC8B-4165-B7C0-933FE4D7591E}" dt="2022-03-30T07:47:42.230" v="6" actId="1592"/>
        <pc:sldMkLst>
          <pc:docMk/>
          <pc:sldMk cId="3389974106" sldId="658"/>
        </pc:sldMkLst>
      </pc:sldChg>
      <pc:sldChg chg="addCm modCm">
        <pc:chgData name="Bilgram, Stephanie GIZ" userId="7eaf3b4c-b72a-4433-a624-c860e2d7022b" providerId="ADAL" clId="{78308772-CC8B-4165-B7C0-933FE4D7591E}" dt="2022-03-30T11:24:07.285" v="10"/>
        <pc:sldMkLst>
          <pc:docMk/>
          <pc:sldMk cId="3370509690" sldId="671"/>
        </pc:sldMkLst>
      </pc:sldChg>
      <pc:sldChg chg="addCm delCm modCm">
        <pc:chgData name="Bilgram, Stephanie GIZ" userId="7eaf3b4c-b72a-4433-a624-c860e2d7022b" providerId="ADAL" clId="{78308772-CC8B-4165-B7C0-933FE4D7591E}" dt="2022-03-30T07:47:27.611" v="3" actId="1592"/>
        <pc:sldMkLst>
          <pc:docMk/>
          <pc:sldMk cId="1822819620" sldId="776"/>
        </pc:sldMkLst>
      </pc:sldChg>
      <pc:sldChg chg="delSp mod">
        <pc:chgData name="Bilgram, Stephanie GIZ" userId="7eaf3b4c-b72a-4433-a624-c860e2d7022b" providerId="ADAL" clId="{78308772-CC8B-4165-B7C0-933FE4D7591E}" dt="2022-03-30T07:53:55.515" v="7" actId="478"/>
        <pc:sldMkLst>
          <pc:docMk/>
          <pc:sldMk cId="2603466805" sldId="777"/>
        </pc:sldMkLst>
        <pc:picChg chg="del">
          <ac:chgData name="Bilgram, Stephanie GIZ" userId="7eaf3b4c-b72a-4433-a624-c860e2d7022b" providerId="ADAL" clId="{78308772-CC8B-4165-B7C0-933FE4D7591E}" dt="2022-03-30T07:53:55.515" v="7" actId="478"/>
          <ac:picMkLst>
            <pc:docMk/>
            <pc:sldMk cId="2603466805" sldId="777"/>
            <ac:picMk id="5" creationId="{7450EC66-FE8B-47E2-992C-C7F58107098F}"/>
          </ac:picMkLst>
        </pc:picChg>
      </pc:sldChg>
    </pc:docChg>
  </pc:docChgLst>
  <pc:docChgLst>
    <pc:chgData name="Hoffmann, Eleonora GIZ" userId="17fcc923-fc16-4ae3-be90-1ba8220b4999" providerId="ADAL" clId="{B9084388-872C-4419-91B4-908B8021C2A6}"/>
    <pc:docChg chg="addSld delSld modSld">
      <pc:chgData name="Hoffmann, Eleonora GIZ" userId="17fcc923-fc16-4ae3-be90-1ba8220b4999" providerId="ADAL" clId="{B9084388-872C-4419-91B4-908B8021C2A6}" dt="2022-09-21T05:41:15.262" v="3"/>
      <pc:docMkLst>
        <pc:docMk/>
      </pc:docMkLst>
      <pc:sldChg chg="del">
        <pc:chgData name="Hoffmann, Eleonora GIZ" userId="17fcc923-fc16-4ae3-be90-1ba8220b4999" providerId="ADAL" clId="{B9084388-872C-4419-91B4-908B8021C2A6}" dt="2022-09-21T05:41:13.038" v="2" actId="47"/>
        <pc:sldMkLst>
          <pc:docMk/>
          <pc:sldMk cId="3084541891" sldId="656"/>
        </pc:sldMkLst>
      </pc:sldChg>
      <pc:sldChg chg="del">
        <pc:chgData name="Hoffmann, Eleonora GIZ" userId="17fcc923-fc16-4ae3-be90-1ba8220b4999" providerId="ADAL" clId="{B9084388-872C-4419-91B4-908B8021C2A6}" dt="2022-09-13T14:15:11.714" v="1" actId="47"/>
        <pc:sldMkLst>
          <pc:docMk/>
          <pc:sldMk cId="1946729247" sldId="675"/>
        </pc:sldMkLst>
      </pc:sldChg>
      <pc:sldChg chg="modNotesTx">
        <pc:chgData name="Hoffmann, Eleonora GIZ" userId="17fcc923-fc16-4ae3-be90-1ba8220b4999" providerId="ADAL" clId="{B9084388-872C-4419-91B4-908B8021C2A6}" dt="2022-09-13T14:14:51.424" v="0"/>
        <pc:sldMkLst>
          <pc:docMk/>
          <pc:sldMk cId="2339177345" sldId="738"/>
        </pc:sldMkLst>
      </pc:sldChg>
      <pc:sldChg chg="add">
        <pc:chgData name="Hoffmann, Eleonora GIZ" userId="17fcc923-fc16-4ae3-be90-1ba8220b4999" providerId="ADAL" clId="{B9084388-872C-4419-91B4-908B8021C2A6}" dt="2022-09-21T05:41:15.262" v="3"/>
        <pc:sldMkLst>
          <pc:docMk/>
          <pc:sldMk cId="1603386933" sldId="982"/>
        </pc:sldMkLst>
      </pc:sldChg>
    </pc:docChg>
  </pc:docChgLst>
  <pc:docChgLst>
    <pc:chgData name="Annika (adelphi)" userId="70938025-e6c0-4502-8977-9936ad0b1441" providerId="ADAL" clId="{4630DD12-F8A8-4910-AD9B-E385381EBF1D}"/>
    <pc:docChg chg="undo custSel addSld delSld modSld">
      <pc:chgData name="Annika (adelphi)" userId="70938025-e6c0-4502-8977-9936ad0b1441" providerId="ADAL" clId="{4630DD12-F8A8-4910-AD9B-E385381EBF1D}" dt="2022-03-31T13:05:08.012" v="486"/>
      <pc:docMkLst>
        <pc:docMk/>
      </pc:docMkLst>
      <pc:sldChg chg="delCm">
        <pc:chgData name="Annika (adelphi)" userId="70938025-e6c0-4502-8977-9936ad0b1441" providerId="ADAL" clId="{4630DD12-F8A8-4910-AD9B-E385381EBF1D}" dt="2022-03-29T12:56:50.287" v="18"/>
        <pc:sldMkLst>
          <pc:docMk/>
          <pc:sldMk cId="3389974106" sldId="658"/>
        </pc:sldMkLst>
      </pc:sldChg>
      <pc:sldChg chg="delCm modNotesTx">
        <pc:chgData name="Annika (adelphi)" userId="70938025-e6c0-4502-8977-9936ad0b1441" providerId="ADAL" clId="{4630DD12-F8A8-4910-AD9B-E385381EBF1D}" dt="2022-03-29T16:16:16.326" v="478"/>
        <pc:sldMkLst>
          <pc:docMk/>
          <pc:sldMk cId="516604194" sldId="662"/>
        </pc:sldMkLst>
      </pc:sldChg>
      <pc:sldChg chg="delCm">
        <pc:chgData name="Annika (adelphi)" userId="70938025-e6c0-4502-8977-9936ad0b1441" providerId="ADAL" clId="{4630DD12-F8A8-4910-AD9B-E385381EBF1D}" dt="2022-03-29T13:16:03.511" v="52"/>
        <pc:sldMkLst>
          <pc:docMk/>
          <pc:sldMk cId="3223542003" sldId="663"/>
        </pc:sldMkLst>
      </pc:sldChg>
      <pc:sldChg chg="modSp addCm delCm modCm">
        <pc:chgData name="Annika (adelphi)" userId="70938025-e6c0-4502-8977-9936ad0b1441" providerId="ADAL" clId="{4630DD12-F8A8-4910-AD9B-E385381EBF1D}" dt="2022-03-31T13:05:08.012" v="486"/>
        <pc:sldMkLst>
          <pc:docMk/>
          <pc:sldMk cId="3294443816" sldId="665"/>
        </pc:sldMkLst>
        <pc:picChg chg="mod">
          <ac:chgData name="Annika (adelphi)" userId="70938025-e6c0-4502-8977-9936ad0b1441" providerId="ADAL" clId="{4630DD12-F8A8-4910-AD9B-E385381EBF1D}" dt="2022-03-29T15:44:58.817" v="60" actId="1076"/>
          <ac:picMkLst>
            <pc:docMk/>
            <pc:sldMk cId="3294443816" sldId="665"/>
            <ac:picMk id="5" creationId="{3D8EE6B7-7455-4454-8F59-B28DA5C47BCD}"/>
          </ac:picMkLst>
        </pc:picChg>
      </pc:sldChg>
      <pc:sldChg chg="delCm">
        <pc:chgData name="Annika (adelphi)" userId="70938025-e6c0-4502-8977-9936ad0b1441" providerId="ADAL" clId="{4630DD12-F8A8-4910-AD9B-E385381EBF1D}" dt="2022-03-29T13:16:25.452" v="53"/>
        <pc:sldMkLst>
          <pc:docMk/>
          <pc:sldMk cId="2964711697" sldId="673"/>
        </pc:sldMkLst>
      </pc:sldChg>
      <pc:sldChg chg="delCm modCm">
        <pc:chgData name="Annika (adelphi)" userId="70938025-e6c0-4502-8977-9936ad0b1441" providerId="ADAL" clId="{4630DD12-F8A8-4910-AD9B-E385381EBF1D}" dt="2022-03-29T15:44:18.470" v="59"/>
        <pc:sldMkLst>
          <pc:docMk/>
          <pc:sldMk cId="1946729247" sldId="675"/>
        </pc:sldMkLst>
      </pc:sldChg>
      <pc:sldChg chg="delCm">
        <pc:chgData name="Annika (adelphi)" userId="70938025-e6c0-4502-8977-9936ad0b1441" providerId="ADAL" clId="{4630DD12-F8A8-4910-AD9B-E385381EBF1D}" dt="2022-03-29T12:57:34.302" v="19"/>
        <pc:sldMkLst>
          <pc:docMk/>
          <pc:sldMk cId="1822819620" sldId="776"/>
        </pc:sldMkLst>
      </pc:sldChg>
      <pc:sldChg chg="delCm">
        <pc:chgData name="Annika (adelphi)" userId="70938025-e6c0-4502-8977-9936ad0b1441" providerId="ADAL" clId="{4630DD12-F8A8-4910-AD9B-E385381EBF1D}" dt="2022-03-29T13:15:50.309" v="51"/>
        <pc:sldMkLst>
          <pc:docMk/>
          <pc:sldMk cId="2603466805" sldId="777"/>
        </pc:sldMkLst>
      </pc:sldChg>
      <pc:sldChg chg="delCm">
        <pc:chgData name="Annika (adelphi)" userId="70938025-e6c0-4502-8977-9936ad0b1441" providerId="ADAL" clId="{4630DD12-F8A8-4910-AD9B-E385381EBF1D}" dt="2022-03-29T16:18:00.756" v="480"/>
        <pc:sldMkLst>
          <pc:docMk/>
          <pc:sldMk cId="3611327598" sldId="780"/>
        </pc:sldMkLst>
      </pc:sldChg>
      <pc:sldChg chg="modSp delCm">
        <pc:chgData name="Annika (adelphi)" userId="70938025-e6c0-4502-8977-9936ad0b1441" providerId="ADAL" clId="{4630DD12-F8A8-4910-AD9B-E385381EBF1D}" dt="2022-03-29T12:56:02.519" v="17"/>
        <pc:sldMkLst>
          <pc:docMk/>
          <pc:sldMk cId="285222248" sldId="783"/>
        </pc:sldMkLst>
        <pc:spChg chg="mod">
          <ac:chgData name="Annika (adelphi)" userId="70938025-e6c0-4502-8977-9936ad0b1441" providerId="ADAL" clId="{4630DD12-F8A8-4910-AD9B-E385381EBF1D}" dt="2022-03-29T12:55:52.056" v="2"/>
          <ac:spMkLst>
            <pc:docMk/>
            <pc:sldMk cId="285222248" sldId="783"/>
            <ac:spMk id="2" creationId="{B2A9D170-D0FB-4A8A-A372-EA0E0BF850B7}"/>
          </ac:spMkLst>
        </pc:spChg>
        <pc:spChg chg="mod">
          <ac:chgData name="Annika (adelphi)" userId="70938025-e6c0-4502-8977-9936ad0b1441" providerId="ADAL" clId="{4630DD12-F8A8-4910-AD9B-E385381EBF1D}" dt="2022-03-29T12:55:58.640" v="16" actId="5793"/>
          <ac:spMkLst>
            <pc:docMk/>
            <pc:sldMk cId="285222248" sldId="783"/>
            <ac:spMk id="3" creationId="{AF5F6FCE-AD72-41D6-8F13-7ABCF888E740}"/>
          </ac:spMkLst>
        </pc:spChg>
      </pc:sldChg>
      <pc:sldChg chg="delCm">
        <pc:chgData name="Annika (adelphi)" userId="70938025-e6c0-4502-8977-9936ad0b1441" providerId="ADAL" clId="{4630DD12-F8A8-4910-AD9B-E385381EBF1D}" dt="2022-03-29T16:18:07.525" v="481"/>
        <pc:sldMkLst>
          <pc:docMk/>
          <pc:sldMk cId="1761841370" sldId="811"/>
        </pc:sldMkLst>
      </pc:sldChg>
      <pc:sldChg chg="delCm">
        <pc:chgData name="Annika (adelphi)" userId="70938025-e6c0-4502-8977-9936ad0b1441" providerId="ADAL" clId="{4630DD12-F8A8-4910-AD9B-E385381EBF1D}" dt="2022-03-29T16:18:18.833" v="482"/>
        <pc:sldMkLst>
          <pc:docMk/>
          <pc:sldMk cId="1404070523" sldId="812"/>
        </pc:sldMkLst>
      </pc:sldChg>
      <pc:sldChg chg="delCm">
        <pc:chgData name="Annika (adelphi)" userId="70938025-e6c0-4502-8977-9936ad0b1441" providerId="ADAL" clId="{4630DD12-F8A8-4910-AD9B-E385381EBF1D}" dt="2022-03-29T16:17:53.382" v="479"/>
        <pc:sldMkLst>
          <pc:docMk/>
          <pc:sldMk cId="3887678211" sldId="813"/>
        </pc:sldMkLst>
      </pc:sldChg>
      <pc:sldChg chg="modNotesTx">
        <pc:chgData name="Annika (adelphi)" userId="70938025-e6c0-4502-8977-9936ad0b1441" providerId="ADAL" clId="{4630DD12-F8A8-4910-AD9B-E385381EBF1D}" dt="2022-03-29T16:19:53.362" v="483" actId="12"/>
        <pc:sldMkLst>
          <pc:docMk/>
          <pc:sldMk cId="3901532249" sldId="846"/>
        </pc:sldMkLst>
      </pc:sldChg>
      <pc:sldChg chg="addSp delSp modSp add modNotesTx">
        <pc:chgData name="Annika (adelphi)" userId="70938025-e6c0-4502-8977-9936ad0b1441" providerId="ADAL" clId="{4630DD12-F8A8-4910-AD9B-E385381EBF1D}" dt="2022-03-29T15:51:12.271" v="80" actId="20577"/>
        <pc:sldMkLst>
          <pc:docMk/>
          <pc:sldMk cId="2981973952" sldId="849"/>
        </pc:sldMkLst>
        <pc:spChg chg="add del">
          <ac:chgData name="Annika (adelphi)" userId="70938025-e6c0-4502-8977-9936ad0b1441" providerId="ADAL" clId="{4630DD12-F8A8-4910-AD9B-E385381EBF1D}" dt="2022-03-29T13:07:31.600" v="30" actId="931"/>
          <ac:spMkLst>
            <pc:docMk/>
            <pc:sldMk cId="2981973952" sldId="849"/>
            <ac:spMk id="2" creationId="{1AB950A9-D81D-425A-89DE-CD1FFAA4AB43}"/>
          </ac:spMkLst>
        </pc:spChg>
        <pc:spChg chg="del">
          <ac:chgData name="Annika (adelphi)" userId="70938025-e6c0-4502-8977-9936ad0b1441" providerId="ADAL" clId="{4630DD12-F8A8-4910-AD9B-E385381EBF1D}" dt="2022-03-29T13:05:57.921" v="29" actId="931"/>
          <ac:spMkLst>
            <pc:docMk/>
            <pc:sldMk cId="2981973952" sldId="849"/>
            <ac:spMk id="3" creationId="{C6F1B25F-E04D-4D13-8E26-AE802F30AD5C}"/>
          </ac:spMkLst>
        </pc:spChg>
        <pc:spChg chg="add del">
          <ac:chgData name="Annika (adelphi)" userId="70938025-e6c0-4502-8977-9936ad0b1441" providerId="ADAL" clId="{4630DD12-F8A8-4910-AD9B-E385381EBF1D}" dt="2022-03-29T13:13:17.171" v="33" actId="931"/>
          <ac:spMkLst>
            <pc:docMk/>
            <pc:sldMk cId="2981973952" sldId="849"/>
            <ac:spMk id="4" creationId="{608DDB36-3CE1-42F4-9A46-5DE193AABC52}"/>
          </ac:spMkLst>
        </pc:spChg>
        <pc:spChg chg="mod">
          <ac:chgData name="Annika (adelphi)" userId="70938025-e6c0-4502-8977-9936ad0b1441" providerId="ADAL" clId="{4630DD12-F8A8-4910-AD9B-E385381EBF1D}" dt="2022-03-29T15:49:51.141" v="76" actId="1076"/>
          <ac:spMkLst>
            <pc:docMk/>
            <pc:sldMk cId="2981973952" sldId="849"/>
            <ac:spMk id="5" creationId="{0EC4E5BB-1449-4CD8-88C1-58F63F093F8A}"/>
          </ac:spMkLst>
        </pc:spChg>
        <pc:spChg chg="mod">
          <ac:chgData name="Annika (adelphi)" userId="70938025-e6c0-4502-8977-9936ad0b1441" providerId="ADAL" clId="{4630DD12-F8A8-4910-AD9B-E385381EBF1D}" dt="2022-03-29T15:49:44.104" v="75" actId="1076"/>
          <ac:spMkLst>
            <pc:docMk/>
            <pc:sldMk cId="2981973952" sldId="849"/>
            <ac:spMk id="6" creationId="{2DB84153-88CF-40EB-97BB-1D909866D8D7}"/>
          </ac:spMkLst>
        </pc:spChg>
        <pc:picChg chg="add del mod">
          <ac:chgData name="Annika (adelphi)" userId="70938025-e6c0-4502-8977-9936ad0b1441" providerId="ADAL" clId="{4630DD12-F8A8-4910-AD9B-E385381EBF1D}" dt="2022-03-29T13:05:29.431" v="26" actId="931"/>
          <ac:picMkLst>
            <pc:docMk/>
            <pc:sldMk cId="2981973952" sldId="849"/>
            <ac:picMk id="8" creationId="{7FBB9EA7-D1C4-476D-BA2A-C002E39F2F29}"/>
          </ac:picMkLst>
        </pc:picChg>
        <pc:picChg chg="add del mod">
          <ac:chgData name="Annika (adelphi)" userId="70938025-e6c0-4502-8977-9936ad0b1441" providerId="ADAL" clId="{4630DD12-F8A8-4910-AD9B-E385381EBF1D}" dt="2022-03-29T13:05:49.640" v="28" actId="931"/>
          <ac:picMkLst>
            <pc:docMk/>
            <pc:sldMk cId="2981973952" sldId="849"/>
            <ac:picMk id="10" creationId="{9AA0CF89-3195-4531-BB55-ACC4589D8D60}"/>
          </ac:picMkLst>
        </pc:picChg>
        <pc:picChg chg="add mod">
          <ac:chgData name="Annika (adelphi)" userId="70938025-e6c0-4502-8977-9936ad0b1441" providerId="ADAL" clId="{4630DD12-F8A8-4910-AD9B-E385381EBF1D}" dt="2022-03-29T13:05:57.921" v="29" actId="931"/>
          <ac:picMkLst>
            <pc:docMk/>
            <pc:sldMk cId="2981973952" sldId="849"/>
            <ac:picMk id="12" creationId="{B29D2284-72FB-4482-8BD7-F21C001E9F95}"/>
          </ac:picMkLst>
        </pc:picChg>
        <pc:picChg chg="add mod">
          <ac:chgData name="Annika (adelphi)" userId="70938025-e6c0-4502-8977-9936ad0b1441" providerId="ADAL" clId="{4630DD12-F8A8-4910-AD9B-E385381EBF1D}" dt="2022-03-29T15:49:06.961" v="71" actId="14100"/>
          <ac:picMkLst>
            <pc:docMk/>
            <pc:sldMk cId="2981973952" sldId="849"/>
            <ac:picMk id="14" creationId="{9030ECCB-6DD0-42F2-9F33-2174B654BF32}"/>
          </ac:picMkLst>
        </pc:picChg>
        <pc:picChg chg="add del mod">
          <ac:chgData name="Annika (adelphi)" userId="70938025-e6c0-4502-8977-9936ad0b1441" providerId="ADAL" clId="{4630DD12-F8A8-4910-AD9B-E385381EBF1D}" dt="2022-03-29T13:11:03.857" v="32" actId="931"/>
          <ac:picMkLst>
            <pc:docMk/>
            <pc:sldMk cId="2981973952" sldId="849"/>
            <ac:picMk id="16" creationId="{723504B7-5629-4FD8-AA2D-9168EFE72F56}"/>
          </ac:picMkLst>
        </pc:picChg>
        <pc:picChg chg="add mod">
          <ac:chgData name="Annika (adelphi)" userId="70938025-e6c0-4502-8977-9936ad0b1441" providerId="ADAL" clId="{4630DD12-F8A8-4910-AD9B-E385381EBF1D}" dt="2022-03-29T15:49:25.667" v="72" actId="1582"/>
          <ac:picMkLst>
            <pc:docMk/>
            <pc:sldMk cId="2981973952" sldId="849"/>
            <ac:picMk id="18" creationId="{E58F675B-D8D6-49A5-A3D8-C51FD8D53649}"/>
          </ac:picMkLst>
        </pc:picChg>
      </pc:sldChg>
      <pc:sldChg chg="addSp delSp modSp add delCm modNotesTx">
        <pc:chgData name="Annika (adelphi)" userId="70938025-e6c0-4502-8977-9936ad0b1441" providerId="ADAL" clId="{4630DD12-F8A8-4910-AD9B-E385381EBF1D}" dt="2022-03-29T16:16:06.557" v="477" actId="20577"/>
        <pc:sldMkLst>
          <pc:docMk/>
          <pc:sldMk cId="4136227630" sldId="850"/>
        </pc:sldMkLst>
        <pc:spChg chg="del">
          <ac:chgData name="Annika (adelphi)" userId="70938025-e6c0-4502-8977-9936ad0b1441" providerId="ADAL" clId="{4630DD12-F8A8-4910-AD9B-E385381EBF1D}" dt="2022-03-29T16:04:36.648" v="362" actId="478"/>
          <ac:spMkLst>
            <pc:docMk/>
            <pc:sldMk cId="4136227630" sldId="850"/>
            <ac:spMk id="2" creationId="{D32FD197-EB05-4C46-B088-7598C6B31B0E}"/>
          </ac:spMkLst>
        </pc:spChg>
        <pc:spChg chg="mod">
          <ac:chgData name="Annika (adelphi)" userId="70938025-e6c0-4502-8977-9936ad0b1441" providerId="ADAL" clId="{4630DD12-F8A8-4910-AD9B-E385381EBF1D}" dt="2022-03-29T16:11:26.508" v="372" actId="1076"/>
          <ac:spMkLst>
            <pc:docMk/>
            <pc:sldMk cId="4136227630" sldId="850"/>
            <ac:spMk id="3" creationId="{3713BB58-EBD5-4045-B287-0C3DB6D118D6}"/>
          </ac:spMkLst>
        </pc:spChg>
        <pc:spChg chg="del">
          <ac:chgData name="Annika (adelphi)" userId="70938025-e6c0-4502-8977-9936ad0b1441" providerId="ADAL" clId="{4630DD12-F8A8-4910-AD9B-E385381EBF1D}" dt="2022-03-29T16:04:40.118" v="363" actId="478"/>
          <ac:spMkLst>
            <pc:docMk/>
            <pc:sldMk cId="4136227630" sldId="850"/>
            <ac:spMk id="6" creationId="{46DEC3D9-099C-4FB5-9421-FD5949499A80}"/>
          </ac:spMkLst>
        </pc:spChg>
        <pc:picChg chg="del mod">
          <ac:chgData name="Annika (adelphi)" userId="70938025-e6c0-4502-8977-9936ad0b1441" providerId="ADAL" clId="{4630DD12-F8A8-4910-AD9B-E385381EBF1D}" dt="2022-03-29T16:04:33.449" v="361" actId="478"/>
          <ac:picMkLst>
            <pc:docMk/>
            <pc:sldMk cId="4136227630" sldId="850"/>
            <ac:picMk id="5" creationId="{4B2E77D5-3350-4586-AC71-7A05EB3C4D5C}"/>
          </ac:picMkLst>
        </pc:picChg>
        <pc:picChg chg="add mod">
          <ac:chgData name="Annika (adelphi)" userId="70938025-e6c0-4502-8977-9936ad0b1441" providerId="ADAL" clId="{4630DD12-F8A8-4910-AD9B-E385381EBF1D}" dt="2022-03-29T16:11:35.464" v="380" actId="1035"/>
          <ac:picMkLst>
            <pc:docMk/>
            <pc:sldMk cId="4136227630" sldId="850"/>
            <ac:picMk id="7" creationId="{578FC3E4-23B1-4585-8DC4-AB8D202358E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6CA18-181E-4733-9E31-1924F2A6F518}" type="doc">
      <dgm:prSet loTypeId="urn:microsoft.com/office/officeart/2005/8/layout/hierarchy4" loCatId="list" qsTypeId="urn:microsoft.com/office/officeart/2005/8/quickstyle/simple1" qsCatId="simple" csTypeId="urn:microsoft.com/office/officeart/2005/8/colors/accent5_5" csCatId="accent5" phldr="1"/>
      <dgm:spPr/>
      <dgm:t>
        <a:bodyPr/>
        <a:lstStyle/>
        <a:p>
          <a:endParaRPr lang="de-DE"/>
        </a:p>
      </dgm:t>
    </dgm:pt>
    <dgm:pt modelId="{E11A6DAF-A745-4D2D-A75D-FD62CB607369}">
      <dgm:prSet phldrT="[Text]" custT="1"/>
      <dgm:spPr>
        <a:solidFill>
          <a:srgbClr val="004C82">
            <a:alpha val="80000"/>
          </a:srgbClr>
        </a:solidFill>
      </dgm:spPr>
      <dgm:t>
        <a:bodyPr/>
        <a:lstStyle/>
        <a:p>
          <a:pPr algn="ctr"/>
          <a:r>
            <a:rPr lang="en-US" sz="2000"/>
            <a:t>Context analysis – what is the current situation in the Nexus sectors and how are they interlinked</a:t>
          </a:r>
          <a:endParaRPr lang="de-DE" sz="2000"/>
        </a:p>
      </dgm:t>
    </dgm:pt>
    <dgm:pt modelId="{ED041885-8AE0-45BF-92ED-6A19CB3E46D1}" type="parTrans" cxnId="{8E3351D8-DD67-4A64-8023-8E488DD14D15}">
      <dgm:prSet/>
      <dgm:spPr/>
      <dgm:t>
        <a:bodyPr/>
        <a:lstStyle/>
        <a:p>
          <a:endParaRPr lang="de-DE"/>
        </a:p>
      </dgm:t>
    </dgm:pt>
    <dgm:pt modelId="{4F4363C7-1A7B-4F65-8A47-69C51D87B85D}" type="sibTrans" cxnId="{8E3351D8-DD67-4A64-8023-8E488DD14D15}">
      <dgm:prSet/>
      <dgm:spPr/>
      <dgm:t>
        <a:bodyPr/>
        <a:lstStyle/>
        <a:p>
          <a:endParaRPr lang="de-DE"/>
        </a:p>
      </dgm:t>
    </dgm:pt>
    <dgm:pt modelId="{FC528A7A-FBE0-45F1-A67B-B6B77E3B0FC5}">
      <dgm:prSet phldrT="[Text]" custT="1"/>
      <dgm:spPr>
        <a:solidFill>
          <a:srgbClr val="004C82">
            <a:alpha val="70000"/>
          </a:srgbClr>
        </a:solidFill>
      </dgm:spPr>
      <dgm:t>
        <a:bodyPr/>
        <a:lstStyle/>
        <a:p>
          <a:r>
            <a:rPr lang="en-US" sz="2000"/>
            <a:t>Assessing impacts of changes: develop development/policy scenarios and analyse/quantify  impacts on sectors and sustainabilit</a:t>
          </a:r>
          <a:r>
            <a:rPr lang="en-US" sz="2100"/>
            <a:t>y </a:t>
          </a:r>
          <a:endParaRPr lang="de-DE" sz="2100"/>
        </a:p>
      </dgm:t>
    </dgm:pt>
    <dgm:pt modelId="{EAB8DB63-A4C5-4600-87AF-7BCB0F32C6E8}" type="parTrans" cxnId="{0F66F03D-4053-4994-A6EA-6F322A05ED7B}">
      <dgm:prSet/>
      <dgm:spPr/>
      <dgm:t>
        <a:bodyPr/>
        <a:lstStyle/>
        <a:p>
          <a:endParaRPr lang="de-DE"/>
        </a:p>
      </dgm:t>
    </dgm:pt>
    <dgm:pt modelId="{CD7DF02C-DD93-4D6F-B0CC-B0E3481E9082}" type="sibTrans" cxnId="{0F66F03D-4053-4994-A6EA-6F322A05ED7B}">
      <dgm:prSet/>
      <dgm:spPr/>
      <dgm:t>
        <a:bodyPr/>
        <a:lstStyle/>
        <a:p>
          <a:endParaRPr lang="de-DE"/>
        </a:p>
      </dgm:t>
    </dgm:pt>
    <dgm:pt modelId="{ECBD793F-72E0-4DDD-885B-1DDFEA233E7A}">
      <dgm:prSet phldrT="[Text]"/>
      <dgm:spPr>
        <a:solidFill>
          <a:srgbClr val="004C82">
            <a:alpha val="50000"/>
          </a:srgbClr>
        </a:solidFill>
      </dgm:spPr>
      <dgm:t>
        <a:bodyPr/>
        <a:lstStyle/>
        <a:p>
          <a:r>
            <a:rPr lang="en-US"/>
            <a:t>Assessment of specific interventions in terms of their efficiency in resource use, social, economic and environmental impacts</a:t>
          </a:r>
          <a:endParaRPr lang="de-DE"/>
        </a:p>
      </dgm:t>
    </dgm:pt>
    <dgm:pt modelId="{D3B94D9F-77AD-4CA6-9015-8CF3C218728A}" type="parTrans" cxnId="{9F23E149-E2E9-4C13-B7B1-733744B38AE0}">
      <dgm:prSet/>
      <dgm:spPr/>
      <dgm:t>
        <a:bodyPr/>
        <a:lstStyle/>
        <a:p>
          <a:endParaRPr lang="de-DE"/>
        </a:p>
      </dgm:t>
    </dgm:pt>
    <dgm:pt modelId="{40FC569C-A7E2-43F2-8F2C-DF98245B9A38}" type="sibTrans" cxnId="{9F23E149-E2E9-4C13-B7B1-733744B38AE0}">
      <dgm:prSet/>
      <dgm:spPr/>
      <dgm:t>
        <a:bodyPr/>
        <a:lstStyle/>
        <a:p>
          <a:endParaRPr lang="de-DE"/>
        </a:p>
      </dgm:t>
    </dgm:pt>
    <dgm:pt modelId="{758DAF39-6403-426F-8029-B5951444BA17}">
      <dgm:prSet/>
      <dgm:spPr>
        <a:solidFill>
          <a:srgbClr val="004C82">
            <a:alpha val="50000"/>
          </a:srgbClr>
        </a:solidFill>
      </dgm:spPr>
      <dgm:t>
        <a:bodyPr/>
        <a:lstStyle/>
        <a:p>
          <a:r>
            <a:rPr lang="en-US"/>
            <a:t>Comparison of interventions</a:t>
          </a:r>
        </a:p>
      </dgm:t>
    </dgm:pt>
    <dgm:pt modelId="{F1BF3FDD-3337-4D9B-9866-5C7F42AB92A3}" type="parTrans" cxnId="{C0C0E8B8-110E-49D3-817A-4F8BA2B8353B}">
      <dgm:prSet/>
      <dgm:spPr/>
      <dgm:t>
        <a:bodyPr/>
        <a:lstStyle/>
        <a:p>
          <a:endParaRPr lang="de-DE"/>
        </a:p>
      </dgm:t>
    </dgm:pt>
    <dgm:pt modelId="{F5284B5A-33D9-4327-AE8D-B932FB841EF9}" type="sibTrans" cxnId="{C0C0E8B8-110E-49D3-817A-4F8BA2B8353B}">
      <dgm:prSet/>
      <dgm:spPr/>
      <dgm:t>
        <a:bodyPr/>
        <a:lstStyle/>
        <a:p>
          <a:endParaRPr lang="de-DE"/>
        </a:p>
      </dgm:t>
    </dgm:pt>
    <dgm:pt modelId="{142A8A44-94DC-47A9-B0DE-7059445B6878}" type="pres">
      <dgm:prSet presAssocID="{F356CA18-181E-4733-9E31-1924F2A6F518}" presName="Name0" presStyleCnt="0">
        <dgm:presLayoutVars>
          <dgm:chPref val="1"/>
          <dgm:dir/>
          <dgm:animOne val="branch"/>
          <dgm:animLvl val="lvl"/>
          <dgm:resizeHandles/>
        </dgm:presLayoutVars>
      </dgm:prSet>
      <dgm:spPr/>
    </dgm:pt>
    <dgm:pt modelId="{D68FEA84-D582-4701-8718-36AF7352E505}" type="pres">
      <dgm:prSet presAssocID="{E11A6DAF-A745-4D2D-A75D-FD62CB607369}" presName="vertOne" presStyleCnt="0"/>
      <dgm:spPr/>
    </dgm:pt>
    <dgm:pt modelId="{F5FC1851-D549-482F-9723-4E1F4AEC10EA}" type="pres">
      <dgm:prSet presAssocID="{E11A6DAF-A745-4D2D-A75D-FD62CB607369}" presName="txOne" presStyleLbl="node0" presStyleIdx="0" presStyleCnt="1">
        <dgm:presLayoutVars>
          <dgm:chPref val="3"/>
        </dgm:presLayoutVars>
      </dgm:prSet>
      <dgm:spPr/>
    </dgm:pt>
    <dgm:pt modelId="{3F8BA7CD-D49B-4317-822D-DB6B12762463}" type="pres">
      <dgm:prSet presAssocID="{E11A6DAF-A745-4D2D-A75D-FD62CB607369}" presName="parTransOne" presStyleCnt="0"/>
      <dgm:spPr/>
    </dgm:pt>
    <dgm:pt modelId="{4E5DD1CF-7D21-4843-B62F-415E8D98E098}" type="pres">
      <dgm:prSet presAssocID="{E11A6DAF-A745-4D2D-A75D-FD62CB607369}" presName="horzOne" presStyleCnt="0"/>
      <dgm:spPr/>
    </dgm:pt>
    <dgm:pt modelId="{61F285F3-45D1-428C-A61E-E961F70CD1FE}" type="pres">
      <dgm:prSet presAssocID="{FC528A7A-FBE0-45F1-A67B-B6B77E3B0FC5}" presName="vertTwo" presStyleCnt="0"/>
      <dgm:spPr/>
    </dgm:pt>
    <dgm:pt modelId="{ED68333C-5C09-45C4-A2BA-1D18862BD5EB}" type="pres">
      <dgm:prSet presAssocID="{FC528A7A-FBE0-45F1-A67B-B6B77E3B0FC5}" presName="txTwo" presStyleLbl="node2" presStyleIdx="0" presStyleCnt="1">
        <dgm:presLayoutVars>
          <dgm:chPref val="3"/>
        </dgm:presLayoutVars>
      </dgm:prSet>
      <dgm:spPr/>
    </dgm:pt>
    <dgm:pt modelId="{692CE33C-C532-4378-8E99-DD1531CD78CA}" type="pres">
      <dgm:prSet presAssocID="{FC528A7A-FBE0-45F1-A67B-B6B77E3B0FC5}" presName="parTransTwo" presStyleCnt="0"/>
      <dgm:spPr/>
    </dgm:pt>
    <dgm:pt modelId="{66FC08EE-7004-4F57-BA45-2FD6F899C641}" type="pres">
      <dgm:prSet presAssocID="{FC528A7A-FBE0-45F1-A67B-B6B77E3B0FC5}" presName="horzTwo" presStyleCnt="0"/>
      <dgm:spPr/>
    </dgm:pt>
    <dgm:pt modelId="{08B2B971-CC47-4FFB-A379-47162AB65D39}" type="pres">
      <dgm:prSet presAssocID="{ECBD793F-72E0-4DDD-885B-1DDFEA233E7A}" presName="vertThree" presStyleCnt="0"/>
      <dgm:spPr/>
    </dgm:pt>
    <dgm:pt modelId="{B2C952EF-DA50-4350-BB1C-CF16FE4CB03E}" type="pres">
      <dgm:prSet presAssocID="{ECBD793F-72E0-4DDD-885B-1DDFEA233E7A}" presName="txThree" presStyleLbl="node3" presStyleIdx="0" presStyleCnt="2" custScaleX="101749">
        <dgm:presLayoutVars>
          <dgm:chPref val="3"/>
        </dgm:presLayoutVars>
      </dgm:prSet>
      <dgm:spPr/>
    </dgm:pt>
    <dgm:pt modelId="{83F2C1CA-22A5-4A9A-B1EB-FCCA7817253D}" type="pres">
      <dgm:prSet presAssocID="{ECBD793F-72E0-4DDD-885B-1DDFEA233E7A}" presName="horzThree" presStyleCnt="0"/>
      <dgm:spPr/>
    </dgm:pt>
    <dgm:pt modelId="{DF6A236F-AD43-4193-AA54-712896BA6B19}" type="pres">
      <dgm:prSet presAssocID="{40FC569C-A7E2-43F2-8F2C-DF98245B9A38}" presName="sibSpaceThree" presStyleCnt="0"/>
      <dgm:spPr/>
    </dgm:pt>
    <dgm:pt modelId="{4E820AA0-2326-408D-92FE-8796452A94A7}" type="pres">
      <dgm:prSet presAssocID="{758DAF39-6403-426F-8029-B5951444BA17}" presName="vertThree" presStyleCnt="0"/>
      <dgm:spPr/>
    </dgm:pt>
    <dgm:pt modelId="{78EECC31-6025-4809-9908-5B88AFF9B3F7}" type="pres">
      <dgm:prSet presAssocID="{758DAF39-6403-426F-8029-B5951444BA17}" presName="txThree" presStyleLbl="node3" presStyleIdx="1" presStyleCnt="2" custScaleX="33249">
        <dgm:presLayoutVars>
          <dgm:chPref val="3"/>
        </dgm:presLayoutVars>
      </dgm:prSet>
      <dgm:spPr/>
    </dgm:pt>
    <dgm:pt modelId="{1BE8385B-BAB4-4833-A298-B1A8B1C82DC6}" type="pres">
      <dgm:prSet presAssocID="{758DAF39-6403-426F-8029-B5951444BA17}" presName="horzThree" presStyleCnt="0"/>
      <dgm:spPr/>
    </dgm:pt>
  </dgm:ptLst>
  <dgm:cxnLst>
    <dgm:cxn modelId="{4C3DD52B-3CD0-4AFD-B3FA-0984D77A3EA8}" type="presOf" srcId="{F356CA18-181E-4733-9E31-1924F2A6F518}" destId="{142A8A44-94DC-47A9-B0DE-7059445B6878}" srcOrd="0" destOrd="0" presId="urn:microsoft.com/office/officeart/2005/8/layout/hierarchy4"/>
    <dgm:cxn modelId="{0F66F03D-4053-4994-A6EA-6F322A05ED7B}" srcId="{E11A6DAF-A745-4D2D-A75D-FD62CB607369}" destId="{FC528A7A-FBE0-45F1-A67B-B6B77E3B0FC5}" srcOrd="0" destOrd="0" parTransId="{EAB8DB63-A4C5-4600-87AF-7BCB0F32C6E8}" sibTransId="{CD7DF02C-DD93-4D6F-B0CC-B0E3481E9082}"/>
    <dgm:cxn modelId="{9F23E149-E2E9-4C13-B7B1-733744B38AE0}" srcId="{FC528A7A-FBE0-45F1-A67B-B6B77E3B0FC5}" destId="{ECBD793F-72E0-4DDD-885B-1DDFEA233E7A}" srcOrd="0" destOrd="0" parTransId="{D3B94D9F-77AD-4CA6-9015-8CF3C218728A}" sibTransId="{40FC569C-A7E2-43F2-8F2C-DF98245B9A38}"/>
    <dgm:cxn modelId="{8404BC50-6063-4293-8625-1CDC48F504A9}" type="presOf" srcId="{FC528A7A-FBE0-45F1-A67B-B6B77E3B0FC5}" destId="{ED68333C-5C09-45C4-A2BA-1D18862BD5EB}" srcOrd="0" destOrd="0" presId="urn:microsoft.com/office/officeart/2005/8/layout/hierarchy4"/>
    <dgm:cxn modelId="{93A71356-C376-4A14-ACF8-1FBEF4EC627A}" type="presOf" srcId="{E11A6DAF-A745-4D2D-A75D-FD62CB607369}" destId="{F5FC1851-D549-482F-9723-4E1F4AEC10EA}" srcOrd="0" destOrd="0" presId="urn:microsoft.com/office/officeart/2005/8/layout/hierarchy4"/>
    <dgm:cxn modelId="{47B56B91-D462-4CB7-9E01-00F63D23ED73}" type="presOf" srcId="{758DAF39-6403-426F-8029-B5951444BA17}" destId="{78EECC31-6025-4809-9908-5B88AFF9B3F7}" srcOrd="0" destOrd="0" presId="urn:microsoft.com/office/officeart/2005/8/layout/hierarchy4"/>
    <dgm:cxn modelId="{C0C0E8B8-110E-49D3-817A-4F8BA2B8353B}" srcId="{FC528A7A-FBE0-45F1-A67B-B6B77E3B0FC5}" destId="{758DAF39-6403-426F-8029-B5951444BA17}" srcOrd="1" destOrd="0" parTransId="{F1BF3FDD-3337-4D9B-9866-5C7F42AB92A3}" sibTransId="{F5284B5A-33D9-4327-AE8D-B932FB841EF9}"/>
    <dgm:cxn modelId="{8E3351D8-DD67-4A64-8023-8E488DD14D15}" srcId="{F356CA18-181E-4733-9E31-1924F2A6F518}" destId="{E11A6DAF-A745-4D2D-A75D-FD62CB607369}" srcOrd="0" destOrd="0" parTransId="{ED041885-8AE0-45BF-92ED-6A19CB3E46D1}" sibTransId="{4F4363C7-1A7B-4F65-8A47-69C51D87B85D}"/>
    <dgm:cxn modelId="{8B3719F0-C913-436D-8B11-380940EE15EE}" type="presOf" srcId="{ECBD793F-72E0-4DDD-885B-1DDFEA233E7A}" destId="{B2C952EF-DA50-4350-BB1C-CF16FE4CB03E}" srcOrd="0" destOrd="0" presId="urn:microsoft.com/office/officeart/2005/8/layout/hierarchy4"/>
    <dgm:cxn modelId="{D7CA422B-1796-4B41-8003-B77B76B241D4}" type="presParOf" srcId="{142A8A44-94DC-47A9-B0DE-7059445B6878}" destId="{D68FEA84-D582-4701-8718-36AF7352E505}" srcOrd="0" destOrd="0" presId="urn:microsoft.com/office/officeart/2005/8/layout/hierarchy4"/>
    <dgm:cxn modelId="{1FC15634-2BE5-4A75-87FA-1FEFA8F5DA12}" type="presParOf" srcId="{D68FEA84-D582-4701-8718-36AF7352E505}" destId="{F5FC1851-D549-482F-9723-4E1F4AEC10EA}" srcOrd="0" destOrd="0" presId="urn:microsoft.com/office/officeart/2005/8/layout/hierarchy4"/>
    <dgm:cxn modelId="{CA0EE272-CF6A-4A96-B471-0F7F199F6BC9}" type="presParOf" srcId="{D68FEA84-D582-4701-8718-36AF7352E505}" destId="{3F8BA7CD-D49B-4317-822D-DB6B12762463}" srcOrd="1" destOrd="0" presId="urn:microsoft.com/office/officeart/2005/8/layout/hierarchy4"/>
    <dgm:cxn modelId="{5DB50578-F21C-48DF-A5C6-B2B32C92B72E}" type="presParOf" srcId="{D68FEA84-D582-4701-8718-36AF7352E505}" destId="{4E5DD1CF-7D21-4843-B62F-415E8D98E098}" srcOrd="2" destOrd="0" presId="urn:microsoft.com/office/officeart/2005/8/layout/hierarchy4"/>
    <dgm:cxn modelId="{0C003221-0E98-4809-B85B-4A9F8FCCB5E0}" type="presParOf" srcId="{4E5DD1CF-7D21-4843-B62F-415E8D98E098}" destId="{61F285F3-45D1-428C-A61E-E961F70CD1FE}" srcOrd="0" destOrd="0" presId="urn:microsoft.com/office/officeart/2005/8/layout/hierarchy4"/>
    <dgm:cxn modelId="{19E0AD8E-8E02-40F8-AA47-E0967F1C0690}" type="presParOf" srcId="{61F285F3-45D1-428C-A61E-E961F70CD1FE}" destId="{ED68333C-5C09-45C4-A2BA-1D18862BD5EB}" srcOrd="0" destOrd="0" presId="urn:microsoft.com/office/officeart/2005/8/layout/hierarchy4"/>
    <dgm:cxn modelId="{34557681-6AC3-46B4-BC80-83E420320192}" type="presParOf" srcId="{61F285F3-45D1-428C-A61E-E961F70CD1FE}" destId="{692CE33C-C532-4378-8E99-DD1531CD78CA}" srcOrd="1" destOrd="0" presId="urn:microsoft.com/office/officeart/2005/8/layout/hierarchy4"/>
    <dgm:cxn modelId="{110C7A21-F45A-4703-9F02-30B26FAB256A}" type="presParOf" srcId="{61F285F3-45D1-428C-A61E-E961F70CD1FE}" destId="{66FC08EE-7004-4F57-BA45-2FD6F899C641}" srcOrd="2" destOrd="0" presId="urn:microsoft.com/office/officeart/2005/8/layout/hierarchy4"/>
    <dgm:cxn modelId="{7E2158E9-EFEB-4087-BDBE-1942762F4155}" type="presParOf" srcId="{66FC08EE-7004-4F57-BA45-2FD6F899C641}" destId="{08B2B971-CC47-4FFB-A379-47162AB65D39}" srcOrd="0" destOrd="0" presId="urn:microsoft.com/office/officeart/2005/8/layout/hierarchy4"/>
    <dgm:cxn modelId="{E6A0339A-60FD-441E-8120-B28EF052269E}" type="presParOf" srcId="{08B2B971-CC47-4FFB-A379-47162AB65D39}" destId="{B2C952EF-DA50-4350-BB1C-CF16FE4CB03E}" srcOrd="0" destOrd="0" presId="urn:microsoft.com/office/officeart/2005/8/layout/hierarchy4"/>
    <dgm:cxn modelId="{7D9039E8-4CFC-4102-BEF9-43E180A08179}" type="presParOf" srcId="{08B2B971-CC47-4FFB-A379-47162AB65D39}" destId="{83F2C1CA-22A5-4A9A-B1EB-FCCA7817253D}" srcOrd="1" destOrd="0" presId="urn:microsoft.com/office/officeart/2005/8/layout/hierarchy4"/>
    <dgm:cxn modelId="{37444D5E-B9D8-4C6B-91BB-4AE31BE1DDA6}" type="presParOf" srcId="{66FC08EE-7004-4F57-BA45-2FD6F899C641}" destId="{DF6A236F-AD43-4193-AA54-712896BA6B19}" srcOrd="1" destOrd="0" presId="urn:microsoft.com/office/officeart/2005/8/layout/hierarchy4"/>
    <dgm:cxn modelId="{D85F1A4F-4C38-43C9-B802-4F4D2FEF7DD6}" type="presParOf" srcId="{66FC08EE-7004-4F57-BA45-2FD6F899C641}" destId="{4E820AA0-2326-408D-92FE-8796452A94A7}" srcOrd="2" destOrd="0" presId="urn:microsoft.com/office/officeart/2005/8/layout/hierarchy4"/>
    <dgm:cxn modelId="{31B7863C-9A82-43D6-80B2-3DAAC0D40AF4}" type="presParOf" srcId="{4E820AA0-2326-408D-92FE-8796452A94A7}" destId="{78EECC31-6025-4809-9908-5B88AFF9B3F7}" srcOrd="0" destOrd="0" presId="urn:microsoft.com/office/officeart/2005/8/layout/hierarchy4"/>
    <dgm:cxn modelId="{766AC433-A5D5-4CED-8CF4-A83BA12A071B}" type="presParOf" srcId="{4E820AA0-2326-408D-92FE-8796452A94A7}" destId="{1BE8385B-BAB4-4833-A298-B1A8B1C82DC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BC2D4-7C7F-4F65-A8E4-85CFBFEEB5C5}" type="doc">
      <dgm:prSet loTypeId="urn:microsoft.com/office/officeart/2008/layout/VerticalCurvedList" loCatId="list" qsTypeId="urn:microsoft.com/office/officeart/2005/8/quickstyle/simple5" qsCatId="simple" csTypeId="urn:microsoft.com/office/officeart/2005/8/colors/accent2_5" csCatId="accent2" phldr="1"/>
      <dgm:spPr/>
      <dgm:t>
        <a:bodyPr/>
        <a:lstStyle/>
        <a:p>
          <a:endParaRPr lang="de-DE"/>
        </a:p>
      </dgm:t>
    </dgm:pt>
    <dgm:pt modelId="{0DB049C8-F657-4E55-920B-EB7F0B1198DB}">
      <dgm:prSet phldrT="[Text]" custT="1"/>
      <dgm:spPr/>
      <dgm:t>
        <a:bodyPr/>
        <a:lstStyle/>
        <a:p>
          <a:r>
            <a:rPr lang="en-US" sz="1400"/>
            <a:t>Current state of WEF security and pressures on natural resources systems</a:t>
          </a:r>
          <a:endParaRPr lang="de-DE" sz="1400"/>
        </a:p>
      </dgm:t>
    </dgm:pt>
    <dgm:pt modelId="{E67BA9CA-78BC-45B0-A865-BF6BD14C5FB7}" type="parTrans" cxnId="{092246AF-68E1-4570-94F4-DA693FA69459}">
      <dgm:prSet/>
      <dgm:spPr/>
      <dgm:t>
        <a:bodyPr/>
        <a:lstStyle/>
        <a:p>
          <a:endParaRPr lang="de-DE"/>
        </a:p>
      </dgm:t>
    </dgm:pt>
    <dgm:pt modelId="{C108D8CC-7257-4C26-B044-4537B63D4BB2}" type="sibTrans" cxnId="{092246AF-68E1-4570-94F4-DA693FA69459}">
      <dgm:prSet/>
      <dgm:spPr/>
      <dgm:t>
        <a:bodyPr/>
        <a:lstStyle/>
        <a:p>
          <a:endParaRPr lang="de-DE"/>
        </a:p>
      </dgm:t>
    </dgm:pt>
    <dgm:pt modelId="{8A1F02B6-D159-498C-BFF2-5121B9C29407}">
      <dgm:prSet custT="1"/>
      <dgm:spPr/>
      <dgm:t>
        <a:bodyPr/>
        <a:lstStyle/>
        <a:p>
          <a:r>
            <a:rPr lang="en-US" sz="1400"/>
            <a:t>Interconnections between water, energy and food systems</a:t>
          </a:r>
          <a:endParaRPr lang="de-DE" sz="1400"/>
        </a:p>
      </dgm:t>
    </dgm:pt>
    <dgm:pt modelId="{22ECD2EB-34CD-4FA2-98A2-9B1D3BF7FF68}" type="parTrans" cxnId="{6EC076B1-3BEF-4D43-8115-930B6FC5B7A8}">
      <dgm:prSet/>
      <dgm:spPr/>
      <dgm:t>
        <a:bodyPr/>
        <a:lstStyle/>
        <a:p>
          <a:endParaRPr lang="de-DE"/>
        </a:p>
      </dgm:t>
    </dgm:pt>
    <dgm:pt modelId="{01CC3FFD-7679-46DC-A697-F7EEFA2A6DE1}" type="sibTrans" cxnId="{6EC076B1-3BEF-4D43-8115-930B6FC5B7A8}">
      <dgm:prSet/>
      <dgm:spPr/>
      <dgm:t>
        <a:bodyPr/>
        <a:lstStyle/>
        <a:p>
          <a:endParaRPr lang="de-DE"/>
        </a:p>
      </dgm:t>
    </dgm:pt>
    <dgm:pt modelId="{623782B1-5E90-4208-968F-7CE4D3D0B1C8}">
      <dgm:prSet custT="1"/>
      <dgm:spPr/>
      <dgm:t>
        <a:bodyPr/>
        <a:lstStyle/>
        <a:p>
          <a:r>
            <a:rPr lang="en-US" sz="1400"/>
            <a:t>Socio-economic situation and expected developments, trends and drivers</a:t>
          </a:r>
        </a:p>
      </dgm:t>
    </dgm:pt>
    <dgm:pt modelId="{A28F31CF-7C35-4C17-A8BA-3638F9D39847}" type="parTrans" cxnId="{2A09D32F-1CFE-4768-8AE4-CC9E9357BC16}">
      <dgm:prSet/>
      <dgm:spPr/>
      <dgm:t>
        <a:bodyPr/>
        <a:lstStyle/>
        <a:p>
          <a:endParaRPr lang="de-DE"/>
        </a:p>
      </dgm:t>
    </dgm:pt>
    <dgm:pt modelId="{C80A1F98-F5C0-4F72-973D-69976B5DD251}" type="sibTrans" cxnId="{2A09D32F-1CFE-4768-8AE4-CC9E9357BC16}">
      <dgm:prSet/>
      <dgm:spPr/>
      <dgm:t>
        <a:bodyPr/>
        <a:lstStyle/>
        <a:p>
          <a:endParaRPr lang="de-DE"/>
        </a:p>
      </dgm:t>
    </dgm:pt>
    <dgm:pt modelId="{49ACB510-E405-4DB4-8516-C4B5C8E202C4}">
      <dgm:prSet custT="1"/>
      <dgm:spPr/>
      <dgm:t>
        <a:bodyPr/>
        <a:lstStyle/>
        <a:p>
          <a:r>
            <a:rPr lang="en-US" sz="1400"/>
            <a:t>Planned investments, acquisitions, and large-scale infrastructure</a:t>
          </a:r>
          <a:endParaRPr lang="de-DE" sz="1400"/>
        </a:p>
      </dgm:t>
    </dgm:pt>
    <dgm:pt modelId="{120F8D62-D6F4-4899-91F3-8D5E1D82EE7A}" type="parTrans" cxnId="{8D8635CF-419B-4BAF-8113-5521145E218F}">
      <dgm:prSet/>
      <dgm:spPr/>
      <dgm:t>
        <a:bodyPr/>
        <a:lstStyle/>
        <a:p>
          <a:endParaRPr lang="de-DE"/>
        </a:p>
      </dgm:t>
    </dgm:pt>
    <dgm:pt modelId="{BDC98482-7D64-4F9E-A447-1A803F2139F6}" type="sibTrans" cxnId="{8D8635CF-419B-4BAF-8113-5521145E218F}">
      <dgm:prSet/>
      <dgm:spPr/>
      <dgm:t>
        <a:bodyPr/>
        <a:lstStyle/>
        <a:p>
          <a:endParaRPr lang="de-DE"/>
        </a:p>
      </dgm:t>
    </dgm:pt>
    <dgm:pt modelId="{E77B0186-DE34-4CD0-A4A6-F0E94F6143EF}">
      <dgm:prSet custT="1"/>
      <dgm:spPr/>
      <dgm:t>
        <a:bodyPr/>
        <a:lstStyle/>
        <a:p>
          <a:r>
            <a:rPr lang="en-US" sz="1400"/>
            <a:t>Policy framework: sectoral goals, and policies;  coherence  and, extent of regulation</a:t>
          </a:r>
          <a:endParaRPr lang="de-DE" sz="1400"/>
        </a:p>
      </dgm:t>
    </dgm:pt>
    <dgm:pt modelId="{58E9467B-2A57-46C4-86D2-E70673120396}" type="parTrans" cxnId="{DFB8CF91-556A-456F-B8C2-62CF29BB6715}">
      <dgm:prSet/>
      <dgm:spPr/>
      <dgm:t>
        <a:bodyPr/>
        <a:lstStyle/>
        <a:p>
          <a:endParaRPr lang="en-GB"/>
        </a:p>
      </dgm:t>
    </dgm:pt>
    <dgm:pt modelId="{C04F0DCC-8494-4525-8E9C-05234F9339F6}" type="sibTrans" cxnId="{DFB8CF91-556A-456F-B8C2-62CF29BB6715}">
      <dgm:prSet/>
      <dgm:spPr/>
      <dgm:t>
        <a:bodyPr/>
        <a:lstStyle/>
        <a:p>
          <a:endParaRPr lang="en-GB"/>
        </a:p>
      </dgm:t>
    </dgm:pt>
    <dgm:pt modelId="{F9278D96-95A5-4901-A375-3EDCE5443CB5}">
      <dgm:prSet custT="1"/>
      <dgm:spPr/>
      <dgm:t>
        <a:bodyPr/>
        <a:lstStyle/>
        <a:p>
          <a:r>
            <a:rPr lang="en-US" sz="1400"/>
            <a:t>Key stakeholders, decision-makers and user groups, existing coordination mechanisms </a:t>
          </a:r>
          <a:endParaRPr lang="de-DE" sz="1400"/>
        </a:p>
      </dgm:t>
    </dgm:pt>
    <dgm:pt modelId="{E1AB8D28-141B-4759-B5E9-AA3DD1D3B757}" type="parTrans" cxnId="{7201350E-BE70-4D1D-9BED-2CF18E6E74A7}">
      <dgm:prSet/>
      <dgm:spPr/>
      <dgm:t>
        <a:bodyPr/>
        <a:lstStyle/>
        <a:p>
          <a:endParaRPr lang="en-GB"/>
        </a:p>
      </dgm:t>
    </dgm:pt>
    <dgm:pt modelId="{530DF023-6900-4639-8003-99D99C331105}" type="sibTrans" cxnId="{7201350E-BE70-4D1D-9BED-2CF18E6E74A7}">
      <dgm:prSet/>
      <dgm:spPr/>
      <dgm:t>
        <a:bodyPr/>
        <a:lstStyle/>
        <a:p>
          <a:endParaRPr lang="en-GB"/>
        </a:p>
      </dgm:t>
    </dgm:pt>
    <dgm:pt modelId="{4F667499-8A72-4121-804A-0449E84E0D25}" type="pres">
      <dgm:prSet presAssocID="{A6CBC2D4-7C7F-4F65-A8E4-85CFBFEEB5C5}" presName="Name0" presStyleCnt="0">
        <dgm:presLayoutVars>
          <dgm:chMax val="7"/>
          <dgm:chPref val="7"/>
          <dgm:dir/>
        </dgm:presLayoutVars>
      </dgm:prSet>
      <dgm:spPr/>
    </dgm:pt>
    <dgm:pt modelId="{40C1257C-ADD2-47F1-A9C5-9C5B4F21E0A2}" type="pres">
      <dgm:prSet presAssocID="{A6CBC2D4-7C7F-4F65-A8E4-85CFBFEEB5C5}" presName="Name1" presStyleCnt="0"/>
      <dgm:spPr/>
    </dgm:pt>
    <dgm:pt modelId="{89962C9D-4D50-4DBB-B21A-E46FE296C416}" type="pres">
      <dgm:prSet presAssocID="{A6CBC2D4-7C7F-4F65-A8E4-85CFBFEEB5C5}" presName="cycle" presStyleCnt="0"/>
      <dgm:spPr/>
    </dgm:pt>
    <dgm:pt modelId="{8B6BFCFD-9984-48D9-A7D8-820CD467776D}" type="pres">
      <dgm:prSet presAssocID="{A6CBC2D4-7C7F-4F65-A8E4-85CFBFEEB5C5}" presName="srcNode" presStyleLbl="node1" presStyleIdx="0" presStyleCnt="6"/>
      <dgm:spPr/>
    </dgm:pt>
    <dgm:pt modelId="{FAC97E17-9650-4A37-8158-7960BE915125}" type="pres">
      <dgm:prSet presAssocID="{A6CBC2D4-7C7F-4F65-A8E4-85CFBFEEB5C5}" presName="conn" presStyleLbl="parChTrans1D2" presStyleIdx="0" presStyleCnt="1"/>
      <dgm:spPr/>
    </dgm:pt>
    <dgm:pt modelId="{EBD6869C-FB97-4414-BC02-8E94E05F8CD8}" type="pres">
      <dgm:prSet presAssocID="{A6CBC2D4-7C7F-4F65-A8E4-85CFBFEEB5C5}" presName="extraNode" presStyleLbl="node1" presStyleIdx="0" presStyleCnt="6"/>
      <dgm:spPr/>
    </dgm:pt>
    <dgm:pt modelId="{74A653C4-5FA9-4C7A-877B-9F566C973F6F}" type="pres">
      <dgm:prSet presAssocID="{A6CBC2D4-7C7F-4F65-A8E4-85CFBFEEB5C5}" presName="dstNode" presStyleLbl="node1" presStyleIdx="0" presStyleCnt="6"/>
      <dgm:spPr/>
    </dgm:pt>
    <dgm:pt modelId="{D3745574-05A9-483C-BF64-23066EA2B77D}" type="pres">
      <dgm:prSet presAssocID="{0DB049C8-F657-4E55-920B-EB7F0B1198DB}" presName="text_1" presStyleLbl="node1" presStyleIdx="0" presStyleCnt="6">
        <dgm:presLayoutVars>
          <dgm:bulletEnabled val="1"/>
        </dgm:presLayoutVars>
      </dgm:prSet>
      <dgm:spPr/>
    </dgm:pt>
    <dgm:pt modelId="{B80E7ABC-8710-4D24-BB5F-53818E75DC2D}" type="pres">
      <dgm:prSet presAssocID="{0DB049C8-F657-4E55-920B-EB7F0B1198DB}" presName="accent_1" presStyleCnt="0"/>
      <dgm:spPr/>
    </dgm:pt>
    <dgm:pt modelId="{E16F95B0-5005-40A5-9A8C-10C3235AA409}" type="pres">
      <dgm:prSet presAssocID="{0DB049C8-F657-4E55-920B-EB7F0B1198DB}" presName="accentRepeatNode" presStyleLbl="solidFgAcc1" presStyleIdx="0" presStyleCnt="6"/>
      <dgm:spPr/>
    </dgm:pt>
    <dgm:pt modelId="{3357CAC8-B40E-4837-A296-3FF59712BDD7}" type="pres">
      <dgm:prSet presAssocID="{8A1F02B6-D159-498C-BFF2-5121B9C29407}" presName="text_2" presStyleLbl="node1" presStyleIdx="1" presStyleCnt="6">
        <dgm:presLayoutVars>
          <dgm:bulletEnabled val="1"/>
        </dgm:presLayoutVars>
      </dgm:prSet>
      <dgm:spPr/>
    </dgm:pt>
    <dgm:pt modelId="{12735FB5-D298-47C9-80CE-5A04884B8017}" type="pres">
      <dgm:prSet presAssocID="{8A1F02B6-D159-498C-BFF2-5121B9C29407}" presName="accent_2" presStyleCnt="0"/>
      <dgm:spPr/>
    </dgm:pt>
    <dgm:pt modelId="{32E1E926-8215-4871-AE94-9DEFB2B797C2}" type="pres">
      <dgm:prSet presAssocID="{8A1F02B6-D159-498C-BFF2-5121B9C29407}" presName="accentRepeatNode" presStyleLbl="solidFgAcc1" presStyleIdx="1" presStyleCnt="6"/>
      <dgm:spPr/>
    </dgm:pt>
    <dgm:pt modelId="{529D68B9-7A12-40D0-B687-355C6D6B8796}" type="pres">
      <dgm:prSet presAssocID="{623782B1-5E90-4208-968F-7CE4D3D0B1C8}" presName="text_3" presStyleLbl="node1" presStyleIdx="2" presStyleCnt="6" custScaleY="100175">
        <dgm:presLayoutVars>
          <dgm:bulletEnabled val="1"/>
        </dgm:presLayoutVars>
      </dgm:prSet>
      <dgm:spPr/>
    </dgm:pt>
    <dgm:pt modelId="{46BC97C3-FF57-4CBF-B21F-A791BD9526AF}" type="pres">
      <dgm:prSet presAssocID="{623782B1-5E90-4208-968F-7CE4D3D0B1C8}" presName="accent_3" presStyleCnt="0"/>
      <dgm:spPr/>
    </dgm:pt>
    <dgm:pt modelId="{26BCCAD6-7F9D-4939-B316-69D28213AE2E}" type="pres">
      <dgm:prSet presAssocID="{623782B1-5E90-4208-968F-7CE4D3D0B1C8}" presName="accentRepeatNode" presStyleLbl="solidFgAcc1" presStyleIdx="2" presStyleCnt="6"/>
      <dgm:spPr/>
    </dgm:pt>
    <dgm:pt modelId="{BA4AC65D-4EDE-4DEB-93F4-DAC13F7244FB}" type="pres">
      <dgm:prSet presAssocID="{E77B0186-DE34-4CD0-A4A6-F0E94F6143EF}" presName="text_4" presStyleLbl="node1" presStyleIdx="3" presStyleCnt="6">
        <dgm:presLayoutVars>
          <dgm:bulletEnabled val="1"/>
        </dgm:presLayoutVars>
      </dgm:prSet>
      <dgm:spPr/>
    </dgm:pt>
    <dgm:pt modelId="{5F6585E2-2FE6-4A2B-B3CE-95A87174E3C3}" type="pres">
      <dgm:prSet presAssocID="{E77B0186-DE34-4CD0-A4A6-F0E94F6143EF}" presName="accent_4" presStyleCnt="0"/>
      <dgm:spPr/>
    </dgm:pt>
    <dgm:pt modelId="{569EBD19-D9DB-44E3-BD56-AF0A372C2DB6}" type="pres">
      <dgm:prSet presAssocID="{E77B0186-DE34-4CD0-A4A6-F0E94F6143EF}" presName="accentRepeatNode" presStyleLbl="solidFgAcc1" presStyleIdx="3" presStyleCnt="6"/>
      <dgm:spPr/>
    </dgm:pt>
    <dgm:pt modelId="{9A0CA5CE-9CE6-4503-BCF4-C4EC8F0E93F0}" type="pres">
      <dgm:prSet presAssocID="{F9278D96-95A5-4901-A375-3EDCE5443CB5}" presName="text_5" presStyleLbl="node1" presStyleIdx="4" presStyleCnt="6">
        <dgm:presLayoutVars>
          <dgm:bulletEnabled val="1"/>
        </dgm:presLayoutVars>
      </dgm:prSet>
      <dgm:spPr/>
    </dgm:pt>
    <dgm:pt modelId="{4F91ECDC-B530-4942-ABB1-400A96950AF3}" type="pres">
      <dgm:prSet presAssocID="{F9278D96-95A5-4901-A375-3EDCE5443CB5}" presName="accent_5" presStyleCnt="0"/>
      <dgm:spPr/>
    </dgm:pt>
    <dgm:pt modelId="{DFBF99EC-32DA-453B-B1A3-0ACA443B5981}" type="pres">
      <dgm:prSet presAssocID="{F9278D96-95A5-4901-A375-3EDCE5443CB5}" presName="accentRepeatNode" presStyleLbl="solidFgAcc1" presStyleIdx="4" presStyleCnt="6"/>
      <dgm:spPr/>
    </dgm:pt>
    <dgm:pt modelId="{604FC7E0-9FB5-4339-B5B1-DE17CAEC12C3}" type="pres">
      <dgm:prSet presAssocID="{49ACB510-E405-4DB4-8516-C4B5C8E202C4}" presName="text_6" presStyleLbl="node1" presStyleIdx="5" presStyleCnt="6">
        <dgm:presLayoutVars>
          <dgm:bulletEnabled val="1"/>
        </dgm:presLayoutVars>
      </dgm:prSet>
      <dgm:spPr/>
    </dgm:pt>
    <dgm:pt modelId="{86647E6E-BEB8-410E-A2CE-AFF52C854A31}" type="pres">
      <dgm:prSet presAssocID="{49ACB510-E405-4DB4-8516-C4B5C8E202C4}" presName="accent_6" presStyleCnt="0"/>
      <dgm:spPr/>
    </dgm:pt>
    <dgm:pt modelId="{BC032EF5-7FE0-4F40-818F-8355B2FD982E}" type="pres">
      <dgm:prSet presAssocID="{49ACB510-E405-4DB4-8516-C4B5C8E202C4}" presName="accentRepeatNode" presStyleLbl="solidFgAcc1" presStyleIdx="5" presStyleCnt="6"/>
      <dgm:spPr/>
    </dgm:pt>
  </dgm:ptLst>
  <dgm:cxnLst>
    <dgm:cxn modelId="{DF3E2208-0958-490A-B7E5-97AC5D668FE4}" type="presOf" srcId="{F9278D96-95A5-4901-A375-3EDCE5443CB5}" destId="{9A0CA5CE-9CE6-4503-BCF4-C4EC8F0E93F0}" srcOrd="0" destOrd="0" presId="urn:microsoft.com/office/officeart/2008/layout/VerticalCurvedList"/>
    <dgm:cxn modelId="{7201350E-BE70-4D1D-9BED-2CF18E6E74A7}" srcId="{A6CBC2D4-7C7F-4F65-A8E4-85CFBFEEB5C5}" destId="{F9278D96-95A5-4901-A375-3EDCE5443CB5}" srcOrd="4" destOrd="0" parTransId="{E1AB8D28-141B-4759-B5E9-AA3DD1D3B757}" sibTransId="{530DF023-6900-4639-8003-99D99C331105}"/>
    <dgm:cxn modelId="{2A09D32F-1CFE-4768-8AE4-CC9E9357BC16}" srcId="{A6CBC2D4-7C7F-4F65-A8E4-85CFBFEEB5C5}" destId="{623782B1-5E90-4208-968F-7CE4D3D0B1C8}" srcOrd="2" destOrd="0" parTransId="{A28F31CF-7C35-4C17-A8BA-3638F9D39847}" sibTransId="{C80A1F98-F5C0-4F72-973D-69976B5DD251}"/>
    <dgm:cxn modelId="{4F966934-5B76-402B-A5B8-8122B8F96C5B}" type="presOf" srcId="{49ACB510-E405-4DB4-8516-C4B5C8E202C4}" destId="{604FC7E0-9FB5-4339-B5B1-DE17CAEC12C3}" srcOrd="0" destOrd="0" presId="urn:microsoft.com/office/officeart/2008/layout/VerticalCurvedList"/>
    <dgm:cxn modelId="{671A643F-444D-4988-8928-F6808C2EBF48}" type="presOf" srcId="{623782B1-5E90-4208-968F-7CE4D3D0B1C8}" destId="{529D68B9-7A12-40D0-B687-355C6D6B8796}" srcOrd="0" destOrd="0" presId="urn:microsoft.com/office/officeart/2008/layout/VerticalCurvedList"/>
    <dgm:cxn modelId="{B99FC776-0247-4C77-95E7-E616AB86CBAF}" type="presOf" srcId="{0DB049C8-F657-4E55-920B-EB7F0B1198DB}" destId="{D3745574-05A9-483C-BF64-23066EA2B77D}" srcOrd="0" destOrd="0" presId="urn:microsoft.com/office/officeart/2008/layout/VerticalCurvedList"/>
    <dgm:cxn modelId="{DFB8CF91-556A-456F-B8C2-62CF29BB6715}" srcId="{A6CBC2D4-7C7F-4F65-A8E4-85CFBFEEB5C5}" destId="{E77B0186-DE34-4CD0-A4A6-F0E94F6143EF}" srcOrd="3" destOrd="0" parTransId="{58E9467B-2A57-46C4-86D2-E70673120396}" sibTransId="{C04F0DCC-8494-4525-8E9C-05234F9339F6}"/>
    <dgm:cxn modelId="{B81F5397-D42B-4DF6-87F2-DFD29D890A7A}" type="presOf" srcId="{C108D8CC-7257-4C26-B044-4537B63D4BB2}" destId="{FAC97E17-9650-4A37-8158-7960BE915125}" srcOrd="0" destOrd="0" presId="urn:microsoft.com/office/officeart/2008/layout/VerticalCurvedList"/>
    <dgm:cxn modelId="{092246AF-68E1-4570-94F4-DA693FA69459}" srcId="{A6CBC2D4-7C7F-4F65-A8E4-85CFBFEEB5C5}" destId="{0DB049C8-F657-4E55-920B-EB7F0B1198DB}" srcOrd="0" destOrd="0" parTransId="{E67BA9CA-78BC-45B0-A865-BF6BD14C5FB7}" sibTransId="{C108D8CC-7257-4C26-B044-4537B63D4BB2}"/>
    <dgm:cxn modelId="{6EC076B1-3BEF-4D43-8115-930B6FC5B7A8}" srcId="{A6CBC2D4-7C7F-4F65-A8E4-85CFBFEEB5C5}" destId="{8A1F02B6-D159-498C-BFF2-5121B9C29407}" srcOrd="1" destOrd="0" parTransId="{22ECD2EB-34CD-4FA2-98A2-9B1D3BF7FF68}" sibTransId="{01CC3FFD-7679-46DC-A697-F7EEFA2A6DE1}"/>
    <dgm:cxn modelId="{225E45B8-066F-4155-8832-DBDB6B2C3440}" type="presOf" srcId="{E77B0186-DE34-4CD0-A4A6-F0E94F6143EF}" destId="{BA4AC65D-4EDE-4DEB-93F4-DAC13F7244FB}" srcOrd="0" destOrd="0" presId="urn:microsoft.com/office/officeart/2008/layout/VerticalCurvedList"/>
    <dgm:cxn modelId="{D7ED43BE-8363-49DA-9550-9408B1073BC4}" type="presOf" srcId="{8A1F02B6-D159-498C-BFF2-5121B9C29407}" destId="{3357CAC8-B40E-4837-A296-3FF59712BDD7}" srcOrd="0" destOrd="0" presId="urn:microsoft.com/office/officeart/2008/layout/VerticalCurvedList"/>
    <dgm:cxn modelId="{8D8635CF-419B-4BAF-8113-5521145E218F}" srcId="{A6CBC2D4-7C7F-4F65-A8E4-85CFBFEEB5C5}" destId="{49ACB510-E405-4DB4-8516-C4B5C8E202C4}" srcOrd="5" destOrd="0" parTransId="{120F8D62-D6F4-4899-91F3-8D5E1D82EE7A}" sibTransId="{BDC98482-7D64-4F9E-A447-1A803F2139F6}"/>
    <dgm:cxn modelId="{71753DE0-301B-4C5F-956E-92A614677A06}" type="presOf" srcId="{A6CBC2D4-7C7F-4F65-A8E4-85CFBFEEB5C5}" destId="{4F667499-8A72-4121-804A-0449E84E0D25}" srcOrd="0" destOrd="0" presId="urn:microsoft.com/office/officeart/2008/layout/VerticalCurvedList"/>
    <dgm:cxn modelId="{BEAA85D5-352E-4E78-9FC4-580B4DC883D8}" type="presParOf" srcId="{4F667499-8A72-4121-804A-0449E84E0D25}" destId="{40C1257C-ADD2-47F1-A9C5-9C5B4F21E0A2}" srcOrd="0" destOrd="0" presId="urn:microsoft.com/office/officeart/2008/layout/VerticalCurvedList"/>
    <dgm:cxn modelId="{BCDE94B7-8559-444E-82AA-7ED0B9C91D16}" type="presParOf" srcId="{40C1257C-ADD2-47F1-A9C5-9C5B4F21E0A2}" destId="{89962C9D-4D50-4DBB-B21A-E46FE296C416}" srcOrd="0" destOrd="0" presId="urn:microsoft.com/office/officeart/2008/layout/VerticalCurvedList"/>
    <dgm:cxn modelId="{1EF6FAFB-5ACA-411A-B2EF-77C06F683E8C}" type="presParOf" srcId="{89962C9D-4D50-4DBB-B21A-E46FE296C416}" destId="{8B6BFCFD-9984-48D9-A7D8-820CD467776D}" srcOrd="0" destOrd="0" presId="urn:microsoft.com/office/officeart/2008/layout/VerticalCurvedList"/>
    <dgm:cxn modelId="{CCE1E384-5013-4E51-879A-97794A75BB6E}" type="presParOf" srcId="{89962C9D-4D50-4DBB-B21A-E46FE296C416}" destId="{FAC97E17-9650-4A37-8158-7960BE915125}" srcOrd="1" destOrd="0" presId="urn:microsoft.com/office/officeart/2008/layout/VerticalCurvedList"/>
    <dgm:cxn modelId="{A8884B6D-5621-45F5-9B4B-1CBBCFCA3CA7}" type="presParOf" srcId="{89962C9D-4D50-4DBB-B21A-E46FE296C416}" destId="{EBD6869C-FB97-4414-BC02-8E94E05F8CD8}" srcOrd="2" destOrd="0" presId="urn:microsoft.com/office/officeart/2008/layout/VerticalCurvedList"/>
    <dgm:cxn modelId="{19E4590E-A560-4269-90CE-926A9592B649}" type="presParOf" srcId="{89962C9D-4D50-4DBB-B21A-E46FE296C416}" destId="{74A653C4-5FA9-4C7A-877B-9F566C973F6F}" srcOrd="3" destOrd="0" presId="urn:microsoft.com/office/officeart/2008/layout/VerticalCurvedList"/>
    <dgm:cxn modelId="{78604052-5D19-472B-9C97-CC152B7AC4B5}" type="presParOf" srcId="{40C1257C-ADD2-47F1-A9C5-9C5B4F21E0A2}" destId="{D3745574-05A9-483C-BF64-23066EA2B77D}" srcOrd="1" destOrd="0" presId="urn:microsoft.com/office/officeart/2008/layout/VerticalCurvedList"/>
    <dgm:cxn modelId="{FED6566F-3D0A-4697-9E3C-65748961A4B2}" type="presParOf" srcId="{40C1257C-ADD2-47F1-A9C5-9C5B4F21E0A2}" destId="{B80E7ABC-8710-4D24-BB5F-53818E75DC2D}" srcOrd="2" destOrd="0" presId="urn:microsoft.com/office/officeart/2008/layout/VerticalCurvedList"/>
    <dgm:cxn modelId="{18C69E4E-9E53-435B-AA0C-657F7143C06A}" type="presParOf" srcId="{B80E7ABC-8710-4D24-BB5F-53818E75DC2D}" destId="{E16F95B0-5005-40A5-9A8C-10C3235AA409}" srcOrd="0" destOrd="0" presId="urn:microsoft.com/office/officeart/2008/layout/VerticalCurvedList"/>
    <dgm:cxn modelId="{6CEAFE61-B70A-4DEB-BD5A-510F6F6BC64B}" type="presParOf" srcId="{40C1257C-ADD2-47F1-A9C5-9C5B4F21E0A2}" destId="{3357CAC8-B40E-4837-A296-3FF59712BDD7}" srcOrd="3" destOrd="0" presId="urn:microsoft.com/office/officeart/2008/layout/VerticalCurvedList"/>
    <dgm:cxn modelId="{FADF4D68-E889-4348-9A24-07794137E4EF}" type="presParOf" srcId="{40C1257C-ADD2-47F1-A9C5-9C5B4F21E0A2}" destId="{12735FB5-D298-47C9-80CE-5A04884B8017}" srcOrd="4" destOrd="0" presId="urn:microsoft.com/office/officeart/2008/layout/VerticalCurvedList"/>
    <dgm:cxn modelId="{B84825EF-8E68-488E-8423-BF63E187A554}" type="presParOf" srcId="{12735FB5-D298-47C9-80CE-5A04884B8017}" destId="{32E1E926-8215-4871-AE94-9DEFB2B797C2}" srcOrd="0" destOrd="0" presId="urn:microsoft.com/office/officeart/2008/layout/VerticalCurvedList"/>
    <dgm:cxn modelId="{95A56035-1135-4B8A-A243-CA59745BDA7C}" type="presParOf" srcId="{40C1257C-ADD2-47F1-A9C5-9C5B4F21E0A2}" destId="{529D68B9-7A12-40D0-B687-355C6D6B8796}" srcOrd="5" destOrd="0" presId="urn:microsoft.com/office/officeart/2008/layout/VerticalCurvedList"/>
    <dgm:cxn modelId="{E4D1D9EC-3691-42D9-A361-18366C9EA2A6}" type="presParOf" srcId="{40C1257C-ADD2-47F1-A9C5-9C5B4F21E0A2}" destId="{46BC97C3-FF57-4CBF-B21F-A791BD9526AF}" srcOrd="6" destOrd="0" presId="urn:microsoft.com/office/officeart/2008/layout/VerticalCurvedList"/>
    <dgm:cxn modelId="{1B3368F3-EC11-4B43-80C8-84DBE10C2913}" type="presParOf" srcId="{46BC97C3-FF57-4CBF-B21F-A791BD9526AF}" destId="{26BCCAD6-7F9D-4939-B316-69D28213AE2E}" srcOrd="0" destOrd="0" presId="urn:microsoft.com/office/officeart/2008/layout/VerticalCurvedList"/>
    <dgm:cxn modelId="{A9D58120-8BF4-482B-9780-911E638EF83A}" type="presParOf" srcId="{40C1257C-ADD2-47F1-A9C5-9C5B4F21E0A2}" destId="{BA4AC65D-4EDE-4DEB-93F4-DAC13F7244FB}" srcOrd="7" destOrd="0" presId="urn:microsoft.com/office/officeart/2008/layout/VerticalCurvedList"/>
    <dgm:cxn modelId="{82BA2F56-2554-4AC6-BB5A-7711364C7479}" type="presParOf" srcId="{40C1257C-ADD2-47F1-A9C5-9C5B4F21E0A2}" destId="{5F6585E2-2FE6-4A2B-B3CE-95A87174E3C3}" srcOrd="8" destOrd="0" presId="urn:microsoft.com/office/officeart/2008/layout/VerticalCurvedList"/>
    <dgm:cxn modelId="{0E25CD68-58B3-4485-973E-11F81FE8991E}" type="presParOf" srcId="{5F6585E2-2FE6-4A2B-B3CE-95A87174E3C3}" destId="{569EBD19-D9DB-44E3-BD56-AF0A372C2DB6}" srcOrd="0" destOrd="0" presId="urn:microsoft.com/office/officeart/2008/layout/VerticalCurvedList"/>
    <dgm:cxn modelId="{C1ED2313-D8D3-41C5-8F29-5281CB95DDFE}" type="presParOf" srcId="{40C1257C-ADD2-47F1-A9C5-9C5B4F21E0A2}" destId="{9A0CA5CE-9CE6-4503-BCF4-C4EC8F0E93F0}" srcOrd="9" destOrd="0" presId="urn:microsoft.com/office/officeart/2008/layout/VerticalCurvedList"/>
    <dgm:cxn modelId="{532DB015-2D10-4B72-BE38-BFC55B4CAB07}" type="presParOf" srcId="{40C1257C-ADD2-47F1-A9C5-9C5B4F21E0A2}" destId="{4F91ECDC-B530-4942-ABB1-400A96950AF3}" srcOrd="10" destOrd="0" presId="urn:microsoft.com/office/officeart/2008/layout/VerticalCurvedList"/>
    <dgm:cxn modelId="{15E9314F-9BD3-478A-94E2-2CC553F48B8D}" type="presParOf" srcId="{4F91ECDC-B530-4942-ABB1-400A96950AF3}" destId="{DFBF99EC-32DA-453B-B1A3-0ACA443B5981}" srcOrd="0" destOrd="0" presId="urn:microsoft.com/office/officeart/2008/layout/VerticalCurvedList"/>
    <dgm:cxn modelId="{CF0C01F2-C76E-4C83-A4CC-3684BA120B1E}" type="presParOf" srcId="{40C1257C-ADD2-47F1-A9C5-9C5B4F21E0A2}" destId="{604FC7E0-9FB5-4339-B5B1-DE17CAEC12C3}" srcOrd="11" destOrd="0" presId="urn:microsoft.com/office/officeart/2008/layout/VerticalCurvedList"/>
    <dgm:cxn modelId="{C6EB0ADB-418A-4B00-BAB4-F0D5F77550E8}" type="presParOf" srcId="{40C1257C-ADD2-47F1-A9C5-9C5B4F21E0A2}" destId="{86647E6E-BEB8-410E-A2CE-AFF52C854A31}" srcOrd="12" destOrd="0" presId="urn:microsoft.com/office/officeart/2008/layout/VerticalCurvedList"/>
    <dgm:cxn modelId="{70C3A59C-B91B-41F7-B48D-854C62DD7213}" type="presParOf" srcId="{86647E6E-BEB8-410E-A2CE-AFF52C854A31}" destId="{BC032EF5-7FE0-4F40-818F-8355B2FD982E}"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56CA18-181E-4733-9E31-1924F2A6F518}" type="doc">
      <dgm:prSet loTypeId="urn:microsoft.com/office/officeart/2005/8/layout/hierarchy4" loCatId="list" qsTypeId="urn:microsoft.com/office/officeart/2005/8/quickstyle/simple1" qsCatId="simple" csTypeId="urn:microsoft.com/office/officeart/2005/8/colors/accent5_5" csCatId="accent5" phldr="1"/>
      <dgm:spPr/>
      <dgm:t>
        <a:bodyPr/>
        <a:lstStyle/>
        <a:p>
          <a:endParaRPr lang="de-DE"/>
        </a:p>
      </dgm:t>
    </dgm:pt>
    <dgm:pt modelId="{E11A6DAF-A745-4D2D-A75D-FD62CB607369}">
      <dgm:prSet phldrT="[Text]" custT="1"/>
      <dgm:spPr>
        <a:solidFill>
          <a:srgbClr val="004C82">
            <a:alpha val="80000"/>
          </a:srgbClr>
        </a:solidFill>
      </dgm:spPr>
      <dgm:t>
        <a:bodyPr/>
        <a:lstStyle/>
        <a:p>
          <a:pPr algn="ctr"/>
          <a:r>
            <a:rPr lang="en-US" sz="2000"/>
            <a:t>Context analysis – what is the current situation in the Nexus sectors and how are they interlinked</a:t>
          </a:r>
          <a:endParaRPr lang="de-DE" sz="2000"/>
        </a:p>
      </dgm:t>
    </dgm:pt>
    <dgm:pt modelId="{ED041885-8AE0-45BF-92ED-6A19CB3E46D1}" type="parTrans" cxnId="{8E3351D8-DD67-4A64-8023-8E488DD14D15}">
      <dgm:prSet/>
      <dgm:spPr/>
      <dgm:t>
        <a:bodyPr/>
        <a:lstStyle/>
        <a:p>
          <a:endParaRPr lang="de-DE"/>
        </a:p>
      </dgm:t>
    </dgm:pt>
    <dgm:pt modelId="{4F4363C7-1A7B-4F65-8A47-69C51D87B85D}" type="sibTrans" cxnId="{8E3351D8-DD67-4A64-8023-8E488DD14D15}">
      <dgm:prSet/>
      <dgm:spPr/>
      <dgm:t>
        <a:bodyPr/>
        <a:lstStyle/>
        <a:p>
          <a:endParaRPr lang="de-DE"/>
        </a:p>
      </dgm:t>
    </dgm:pt>
    <dgm:pt modelId="{FC528A7A-FBE0-45F1-A67B-B6B77E3B0FC5}">
      <dgm:prSet phldrT="[Text]" custT="1"/>
      <dgm:spPr>
        <a:solidFill>
          <a:srgbClr val="004C82">
            <a:alpha val="70000"/>
          </a:srgbClr>
        </a:solidFill>
        <a:ln w="57150">
          <a:solidFill>
            <a:srgbClr val="F4971A"/>
          </a:solidFill>
        </a:ln>
      </dgm:spPr>
      <dgm:t>
        <a:bodyPr/>
        <a:lstStyle/>
        <a:p>
          <a:r>
            <a:rPr lang="en-US" sz="2000"/>
            <a:t>Assessing impacts of changes: define development/policy scenarios and </a:t>
          </a:r>
          <a:r>
            <a:rPr lang="en-US" sz="2000" err="1"/>
            <a:t>analyse</a:t>
          </a:r>
          <a:r>
            <a:rPr lang="en-US" sz="2000"/>
            <a:t>/quantify their impacts on sectors and sustainabilit</a:t>
          </a:r>
          <a:r>
            <a:rPr lang="en-US" sz="2100"/>
            <a:t>y </a:t>
          </a:r>
          <a:endParaRPr lang="de-DE" sz="2100"/>
        </a:p>
      </dgm:t>
    </dgm:pt>
    <dgm:pt modelId="{EAB8DB63-A4C5-4600-87AF-7BCB0F32C6E8}" type="parTrans" cxnId="{0F66F03D-4053-4994-A6EA-6F322A05ED7B}">
      <dgm:prSet/>
      <dgm:spPr/>
      <dgm:t>
        <a:bodyPr/>
        <a:lstStyle/>
        <a:p>
          <a:endParaRPr lang="de-DE"/>
        </a:p>
      </dgm:t>
    </dgm:pt>
    <dgm:pt modelId="{CD7DF02C-DD93-4D6F-B0CC-B0E3481E9082}" type="sibTrans" cxnId="{0F66F03D-4053-4994-A6EA-6F322A05ED7B}">
      <dgm:prSet/>
      <dgm:spPr/>
      <dgm:t>
        <a:bodyPr/>
        <a:lstStyle/>
        <a:p>
          <a:endParaRPr lang="de-DE"/>
        </a:p>
      </dgm:t>
    </dgm:pt>
    <dgm:pt modelId="{ECBD793F-72E0-4DDD-885B-1DDFEA233E7A}">
      <dgm:prSet phldrT="[Text]"/>
      <dgm:spPr>
        <a:solidFill>
          <a:srgbClr val="004C82">
            <a:alpha val="50000"/>
          </a:srgbClr>
        </a:solidFill>
      </dgm:spPr>
      <dgm:t>
        <a:bodyPr/>
        <a:lstStyle/>
        <a:p>
          <a:r>
            <a:rPr lang="en-US"/>
            <a:t>Assessment of specific interventions in terms of their efficiency in resource use, social, economic and environmental impacts</a:t>
          </a:r>
          <a:endParaRPr lang="de-DE"/>
        </a:p>
      </dgm:t>
    </dgm:pt>
    <dgm:pt modelId="{D3B94D9F-77AD-4CA6-9015-8CF3C218728A}" type="parTrans" cxnId="{9F23E149-E2E9-4C13-B7B1-733744B38AE0}">
      <dgm:prSet/>
      <dgm:spPr/>
      <dgm:t>
        <a:bodyPr/>
        <a:lstStyle/>
        <a:p>
          <a:endParaRPr lang="de-DE"/>
        </a:p>
      </dgm:t>
    </dgm:pt>
    <dgm:pt modelId="{40FC569C-A7E2-43F2-8F2C-DF98245B9A38}" type="sibTrans" cxnId="{9F23E149-E2E9-4C13-B7B1-733744B38AE0}">
      <dgm:prSet/>
      <dgm:spPr/>
      <dgm:t>
        <a:bodyPr/>
        <a:lstStyle/>
        <a:p>
          <a:endParaRPr lang="de-DE"/>
        </a:p>
      </dgm:t>
    </dgm:pt>
    <dgm:pt modelId="{758DAF39-6403-426F-8029-B5951444BA17}">
      <dgm:prSet/>
      <dgm:spPr>
        <a:solidFill>
          <a:srgbClr val="004C82">
            <a:alpha val="50000"/>
          </a:srgbClr>
        </a:solidFill>
      </dgm:spPr>
      <dgm:t>
        <a:bodyPr/>
        <a:lstStyle/>
        <a:p>
          <a:r>
            <a:rPr lang="en-US"/>
            <a:t>Comparison of interventions</a:t>
          </a:r>
        </a:p>
      </dgm:t>
    </dgm:pt>
    <dgm:pt modelId="{F1BF3FDD-3337-4D9B-9866-5C7F42AB92A3}" type="parTrans" cxnId="{C0C0E8B8-110E-49D3-817A-4F8BA2B8353B}">
      <dgm:prSet/>
      <dgm:spPr/>
      <dgm:t>
        <a:bodyPr/>
        <a:lstStyle/>
        <a:p>
          <a:endParaRPr lang="de-DE"/>
        </a:p>
      </dgm:t>
    </dgm:pt>
    <dgm:pt modelId="{F5284B5A-33D9-4327-AE8D-B932FB841EF9}" type="sibTrans" cxnId="{C0C0E8B8-110E-49D3-817A-4F8BA2B8353B}">
      <dgm:prSet/>
      <dgm:spPr/>
      <dgm:t>
        <a:bodyPr/>
        <a:lstStyle/>
        <a:p>
          <a:endParaRPr lang="de-DE"/>
        </a:p>
      </dgm:t>
    </dgm:pt>
    <dgm:pt modelId="{142A8A44-94DC-47A9-B0DE-7059445B6878}" type="pres">
      <dgm:prSet presAssocID="{F356CA18-181E-4733-9E31-1924F2A6F518}" presName="Name0" presStyleCnt="0">
        <dgm:presLayoutVars>
          <dgm:chPref val="1"/>
          <dgm:dir/>
          <dgm:animOne val="branch"/>
          <dgm:animLvl val="lvl"/>
          <dgm:resizeHandles/>
        </dgm:presLayoutVars>
      </dgm:prSet>
      <dgm:spPr/>
    </dgm:pt>
    <dgm:pt modelId="{D68FEA84-D582-4701-8718-36AF7352E505}" type="pres">
      <dgm:prSet presAssocID="{E11A6DAF-A745-4D2D-A75D-FD62CB607369}" presName="vertOne" presStyleCnt="0"/>
      <dgm:spPr/>
    </dgm:pt>
    <dgm:pt modelId="{F5FC1851-D549-482F-9723-4E1F4AEC10EA}" type="pres">
      <dgm:prSet presAssocID="{E11A6DAF-A745-4D2D-A75D-FD62CB607369}" presName="txOne" presStyleLbl="node0" presStyleIdx="0" presStyleCnt="1">
        <dgm:presLayoutVars>
          <dgm:chPref val="3"/>
        </dgm:presLayoutVars>
      </dgm:prSet>
      <dgm:spPr/>
    </dgm:pt>
    <dgm:pt modelId="{3F8BA7CD-D49B-4317-822D-DB6B12762463}" type="pres">
      <dgm:prSet presAssocID="{E11A6DAF-A745-4D2D-A75D-FD62CB607369}" presName="parTransOne" presStyleCnt="0"/>
      <dgm:spPr/>
    </dgm:pt>
    <dgm:pt modelId="{4E5DD1CF-7D21-4843-B62F-415E8D98E098}" type="pres">
      <dgm:prSet presAssocID="{E11A6DAF-A745-4D2D-A75D-FD62CB607369}" presName="horzOne" presStyleCnt="0"/>
      <dgm:spPr/>
    </dgm:pt>
    <dgm:pt modelId="{61F285F3-45D1-428C-A61E-E961F70CD1FE}" type="pres">
      <dgm:prSet presAssocID="{FC528A7A-FBE0-45F1-A67B-B6B77E3B0FC5}" presName="vertTwo" presStyleCnt="0"/>
      <dgm:spPr/>
    </dgm:pt>
    <dgm:pt modelId="{ED68333C-5C09-45C4-A2BA-1D18862BD5EB}" type="pres">
      <dgm:prSet presAssocID="{FC528A7A-FBE0-45F1-A67B-B6B77E3B0FC5}" presName="txTwo" presStyleLbl="node2" presStyleIdx="0" presStyleCnt="1">
        <dgm:presLayoutVars>
          <dgm:chPref val="3"/>
        </dgm:presLayoutVars>
      </dgm:prSet>
      <dgm:spPr/>
    </dgm:pt>
    <dgm:pt modelId="{692CE33C-C532-4378-8E99-DD1531CD78CA}" type="pres">
      <dgm:prSet presAssocID="{FC528A7A-FBE0-45F1-A67B-B6B77E3B0FC5}" presName="parTransTwo" presStyleCnt="0"/>
      <dgm:spPr/>
    </dgm:pt>
    <dgm:pt modelId="{66FC08EE-7004-4F57-BA45-2FD6F899C641}" type="pres">
      <dgm:prSet presAssocID="{FC528A7A-FBE0-45F1-A67B-B6B77E3B0FC5}" presName="horzTwo" presStyleCnt="0"/>
      <dgm:spPr/>
    </dgm:pt>
    <dgm:pt modelId="{08B2B971-CC47-4FFB-A379-47162AB65D39}" type="pres">
      <dgm:prSet presAssocID="{ECBD793F-72E0-4DDD-885B-1DDFEA233E7A}" presName="vertThree" presStyleCnt="0"/>
      <dgm:spPr/>
    </dgm:pt>
    <dgm:pt modelId="{B2C952EF-DA50-4350-BB1C-CF16FE4CB03E}" type="pres">
      <dgm:prSet presAssocID="{ECBD793F-72E0-4DDD-885B-1DDFEA233E7A}" presName="txThree" presStyleLbl="node3" presStyleIdx="0" presStyleCnt="2" custScaleX="101749">
        <dgm:presLayoutVars>
          <dgm:chPref val="3"/>
        </dgm:presLayoutVars>
      </dgm:prSet>
      <dgm:spPr/>
    </dgm:pt>
    <dgm:pt modelId="{83F2C1CA-22A5-4A9A-B1EB-FCCA7817253D}" type="pres">
      <dgm:prSet presAssocID="{ECBD793F-72E0-4DDD-885B-1DDFEA233E7A}" presName="horzThree" presStyleCnt="0"/>
      <dgm:spPr/>
    </dgm:pt>
    <dgm:pt modelId="{DF6A236F-AD43-4193-AA54-712896BA6B19}" type="pres">
      <dgm:prSet presAssocID="{40FC569C-A7E2-43F2-8F2C-DF98245B9A38}" presName="sibSpaceThree" presStyleCnt="0"/>
      <dgm:spPr/>
    </dgm:pt>
    <dgm:pt modelId="{4E820AA0-2326-408D-92FE-8796452A94A7}" type="pres">
      <dgm:prSet presAssocID="{758DAF39-6403-426F-8029-B5951444BA17}" presName="vertThree" presStyleCnt="0"/>
      <dgm:spPr/>
    </dgm:pt>
    <dgm:pt modelId="{78EECC31-6025-4809-9908-5B88AFF9B3F7}" type="pres">
      <dgm:prSet presAssocID="{758DAF39-6403-426F-8029-B5951444BA17}" presName="txThree" presStyleLbl="node3" presStyleIdx="1" presStyleCnt="2" custScaleX="33249">
        <dgm:presLayoutVars>
          <dgm:chPref val="3"/>
        </dgm:presLayoutVars>
      </dgm:prSet>
      <dgm:spPr/>
    </dgm:pt>
    <dgm:pt modelId="{1BE8385B-BAB4-4833-A298-B1A8B1C82DC6}" type="pres">
      <dgm:prSet presAssocID="{758DAF39-6403-426F-8029-B5951444BA17}" presName="horzThree" presStyleCnt="0"/>
      <dgm:spPr/>
    </dgm:pt>
  </dgm:ptLst>
  <dgm:cxnLst>
    <dgm:cxn modelId="{4C3DD52B-3CD0-4AFD-B3FA-0984D77A3EA8}" type="presOf" srcId="{F356CA18-181E-4733-9E31-1924F2A6F518}" destId="{142A8A44-94DC-47A9-B0DE-7059445B6878}" srcOrd="0" destOrd="0" presId="urn:microsoft.com/office/officeart/2005/8/layout/hierarchy4"/>
    <dgm:cxn modelId="{0F66F03D-4053-4994-A6EA-6F322A05ED7B}" srcId="{E11A6DAF-A745-4D2D-A75D-FD62CB607369}" destId="{FC528A7A-FBE0-45F1-A67B-B6B77E3B0FC5}" srcOrd="0" destOrd="0" parTransId="{EAB8DB63-A4C5-4600-87AF-7BCB0F32C6E8}" sibTransId="{CD7DF02C-DD93-4D6F-B0CC-B0E3481E9082}"/>
    <dgm:cxn modelId="{9F23E149-E2E9-4C13-B7B1-733744B38AE0}" srcId="{FC528A7A-FBE0-45F1-A67B-B6B77E3B0FC5}" destId="{ECBD793F-72E0-4DDD-885B-1DDFEA233E7A}" srcOrd="0" destOrd="0" parTransId="{D3B94D9F-77AD-4CA6-9015-8CF3C218728A}" sibTransId="{40FC569C-A7E2-43F2-8F2C-DF98245B9A38}"/>
    <dgm:cxn modelId="{8404BC50-6063-4293-8625-1CDC48F504A9}" type="presOf" srcId="{FC528A7A-FBE0-45F1-A67B-B6B77E3B0FC5}" destId="{ED68333C-5C09-45C4-A2BA-1D18862BD5EB}" srcOrd="0" destOrd="0" presId="urn:microsoft.com/office/officeart/2005/8/layout/hierarchy4"/>
    <dgm:cxn modelId="{93A71356-C376-4A14-ACF8-1FBEF4EC627A}" type="presOf" srcId="{E11A6DAF-A745-4D2D-A75D-FD62CB607369}" destId="{F5FC1851-D549-482F-9723-4E1F4AEC10EA}" srcOrd="0" destOrd="0" presId="urn:microsoft.com/office/officeart/2005/8/layout/hierarchy4"/>
    <dgm:cxn modelId="{47B56B91-D462-4CB7-9E01-00F63D23ED73}" type="presOf" srcId="{758DAF39-6403-426F-8029-B5951444BA17}" destId="{78EECC31-6025-4809-9908-5B88AFF9B3F7}" srcOrd="0" destOrd="0" presId="urn:microsoft.com/office/officeart/2005/8/layout/hierarchy4"/>
    <dgm:cxn modelId="{C0C0E8B8-110E-49D3-817A-4F8BA2B8353B}" srcId="{FC528A7A-FBE0-45F1-A67B-B6B77E3B0FC5}" destId="{758DAF39-6403-426F-8029-B5951444BA17}" srcOrd="1" destOrd="0" parTransId="{F1BF3FDD-3337-4D9B-9866-5C7F42AB92A3}" sibTransId="{F5284B5A-33D9-4327-AE8D-B932FB841EF9}"/>
    <dgm:cxn modelId="{8E3351D8-DD67-4A64-8023-8E488DD14D15}" srcId="{F356CA18-181E-4733-9E31-1924F2A6F518}" destId="{E11A6DAF-A745-4D2D-A75D-FD62CB607369}" srcOrd="0" destOrd="0" parTransId="{ED041885-8AE0-45BF-92ED-6A19CB3E46D1}" sibTransId="{4F4363C7-1A7B-4F65-8A47-69C51D87B85D}"/>
    <dgm:cxn modelId="{8B3719F0-C913-436D-8B11-380940EE15EE}" type="presOf" srcId="{ECBD793F-72E0-4DDD-885B-1DDFEA233E7A}" destId="{B2C952EF-DA50-4350-BB1C-CF16FE4CB03E}" srcOrd="0" destOrd="0" presId="urn:microsoft.com/office/officeart/2005/8/layout/hierarchy4"/>
    <dgm:cxn modelId="{D7CA422B-1796-4B41-8003-B77B76B241D4}" type="presParOf" srcId="{142A8A44-94DC-47A9-B0DE-7059445B6878}" destId="{D68FEA84-D582-4701-8718-36AF7352E505}" srcOrd="0" destOrd="0" presId="urn:microsoft.com/office/officeart/2005/8/layout/hierarchy4"/>
    <dgm:cxn modelId="{1FC15634-2BE5-4A75-87FA-1FEFA8F5DA12}" type="presParOf" srcId="{D68FEA84-D582-4701-8718-36AF7352E505}" destId="{F5FC1851-D549-482F-9723-4E1F4AEC10EA}" srcOrd="0" destOrd="0" presId="urn:microsoft.com/office/officeart/2005/8/layout/hierarchy4"/>
    <dgm:cxn modelId="{CA0EE272-CF6A-4A96-B471-0F7F199F6BC9}" type="presParOf" srcId="{D68FEA84-D582-4701-8718-36AF7352E505}" destId="{3F8BA7CD-D49B-4317-822D-DB6B12762463}" srcOrd="1" destOrd="0" presId="urn:microsoft.com/office/officeart/2005/8/layout/hierarchy4"/>
    <dgm:cxn modelId="{5DB50578-F21C-48DF-A5C6-B2B32C92B72E}" type="presParOf" srcId="{D68FEA84-D582-4701-8718-36AF7352E505}" destId="{4E5DD1CF-7D21-4843-B62F-415E8D98E098}" srcOrd="2" destOrd="0" presId="urn:microsoft.com/office/officeart/2005/8/layout/hierarchy4"/>
    <dgm:cxn modelId="{0C003221-0E98-4809-B85B-4A9F8FCCB5E0}" type="presParOf" srcId="{4E5DD1CF-7D21-4843-B62F-415E8D98E098}" destId="{61F285F3-45D1-428C-A61E-E961F70CD1FE}" srcOrd="0" destOrd="0" presId="urn:microsoft.com/office/officeart/2005/8/layout/hierarchy4"/>
    <dgm:cxn modelId="{19E0AD8E-8E02-40F8-AA47-E0967F1C0690}" type="presParOf" srcId="{61F285F3-45D1-428C-A61E-E961F70CD1FE}" destId="{ED68333C-5C09-45C4-A2BA-1D18862BD5EB}" srcOrd="0" destOrd="0" presId="urn:microsoft.com/office/officeart/2005/8/layout/hierarchy4"/>
    <dgm:cxn modelId="{34557681-6AC3-46B4-BC80-83E420320192}" type="presParOf" srcId="{61F285F3-45D1-428C-A61E-E961F70CD1FE}" destId="{692CE33C-C532-4378-8E99-DD1531CD78CA}" srcOrd="1" destOrd="0" presId="urn:microsoft.com/office/officeart/2005/8/layout/hierarchy4"/>
    <dgm:cxn modelId="{110C7A21-F45A-4703-9F02-30B26FAB256A}" type="presParOf" srcId="{61F285F3-45D1-428C-A61E-E961F70CD1FE}" destId="{66FC08EE-7004-4F57-BA45-2FD6F899C641}" srcOrd="2" destOrd="0" presId="urn:microsoft.com/office/officeart/2005/8/layout/hierarchy4"/>
    <dgm:cxn modelId="{7E2158E9-EFEB-4087-BDBE-1942762F4155}" type="presParOf" srcId="{66FC08EE-7004-4F57-BA45-2FD6F899C641}" destId="{08B2B971-CC47-4FFB-A379-47162AB65D39}" srcOrd="0" destOrd="0" presId="urn:microsoft.com/office/officeart/2005/8/layout/hierarchy4"/>
    <dgm:cxn modelId="{E6A0339A-60FD-441E-8120-B28EF052269E}" type="presParOf" srcId="{08B2B971-CC47-4FFB-A379-47162AB65D39}" destId="{B2C952EF-DA50-4350-BB1C-CF16FE4CB03E}" srcOrd="0" destOrd="0" presId="urn:microsoft.com/office/officeart/2005/8/layout/hierarchy4"/>
    <dgm:cxn modelId="{7D9039E8-4CFC-4102-BEF9-43E180A08179}" type="presParOf" srcId="{08B2B971-CC47-4FFB-A379-47162AB65D39}" destId="{83F2C1CA-22A5-4A9A-B1EB-FCCA7817253D}" srcOrd="1" destOrd="0" presId="urn:microsoft.com/office/officeart/2005/8/layout/hierarchy4"/>
    <dgm:cxn modelId="{37444D5E-B9D8-4C6B-91BB-4AE31BE1DDA6}" type="presParOf" srcId="{66FC08EE-7004-4F57-BA45-2FD6F899C641}" destId="{DF6A236F-AD43-4193-AA54-712896BA6B19}" srcOrd="1" destOrd="0" presId="urn:microsoft.com/office/officeart/2005/8/layout/hierarchy4"/>
    <dgm:cxn modelId="{D85F1A4F-4C38-43C9-B802-4F4D2FEF7DD6}" type="presParOf" srcId="{66FC08EE-7004-4F57-BA45-2FD6F899C641}" destId="{4E820AA0-2326-408D-92FE-8796452A94A7}" srcOrd="2" destOrd="0" presId="urn:microsoft.com/office/officeart/2005/8/layout/hierarchy4"/>
    <dgm:cxn modelId="{31B7863C-9A82-43D6-80B2-3DAAC0D40AF4}" type="presParOf" srcId="{4E820AA0-2326-408D-92FE-8796452A94A7}" destId="{78EECC31-6025-4809-9908-5B88AFF9B3F7}" srcOrd="0" destOrd="0" presId="urn:microsoft.com/office/officeart/2005/8/layout/hierarchy4"/>
    <dgm:cxn modelId="{766AC433-A5D5-4CED-8CF4-A83BA12A071B}" type="presParOf" srcId="{4E820AA0-2326-408D-92FE-8796452A94A7}" destId="{1BE8385B-BAB4-4833-A298-B1A8B1C82DC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EC5C2A-4AD4-437A-82E7-D0ED7F98D39D}"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de-DE"/>
        </a:p>
      </dgm:t>
    </dgm:pt>
    <dgm:pt modelId="{EA71E7CC-9E15-4824-B75F-961C1465CCBE}">
      <dgm:prSet/>
      <dgm:spPr/>
      <dgm:t>
        <a:bodyPr/>
        <a:lstStyle/>
        <a:p>
          <a:r>
            <a:rPr lang="en-US" b="1"/>
            <a:t>Fully integrated, multi-resource modelling tools</a:t>
          </a:r>
        </a:p>
        <a:p>
          <a:r>
            <a:rPr lang="en-US"/>
            <a:t>- interlinkages can be investigated with the use of only a single software</a:t>
          </a:r>
          <a:endParaRPr lang="de-DE"/>
        </a:p>
      </dgm:t>
    </dgm:pt>
    <dgm:pt modelId="{C1ACF976-3EC3-4582-9ECC-1D5AE34447EB}" type="parTrans" cxnId="{13426547-C6DF-49F3-B9C5-0D2734C440A6}">
      <dgm:prSet/>
      <dgm:spPr/>
      <dgm:t>
        <a:bodyPr/>
        <a:lstStyle/>
        <a:p>
          <a:endParaRPr lang="de-DE"/>
        </a:p>
      </dgm:t>
    </dgm:pt>
    <dgm:pt modelId="{C3AE0A5B-C632-409C-8EB7-4504030EA445}" type="sibTrans" cxnId="{13426547-C6DF-49F3-B9C5-0D2734C440A6}">
      <dgm:prSet/>
      <dgm:spPr/>
      <dgm:t>
        <a:bodyPr/>
        <a:lstStyle/>
        <a:p>
          <a:endParaRPr lang="de-DE"/>
        </a:p>
      </dgm:t>
    </dgm:pt>
    <dgm:pt modelId="{FD914E66-D958-464C-85B2-64E7E0B5A6FF}">
      <dgm:prSet/>
      <dgm:spPr/>
      <dgm:t>
        <a:bodyPr/>
        <a:lstStyle/>
        <a:p>
          <a:r>
            <a:rPr lang="en-US" b="1"/>
            <a:t>Extended (single system) models</a:t>
          </a:r>
        </a:p>
        <a:p>
          <a:r>
            <a:rPr lang="en-US"/>
            <a:t>- a sectoral model is complemented with additional components</a:t>
          </a:r>
          <a:endParaRPr lang="de-DE" b="1"/>
        </a:p>
      </dgm:t>
    </dgm:pt>
    <dgm:pt modelId="{A8CBE778-80A0-41FF-8F8E-B9F552FF8ECF}" type="parTrans" cxnId="{AE7B8799-2D17-41CC-9796-09371BB938F1}">
      <dgm:prSet/>
      <dgm:spPr/>
      <dgm:t>
        <a:bodyPr/>
        <a:lstStyle/>
        <a:p>
          <a:endParaRPr lang="de-DE"/>
        </a:p>
      </dgm:t>
    </dgm:pt>
    <dgm:pt modelId="{32F21944-E1F3-458B-9F92-4B4471E682BB}" type="sibTrans" cxnId="{AE7B8799-2D17-41CC-9796-09371BB938F1}">
      <dgm:prSet/>
      <dgm:spPr/>
      <dgm:t>
        <a:bodyPr/>
        <a:lstStyle/>
        <a:p>
          <a:endParaRPr lang="de-DE"/>
        </a:p>
      </dgm:t>
    </dgm:pt>
    <dgm:pt modelId="{5C146FE1-A7C6-4381-BC2B-E6F21DD3CB45}">
      <dgm:prSet/>
      <dgm:spPr/>
      <dgm:t>
        <a:bodyPr/>
        <a:lstStyle/>
        <a:p>
          <a:r>
            <a:rPr lang="en-US" b="1"/>
            <a:t>Single models that are combined through soft-linking </a:t>
          </a:r>
        </a:p>
        <a:p>
          <a:r>
            <a:rPr lang="en-GB"/>
            <a:t>- different models are available for different sectors, e.g., WEAP, LEAP, GAEZ, OSeMOSYS, CropWat, Agent-based models, etc.</a:t>
          </a:r>
          <a:endParaRPr lang="de-DE"/>
        </a:p>
      </dgm:t>
    </dgm:pt>
    <dgm:pt modelId="{E3BD7314-3171-405A-AAE5-5C6B4C0FD908}" type="parTrans" cxnId="{82374418-B3D3-4851-8608-96F73F551B29}">
      <dgm:prSet/>
      <dgm:spPr/>
      <dgm:t>
        <a:bodyPr/>
        <a:lstStyle/>
        <a:p>
          <a:endParaRPr lang="de-DE"/>
        </a:p>
      </dgm:t>
    </dgm:pt>
    <dgm:pt modelId="{E51382B0-9FCB-447C-8455-7E5F2E551D67}" type="sibTrans" cxnId="{82374418-B3D3-4851-8608-96F73F551B29}">
      <dgm:prSet/>
      <dgm:spPr/>
      <dgm:t>
        <a:bodyPr/>
        <a:lstStyle/>
        <a:p>
          <a:endParaRPr lang="de-DE"/>
        </a:p>
      </dgm:t>
    </dgm:pt>
    <dgm:pt modelId="{80EB714F-7788-4AF2-A8EB-7B80AD3D709D}">
      <dgm:prSet/>
      <dgm:spPr/>
      <dgm:t>
        <a:bodyPr/>
        <a:lstStyle/>
        <a:p>
          <a:endParaRPr lang="de-DE"/>
        </a:p>
      </dgm:t>
    </dgm:pt>
    <dgm:pt modelId="{37447C58-E0CF-4246-8DA2-EF796AE7E1E4}" type="parTrans" cxnId="{C366E346-6363-47AB-A466-1AA954583988}">
      <dgm:prSet/>
      <dgm:spPr/>
      <dgm:t>
        <a:bodyPr/>
        <a:lstStyle/>
        <a:p>
          <a:endParaRPr lang="de-DE"/>
        </a:p>
      </dgm:t>
    </dgm:pt>
    <dgm:pt modelId="{E2A109A6-7975-49CE-B2FC-855A3B085D87}" type="sibTrans" cxnId="{C366E346-6363-47AB-A466-1AA954583988}">
      <dgm:prSet/>
      <dgm:spPr/>
      <dgm:t>
        <a:bodyPr/>
        <a:lstStyle/>
        <a:p>
          <a:endParaRPr lang="de-DE"/>
        </a:p>
      </dgm:t>
    </dgm:pt>
    <dgm:pt modelId="{67A23828-303B-4AB7-B1CD-466E211E1E5E}" type="pres">
      <dgm:prSet presAssocID="{A1EC5C2A-4AD4-437A-82E7-D0ED7F98D39D}" presName="linear" presStyleCnt="0">
        <dgm:presLayoutVars>
          <dgm:animLvl val="lvl"/>
          <dgm:resizeHandles val="exact"/>
        </dgm:presLayoutVars>
      </dgm:prSet>
      <dgm:spPr/>
    </dgm:pt>
    <dgm:pt modelId="{45FEF3E4-CF4B-4FDB-8160-6F6504D15AFC}" type="pres">
      <dgm:prSet presAssocID="{EA71E7CC-9E15-4824-B75F-961C1465CCBE}" presName="parentText" presStyleLbl="node1" presStyleIdx="0" presStyleCnt="3">
        <dgm:presLayoutVars>
          <dgm:chMax val="0"/>
          <dgm:bulletEnabled val="1"/>
        </dgm:presLayoutVars>
      </dgm:prSet>
      <dgm:spPr/>
    </dgm:pt>
    <dgm:pt modelId="{13F2DCC4-E49F-489D-9B3F-A7314B5E0C3D}" type="pres">
      <dgm:prSet presAssocID="{C3AE0A5B-C632-409C-8EB7-4504030EA445}" presName="spacer" presStyleCnt="0"/>
      <dgm:spPr/>
    </dgm:pt>
    <dgm:pt modelId="{FDC6E985-CEB8-4AFA-AB6D-98589C65D022}" type="pres">
      <dgm:prSet presAssocID="{FD914E66-D958-464C-85B2-64E7E0B5A6FF}" presName="parentText" presStyleLbl="node1" presStyleIdx="1" presStyleCnt="3" custLinFactNeighborX="-193">
        <dgm:presLayoutVars>
          <dgm:chMax val="0"/>
          <dgm:bulletEnabled val="1"/>
        </dgm:presLayoutVars>
      </dgm:prSet>
      <dgm:spPr/>
    </dgm:pt>
    <dgm:pt modelId="{24A9828A-4652-4085-8AA0-093E2D500E7E}" type="pres">
      <dgm:prSet presAssocID="{32F21944-E1F3-458B-9F92-4B4471E682BB}" presName="spacer" presStyleCnt="0"/>
      <dgm:spPr/>
    </dgm:pt>
    <dgm:pt modelId="{7702D9CB-CC11-4F73-8F75-1F8E19235F70}" type="pres">
      <dgm:prSet presAssocID="{5C146FE1-A7C6-4381-BC2B-E6F21DD3CB45}" presName="parentText" presStyleLbl="node1" presStyleIdx="2" presStyleCnt="3">
        <dgm:presLayoutVars>
          <dgm:chMax val="0"/>
          <dgm:bulletEnabled val="1"/>
        </dgm:presLayoutVars>
      </dgm:prSet>
      <dgm:spPr/>
    </dgm:pt>
    <dgm:pt modelId="{AB232C14-8EF4-4B98-97EE-9DFF25567755}" type="pres">
      <dgm:prSet presAssocID="{5C146FE1-A7C6-4381-BC2B-E6F21DD3CB45}" presName="childText" presStyleLbl="revTx" presStyleIdx="0" presStyleCnt="1">
        <dgm:presLayoutVars>
          <dgm:bulletEnabled val="1"/>
        </dgm:presLayoutVars>
      </dgm:prSet>
      <dgm:spPr/>
    </dgm:pt>
  </dgm:ptLst>
  <dgm:cxnLst>
    <dgm:cxn modelId="{82374418-B3D3-4851-8608-96F73F551B29}" srcId="{A1EC5C2A-4AD4-437A-82E7-D0ED7F98D39D}" destId="{5C146FE1-A7C6-4381-BC2B-E6F21DD3CB45}" srcOrd="2" destOrd="0" parTransId="{E3BD7314-3171-405A-AAE5-5C6B4C0FD908}" sibTransId="{E51382B0-9FCB-447C-8455-7E5F2E551D67}"/>
    <dgm:cxn modelId="{3333AB3C-46E0-41CC-9587-804F2708A389}" type="presOf" srcId="{EA71E7CC-9E15-4824-B75F-961C1465CCBE}" destId="{45FEF3E4-CF4B-4FDB-8160-6F6504D15AFC}" srcOrd="0" destOrd="0" presId="urn:microsoft.com/office/officeart/2005/8/layout/vList2"/>
    <dgm:cxn modelId="{C366E346-6363-47AB-A466-1AA954583988}" srcId="{5C146FE1-A7C6-4381-BC2B-E6F21DD3CB45}" destId="{80EB714F-7788-4AF2-A8EB-7B80AD3D709D}" srcOrd="0" destOrd="0" parTransId="{37447C58-E0CF-4246-8DA2-EF796AE7E1E4}" sibTransId="{E2A109A6-7975-49CE-B2FC-855A3B085D87}"/>
    <dgm:cxn modelId="{13426547-C6DF-49F3-B9C5-0D2734C440A6}" srcId="{A1EC5C2A-4AD4-437A-82E7-D0ED7F98D39D}" destId="{EA71E7CC-9E15-4824-B75F-961C1465CCBE}" srcOrd="0" destOrd="0" parTransId="{C1ACF976-3EC3-4582-9ECC-1D5AE34447EB}" sibTransId="{C3AE0A5B-C632-409C-8EB7-4504030EA445}"/>
    <dgm:cxn modelId="{7C18B659-2970-4F0A-8BC6-DDAE15D42A23}" type="presOf" srcId="{80EB714F-7788-4AF2-A8EB-7B80AD3D709D}" destId="{AB232C14-8EF4-4B98-97EE-9DFF25567755}" srcOrd="0" destOrd="0" presId="urn:microsoft.com/office/officeart/2005/8/layout/vList2"/>
    <dgm:cxn modelId="{AE7B8799-2D17-41CC-9796-09371BB938F1}" srcId="{A1EC5C2A-4AD4-437A-82E7-D0ED7F98D39D}" destId="{FD914E66-D958-464C-85B2-64E7E0B5A6FF}" srcOrd="1" destOrd="0" parTransId="{A8CBE778-80A0-41FF-8F8E-B9F552FF8ECF}" sibTransId="{32F21944-E1F3-458B-9F92-4B4471E682BB}"/>
    <dgm:cxn modelId="{671D5DC9-BCD8-44F0-A0AA-32F522123025}" type="presOf" srcId="{FD914E66-D958-464C-85B2-64E7E0B5A6FF}" destId="{FDC6E985-CEB8-4AFA-AB6D-98589C65D022}" srcOrd="0" destOrd="0" presId="urn:microsoft.com/office/officeart/2005/8/layout/vList2"/>
    <dgm:cxn modelId="{ACC8EAD4-3572-4D64-9EAD-DD1881705A06}" type="presOf" srcId="{5C146FE1-A7C6-4381-BC2B-E6F21DD3CB45}" destId="{7702D9CB-CC11-4F73-8F75-1F8E19235F70}" srcOrd="0" destOrd="0" presId="urn:microsoft.com/office/officeart/2005/8/layout/vList2"/>
    <dgm:cxn modelId="{5E3D0DDC-5D45-4D5B-A777-8A8618E0BBE7}" type="presOf" srcId="{A1EC5C2A-4AD4-437A-82E7-D0ED7F98D39D}" destId="{67A23828-303B-4AB7-B1CD-466E211E1E5E}" srcOrd="0" destOrd="0" presId="urn:microsoft.com/office/officeart/2005/8/layout/vList2"/>
    <dgm:cxn modelId="{A9C991FD-F7E3-4D8B-97D9-9AAE5C0930F6}" type="presParOf" srcId="{67A23828-303B-4AB7-B1CD-466E211E1E5E}" destId="{45FEF3E4-CF4B-4FDB-8160-6F6504D15AFC}" srcOrd="0" destOrd="0" presId="urn:microsoft.com/office/officeart/2005/8/layout/vList2"/>
    <dgm:cxn modelId="{391FF4F4-6389-4B60-90E7-7F5F62D54B32}" type="presParOf" srcId="{67A23828-303B-4AB7-B1CD-466E211E1E5E}" destId="{13F2DCC4-E49F-489D-9B3F-A7314B5E0C3D}" srcOrd="1" destOrd="0" presId="urn:microsoft.com/office/officeart/2005/8/layout/vList2"/>
    <dgm:cxn modelId="{C041A74F-96BF-4E0C-BDC0-F4D6A5EDDEF9}" type="presParOf" srcId="{67A23828-303B-4AB7-B1CD-466E211E1E5E}" destId="{FDC6E985-CEB8-4AFA-AB6D-98589C65D022}" srcOrd="2" destOrd="0" presId="urn:microsoft.com/office/officeart/2005/8/layout/vList2"/>
    <dgm:cxn modelId="{0CCD6190-5C1F-423D-B180-77E494182B60}" type="presParOf" srcId="{67A23828-303B-4AB7-B1CD-466E211E1E5E}" destId="{24A9828A-4652-4085-8AA0-093E2D500E7E}" srcOrd="3" destOrd="0" presId="urn:microsoft.com/office/officeart/2005/8/layout/vList2"/>
    <dgm:cxn modelId="{955E3623-C742-4A7C-96B4-9C1EBBDFDF6D}" type="presParOf" srcId="{67A23828-303B-4AB7-B1CD-466E211E1E5E}" destId="{7702D9CB-CC11-4F73-8F75-1F8E19235F70}" srcOrd="4" destOrd="0" presId="urn:microsoft.com/office/officeart/2005/8/layout/vList2"/>
    <dgm:cxn modelId="{56615F45-CF09-4D49-9F94-DD4AC1E9B363}" type="presParOf" srcId="{67A23828-303B-4AB7-B1CD-466E211E1E5E}" destId="{AB232C14-8EF4-4B98-97EE-9DFF2556775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56CA18-181E-4733-9E31-1924F2A6F518}" type="doc">
      <dgm:prSet loTypeId="urn:microsoft.com/office/officeart/2005/8/layout/hierarchy4" loCatId="list" qsTypeId="urn:microsoft.com/office/officeart/2005/8/quickstyle/simple1" qsCatId="simple" csTypeId="urn:microsoft.com/office/officeart/2005/8/colors/accent5_5" csCatId="accent5" phldr="1"/>
      <dgm:spPr/>
      <dgm:t>
        <a:bodyPr/>
        <a:lstStyle/>
        <a:p>
          <a:endParaRPr lang="de-DE"/>
        </a:p>
      </dgm:t>
    </dgm:pt>
    <dgm:pt modelId="{E11A6DAF-A745-4D2D-A75D-FD62CB607369}">
      <dgm:prSet phldrT="[Text]" custT="1"/>
      <dgm:spPr>
        <a:solidFill>
          <a:srgbClr val="004C82">
            <a:alpha val="80000"/>
          </a:srgbClr>
        </a:solidFill>
      </dgm:spPr>
      <dgm:t>
        <a:bodyPr/>
        <a:lstStyle/>
        <a:p>
          <a:pPr algn="ctr"/>
          <a:r>
            <a:rPr lang="en-US" sz="2000"/>
            <a:t>Context analysis – what is the current situation in the Nexus sectors and how are they interlinked</a:t>
          </a:r>
          <a:endParaRPr lang="de-DE" sz="2000"/>
        </a:p>
      </dgm:t>
    </dgm:pt>
    <dgm:pt modelId="{ED041885-8AE0-45BF-92ED-6A19CB3E46D1}" type="parTrans" cxnId="{8E3351D8-DD67-4A64-8023-8E488DD14D15}">
      <dgm:prSet/>
      <dgm:spPr/>
      <dgm:t>
        <a:bodyPr/>
        <a:lstStyle/>
        <a:p>
          <a:endParaRPr lang="de-DE"/>
        </a:p>
      </dgm:t>
    </dgm:pt>
    <dgm:pt modelId="{4F4363C7-1A7B-4F65-8A47-69C51D87B85D}" type="sibTrans" cxnId="{8E3351D8-DD67-4A64-8023-8E488DD14D15}">
      <dgm:prSet/>
      <dgm:spPr/>
      <dgm:t>
        <a:bodyPr/>
        <a:lstStyle/>
        <a:p>
          <a:endParaRPr lang="de-DE"/>
        </a:p>
      </dgm:t>
    </dgm:pt>
    <dgm:pt modelId="{FC528A7A-FBE0-45F1-A67B-B6B77E3B0FC5}">
      <dgm:prSet phldrT="[Text]" custT="1"/>
      <dgm:spPr>
        <a:solidFill>
          <a:srgbClr val="004C82">
            <a:alpha val="70000"/>
          </a:srgbClr>
        </a:solidFill>
      </dgm:spPr>
      <dgm:t>
        <a:bodyPr/>
        <a:lstStyle/>
        <a:p>
          <a:r>
            <a:rPr lang="en-US" sz="2000"/>
            <a:t>Assessing impacts of changes: develop development/policy scenarios and </a:t>
          </a:r>
          <a:r>
            <a:rPr lang="en-US" sz="2000" err="1"/>
            <a:t>analyse</a:t>
          </a:r>
          <a:r>
            <a:rPr lang="en-US" sz="2000"/>
            <a:t>/quantify  impacts on sectors and sustainabilit</a:t>
          </a:r>
          <a:r>
            <a:rPr lang="en-US" sz="2100"/>
            <a:t>y </a:t>
          </a:r>
          <a:endParaRPr lang="de-DE" sz="2100"/>
        </a:p>
      </dgm:t>
    </dgm:pt>
    <dgm:pt modelId="{EAB8DB63-A4C5-4600-87AF-7BCB0F32C6E8}" type="parTrans" cxnId="{0F66F03D-4053-4994-A6EA-6F322A05ED7B}">
      <dgm:prSet/>
      <dgm:spPr/>
      <dgm:t>
        <a:bodyPr/>
        <a:lstStyle/>
        <a:p>
          <a:endParaRPr lang="de-DE"/>
        </a:p>
      </dgm:t>
    </dgm:pt>
    <dgm:pt modelId="{CD7DF02C-DD93-4D6F-B0CC-B0E3481E9082}" type="sibTrans" cxnId="{0F66F03D-4053-4994-A6EA-6F322A05ED7B}">
      <dgm:prSet/>
      <dgm:spPr/>
      <dgm:t>
        <a:bodyPr/>
        <a:lstStyle/>
        <a:p>
          <a:endParaRPr lang="de-DE"/>
        </a:p>
      </dgm:t>
    </dgm:pt>
    <dgm:pt modelId="{ECBD793F-72E0-4DDD-885B-1DDFEA233E7A}">
      <dgm:prSet phldrT="[Text]"/>
      <dgm:spPr>
        <a:solidFill>
          <a:srgbClr val="004C82">
            <a:alpha val="50000"/>
          </a:srgbClr>
        </a:solidFill>
        <a:ln w="57150">
          <a:solidFill>
            <a:srgbClr val="F4971A"/>
          </a:solidFill>
        </a:ln>
      </dgm:spPr>
      <dgm:t>
        <a:bodyPr/>
        <a:lstStyle/>
        <a:p>
          <a:r>
            <a:rPr lang="en-US"/>
            <a:t>Assessment of specific interventions in terms of their efficiency in resource use, social, economic and environmental impacts</a:t>
          </a:r>
          <a:endParaRPr lang="de-DE"/>
        </a:p>
      </dgm:t>
    </dgm:pt>
    <dgm:pt modelId="{D3B94D9F-77AD-4CA6-9015-8CF3C218728A}" type="parTrans" cxnId="{9F23E149-E2E9-4C13-B7B1-733744B38AE0}">
      <dgm:prSet/>
      <dgm:spPr/>
      <dgm:t>
        <a:bodyPr/>
        <a:lstStyle/>
        <a:p>
          <a:endParaRPr lang="de-DE"/>
        </a:p>
      </dgm:t>
    </dgm:pt>
    <dgm:pt modelId="{40FC569C-A7E2-43F2-8F2C-DF98245B9A38}" type="sibTrans" cxnId="{9F23E149-E2E9-4C13-B7B1-733744B38AE0}">
      <dgm:prSet/>
      <dgm:spPr/>
      <dgm:t>
        <a:bodyPr/>
        <a:lstStyle/>
        <a:p>
          <a:endParaRPr lang="de-DE"/>
        </a:p>
      </dgm:t>
    </dgm:pt>
    <dgm:pt modelId="{758DAF39-6403-426F-8029-B5951444BA17}">
      <dgm:prSet/>
      <dgm:spPr>
        <a:solidFill>
          <a:srgbClr val="004C82">
            <a:alpha val="50000"/>
          </a:srgbClr>
        </a:solidFill>
        <a:ln w="57150">
          <a:solidFill>
            <a:srgbClr val="F4971A"/>
          </a:solidFill>
        </a:ln>
      </dgm:spPr>
      <dgm:t>
        <a:bodyPr/>
        <a:lstStyle/>
        <a:p>
          <a:r>
            <a:rPr lang="en-US"/>
            <a:t>Comparison of interventions</a:t>
          </a:r>
        </a:p>
      </dgm:t>
    </dgm:pt>
    <dgm:pt modelId="{F1BF3FDD-3337-4D9B-9866-5C7F42AB92A3}" type="parTrans" cxnId="{C0C0E8B8-110E-49D3-817A-4F8BA2B8353B}">
      <dgm:prSet/>
      <dgm:spPr/>
      <dgm:t>
        <a:bodyPr/>
        <a:lstStyle/>
        <a:p>
          <a:endParaRPr lang="de-DE"/>
        </a:p>
      </dgm:t>
    </dgm:pt>
    <dgm:pt modelId="{F5284B5A-33D9-4327-AE8D-B932FB841EF9}" type="sibTrans" cxnId="{C0C0E8B8-110E-49D3-817A-4F8BA2B8353B}">
      <dgm:prSet/>
      <dgm:spPr/>
      <dgm:t>
        <a:bodyPr/>
        <a:lstStyle/>
        <a:p>
          <a:endParaRPr lang="de-DE"/>
        </a:p>
      </dgm:t>
    </dgm:pt>
    <dgm:pt modelId="{142A8A44-94DC-47A9-B0DE-7059445B6878}" type="pres">
      <dgm:prSet presAssocID="{F356CA18-181E-4733-9E31-1924F2A6F518}" presName="Name0" presStyleCnt="0">
        <dgm:presLayoutVars>
          <dgm:chPref val="1"/>
          <dgm:dir/>
          <dgm:animOne val="branch"/>
          <dgm:animLvl val="lvl"/>
          <dgm:resizeHandles/>
        </dgm:presLayoutVars>
      </dgm:prSet>
      <dgm:spPr/>
    </dgm:pt>
    <dgm:pt modelId="{D68FEA84-D582-4701-8718-36AF7352E505}" type="pres">
      <dgm:prSet presAssocID="{E11A6DAF-A745-4D2D-A75D-FD62CB607369}" presName="vertOne" presStyleCnt="0"/>
      <dgm:spPr/>
    </dgm:pt>
    <dgm:pt modelId="{F5FC1851-D549-482F-9723-4E1F4AEC10EA}" type="pres">
      <dgm:prSet presAssocID="{E11A6DAF-A745-4D2D-A75D-FD62CB607369}" presName="txOne" presStyleLbl="node0" presStyleIdx="0" presStyleCnt="1">
        <dgm:presLayoutVars>
          <dgm:chPref val="3"/>
        </dgm:presLayoutVars>
      </dgm:prSet>
      <dgm:spPr/>
    </dgm:pt>
    <dgm:pt modelId="{3F8BA7CD-D49B-4317-822D-DB6B12762463}" type="pres">
      <dgm:prSet presAssocID="{E11A6DAF-A745-4D2D-A75D-FD62CB607369}" presName="parTransOne" presStyleCnt="0"/>
      <dgm:spPr/>
    </dgm:pt>
    <dgm:pt modelId="{4E5DD1CF-7D21-4843-B62F-415E8D98E098}" type="pres">
      <dgm:prSet presAssocID="{E11A6DAF-A745-4D2D-A75D-FD62CB607369}" presName="horzOne" presStyleCnt="0"/>
      <dgm:spPr/>
    </dgm:pt>
    <dgm:pt modelId="{61F285F3-45D1-428C-A61E-E961F70CD1FE}" type="pres">
      <dgm:prSet presAssocID="{FC528A7A-FBE0-45F1-A67B-B6B77E3B0FC5}" presName="vertTwo" presStyleCnt="0"/>
      <dgm:spPr/>
    </dgm:pt>
    <dgm:pt modelId="{ED68333C-5C09-45C4-A2BA-1D18862BD5EB}" type="pres">
      <dgm:prSet presAssocID="{FC528A7A-FBE0-45F1-A67B-B6B77E3B0FC5}" presName="txTwo" presStyleLbl="node2" presStyleIdx="0" presStyleCnt="1">
        <dgm:presLayoutVars>
          <dgm:chPref val="3"/>
        </dgm:presLayoutVars>
      </dgm:prSet>
      <dgm:spPr/>
    </dgm:pt>
    <dgm:pt modelId="{692CE33C-C532-4378-8E99-DD1531CD78CA}" type="pres">
      <dgm:prSet presAssocID="{FC528A7A-FBE0-45F1-A67B-B6B77E3B0FC5}" presName="parTransTwo" presStyleCnt="0"/>
      <dgm:spPr/>
    </dgm:pt>
    <dgm:pt modelId="{66FC08EE-7004-4F57-BA45-2FD6F899C641}" type="pres">
      <dgm:prSet presAssocID="{FC528A7A-FBE0-45F1-A67B-B6B77E3B0FC5}" presName="horzTwo" presStyleCnt="0"/>
      <dgm:spPr/>
    </dgm:pt>
    <dgm:pt modelId="{08B2B971-CC47-4FFB-A379-47162AB65D39}" type="pres">
      <dgm:prSet presAssocID="{ECBD793F-72E0-4DDD-885B-1DDFEA233E7A}" presName="vertThree" presStyleCnt="0"/>
      <dgm:spPr/>
    </dgm:pt>
    <dgm:pt modelId="{B2C952EF-DA50-4350-BB1C-CF16FE4CB03E}" type="pres">
      <dgm:prSet presAssocID="{ECBD793F-72E0-4DDD-885B-1DDFEA233E7A}" presName="txThree" presStyleLbl="node3" presStyleIdx="0" presStyleCnt="2" custScaleX="101749">
        <dgm:presLayoutVars>
          <dgm:chPref val="3"/>
        </dgm:presLayoutVars>
      </dgm:prSet>
      <dgm:spPr/>
    </dgm:pt>
    <dgm:pt modelId="{83F2C1CA-22A5-4A9A-B1EB-FCCA7817253D}" type="pres">
      <dgm:prSet presAssocID="{ECBD793F-72E0-4DDD-885B-1DDFEA233E7A}" presName="horzThree" presStyleCnt="0"/>
      <dgm:spPr/>
    </dgm:pt>
    <dgm:pt modelId="{DF6A236F-AD43-4193-AA54-712896BA6B19}" type="pres">
      <dgm:prSet presAssocID="{40FC569C-A7E2-43F2-8F2C-DF98245B9A38}" presName="sibSpaceThree" presStyleCnt="0"/>
      <dgm:spPr/>
    </dgm:pt>
    <dgm:pt modelId="{4E820AA0-2326-408D-92FE-8796452A94A7}" type="pres">
      <dgm:prSet presAssocID="{758DAF39-6403-426F-8029-B5951444BA17}" presName="vertThree" presStyleCnt="0"/>
      <dgm:spPr/>
    </dgm:pt>
    <dgm:pt modelId="{78EECC31-6025-4809-9908-5B88AFF9B3F7}" type="pres">
      <dgm:prSet presAssocID="{758DAF39-6403-426F-8029-B5951444BA17}" presName="txThree" presStyleLbl="node3" presStyleIdx="1" presStyleCnt="2" custScaleX="33249">
        <dgm:presLayoutVars>
          <dgm:chPref val="3"/>
        </dgm:presLayoutVars>
      </dgm:prSet>
      <dgm:spPr/>
    </dgm:pt>
    <dgm:pt modelId="{1BE8385B-BAB4-4833-A298-B1A8B1C82DC6}" type="pres">
      <dgm:prSet presAssocID="{758DAF39-6403-426F-8029-B5951444BA17}" presName="horzThree" presStyleCnt="0"/>
      <dgm:spPr/>
    </dgm:pt>
  </dgm:ptLst>
  <dgm:cxnLst>
    <dgm:cxn modelId="{4C3DD52B-3CD0-4AFD-B3FA-0984D77A3EA8}" type="presOf" srcId="{F356CA18-181E-4733-9E31-1924F2A6F518}" destId="{142A8A44-94DC-47A9-B0DE-7059445B6878}" srcOrd="0" destOrd="0" presId="urn:microsoft.com/office/officeart/2005/8/layout/hierarchy4"/>
    <dgm:cxn modelId="{0F66F03D-4053-4994-A6EA-6F322A05ED7B}" srcId="{E11A6DAF-A745-4D2D-A75D-FD62CB607369}" destId="{FC528A7A-FBE0-45F1-A67B-B6B77E3B0FC5}" srcOrd="0" destOrd="0" parTransId="{EAB8DB63-A4C5-4600-87AF-7BCB0F32C6E8}" sibTransId="{CD7DF02C-DD93-4D6F-B0CC-B0E3481E9082}"/>
    <dgm:cxn modelId="{9F23E149-E2E9-4C13-B7B1-733744B38AE0}" srcId="{FC528A7A-FBE0-45F1-A67B-B6B77E3B0FC5}" destId="{ECBD793F-72E0-4DDD-885B-1DDFEA233E7A}" srcOrd="0" destOrd="0" parTransId="{D3B94D9F-77AD-4CA6-9015-8CF3C218728A}" sibTransId="{40FC569C-A7E2-43F2-8F2C-DF98245B9A38}"/>
    <dgm:cxn modelId="{8404BC50-6063-4293-8625-1CDC48F504A9}" type="presOf" srcId="{FC528A7A-FBE0-45F1-A67B-B6B77E3B0FC5}" destId="{ED68333C-5C09-45C4-A2BA-1D18862BD5EB}" srcOrd="0" destOrd="0" presId="urn:microsoft.com/office/officeart/2005/8/layout/hierarchy4"/>
    <dgm:cxn modelId="{93A71356-C376-4A14-ACF8-1FBEF4EC627A}" type="presOf" srcId="{E11A6DAF-A745-4D2D-A75D-FD62CB607369}" destId="{F5FC1851-D549-482F-9723-4E1F4AEC10EA}" srcOrd="0" destOrd="0" presId="urn:microsoft.com/office/officeart/2005/8/layout/hierarchy4"/>
    <dgm:cxn modelId="{47B56B91-D462-4CB7-9E01-00F63D23ED73}" type="presOf" srcId="{758DAF39-6403-426F-8029-B5951444BA17}" destId="{78EECC31-6025-4809-9908-5B88AFF9B3F7}" srcOrd="0" destOrd="0" presId="urn:microsoft.com/office/officeart/2005/8/layout/hierarchy4"/>
    <dgm:cxn modelId="{C0C0E8B8-110E-49D3-817A-4F8BA2B8353B}" srcId="{FC528A7A-FBE0-45F1-A67B-B6B77E3B0FC5}" destId="{758DAF39-6403-426F-8029-B5951444BA17}" srcOrd="1" destOrd="0" parTransId="{F1BF3FDD-3337-4D9B-9866-5C7F42AB92A3}" sibTransId="{F5284B5A-33D9-4327-AE8D-B932FB841EF9}"/>
    <dgm:cxn modelId="{8E3351D8-DD67-4A64-8023-8E488DD14D15}" srcId="{F356CA18-181E-4733-9E31-1924F2A6F518}" destId="{E11A6DAF-A745-4D2D-A75D-FD62CB607369}" srcOrd="0" destOrd="0" parTransId="{ED041885-8AE0-45BF-92ED-6A19CB3E46D1}" sibTransId="{4F4363C7-1A7B-4F65-8A47-69C51D87B85D}"/>
    <dgm:cxn modelId="{8B3719F0-C913-436D-8B11-380940EE15EE}" type="presOf" srcId="{ECBD793F-72E0-4DDD-885B-1DDFEA233E7A}" destId="{B2C952EF-DA50-4350-BB1C-CF16FE4CB03E}" srcOrd="0" destOrd="0" presId="urn:microsoft.com/office/officeart/2005/8/layout/hierarchy4"/>
    <dgm:cxn modelId="{D7CA422B-1796-4B41-8003-B77B76B241D4}" type="presParOf" srcId="{142A8A44-94DC-47A9-B0DE-7059445B6878}" destId="{D68FEA84-D582-4701-8718-36AF7352E505}" srcOrd="0" destOrd="0" presId="urn:microsoft.com/office/officeart/2005/8/layout/hierarchy4"/>
    <dgm:cxn modelId="{1FC15634-2BE5-4A75-87FA-1FEFA8F5DA12}" type="presParOf" srcId="{D68FEA84-D582-4701-8718-36AF7352E505}" destId="{F5FC1851-D549-482F-9723-4E1F4AEC10EA}" srcOrd="0" destOrd="0" presId="urn:microsoft.com/office/officeart/2005/8/layout/hierarchy4"/>
    <dgm:cxn modelId="{CA0EE272-CF6A-4A96-B471-0F7F199F6BC9}" type="presParOf" srcId="{D68FEA84-D582-4701-8718-36AF7352E505}" destId="{3F8BA7CD-D49B-4317-822D-DB6B12762463}" srcOrd="1" destOrd="0" presId="urn:microsoft.com/office/officeart/2005/8/layout/hierarchy4"/>
    <dgm:cxn modelId="{5DB50578-F21C-48DF-A5C6-B2B32C92B72E}" type="presParOf" srcId="{D68FEA84-D582-4701-8718-36AF7352E505}" destId="{4E5DD1CF-7D21-4843-B62F-415E8D98E098}" srcOrd="2" destOrd="0" presId="urn:microsoft.com/office/officeart/2005/8/layout/hierarchy4"/>
    <dgm:cxn modelId="{0C003221-0E98-4809-B85B-4A9F8FCCB5E0}" type="presParOf" srcId="{4E5DD1CF-7D21-4843-B62F-415E8D98E098}" destId="{61F285F3-45D1-428C-A61E-E961F70CD1FE}" srcOrd="0" destOrd="0" presId="urn:microsoft.com/office/officeart/2005/8/layout/hierarchy4"/>
    <dgm:cxn modelId="{19E0AD8E-8E02-40F8-AA47-E0967F1C0690}" type="presParOf" srcId="{61F285F3-45D1-428C-A61E-E961F70CD1FE}" destId="{ED68333C-5C09-45C4-A2BA-1D18862BD5EB}" srcOrd="0" destOrd="0" presId="urn:microsoft.com/office/officeart/2005/8/layout/hierarchy4"/>
    <dgm:cxn modelId="{34557681-6AC3-46B4-BC80-83E420320192}" type="presParOf" srcId="{61F285F3-45D1-428C-A61E-E961F70CD1FE}" destId="{692CE33C-C532-4378-8E99-DD1531CD78CA}" srcOrd="1" destOrd="0" presId="urn:microsoft.com/office/officeart/2005/8/layout/hierarchy4"/>
    <dgm:cxn modelId="{110C7A21-F45A-4703-9F02-30B26FAB256A}" type="presParOf" srcId="{61F285F3-45D1-428C-A61E-E961F70CD1FE}" destId="{66FC08EE-7004-4F57-BA45-2FD6F899C641}" srcOrd="2" destOrd="0" presId="urn:microsoft.com/office/officeart/2005/8/layout/hierarchy4"/>
    <dgm:cxn modelId="{7E2158E9-EFEB-4087-BDBE-1942762F4155}" type="presParOf" srcId="{66FC08EE-7004-4F57-BA45-2FD6F899C641}" destId="{08B2B971-CC47-4FFB-A379-47162AB65D39}" srcOrd="0" destOrd="0" presId="urn:microsoft.com/office/officeart/2005/8/layout/hierarchy4"/>
    <dgm:cxn modelId="{E6A0339A-60FD-441E-8120-B28EF052269E}" type="presParOf" srcId="{08B2B971-CC47-4FFB-A379-47162AB65D39}" destId="{B2C952EF-DA50-4350-BB1C-CF16FE4CB03E}" srcOrd="0" destOrd="0" presId="urn:microsoft.com/office/officeart/2005/8/layout/hierarchy4"/>
    <dgm:cxn modelId="{7D9039E8-4CFC-4102-BEF9-43E180A08179}" type="presParOf" srcId="{08B2B971-CC47-4FFB-A379-47162AB65D39}" destId="{83F2C1CA-22A5-4A9A-B1EB-FCCA7817253D}" srcOrd="1" destOrd="0" presId="urn:microsoft.com/office/officeart/2005/8/layout/hierarchy4"/>
    <dgm:cxn modelId="{37444D5E-B9D8-4C6B-91BB-4AE31BE1DDA6}" type="presParOf" srcId="{66FC08EE-7004-4F57-BA45-2FD6F899C641}" destId="{DF6A236F-AD43-4193-AA54-712896BA6B19}" srcOrd="1" destOrd="0" presId="urn:microsoft.com/office/officeart/2005/8/layout/hierarchy4"/>
    <dgm:cxn modelId="{D85F1A4F-4C38-43C9-B802-4F4D2FEF7DD6}" type="presParOf" srcId="{66FC08EE-7004-4F57-BA45-2FD6F899C641}" destId="{4E820AA0-2326-408D-92FE-8796452A94A7}" srcOrd="2" destOrd="0" presId="urn:microsoft.com/office/officeart/2005/8/layout/hierarchy4"/>
    <dgm:cxn modelId="{31B7863C-9A82-43D6-80B2-3DAAC0D40AF4}" type="presParOf" srcId="{4E820AA0-2326-408D-92FE-8796452A94A7}" destId="{78EECC31-6025-4809-9908-5B88AFF9B3F7}" srcOrd="0" destOrd="0" presId="urn:microsoft.com/office/officeart/2005/8/layout/hierarchy4"/>
    <dgm:cxn modelId="{766AC433-A5D5-4CED-8CF4-A83BA12A071B}" type="presParOf" srcId="{4E820AA0-2326-408D-92FE-8796452A94A7}" destId="{1BE8385B-BAB4-4833-A298-B1A8B1C82DC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DD9669-B525-45CD-9020-8693E5049959}" type="doc">
      <dgm:prSet loTypeId="urn:microsoft.com/office/officeart/2005/8/layout/vProcess5" loCatId="process" qsTypeId="urn:microsoft.com/office/officeart/2005/8/quickstyle/simple1" qsCatId="simple" csTypeId="urn:microsoft.com/office/officeart/2005/8/colors/accent5_4" csCatId="accent5" phldr="1"/>
      <dgm:spPr/>
      <dgm:t>
        <a:bodyPr/>
        <a:lstStyle/>
        <a:p>
          <a:endParaRPr lang="de-DE"/>
        </a:p>
      </dgm:t>
    </dgm:pt>
    <dgm:pt modelId="{D9318D44-A171-4948-802F-0EB506E415ED}">
      <dgm:prSet/>
      <dgm:spPr/>
      <dgm:t>
        <a:bodyPr/>
        <a:lstStyle/>
        <a:p>
          <a:r>
            <a:rPr lang="en-GB" noProof="0"/>
            <a:t>Select most suitable indicators for the respective project - consider relevance of indicator vs. ease of measurement</a:t>
          </a:r>
        </a:p>
      </dgm:t>
    </dgm:pt>
    <dgm:pt modelId="{B3283575-E19B-4E9B-9FAE-5FAD47D6D466}" type="parTrans" cxnId="{B9461684-7059-4FFE-8F7E-A7B4660930D0}">
      <dgm:prSet/>
      <dgm:spPr/>
      <dgm:t>
        <a:bodyPr/>
        <a:lstStyle/>
        <a:p>
          <a:endParaRPr lang="de-DE"/>
        </a:p>
      </dgm:t>
    </dgm:pt>
    <dgm:pt modelId="{972F2B6E-DC2C-4A62-934F-CB8FADD6F6D4}" type="sibTrans" cxnId="{B9461684-7059-4FFE-8F7E-A7B4660930D0}">
      <dgm:prSet/>
      <dgm:spPr/>
      <dgm:t>
        <a:bodyPr/>
        <a:lstStyle/>
        <a:p>
          <a:endParaRPr lang="de-DE"/>
        </a:p>
      </dgm:t>
    </dgm:pt>
    <dgm:pt modelId="{ADFABD74-61F6-4013-82DB-8CEAA18F41F5}">
      <dgm:prSet/>
      <dgm:spPr/>
      <dgm:t>
        <a:bodyPr/>
        <a:lstStyle/>
        <a:p>
          <a:r>
            <a:rPr lang="en-GB" noProof="0"/>
            <a:t>Projects including technical measures should utilise indicators from each of the categories Livelihood, Water, Energy and Food</a:t>
          </a:r>
        </a:p>
      </dgm:t>
    </dgm:pt>
    <dgm:pt modelId="{D1B450F8-FB85-4558-9F32-A867074DCDBC}" type="parTrans" cxnId="{47B96B70-1A64-412C-BE76-99CA014DF263}">
      <dgm:prSet/>
      <dgm:spPr/>
      <dgm:t>
        <a:bodyPr/>
        <a:lstStyle/>
        <a:p>
          <a:endParaRPr lang="de-DE"/>
        </a:p>
      </dgm:t>
    </dgm:pt>
    <dgm:pt modelId="{75B36C2B-956E-40E3-B2E9-DC4BB6C0298F}" type="sibTrans" cxnId="{47B96B70-1A64-412C-BE76-99CA014DF263}">
      <dgm:prSet/>
      <dgm:spPr/>
      <dgm:t>
        <a:bodyPr/>
        <a:lstStyle/>
        <a:p>
          <a:endParaRPr lang="de-DE"/>
        </a:p>
      </dgm:t>
    </dgm:pt>
    <dgm:pt modelId="{515BAFA0-2683-4EB1-9303-BF4F561821AE}">
      <dgm:prSet/>
      <dgm:spPr/>
      <dgm:t>
        <a:bodyPr/>
        <a:lstStyle/>
        <a:p>
          <a:r>
            <a:rPr lang="en-GB" noProof="0"/>
            <a:t>Projects conducting mostly non-technical measures should utilise indicators from the category Governance. </a:t>
          </a:r>
        </a:p>
      </dgm:t>
    </dgm:pt>
    <dgm:pt modelId="{4E7DCB1D-2DB3-472F-998D-3DF53CE98AAD}" type="parTrans" cxnId="{8DE33727-A791-4FEB-8378-66E7115BE8E1}">
      <dgm:prSet/>
      <dgm:spPr/>
      <dgm:t>
        <a:bodyPr/>
        <a:lstStyle/>
        <a:p>
          <a:endParaRPr lang="de-DE"/>
        </a:p>
      </dgm:t>
    </dgm:pt>
    <dgm:pt modelId="{45F1B610-42DA-4A79-A9F7-9E47B6AB7B7F}" type="sibTrans" cxnId="{8DE33727-A791-4FEB-8378-66E7115BE8E1}">
      <dgm:prSet/>
      <dgm:spPr/>
      <dgm:t>
        <a:bodyPr/>
        <a:lstStyle/>
        <a:p>
          <a:endParaRPr lang="de-DE"/>
        </a:p>
      </dgm:t>
    </dgm:pt>
    <dgm:pt modelId="{1BD4C2F3-D4B3-4F64-BA1A-69085F92E4B1}">
      <dgm:prSet/>
      <dgm:spPr/>
      <dgm:t>
        <a:bodyPr/>
        <a:lstStyle/>
        <a:p>
          <a:r>
            <a:rPr lang="en-GB" noProof="0"/>
            <a:t>The number of indicators will depend on the aim of the assessment (comprehensive vs. project monitoring)</a:t>
          </a:r>
        </a:p>
      </dgm:t>
    </dgm:pt>
    <dgm:pt modelId="{9CB352A2-E2AE-49B0-B527-2DDCABFA99FF}" type="parTrans" cxnId="{0396D83D-08C3-4B08-9C3C-B91E2040253F}">
      <dgm:prSet/>
      <dgm:spPr/>
      <dgm:t>
        <a:bodyPr/>
        <a:lstStyle/>
        <a:p>
          <a:endParaRPr lang="de-DE"/>
        </a:p>
      </dgm:t>
    </dgm:pt>
    <dgm:pt modelId="{2538CD42-7E3D-47DC-B659-5B5376C7213F}" type="sibTrans" cxnId="{0396D83D-08C3-4B08-9C3C-B91E2040253F}">
      <dgm:prSet/>
      <dgm:spPr/>
      <dgm:t>
        <a:bodyPr/>
        <a:lstStyle/>
        <a:p>
          <a:endParaRPr lang="de-DE"/>
        </a:p>
      </dgm:t>
    </dgm:pt>
    <dgm:pt modelId="{F6E3D64E-64D5-4BC2-AF5A-1EAAE1C99920}">
      <dgm:prSet/>
      <dgm:spPr/>
      <dgm:t>
        <a:bodyPr/>
        <a:lstStyle/>
        <a:p>
          <a:r>
            <a:rPr lang="en-GB" noProof="0"/>
            <a:t>Based on selected indicators establish baseline</a:t>
          </a:r>
        </a:p>
      </dgm:t>
    </dgm:pt>
    <dgm:pt modelId="{D7640156-F2DD-412B-961E-AA060EF69A54}" type="parTrans" cxnId="{D4B7AEB0-3DD3-4ABF-9AEC-EF86640396F6}">
      <dgm:prSet/>
      <dgm:spPr/>
      <dgm:t>
        <a:bodyPr/>
        <a:lstStyle/>
        <a:p>
          <a:endParaRPr lang="de-DE"/>
        </a:p>
      </dgm:t>
    </dgm:pt>
    <dgm:pt modelId="{EDED248C-2710-4A85-909A-DD07AFD6F9B6}" type="sibTrans" cxnId="{D4B7AEB0-3DD3-4ABF-9AEC-EF86640396F6}">
      <dgm:prSet/>
      <dgm:spPr/>
      <dgm:t>
        <a:bodyPr/>
        <a:lstStyle/>
        <a:p>
          <a:endParaRPr lang="de-DE"/>
        </a:p>
      </dgm:t>
    </dgm:pt>
    <dgm:pt modelId="{EC35D316-5DE5-4795-8DB3-5737460924A0}" type="pres">
      <dgm:prSet presAssocID="{01DD9669-B525-45CD-9020-8693E5049959}" presName="outerComposite" presStyleCnt="0">
        <dgm:presLayoutVars>
          <dgm:chMax val="5"/>
          <dgm:dir/>
          <dgm:resizeHandles val="exact"/>
        </dgm:presLayoutVars>
      </dgm:prSet>
      <dgm:spPr/>
    </dgm:pt>
    <dgm:pt modelId="{4BD657AB-7524-489E-AD46-1925E3951FF8}" type="pres">
      <dgm:prSet presAssocID="{01DD9669-B525-45CD-9020-8693E5049959}" presName="dummyMaxCanvas" presStyleCnt="0">
        <dgm:presLayoutVars/>
      </dgm:prSet>
      <dgm:spPr/>
    </dgm:pt>
    <dgm:pt modelId="{42C7372E-3483-4454-BF65-8A9DB6C5E54B}" type="pres">
      <dgm:prSet presAssocID="{01DD9669-B525-45CD-9020-8693E5049959}" presName="FiveNodes_1" presStyleLbl="node1" presStyleIdx="0" presStyleCnt="5">
        <dgm:presLayoutVars>
          <dgm:bulletEnabled val="1"/>
        </dgm:presLayoutVars>
      </dgm:prSet>
      <dgm:spPr/>
    </dgm:pt>
    <dgm:pt modelId="{EFE13503-A8C1-4673-959A-6F03E108D975}" type="pres">
      <dgm:prSet presAssocID="{01DD9669-B525-45CD-9020-8693E5049959}" presName="FiveNodes_2" presStyleLbl="node1" presStyleIdx="1" presStyleCnt="5">
        <dgm:presLayoutVars>
          <dgm:bulletEnabled val="1"/>
        </dgm:presLayoutVars>
      </dgm:prSet>
      <dgm:spPr/>
    </dgm:pt>
    <dgm:pt modelId="{1B800DC9-CC01-4A95-AFA9-CC2C37807386}" type="pres">
      <dgm:prSet presAssocID="{01DD9669-B525-45CD-9020-8693E5049959}" presName="FiveNodes_3" presStyleLbl="node1" presStyleIdx="2" presStyleCnt="5">
        <dgm:presLayoutVars>
          <dgm:bulletEnabled val="1"/>
        </dgm:presLayoutVars>
      </dgm:prSet>
      <dgm:spPr/>
    </dgm:pt>
    <dgm:pt modelId="{062BCF40-AD02-4472-8B12-4F7134995A48}" type="pres">
      <dgm:prSet presAssocID="{01DD9669-B525-45CD-9020-8693E5049959}" presName="FiveNodes_4" presStyleLbl="node1" presStyleIdx="3" presStyleCnt="5">
        <dgm:presLayoutVars>
          <dgm:bulletEnabled val="1"/>
        </dgm:presLayoutVars>
      </dgm:prSet>
      <dgm:spPr/>
    </dgm:pt>
    <dgm:pt modelId="{E5400864-B738-4549-A03C-C61767C68336}" type="pres">
      <dgm:prSet presAssocID="{01DD9669-B525-45CD-9020-8693E5049959}" presName="FiveNodes_5" presStyleLbl="node1" presStyleIdx="4" presStyleCnt="5">
        <dgm:presLayoutVars>
          <dgm:bulletEnabled val="1"/>
        </dgm:presLayoutVars>
      </dgm:prSet>
      <dgm:spPr/>
    </dgm:pt>
    <dgm:pt modelId="{CA262165-2FD4-4067-A5FB-A902219B1AD8}" type="pres">
      <dgm:prSet presAssocID="{01DD9669-B525-45CD-9020-8693E5049959}" presName="FiveConn_1-2" presStyleLbl="fgAccFollowNode1" presStyleIdx="0" presStyleCnt="4">
        <dgm:presLayoutVars>
          <dgm:bulletEnabled val="1"/>
        </dgm:presLayoutVars>
      </dgm:prSet>
      <dgm:spPr/>
    </dgm:pt>
    <dgm:pt modelId="{0F634D9F-2DF0-44C7-9863-0F198F55D931}" type="pres">
      <dgm:prSet presAssocID="{01DD9669-B525-45CD-9020-8693E5049959}" presName="FiveConn_2-3" presStyleLbl="fgAccFollowNode1" presStyleIdx="1" presStyleCnt="4">
        <dgm:presLayoutVars>
          <dgm:bulletEnabled val="1"/>
        </dgm:presLayoutVars>
      </dgm:prSet>
      <dgm:spPr/>
    </dgm:pt>
    <dgm:pt modelId="{FB595133-D86D-46AD-886F-EEC3C21055CB}" type="pres">
      <dgm:prSet presAssocID="{01DD9669-B525-45CD-9020-8693E5049959}" presName="FiveConn_3-4" presStyleLbl="fgAccFollowNode1" presStyleIdx="2" presStyleCnt="4">
        <dgm:presLayoutVars>
          <dgm:bulletEnabled val="1"/>
        </dgm:presLayoutVars>
      </dgm:prSet>
      <dgm:spPr/>
    </dgm:pt>
    <dgm:pt modelId="{89E72C43-EF5B-4891-BA8B-307A913EF132}" type="pres">
      <dgm:prSet presAssocID="{01DD9669-B525-45CD-9020-8693E5049959}" presName="FiveConn_4-5" presStyleLbl="fgAccFollowNode1" presStyleIdx="3" presStyleCnt="4">
        <dgm:presLayoutVars>
          <dgm:bulletEnabled val="1"/>
        </dgm:presLayoutVars>
      </dgm:prSet>
      <dgm:spPr/>
    </dgm:pt>
    <dgm:pt modelId="{ACB06121-CBDB-47A3-85D8-325764964C4A}" type="pres">
      <dgm:prSet presAssocID="{01DD9669-B525-45CD-9020-8693E5049959}" presName="FiveNodes_1_text" presStyleLbl="node1" presStyleIdx="4" presStyleCnt="5">
        <dgm:presLayoutVars>
          <dgm:bulletEnabled val="1"/>
        </dgm:presLayoutVars>
      </dgm:prSet>
      <dgm:spPr/>
    </dgm:pt>
    <dgm:pt modelId="{73CD627E-1030-421D-88F6-0ED5E7092787}" type="pres">
      <dgm:prSet presAssocID="{01DD9669-B525-45CD-9020-8693E5049959}" presName="FiveNodes_2_text" presStyleLbl="node1" presStyleIdx="4" presStyleCnt="5">
        <dgm:presLayoutVars>
          <dgm:bulletEnabled val="1"/>
        </dgm:presLayoutVars>
      </dgm:prSet>
      <dgm:spPr/>
    </dgm:pt>
    <dgm:pt modelId="{94571546-5441-4F31-BF59-128889F118F9}" type="pres">
      <dgm:prSet presAssocID="{01DD9669-B525-45CD-9020-8693E5049959}" presName="FiveNodes_3_text" presStyleLbl="node1" presStyleIdx="4" presStyleCnt="5">
        <dgm:presLayoutVars>
          <dgm:bulletEnabled val="1"/>
        </dgm:presLayoutVars>
      </dgm:prSet>
      <dgm:spPr/>
    </dgm:pt>
    <dgm:pt modelId="{FC878FD5-D5F1-41EF-94C8-26D1A54555CC}" type="pres">
      <dgm:prSet presAssocID="{01DD9669-B525-45CD-9020-8693E5049959}" presName="FiveNodes_4_text" presStyleLbl="node1" presStyleIdx="4" presStyleCnt="5">
        <dgm:presLayoutVars>
          <dgm:bulletEnabled val="1"/>
        </dgm:presLayoutVars>
      </dgm:prSet>
      <dgm:spPr/>
    </dgm:pt>
    <dgm:pt modelId="{84C64AAF-8977-4D89-91B9-935588D3C90C}" type="pres">
      <dgm:prSet presAssocID="{01DD9669-B525-45CD-9020-8693E5049959}" presName="FiveNodes_5_text" presStyleLbl="node1" presStyleIdx="4" presStyleCnt="5">
        <dgm:presLayoutVars>
          <dgm:bulletEnabled val="1"/>
        </dgm:presLayoutVars>
      </dgm:prSet>
      <dgm:spPr/>
    </dgm:pt>
  </dgm:ptLst>
  <dgm:cxnLst>
    <dgm:cxn modelId="{88B57409-A097-4EE0-9D45-4CFBE612A9C4}" type="presOf" srcId="{45F1B610-42DA-4A79-A9F7-9E47B6AB7B7F}" destId="{FB595133-D86D-46AD-886F-EEC3C21055CB}" srcOrd="0" destOrd="0" presId="urn:microsoft.com/office/officeart/2005/8/layout/vProcess5"/>
    <dgm:cxn modelId="{8B246E0B-B58A-4823-8D1D-65722D46A1FA}" type="presOf" srcId="{D9318D44-A171-4948-802F-0EB506E415ED}" destId="{42C7372E-3483-4454-BF65-8A9DB6C5E54B}" srcOrd="0" destOrd="0" presId="urn:microsoft.com/office/officeart/2005/8/layout/vProcess5"/>
    <dgm:cxn modelId="{2F922311-5C5F-4937-B89F-B32251147193}" type="presOf" srcId="{972F2B6E-DC2C-4A62-934F-CB8FADD6F6D4}" destId="{CA262165-2FD4-4067-A5FB-A902219B1AD8}" srcOrd="0" destOrd="0" presId="urn:microsoft.com/office/officeart/2005/8/layout/vProcess5"/>
    <dgm:cxn modelId="{4271E026-48E1-4D00-9305-682D352A940B}" type="presOf" srcId="{ADFABD74-61F6-4013-82DB-8CEAA18F41F5}" destId="{EFE13503-A8C1-4673-959A-6F03E108D975}" srcOrd="0" destOrd="0" presId="urn:microsoft.com/office/officeart/2005/8/layout/vProcess5"/>
    <dgm:cxn modelId="{8DE33727-A791-4FEB-8378-66E7115BE8E1}" srcId="{01DD9669-B525-45CD-9020-8693E5049959}" destId="{515BAFA0-2683-4EB1-9303-BF4F561821AE}" srcOrd="2" destOrd="0" parTransId="{4E7DCB1D-2DB3-472F-998D-3DF53CE98AAD}" sibTransId="{45F1B610-42DA-4A79-A9F7-9E47B6AB7B7F}"/>
    <dgm:cxn modelId="{CD58F62F-8D54-45C6-934A-FF9B259B355C}" type="presOf" srcId="{515BAFA0-2683-4EB1-9303-BF4F561821AE}" destId="{1B800DC9-CC01-4A95-AFA9-CC2C37807386}" srcOrd="0" destOrd="0" presId="urn:microsoft.com/office/officeart/2005/8/layout/vProcess5"/>
    <dgm:cxn modelId="{64702637-5F19-41A4-9527-36B43644A4E1}" type="presOf" srcId="{D9318D44-A171-4948-802F-0EB506E415ED}" destId="{ACB06121-CBDB-47A3-85D8-325764964C4A}" srcOrd="1" destOrd="0" presId="urn:microsoft.com/office/officeart/2005/8/layout/vProcess5"/>
    <dgm:cxn modelId="{0396D83D-08C3-4B08-9C3C-B91E2040253F}" srcId="{01DD9669-B525-45CD-9020-8693E5049959}" destId="{1BD4C2F3-D4B3-4F64-BA1A-69085F92E4B1}" srcOrd="3" destOrd="0" parTransId="{9CB352A2-E2AE-49B0-B527-2DDCABFA99FF}" sibTransId="{2538CD42-7E3D-47DC-B659-5B5376C7213F}"/>
    <dgm:cxn modelId="{21265E42-5D72-4032-9457-033AE2E269D3}" type="presOf" srcId="{ADFABD74-61F6-4013-82DB-8CEAA18F41F5}" destId="{73CD627E-1030-421D-88F6-0ED5E7092787}" srcOrd="1" destOrd="0" presId="urn:microsoft.com/office/officeart/2005/8/layout/vProcess5"/>
    <dgm:cxn modelId="{47B96B70-1A64-412C-BE76-99CA014DF263}" srcId="{01DD9669-B525-45CD-9020-8693E5049959}" destId="{ADFABD74-61F6-4013-82DB-8CEAA18F41F5}" srcOrd="1" destOrd="0" parTransId="{D1B450F8-FB85-4558-9F32-A867074DCDBC}" sibTransId="{75B36C2B-956E-40E3-B2E9-DC4BB6C0298F}"/>
    <dgm:cxn modelId="{B9461684-7059-4FFE-8F7E-A7B4660930D0}" srcId="{01DD9669-B525-45CD-9020-8693E5049959}" destId="{D9318D44-A171-4948-802F-0EB506E415ED}" srcOrd="0" destOrd="0" parTransId="{B3283575-E19B-4E9B-9FAE-5FAD47D6D466}" sibTransId="{972F2B6E-DC2C-4A62-934F-CB8FADD6F6D4}"/>
    <dgm:cxn modelId="{8DF8D0AF-89D7-43B4-9E55-E5B7E77F0279}" type="presOf" srcId="{F6E3D64E-64D5-4BC2-AF5A-1EAAE1C99920}" destId="{E5400864-B738-4549-A03C-C61767C68336}" srcOrd="0" destOrd="0" presId="urn:microsoft.com/office/officeart/2005/8/layout/vProcess5"/>
    <dgm:cxn modelId="{D4B7AEB0-3DD3-4ABF-9AEC-EF86640396F6}" srcId="{01DD9669-B525-45CD-9020-8693E5049959}" destId="{F6E3D64E-64D5-4BC2-AF5A-1EAAE1C99920}" srcOrd="4" destOrd="0" parTransId="{D7640156-F2DD-412B-961E-AA060EF69A54}" sibTransId="{EDED248C-2710-4A85-909A-DD07AFD6F9B6}"/>
    <dgm:cxn modelId="{536850B2-9D53-4A47-8962-412D967A45A8}" type="presOf" srcId="{515BAFA0-2683-4EB1-9303-BF4F561821AE}" destId="{94571546-5441-4F31-BF59-128889F118F9}" srcOrd="1" destOrd="0" presId="urn:microsoft.com/office/officeart/2005/8/layout/vProcess5"/>
    <dgm:cxn modelId="{68DEE9BD-1187-4501-82B2-4F94C6692350}" type="presOf" srcId="{2538CD42-7E3D-47DC-B659-5B5376C7213F}" destId="{89E72C43-EF5B-4891-BA8B-307A913EF132}" srcOrd="0" destOrd="0" presId="urn:microsoft.com/office/officeart/2005/8/layout/vProcess5"/>
    <dgm:cxn modelId="{881F72D9-8129-47E9-A577-039514280923}" type="presOf" srcId="{01DD9669-B525-45CD-9020-8693E5049959}" destId="{EC35D316-5DE5-4795-8DB3-5737460924A0}" srcOrd="0" destOrd="0" presId="urn:microsoft.com/office/officeart/2005/8/layout/vProcess5"/>
    <dgm:cxn modelId="{D239FAE4-51D4-4389-8308-0A8D25F79F07}" type="presOf" srcId="{75B36C2B-956E-40E3-B2E9-DC4BB6C0298F}" destId="{0F634D9F-2DF0-44C7-9863-0F198F55D931}" srcOrd="0" destOrd="0" presId="urn:microsoft.com/office/officeart/2005/8/layout/vProcess5"/>
    <dgm:cxn modelId="{064245E7-F29A-43F1-93AE-FB1F8136CB3C}" type="presOf" srcId="{1BD4C2F3-D4B3-4F64-BA1A-69085F92E4B1}" destId="{062BCF40-AD02-4472-8B12-4F7134995A48}" srcOrd="0" destOrd="0" presId="urn:microsoft.com/office/officeart/2005/8/layout/vProcess5"/>
    <dgm:cxn modelId="{059BBDF5-A373-43B4-9588-0F0EEE98628F}" type="presOf" srcId="{1BD4C2F3-D4B3-4F64-BA1A-69085F92E4B1}" destId="{FC878FD5-D5F1-41EF-94C8-26D1A54555CC}" srcOrd="1" destOrd="0" presId="urn:microsoft.com/office/officeart/2005/8/layout/vProcess5"/>
    <dgm:cxn modelId="{610055FA-BFCB-4D09-8FEA-62077F787E5D}" type="presOf" srcId="{F6E3D64E-64D5-4BC2-AF5A-1EAAE1C99920}" destId="{84C64AAF-8977-4D89-91B9-935588D3C90C}" srcOrd="1" destOrd="0" presId="urn:microsoft.com/office/officeart/2005/8/layout/vProcess5"/>
    <dgm:cxn modelId="{D1D088D4-A277-46E5-AD2E-348F408D934A}" type="presParOf" srcId="{EC35D316-5DE5-4795-8DB3-5737460924A0}" destId="{4BD657AB-7524-489E-AD46-1925E3951FF8}" srcOrd="0" destOrd="0" presId="urn:microsoft.com/office/officeart/2005/8/layout/vProcess5"/>
    <dgm:cxn modelId="{1D95FDC2-13C4-4FC1-BEFA-C6E4C122B841}" type="presParOf" srcId="{EC35D316-5DE5-4795-8DB3-5737460924A0}" destId="{42C7372E-3483-4454-BF65-8A9DB6C5E54B}" srcOrd="1" destOrd="0" presId="urn:microsoft.com/office/officeart/2005/8/layout/vProcess5"/>
    <dgm:cxn modelId="{3687B0BE-BA02-4B87-B482-F9B0CE0AC5A9}" type="presParOf" srcId="{EC35D316-5DE5-4795-8DB3-5737460924A0}" destId="{EFE13503-A8C1-4673-959A-6F03E108D975}" srcOrd="2" destOrd="0" presId="urn:microsoft.com/office/officeart/2005/8/layout/vProcess5"/>
    <dgm:cxn modelId="{14951583-F7A2-4340-9175-38DB40C0249F}" type="presParOf" srcId="{EC35D316-5DE5-4795-8DB3-5737460924A0}" destId="{1B800DC9-CC01-4A95-AFA9-CC2C37807386}" srcOrd="3" destOrd="0" presId="urn:microsoft.com/office/officeart/2005/8/layout/vProcess5"/>
    <dgm:cxn modelId="{E2F65DA7-86BE-4A47-AE13-9F49814B8D5A}" type="presParOf" srcId="{EC35D316-5DE5-4795-8DB3-5737460924A0}" destId="{062BCF40-AD02-4472-8B12-4F7134995A48}" srcOrd="4" destOrd="0" presId="urn:microsoft.com/office/officeart/2005/8/layout/vProcess5"/>
    <dgm:cxn modelId="{A7E293EF-BC8F-4A92-AA32-B8F4AB0415E4}" type="presParOf" srcId="{EC35D316-5DE5-4795-8DB3-5737460924A0}" destId="{E5400864-B738-4549-A03C-C61767C68336}" srcOrd="5" destOrd="0" presId="urn:microsoft.com/office/officeart/2005/8/layout/vProcess5"/>
    <dgm:cxn modelId="{11999471-8533-46BA-9E73-64F8C9DF389A}" type="presParOf" srcId="{EC35D316-5DE5-4795-8DB3-5737460924A0}" destId="{CA262165-2FD4-4067-A5FB-A902219B1AD8}" srcOrd="6" destOrd="0" presId="urn:microsoft.com/office/officeart/2005/8/layout/vProcess5"/>
    <dgm:cxn modelId="{38D4EC33-A2BC-4C7B-BBB3-ADEC0553AA8E}" type="presParOf" srcId="{EC35D316-5DE5-4795-8DB3-5737460924A0}" destId="{0F634D9F-2DF0-44C7-9863-0F198F55D931}" srcOrd="7" destOrd="0" presId="urn:microsoft.com/office/officeart/2005/8/layout/vProcess5"/>
    <dgm:cxn modelId="{E42A9789-6110-4228-B96B-6C94CBA10607}" type="presParOf" srcId="{EC35D316-5DE5-4795-8DB3-5737460924A0}" destId="{FB595133-D86D-46AD-886F-EEC3C21055CB}" srcOrd="8" destOrd="0" presId="urn:microsoft.com/office/officeart/2005/8/layout/vProcess5"/>
    <dgm:cxn modelId="{B2BA979C-5727-46CC-B6A0-46E96732FC99}" type="presParOf" srcId="{EC35D316-5DE5-4795-8DB3-5737460924A0}" destId="{89E72C43-EF5B-4891-BA8B-307A913EF132}" srcOrd="9" destOrd="0" presId="urn:microsoft.com/office/officeart/2005/8/layout/vProcess5"/>
    <dgm:cxn modelId="{D76AA305-823B-4878-BA76-2D88A46B1547}" type="presParOf" srcId="{EC35D316-5DE5-4795-8DB3-5737460924A0}" destId="{ACB06121-CBDB-47A3-85D8-325764964C4A}" srcOrd="10" destOrd="0" presId="urn:microsoft.com/office/officeart/2005/8/layout/vProcess5"/>
    <dgm:cxn modelId="{0C161777-A9F8-45D8-B4CD-3FEB7CC48ED7}" type="presParOf" srcId="{EC35D316-5DE5-4795-8DB3-5737460924A0}" destId="{73CD627E-1030-421D-88F6-0ED5E7092787}" srcOrd="11" destOrd="0" presId="urn:microsoft.com/office/officeart/2005/8/layout/vProcess5"/>
    <dgm:cxn modelId="{9EA82877-9FC8-4E9F-A5E8-7F728C927D2A}" type="presParOf" srcId="{EC35D316-5DE5-4795-8DB3-5737460924A0}" destId="{94571546-5441-4F31-BF59-128889F118F9}" srcOrd="12" destOrd="0" presId="urn:microsoft.com/office/officeart/2005/8/layout/vProcess5"/>
    <dgm:cxn modelId="{503AB548-5C58-4B60-A423-92AEC3B32364}" type="presParOf" srcId="{EC35D316-5DE5-4795-8DB3-5737460924A0}" destId="{FC878FD5-D5F1-41EF-94C8-26D1A54555CC}" srcOrd="13" destOrd="0" presId="urn:microsoft.com/office/officeart/2005/8/layout/vProcess5"/>
    <dgm:cxn modelId="{E141D92B-3254-4FE7-A3F4-97F0C3E078C4}" type="presParOf" srcId="{EC35D316-5DE5-4795-8DB3-5737460924A0}" destId="{84C64AAF-8977-4D89-91B9-935588D3C90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C1851-D549-482F-9723-4E1F4AEC10EA}">
      <dsp:nvSpPr>
        <dsp:cNvPr id="0" name=""/>
        <dsp:cNvSpPr/>
      </dsp:nvSpPr>
      <dsp:spPr>
        <a:xfrm>
          <a:off x="3254" y="1845"/>
          <a:ext cx="7443075" cy="1061546"/>
        </a:xfrm>
        <a:prstGeom prst="roundRect">
          <a:avLst>
            <a:gd name="adj" fmla="val 10000"/>
          </a:avLst>
        </a:prstGeom>
        <a:solidFill>
          <a:srgbClr val="004C8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Context analysis – what is the current situation in the Nexus sectors and how are they interlinked</a:t>
          </a:r>
          <a:endParaRPr lang="de-DE" sz="2000" kern="1200"/>
        </a:p>
      </dsp:txBody>
      <dsp:txXfrm>
        <a:off x="34346" y="32937"/>
        <a:ext cx="7380891" cy="999362"/>
      </dsp:txXfrm>
    </dsp:sp>
    <dsp:sp modelId="{ED68333C-5C09-45C4-A2BA-1D18862BD5EB}">
      <dsp:nvSpPr>
        <dsp:cNvPr id="0" name=""/>
        <dsp:cNvSpPr/>
      </dsp:nvSpPr>
      <dsp:spPr>
        <a:xfrm>
          <a:off x="10519" y="1191926"/>
          <a:ext cx="7428544" cy="1061546"/>
        </a:xfrm>
        <a:prstGeom prst="roundRect">
          <a:avLst>
            <a:gd name="adj" fmla="val 10000"/>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Assessing impacts of changes: develop development/policy scenarios and analyse/quantify  impacts on sectors and sustainabilit</a:t>
          </a:r>
          <a:r>
            <a:rPr lang="en-US" sz="2100" kern="1200"/>
            <a:t>y </a:t>
          </a:r>
          <a:endParaRPr lang="de-DE" sz="2100" kern="1200"/>
        </a:p>
      </dsp:txBody>
      <dsp:txXfrm>
        <a:off x="41611" y="1223018"/>
        <a:ext cx="7366360" cy="999362"/>
      </dsp:txXfrm>
    </dsp:sp>
    <dsp:sp modelId="{B2C952EF-DA50-4350-BB1C-CF16FE4CB03E}">
      <dsp:nvSpPr>
        <dsp:cNvPr id="0" name=""/>
        <dsp:cNvSpPr/>
      </dsp:nvSpPr>
      <dsp:spPr>
        <a:xfrm>
          <a:off x="10519" y="2382007"/>
          <a:ext cx="5430013" cy="1061546"/>
        </a:xfrm>
        <a:prstGeom prst="roundRect">
          <a:avLst>
            <a:gd name="adj" fmla="val 10000"/>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Assessment of specific interventions in terms of their efficiency in resource use, social, economic and environmental impacts</a:t>
          </a:r>
          <a:endParaRPr lang="de-DE" sz="2000" kern="1200"/>
        </a:p>
      </dsp:txBody>
      <dsp:txXfrm>
        <a:off x="41611" y="2413099"/>
        <a:ext cx="5367829" cy="999362"/>
      </dsp:txXfrm>
    </dsp:sp>
    <dsp:sp modelId="{78EECC31-6025-4809-9908-5B88AFF9B3F7}">
      <dsp:nvSpPr>
        <dsp:cNvPr id="0" name=""/>
        <dsp:cNvSpPr/>
      </dsp:nvSpPr>
      <dsp:spPr>
        <a:xfrm>
          <a:off x="5664673" y="2382007"/>
          <a:ext cx="1774391" cy="1061546"/>
        </a:xfrm>
        <a:prstGeom prst="roundRect">
          <a:avLst>
            <a:gd name="adj" fmla="val 10000"/>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Comparison of interventions</a:t>
          </a:r>
        </a:p>
      </dsp:txBody>
      <dsp:txXfrm>
        <a:off x="5695765" y="2413099"/>
        <a:ext cx="1712207" cy="999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97E17-9650-4A37-8158-7960BE915125}">
      <dsp:nvSpPr>
        <dsp:cNvPr id="0" name=""/>
        <dsp:cNvSpPr/>
      </dsp:nvSpPr>
      <dsp:spPr>
        <a:xfrm>
          <a:off x="-3974203" y="-610131"/>
          <a:ext cx="4736144" cy="4736144"/>
        </a:xfrm>
        <a:prstGeom prst="blockArc">
          <a:avLst>
            <a:gd name="adj1" fmla="val 18900000"/>
            <a:gd name="adj2" fmla="val 2700000"/>
            <a:gd name="adj3" fmla="val 456"/>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745574-05A9-483C-BF64-23066EA2B77D}">
      <dsp:nvSpPr>
        <dsp:cNvPr id="0" name=""/>
        <dsp:cNvSpPr/>
      </dsp:nvSpPr>
      <dsp:spPr>
        <a:xfrm>
          <a:off x="285017" y="185146"/>
          <a:ext cx="8233564" cy="370151"/>
        </a:xfrm>
        <a:prstGeom prst="rect">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3808"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Current state of WEF security and pressures on natural resources systems</a:t>
          </a:r>
          <a:endParaRPr lang="de-DE" sz="1400" kern="1200"/>
        </a:p>
      </dsp:txBody>
      <dsp:txXfrm>
        <a:off x="285017" y="185146"/>
        <a:ext cx="8233564" cy="370151"/>
      </dsp:txXfrm>
    </dsp:sp>
    <dsp:sp modelId="{E16F95B0-5005-40A5-9A8C-10C3235AA409}">
      <dsp:nvSpPr>
        <dsp:cNvPr id="0" name=""/>
        <dsp:cNvSpPr/>
      </dsp:nvSpPr>
      <dsp:spPr>
        <a:xfrm>
          <a:off x="53672" y="138877"/>
          <a:ext cx="462689" cy="462689"/>
        </a:xfrm>
        <a:prstGeom prst="ellipse">
          <a:avLst/>
        </a:prstGeom>
        <a:solidFill>
          <a:schemeClr val="lt1">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357CAC8-B40E-4837-A296-3FF59712BDD7}">
      <dsp:nvSpPr>
        <dsp:cNvPr id="0" name=""/>
        <dsp:cNvSpPr/>
      </dsp:nvSpPr>
      <dsp:spPr>
        <a:xfrm>
          <a:off x="589493" y="740303"/>
          <a:ext cx="7929089" cy="370151"/>
        </a:xfrm>
        <a:prstGeom prst="rect">
          <a:avLst/>
        </a:prstGeom>
        <a:gradFill rotWithShape="0">
          <a:gsLst>
            <a:gs pos="0">
              <a:schemeClr val="accent2">
                <a:alpha val="90000"/>
                <a:hueOff val="0"/>
                <a:satOff val="0"/>
                <a:lumOff val="0"/>
                <a:alphaOff val="-8000"/>
                <a:satMod val="103000"/>
                <a:lumMod val="102000"/>
                <a:tint val="94000"/>
              </a:schemeClr>
            </a:gs>
            <a:gs pos="50000">
              <a:schemeClr val="accent2">
                <a:alpha val="90000"/>
                <a:hueOff val="0"/>
                <a:satOff val="0"/>
                <a:lumOff val="0"/>
                <a:alphaOff val="-8000"/>
                <a:satMod val="110000"/>
                <a:lumMod val="100000"/>
                <a:shade val="100000"/>
              </a:schemeClr>
            </a:gs>
            <a:gs pos="100000">
              <a:schemeClr val="accent2">
                <a:alpha val="90000"/>
                <a:hueOff val="0"/>
                <a:satOff val="0"/>
                <a:lumOff val="0"/>
                <a:alphaOff val="-8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3808"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Interconnections between water, energy and food systems</a:t>
          </a:r>
          <a:endParaRPr lang="de-DE" sz="1400" kern="1200"/>
        </a:p>
      </dsp:txBody>
      <dsp:txXfrm>
        <a:off x="589493" y="740303"/>
        <a:ext cx="7929089" cy="370151"/>
      </dsp:txXfrm>
    </dsp:sp>
    <dsp:sp modelId="{32E1E926-8215-4871-AE94-9DEFB2B797C2}">
      <dsp:nvSpPr>
        <dsp:cNvPr id="0" name=""/>
        <dsp:cNvSpPr/>
      </dsp:nvSpPr>
      <dsp:spPr>
        <a:xfrm>
          <a:off x="358148" y="694034"/>
          <a:ext cx="462689" cy="462689"/>
        </a:xfrm>
        <a:prstGeom prst="ellipse">
          <a:avLst/>
        </a:prstGeom>
        <a:solidFill>
          <a:schemeClr val="lt1">
            <a:hueOff val="0"/>
            <a:satOff val="0"/>
            <a:lumOff val="0"/>
            <a:alphaOff val="0"/>
          </a:schemeClr>
        </a:solidFill>
        <a:ln w="6350" cap="flat" cmpd="sng" algn="ctr">
          <a:solidFill>
            <a:schemeClr val="accent2">
              <a:alpha val="90000"/>
              <a:hueOff val="0"/>
              <a:satOff val="0"/>
              <a:lumOff val="0"/>
              <a:alphaOff val="-8000"/>
            </a:schemeClr>
          </a:solidFill>
          <a:prstDash val="solid"/>
          <a:miter lim="800000"/>
        </a:ln>
        <a:effectLst/>
      </dsp:spPr>
      <dsp:style>
        <a:lnRef idx="1">
          <a:scrgbClr r="0" g="0" b="0"/>
        </a:lnRef>
        <a:fillRef idx="1">
          <a:scrgbClr r="0" g="0" b="0"/>
        </a:fillRef>
        <a:effectRef idx="2">
          <a:scrgbClr r="0" g="0" b="0"/>
        </a:effectRef>
        <a:fontRef idx="minor"/>
      </dsp:style>
    </dsp:sp>
    <dsp:sp modelId="{529D68B9-7A12-40D0-B687-355C6D6B8796}">
      <dsp:nvSpPr>
        <dsp:cNvPr id="0" name=""/>
        <dsp:cNvSpPr/>
      </dsp:nvSpPr>
      <dsp:spPr>
        <a:xfrm>
          <a:off x="728722" y="1295137"/>
          <a:ext cx="7789860" cy="370799"/>
        </a:xfrm>
        <a:prstGeom prst="rect">
          <a:avLst/>
        </a:prstGeom>
        <a:gradFill rotWithShape="0">
          <a:gsLst>
            <a:gs pos="0">
              <a:schemeClr val="accent2">
                <a:alpha val="90000"/>
                <a:hueOff val="0"/>
                <a:satOff val="0"/>
                <a:lumOff val="0"/>
                <a:alphaOff val="-16000"/>
                <a:satMod val="103000"/>
                <a:lumMod val="102000"/>
                <a:tint val="94000"/>
              </a:schemeClr>
            </a:gs>
            <a:gs pos="50000">
              <a:schemeClr val="accent2">
                <a:alpha val="90000"/>
                <a:hueOff val="0"/>
                <a:satOff val="0"/>
                <a:lumOff val="0"/>
                <a:alphaOff val="-16000"/>
                <a:satMod val="110000"/>
                <a:lumMod val="100000"/>
                <a:shade val="100000"/>
              </a:schemeClr>
            </a:gs>
            <a:gs pos="100000">
              <a:schemeClr val="accent2">
                <a:alpha val="90000"/>
                <a:hueOff val="0"/>
                <a:satOff val="0"/>
                <a:lumOff val="0"/>
                <a:alphaOff val="-16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3808"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Socio-economic situation and expected developments, trends and drivers</a:t>
          </a:r>
        </a:p>
      </dsp:txBody>
      <dsp:txXfrm>
        <a:off x="728722" y="1295137"/>
        <a:ext cx="7789860" cy="370799"/>
      </dsp:txXfrm>
    </dsp:sp>
    <dsp:sp modelId="{26BCCAD6-7F9D-4939-B316-69D28213AE2E}">
      <dsp:nvSpPr>
        <dsp:cNvPr id="0" name=""/>
        <dsp:cNvSpPr/>
      </dsp:nvSpPr>
      <dsp:spPr>
        <a:xfrm>
          <a:off x="497377" y="1249192"/>
          <a:ext cx="462689" cy="462689"/>
        </a:xfrm>
        <a:prstGeom prst="ellipse">
          <a:avLst/>
        </a:prstGeom>
        <a:solidFill>
          <a:schemeClr val="lt1">
            <a:hueOff val="0"/>
            <a:satOff val="0"/>
            <a:lumOff val="0"/>
            <a:alphaOff val="0"/>
          </a:schemeClr>
        </a:solidFill>
        <a:ln w="6350" cap="flat" cmpd="sng" algn="ctr">
          <a:solidFill>
            <a:schemeClr val="accent2">
              <a:alpha val="90000"/>
              <a:hueOff val="0"/>
              <a:satOff val="0"/>
              <a:lumOff val="0"/>
              <a:alphaOff val="-16000"/>
            </a:schemeClr>
          </a:solidFill>
          <a:prstDash val="solid"/>
          <a:miter lim="800000"/>
        </a:ln>
        <a:effectLst/>
      </dsp:spPr>
      <dsp:style>
        <a:lnRef idx="1">
          <a:scrgbClr r="0" g="0" b="0"/>
        </a:lnRef>
        <a:fillRef idx="1">
          <a:scrgbClr r="0" g="0" b="0"/>
        </a:fillRef>
        <a:effectRef idx="2">
          <a:scrgbClr r="0" g="0" b="0"/>
        </a:effectRef>
        <a:fontRef idx="minor"/>
      </dsp:style>
    </dsp:sp>
    <dsp:sp modelId="{BA4AC65D-4EDE-4DEB-93F4-DAC13F7244FB}">
      <dsp:nvSpPr>
        <dsp:cNvPr id="0" name=""/>
        <dsp:cNvSpPr/>
      </dsp:nvSpPr>
      <dsp:spPr>
        <a:xfrm>
          <a:off x="728722" y="1850267"/>
          <a:ext cx="7789860" cy="370151"/>
        </a:xfrm>
        <a:prstGeom prst="rect">
          <a:avLst/>
        </a:prstGeom>
        <a:gradFill rotWithShape="0">
          <a:gsLst>
            <a:gs pos="0">
              <a:schemeClr val="accent2">
                <a:alpha val="90000"/>
                <a:hueOff val="0"/>
                <a:satOff val="0"/>
                <a:lumOff val="0"/>
                <a:alphaOff val="-24000"/>
                <a:satMod val="103000"/>
                <a:lumMod val="102000"/>
                <a:tint val="94000"/>
              </a:schemeClr>
            </a:gs>
            <a:gs pos="50000">
              <a:schemeClr val="accent2">
                <a:alpha val="90000"/>
                <a:hueOff val="0"/>
                <a:satOff val="0"/>
                <a:lumOff val="0"/>
                <a:alphaOff val="-24000"/>
                <a:satMod val="110000"/>
                <a:lumMod val="100000"/>
                <a:shade val="100000"/>
              </a:schemeClr>
            </a:gs>
            <a:gs pos="100000">
              <a:schemeClr val="accent2">
                <a:alpha val="90000"/>
                <a:hueOff val="0"/>
                <a:satOff val="0"/>
                <a:lumOff val="0"/>
                <a:alphaOff val="-24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3808"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Policy framework: sectoral goals, and policies;  coherence  and, extent of regulation</a:t>
          </a:r>
          <a:endParaRPr lang="de-DE" sz="1400" kern="1200"/>
        </a:p>
      </dsp:txBody>
      <dsp:txXfrm>
        <a:off x="728722" y="1850267"/>
        <a:ext cx="7789860" cy="370151"/>
      </dsp:txXfrm>
    </dsp:sp>
    <dsp:sp modelId="{569EBD19-D9DB-44E3-BD56-AF0A372C2DB6}">
      <dsp:nvSpPr>
        <dsp:cNvPr id="0" name=""/>
        <dsp:cNvSpPr/>
      </dsp:nvSpPr>
      <dsp:spPr>
        <a:xfrm>
          <a:off x="497377" y="1803998"/>
          <a:ext cx="462689" cy="462689"/>
        </a:xfrm>
        <a:prstGeom prst="ellipse">
          <a:avLst/>
        </a:prstGeom>
        <a:solidFill>
          <a:schemeClr val="lt1">
            <a:hueOff val="0"/>
            <a:satOff val="0"/>
            <a:lumOff val="0"/>
            <a:alphaOff val="0"/>
          </a:schemeClr>
        </a:solidFill>
        <a:ln w="6350" cap="flat" cmpd="sng" algn="ctr">
          <a:solidFill>
            <a:schemeClr val="accent2">
              <a:alpha val="90000"/>
              <a:hueOff val="0"/>
              <a:satOff val="0"/>
              <a:lumOff val="0"/>
              <a:alphaOff val="-24000"/>
            </a:schemeClr>
          </a:solidFill>
          <a:prstDash val="solid"/>
          <a:miter lim="800000"/>
        </a:ln>
        <a:effectLst/>
      </dsp:spPr>
      <dsp:style>
        <a:lnRef idx="1">
          <a:scrgbClr r="0" g="0" b="0"/>
        </a:lnRef>
        <a:fillRef idx="1">
          <a:scrgbClr r="0" g="0" b="0"/>
        </a:fillRef>
        <a:effectRef idx="2">
          <a:scrgbClr r="0" g="0" b="0"/>
        </a:effectRef>
        <a:fontRef idx="minor"/>
      </dsp:style>
    </dsp:sp>
    <dsp:sp modelId="{9A0CA5CE-9CE6-4503-BCF4-C4EC8F0E93F0}">
      <dsp:nvSpPr>
        <dsp:cNvPr id="0" name=""/>
        <dsp:cNvSpPr/>
      </dsp:nvSpPr>
      <dsp:spPr>
        <a:xfrm>
          <a:off x="589493" y="2405425"/>
          <a:ext cx="7929089" cy="370151"/>
        </a:xfrm>
        <a:prstGeom prst="rect">
          <a:avLst/>
        </a:prstGeom>
        <a:gradFill rotWithShape="0">
          <a:gsLst>
            <a:gs pos="0">
              <a:schemeClr val="accent2">
                <a:alpha val="90000"/>
                <a:hueOff val="0"/>
                <a:satOff val="0"/>
                <a:lumOff val="0"/>
                <a:alphaOff val="-32000"/>
                <a:satMod val="103000"/>
                <a:lumMod val="102000"/>
                <a:tint val="94000"/>
              </a:schemeClr>
            </a:gs>
            <a:gs pos="50000">
              <a:schemeClr val="accent2">
                <a:alpha val="90000"/>
                <a:hueOff val="0"/>
                <a:satOff val="0"/>
                <a:lumOff val="0"/>
                <a:alphaOff val="-32000"/>
                <a:satMod val="110000"/>
                <a:lumMod val="100000"/>
                <a:shade val="100000"/>
              </a:schemeClr>
            </a:gs>
            <a:gs pos="100000">
              <a:schemeClr val="accent2">
                <a:alpha val="90000"/>
                <a:hueOff val="0"/>
                <a:satOff val="0"/>
                <a:lumOff val="0"/>
                <a:alphaOff val="-32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3808"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Key stakeholders, decision-makers and user groups, existing coordination mechanisms </a:t>
          </a:r>
          <a:endParaRPr lang="de-DE" sz="1400" kern="1200"/>
        </a:p>
      </dsp:txBody>
      <dsp:txXfrm>
        <a:off x="589493" y="2405425"/>
        <a:ext cx="7929089" cy="370151"/>
      </dsp:txXfrm>
    </dsp:sp>
    <dsp:sp modelId="{DFBF99EC-32DA-453B-B1A3-0ACA443B5981}">
      <dsp:nvSpPr>
        <dsp:cNvPr id="0" name=""/>
        <dsp:cNvSpPr/>
      </dsp:nvSpPr>
      <dsp:spPr>
        <a:xfrm>
          <a:off x="358148" y="2359156"/>
          <a:ext cx="462689" cy="462689"/>
        </a:xfrm>
        <a:prstGeom prst="ellipse">
          <a:avLst/>
        </a:prstGeom>
        <a:solidFill>
          <a:schemeClr val="lt1">
            <a:hueOff val="0"/>
            <a:satOff val="0"/>
            <a:lumOff val="0"/>
            <a:alphaOff val="0"/>
          </a:schemeClr>
        </a:solidFill>
        <a:ln w="6350" cap="flat" cmpd="sng" algn="ctr">
          <a:solidFill>
            <a:schemeClr val="accent2">
              <a:alpha val="90000"/>
              <a:hueOff val="0"/>
              <a:satOff val="0"/>
              <a:lumOff val="0"/>
              <a:alphaOff val="-32000"/>
            </a:schemeClr>
          </a:solidFill>
          <a:prstDash val="solid"/>
          <a:miter lim="800000"/>
        </a:ln>
        <a:effectLst/>
      </dsp:spPr>
      <dsp:style>
        <a:lnRef idx="1">
          <a:scrgbClr r="0" g="0" b="0"/>
        </a:lnRef>
        <a:fillRef idx="1">
          <a:scrgbClr r="0" g="0" b="0"/>
        </a:fillRef>
        <a:effectRef idx="2">
          <a:scrgbClr r="0" g="0" b="0"/>
        </a:effectRef>
        <a:fontRef idx="minor"/>
      </dsp:style>
    </dsp:sp>
    <dsp:sp modelId="{604FC7E0-9FB5-4339-B5B1-DE17CAEC12C3}">
      <dsp:nvSpPr>
        <dsp:cNvPr id="0" name=""/>
        <dsp:cNvSpPr/>
      </dsp:nvSpPr>
      <dsp:spPr>
        <a:xfrm>
          <a:off x="285017" y="2960582"/>
          <a:ext cx="8233564" cy="370151"/>
        </a:xfrm>
        <a:prstGeom prst="rect">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3808"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Planned investments, acquisitions, and large-scale infrastructure</a:t>
          </a:r>
          <a:endParaRPr lang="de-DE" sz="1400" kern="1200"/>
        </a:p>
      </dsp:txBody>
      <dsp:txXfrm>
        <a:off x="285017" y="2960582"/>
        <a:ext cx="8233564" cy="370151"/>
      </dsp:txXfrm>
    </dsp:sp>
    <dsp:sp modelId="{BC032EF5-7FE0-4F40-818F-8355B2FD982E}">
      <dsp:nvSpPr>
        <dsp:cNvPr id="0" name=""/>
        <dsp:cNvSpPr/>
      </dsp:nvSpPr>
      <dsp:spPr>
        <a:xfrm>
          <a:off x="53672" y="2914313"/>
          <a:ext cx="462689" cy="462689"/>
        </a:xfrm>
        <a:prstGeom prst="ellipse">
          <a:avLst/>
        </a:prstGeom>
        <a:solidFill>
          <a:schemeClr val="lt1">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C1851-D549-482F-9723-4E1F4AEC10EA}">
      <dsp:nvSpPr>
        <dsp:cNvPr id="0" name=""/>
        <dsp:cNvSpPr/>
      </dsp:nvSpPr>
      <dsp:spPr>
        <a:xfrm>
          <a:off x="3254" y="1845"/>
          <a:ext cx="7443075" cy="1061546"/>
        </a:xfrm>
        <a:prstGeom prst="roundRect">
          <a:avLst>
            <a:gd name="adj" fmla="val 10000"/>
          </a:avLst>
        </a:prstGeom>
        <a:solidFill>
          <a:srgbClr val="004C8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Context analysis – what is the current situation in the Nexus sectors and how are they interlinked</a:t>
          </a:r>
          <a:endParaRPr lang="de-DE" sz="2000" kern="1200"/>
        </a:p>
      </dsp:txBody>
      <dsp:txXfrm>
        <a:off x="34346" y="32937"/>
        <a:ext cx="7380891" cy="999362"/>
      </dsp:txXfrm>
    </dsp:sp>
    <dsp:sp modelId="{ED68333C-5C09-45C4-A2BA-1D18862BD5EB}">
      <dsp:nvSpPr>
        <dsp:cNvPr id="0" name=""/>
        <dsp:cNvSpPr/>
      </dsp:nvSpPr>
      <dsp:spPr>
        <a:xfrm>
          <a:off x="10519" y="1191926"/>
          <a:ext cx="7428544" cy="1061546"/>
        </a:xfrm>
        <a:prstGeom prst="roundRect">
          <a:avLst>
            <a:gd name="adj" fmla="val 10000"/>
          </a:avLst>
        </a:prstGeom>
        <a:solidFill>
          <a:srgbClr val="004C82">
            <a:alpha val="70000"/>
          </a:srgbClr>
        </a:solidFill>
        <a:ln w="57150" cap="flat" cmpd="sng" algn="ctr">
          <a:solidFill>
            <a:srgbClr val="F497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Assessing impacts of changes: define development/policy scenarios and </a:t>
          </a:r>
          <a:r>
            <a:rPr lang="en-US" sz="2000" kern="1200" err="1"/>
            <a:t>analyse</a:t>
          </a:r>
          <a:r>
            <a:rPr lang="en-US" sz="2000" kern="1200"/>
            <a:t>/quantify their impacts on sectors and sustainabilit</a:t>
          </a:r>
          <a:r>
            <a:rPr lang="en-US" sz="2100" kern="1200"/>
            <a:t>y </a:t>
          </a:r>
          <a:endParaRPr lang="de-DE" sz="2100" kern="1200"/>
        </a:p>
      </dsp:txBody>
      <dsp:txXfrm>
        <a:off x="41611" y="1223018"/>
        <a:ext cx="7366360" cy="999362"/>
      </dsp:txXfrm>
    </dsp:sp>
    <dsp:sp modelId="{B2C952EF-DA50-4350-BB1C-CF16FE4CB03E}">
      <dsp:nvSpPr>
        <dsp:cNvPr id="0" name=""/>
        <dsp:cNvSpPr/>
      </dsp:nvSpPr>
      <dsp:spPr>
        <a:xfrm>
          <a:off x="10519" y="2382007"/>
          <a:ext cx="5430013" cy="1061546"/>
        </a:xfrm>
        <a:prstGeom prst="roundRect">
          <a:avLst>
            <a:gd name="adj" fmla="val 10000"/>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Assessment of specific interventions in terms of their efficiency in resource use, social, economic and environmental impacts</a:t>
          </a:r>
          <a:endParaRPr lang="de-DE" sz="2000" kern="1200"/>
        </a:p>
      </dsp:txBody>
      <dsp:txXfrm>
        <a:off x="41611" y="2413099"/>
        <a:ext cx="5367829" cy="999362"/>
      </dsp:txXfrm>
    </dsp:sp>
    <dsp:sp modelId="{78EECC31-6025-4809-9908-5B88AFF9B3F7}">
      <dsp:nvSpPr>
        <dsp:cNvPr id="0" name=""/>
        <dsp:cNvSpPr/>
      </dsp:nvSpPr>
      <dsp:spPr>
        <a:xfrm>
          <a:off x="5664673" y="2382007"/>
          <a:ext cx="1774391" cy="1061546"/>
        </a:xfrm>
        <a:prstGeom prst="roundRect">
          <a:avLst>
            <a:gd name="adj" fmla="val 10000"/>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Comparison of interventions</a:t>
          </a:r>
        </a:p>
      </dsp:txBody>
      <dsp:txXfrm>
        <a:off x="5695765" y="2413099"/>
        <a:ext cx="1712207" cy="999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EF3E4-CF4B-4FDB-8160-6F6504D15AFC}">
      <dsp:nvSpPr>
        <dsp:cNvPr id="0" name=""/>
        <dsp:cNvSpPr/>
      </dsp:nvSpPr>
      <dsp:spPr>
        <a:xfrm>
          <a:off x="0" y="97246"/>
          <a:ext cx="6959511" cy="930735"/>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Fully integrated, multi-resource modelling tools</a:t>
          </a:r>
        </a:p>
        <a:p>
          <a:pPr marL="0" lvl="0" indent="0" algn="l" defTabSz="711200">
            <a:lnSpc>
              <a:spcPct val="90000"/>
            </a:lnSpc>
            <a:spcBef>
              <a:spcPct val="0"/>
            </a:spcBef>
            <a:spcAft>
              <a:spcPct val="35000"/>
            </a:spcAft>
            <a:buNone/>
          </a:pPr>
          <a:r>
            <a:rPr lang="en-US" sz="1600" kern="1200"/>
            <a:t>- interlinkages can be investigated with the use of only a single software</a:t>
          </a:r>
          <a:endParaRPr lang="de-DE" sz="1600" kern="1200"/>
        </a:p>
      </dsp:txBody>
      <dsp:txXfrm>
        <a:off x="45435" y="142681"/>
        <a:ext cx="6868641" cy="839865"/>
      </dsp:txXfrm>
    </dsp:sp>
    <dsp:sp modelId="{FDC6E985-CEB8-4AFA-AB6D-98589C65D022}">
      <dsp:nvSpPr>
        <dsp:cNvPr id="0" name=""/>
        <dsp:cNvSpPr/>
      </dsp:nvSpPr>
      <dsp:spPr>
        <a:xfrm>
          <a:off x="0" y="1074061"/>
          <a:ext cx="6959511" cy="930735"/>
        </a:xfrm>
        <a:prstGeom prst="roundRect">
          <a:avLst/>
        </a:prstGeom>
        <a:solidFill>
          <a:schemeClr val="accent2">
            <a:shade val="80000"/>
            <a:hueOff val="241710"/>
            <a:satOff val="-25309"/>
            <a:lumOff val="17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Extended (single system) models</a:t>
          </a:r>
        </a:p>
        <a:p>
          <a:pPr marL="0" lvl="0" indent="0" algn="l" defTabSz="711200">
            <a:lnSpc>
              <a:spcPct val="90000"/>
            </a:lnSpc>
            <a:spcBef>
              <a:spcPct val="0"/>
            </a:spcBef>
            <a:spcAft>
              <a:spcPct val="35000"/>
            </a:spcAft>
            <a:buNone/>
          </a:pPr>
          <a:r>
            <a:rPr lang="en-US" sz="1600" kern="1200"/>
            <a:t>- a sectoral model is complemented with additional components</a:t>
          </a:r>
          <a:endParaRPr lang="de-DE" sz="1600" b="1" kern="1200"/>
        </a:p>
      </dsp:txBody>
      <dsp:txXfrm>
        <a:off x="45435" y="1119496"/>
        <a:ext cx="6868641" cy="839865"/>
      </dsp:txXfrm>
    </dsp:sp>
    <dsp:sp modelId="{7702D9CB-CC11-4F73-8F75-1F8E19235F70}">
      <dsp:nvSpPr>
        <dsp:cNvPr id="0" name=""/>
        <dsp:cNvSpPr/>
      </dsp:nvSpPr>
      <dsp:spPr>
        <a:xfrm>
          <a:off x="0" y="2050876"/>
          <a:ext cx="6959511" cy="930735"/>
        </a:xfrm>
        <a:prstGeom prst="roundRect">
          <a:avLst/>
        </a:prstGeom>
        <a:solidFill>
          <a:schemeClr val="accent2">
            <a:shade val="80000"/>
            <a:hueOff val="483420"/>
            <a:satOff val="-50618"/>
            <a:lumOff val="356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Single models that are combined through soft-linking </a:t>
          </a:r>
        </a:p>
        <a:p>
          <a:pPr marL="0" lvl="0" indent="0" algn="l" defTabSz="711200">
            <a:lnSpc>
              <a:spcPct val="90000"/>
            </a:lnSpc>
            <a:spcBef>
              <a:spcPct val="0"/>
            </a:spcBef>
            <a:spcAft>
              <a:spcPct val="35000"/>
            </a:spcAft>
            <a:buNone/>
          </a:pPr>
          <a:r>
            <a:rPr lang="en-GB" sz="1600" kern="1200"/>
            <a:t>- different models are available for different sectors, e.g., WEAP, LEAP, GAEZ, OSeMOSYS, CropWat, Agent-based models, etc.</a:t>
          </a:r>
          <a:endParaRPr lang="de-DE" sz="1600" kern="1200"/>
        </a:p>
      </dsp:txBody>
      <dsp:txXfrm>
        <a:off x="45435" y="2096311"/>
        <a:ext cx="6868641" cy="839865"/>
      </dsp:txXfrm>
    </dsp:sp>
    <dsp:sp modelId="{AB232C14-8EF4-4B98-97EE-9DFF25567755}">
      <dsp:nvSpPr>
        <dsp:cNvPr id="0" name=""/>
        <dsp:cNvSpPr/>
      </dsp:nvSpPr>
      <dsp:spPr>
        <a:xfrm>
          <a:off x="0" y="2981611"/>
          <a:ext cx="6959511"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64"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de-DE" sz="1200" kern="1200"/>
        </a:p>
      </dsp:txBody>
      <dsp:txXfrm>
        <a:off x="0" y="2981611"/>
        <a:ext cx="6959511" cy="264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C1851-D549-482F-9723-4E1F4AEC10EA}">
      <dsp:nvSpPr>
        <dsp:cNvPr id="0" name=""/>
        <dsp:cNvSpPr/>
      </dsp:nvSpPr>
      <dsp:spPr>
        <a:xfrm>
          <a:off x="3254" y="1845"/>
          <a:ext cx="7443075" cy="1061546"/>
        </a:xfrm>
        <a:prstGeom prst="roundRect">
          <a:avLst>
            <a:gd name="adj" fmla="val 10000"/>
          </a:avLst>
        </a:prstGeom>
        <a:solidFill>
          <a:srgbClr val="004C8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Context analysis – what is the current situation in the Nexus sectors and how are they interlinked</a:t>
          </a:r>
          <a:endParaRPr lang="de-DE" sz="2000" kern="1200"/>
        </a:p>
      </dsp:txBody>
      <dsp:txXfrm>
        <a:off x="34346" y="32937"/>
        <a:ext cx="7380891" cy="999362"/>
      </dsp:txXfrm>
    </dsp:sp>
    <dsp:sp modelId="{ED68333C-5C09-45C4-A2BA-1D18862BD5EB}">
      <dsp:nvSpPr>
        <dsp:cNvPr id="0" name=""/>
        <dsp:cNvSpPr/>
      </dsp:nvSpPr>
      <dsp:spPr>
        <a:xfrm>
          <a:off x="10519" y="1191926"/>
          <a:ext cx="7428544" cy="1061546"/>
        </a:xfrm>
        <a:prstGeom prst="roundRect">
          <a:avLst>
            <a:gd name="adj" fmla="val 10000"/>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Assessing impacts of changes: develop development/policy scenarios and </a:t>
          </a:r>
          <a:r>
            <a:rPr lang="en-US" sz="2000" kern="1200" err="1"/>
            <a:t>analyse</a:t>
          </a:r>
          <a:r>
            <a:rPr lang="en-US" sz="2000" kern="1200"/>
            <a:t>/quantify  impacts on sectors and sustainabilit</a:t>
          </a:r>
          <a:r>
            <a:rPr lang="en-US" sz="2100" kern="1200"/>
            <a:t>y </a:t>
          </a:r>
          <a:endParaRPr lang="de-DE" sz="2100" kern="1200"/>
        </a:p>
      </dsp:txBody>
      <dsp:txXfrm>
        <a:off x="41611" y="1223018"/>
        <a:ext cx="7366360" cy="999362"/>
      </dsp:txXfrm>
    </dsp:sp>
    <dsp:sp modelId="{B2C952EF-DA50-4350-BB1C-CF16FE4CB03E}">
      <dsp:nvSpPr>
        <dsp:cNvPr id="0" name=""/>
        <dsp:cNvSpPr/>
      </dsp:nvSpPr>
      <dsp:spPr>
        <a:xfrm>
          <a:off x="10519" y="2382007"/>
          <a:ext cx="5430013" cy="1061546"/>
        </a:xfrm>
        <a:prstGeom prst="roundRect">
          <a:avLst>
            <a:gd name="adj" fmla="val 10000"/>
          </a:avLst>
        </a:prstGeom>
        <a:solidFill>
          <a:srgbClr val="004C82">
            <a:alpha val="50000"/>
          </a:srgbClr>
        </a:solidFill>
        <a:ln w="57150" cap="flat" cmpd="sng" algn="ctr">
          <a:solidFill>
            <a:srgbClr val="F497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Assessment of specific interventions in terms of their efficiency in resource use, social, economic and environmental impacts</a:t>
          </a:r>
          <a:endParaRPr lang="de-DE" sz="2000" kern="1200"/>
        </a:p>
      </dsp:txBody>
      <dsp:txXfrm>
        <a:off x="41611" y="2413099"/>
        <a:ext cx="5367829" cy="999362"/>
      </dsp:txXfrm>
    </dsp:sp>
    <dsp:sp modelId="{78EECC31-6025-4809-9908-5B88AFF9B3F7}">
      <dsp:nvSpPr>
        <dsp:cNvPr id="0" name=""/>
        <dsp:cNvSpPr/>
      </dsp:nvSpPr>
      <dsp:spPr>
        <a:xfrm>
          <a:off x="5664673" y="2382007"/>
          <a:ext cx="1774391" cy="1061546"/>
        </a:xfrm>
        <a:prstGeom prst="roundRect">
          <a:avLst>
            <a:gd name="adj" fmla="val 10000"/>
          </a:avLst>
        </a:prstGeom>
        <a:solidFill>
          <a:srgbClr val="004C82">
            <a:alpha val="50000"/>
          </a:srgbClr>
        </a:solidFill>
        <a:ln w="57150" cap="flat" cmpd="sng" algn="ctr">
          <a:solidFill>
            <a:srgbClr val="F497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Comparison of interventions</a:t>
          </a:r>
        </a:p>
      </dsp:txBody>
      <dsp:txXfrm>
        <a:off x="5695765" y="2413099"/>
        <a:ext cx="1712207" cy="9993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7372E-3483-4454-BF65-8A9DB6C5E54B}">
      <dsp:nvSpPr>
        <dsp:cNvPr id="0" name=""/>
        <dsp:cNvSpPr/>
      </dsp:nvSpPr>
      <dsp:spPr>
        <a:xfrm>
          <a:off x="0" y="0"/>
          <a:ext cx="5999509" cy="657140"/>
        </a:xfrm>
        <a:prstGeom prst="roundRect">
          <a:avLst>
            <a:gd name="adj" fmla="val 1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Select most suitable indicators for the respective project - consider relevance of indicator vs. ease of measurement</a:t>
          </a:r>
        </a:p>
      </dsp:txBody>
      <dsp:txXfrm>
        <a:off x="19247" y="19247"/>
        <a:ext cx="5213517" cy="618646"/>
      </dsp:txXfrm>
    </dsp:sp>
    <dsp:sp modelId="{EFE13503-A8C1-4673-959A-6F03E108D975}">
      <dsp:nvSpPr>
        <dsp:cNvPr id="0" name=""/>
        <dsp:cNvSpPr/>
      </dsp:nvSpPr>
      <dsp:spPr>
        <a:xfrm>
          <a:off x="448015" y="748410"/>
          <a:ext cx="5999509" cy="657140"/>
        </a:xfrm>
        <a:prstGeom prst="roundRect">
          <a:avLst>
            <a:gd name="adj" fmla="val 10000"/>
          </a:avLst>
        </a:prstGeom>
        <a:solidFill>
          <a:schemeClr val="accent5">
            <a:shade val="50000"/>
            <a:hueOff val="308196"/>
            <a:satOff val="-26570"/>
            <a:lumOff val="20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Projects including technical measures should utilise indicators from each of the categories Livelihood, Water, Energy and Food</a:t>
          </a:r>
        </a:p>
      </dsp:txBody>
      <dsp:txXfrm>
        <a:off x="467262" y="767657"/>
        <a:ext cx="5085858" cy="618646"/>
      </dsp:txXfrm>
    </dsp:sp>
    <dsp:sp modelId="{1B800DC9-CC01-4A95-AFA9-CC2C37807386}">
      <dsp:nvSpPr>
        <dsp:cNvPr id="0" name=""/>
        <dsp:cNvSpPr/>
      </dsp:nvSpPr>
      <dsp:spPr>
        <a:xfrm>
          <a:off x="896030" y="1496821"/>
          <a:ext cx="5999509" cy="657140"/>
        </a:xfrm>
        <a:prstGeom prst="roundRect">
          <a:avLst>
            <a:gd name="adj" fmla="val 10000"/>
          </a:avLst>
        </a:prstGeom>
        <a:solidFill>
          <a:schemeClr val="accent5">
            <a:shade val="50000"/>
            <a:hueOff val="616392"/>
            <a:satOff val="-53139"/>
            <a:lumOff val="417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Projects conducting mostly non-technical measures should utilise indicators from the category Governance. </a:t>
          </a:r>
        </a:p>
      </dsp:txBody>
      <dsp:txXfrm>
        <a:off x="915277" y="1516068"/>
        <a:ext cx="5085858" cy="618646"/>
      </dsp:txXfrm>
    </dsp:sp>
    <dsp:sp modelId="{062BCF40-AD02-4472-8B12-4F7134995A48}">
      <dsp:nvSpPr>
        <dsp:cNvPr id="0" name=""/>
        <dsp:cNvSpPr/>
      </dsp:nvSpPr>
      <dsp:spPr>
        <a:xfrm>
          <a:off x="1344045" y="2245231"/>
          <a:ext cx="5999509" cy="657140"/>
        </a:xfrm>
        <a:prstGeom prst="roundRect">
          <a:avLst>
            <a:gd name="adj" fmla="val 10000"/>
          </a:avLst>
        </a:prstGeom>
        <a:solidFill>
          <a:schemeClr val="accent5">
            <a:shade val="50000"/>
            <a:hueOff val="616392"/>
            <a:satOff val="-53139"/>
            <a:lumOff val="417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The number of indicators will depend on the aim of the assessment (comprehensive vs. project monitoring)</a:t>
          </a:r>
        </a:p>
      </dsp:txBody>
      <dsp:txXfrm>
        <a:off x="1363292" y="2264478"/>
        <a:ext cx="5085858" cy="618646"/>
      </dsp:txXfrm>
    </dsp:sp>
    <dsp:sp modelId="{E5400864-B738-4549-A03C-C61767C68336}">
      <dsp:nvSpPr>
        <dsp:cNvPr id="0" name=""/>
        <dsp:cNvSpPr/>
      </dsp:nvSpPr>
      <dsp:spPr>
        <a:xfrm>
          <a:off x="1792061" y="2993642"/>
          <a:ext cx="5999509" cy="657140"/>
        </a:xfrm>
        <a:prstGeom prst="roundRect">
          <a:avLst>
            <a:gd name="adj" fmla="val 10000"/>
          </a:avLst>
        </a:prstGeom>
        <a:solidFill>
          <a:schemeClr val="accent5">
            <a:shade val="50000"/>
            <a:hueOff val="308196"/>
            <a:satOff val="-26570"/>
            <a:lumOff val="20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Based on selected indicators establish baseline</a:t>
          </a:r>
        </a:p>
      </dsp:txBody>
      <dsp:txXfrm>
        <a:off x="1811308" y="3012889"/>
        <a:ext cx="5085858" cy="618646"/>
      </dsp:txXfrm>
    </dsp:sp>
    <dsp:sp modelId="{CA262165-2FD4-4067-A5FB-A902219B1AD8}">
      <dsp:nvSpPr>
        <dsp:cNvPr id="0" name=""/>
        <dsp:cNvSpPr/>
      </dsp:nvSpPr>
      <dsp:spPr>
        <a:xfrm>
          <a:off x="5572368" y="480077"/>
          <a:ext cx="427141" cy="427141"/>
        </a:xfrm>
        <a:prstGeom prst="downArrow">
          <a:avLst>
            <a:gd name="adj1" fmla="val 55000"/>
            <a:gd name="adj2" fmla="val 45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5668475" y="480077"/>
        <a:ext cx="234927" cy="321424"/>
      </dsp:txXfrm>
    </dsp:sp>
    <dsp:sp modelId="{0F634D9F-2DF0-44C7-9863-0F198F55D931}">
      <dsp:nvSpPr>
        <dsp:cNvPr id="0" name=""/>
        <dsp:cNvSpPr/>
      </dsp:nvSpPr>
      <dsp:spPr>
        <a:xfrm>
          <a:off x="6020383" y="1228488"/>
          <a:ext cx="427141" cy="427141"/>
        </a:xfrm>
        <a:prstGeom prst="downArrow">
          <a:avLst>
            <a:gd name="adj1" fmla="val 55000"/>
            <a:gd name="adj2" fmla="val 45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6116490" y="1228488"/>
        <a:ext cx="234927" cy="321424"/>
      </dsp:txXfrm>
    </dsp:sp>
    <dsp:sp modelId="{FB595133-D86D-46AD-886F-EEC3C21055CB}">
      <dsp:nvSpPr>
        <dsp:cNvPr id="0" name=""/>
        <dsp:cNvSpPr/>
      </dsp:nvSpPr>
      <dsp:spPr>
        <a:xfrm>
          <a:off x="6468398" y="1965946"/>
          <a:ext cx="427141" cy="427141"/>
        </a:xfrm>
        <a:prstGeom prst="downArrow">
          <a:avLst>
            <a:gd name="adj1" fmla="val 55000"/>
            <a:gd name="adj2" fmla="val 45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6564505" y="1965946"/>
        <a:ext cx="234927" cy="321424"/>
      </dsp:txXfrm>
    </dsp:sp>
    <dsp:sp modelId="{89E72C43-EF5B-4891-BA8B-307A913EF132}">
      <dsp:nvSpPr>
        <dsp:cNvPr id="0" name=""/>
        <dsp:cNvSpPr/>
      </dsp:nvSpPr>
      <dsp:spPr>
        <a:xfrm>
          <a:off x="6916414" y="2721658"/>
          <a:ext cx="427141" cy="427141"/>
        </a:xfrm>
        <a:prstGeom prst="downArrow">
          <a:avLst>
            <a:gd name="adj1" fmla="val 55000"/>
            <a:gd name="adj2" fmla="val 45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7012521" y="2721658"/>
        <a:ext cx="234927" cy="3214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20/09/2022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20/09/2022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a:t>Notes: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285750" indent="-285750">
              <a:buFontTx/>
              <a:buChar char="-"/>
            </a:pPr>
            <a:r>
              <a:rPr lang="en-US" sz="900" kern="1200">
                <a:solidFill>
                  <a:schemeClr val="tx1"/>
                </a:solidFill>
                <a:effectLst/>
                <a:latin typeface="Segoe UI" panose="020B0502040204020203" pitchFamily="34" charset="0"/>
                <a:ea typeface="+mn-ea"/>
                <a:cs typeface="+mn-cs"/>
              </a:rPr>
              <a:t>As we </a:t>
            </a:r>
            <a:r>
              <a:rPr lang="en-US" sz="900" b="1" kern="1200">
                <a:solidFill>
                  <a:schemeClr val="tx1"/>
                </a:solidFill>
                <a:effectLst/>
                <a:latin typeface="Segoe UI" panose="020B0502040204020203" pitchFamily="34" charset="0"/>
                <a:ea typeface="+mn-ea"/>
                <a:cs typeface="+mn-cs"/>
              </a:rPr>
              <a:t>learned in module 1</a:t>
            </a:r>
            <a:r>
              <a:rPr lang="en-US" sz="900" kern="1200">
                <a:solidFill>
                  <a:schemeClr val="tx1"/>
                </a:solidFill>
                <a:effectLst/>
                <a:latin typeface="Segoe UI" panose="020B0502040204020203" pitchFamily="34" charset="0"/>
                <a:ea typeface="+mn-ea"/>
                <a:cs typeface="+mn-cs"/>
              </a:rPr>
              <a:t>, it is useful to think and act across sectoral boundaries, as there are so many interlinkages among water, energy and food sectors as well as between these sectors and overarching challenges like climate change</a:t>
            </a:r>
          </a:p>
          <a:p>
            <a:pPr marL="285750" indent="-285750">
              <a:buFontTx/>
              <a:buChar char="-"/>
            </a:pPr>
            <a:r>
              <a:rPr lang="en-US" sz="900" kern="1200">
                <a:solidFill>
                  <a:schemeClr val="tx1"/>
                </a:solidFill>
                <a:effectLst/>
                <a:latin typeface="Segoe UI" panose="020B0502040204020203" pitchFamily="34" charset="0"/>
                <a:ea typeface="+mn-ea"/>
                <a:cs typeface="+mn-cs"/>
              </a:rPr>
              <a:t>If we do that, we will be able to mitigate or even avoid often costly impacts that arise if we think purely within limited sectoral lines</a:t>
            </a:r>
          </a:p>
          <a:p>
            <a:pPr marL="285750" indent="-285750">
              <a:buFontTx/>
              <a:buChar char="-"/>
            </a:pPr>
            <a:r>
              <a:rPr lang="en-US" sz="900" kern="1200">
                <a:solidFill>
                  <a:schemeClr val="tx1"/>
                </a:solidFill>
                <a:effectLst/>
                <a:latin typeface="Segoe UI" panose="020B0502040204020203" pitchFamily="34" charset="0"/>
                <a:ea typeface="+mn-ea"/>
                <a:cs typeface="+mn-cs"/>
              </a:rPr>
              <a:t>Even more so, we might be capable to harness additional benefits as there are multiple opportunities for synergies </a:t>
            </a:r>
          </a:p>
          <a:p>
            <a:pPr marL="285750" indent="-285750">
              <a:buFontTx/>
              <a:buChar char="-"/>
            </a:pPr>
            <a:r>
              <a:rPr lang="en-US" sz="900" kern="1200">
                <a:solidFill>
                  <a:schemeClr val="tx1"/>
                </a:solidFill>
                <a:effectLst/>
                <a:latin typeface="Segoe UI" panose="020B0502040204020203" pitchFamily="34" charset="0"/>
                <a:ea typeface="+mn-ea"/>
                <a:cs typeface="+mn-cs"/>
              </a:rPr>
              <a:t>However, making use of potential benefits of the nexus approach is often complicated if not prevented by a range of challenges – ranging from silo thinking within administrations, lack of knowledge and awareness, missing data, financial structures etc.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36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base"/>
            <a:r>
              <a:rPr lang="en-US" sz="900" b="1" i="0" u="none" strike="noStrike" kern="1200">
                <a:solidFill>
                  <a:schemeClr val="tx1"/>
                </a:solidFill>
                <a:effectLst/>
                <a:latin typeface="Arial" panose="020B0604020202020204" pitchFamily="34" charset="0"/>
                <a:ea typeface="+mn-ea"/>
                <a:cs typeface="+mn-cs"/>
              </a:rPr>
              <a:t>Notes:</a:t>
            </a:r>
            <a:r>
              <a:rPr lang="en-US" sz="900" b="0" i="0" kern="1200">
                <a:solidFill>
                  <a:schemeClr val="tx1"/>
                </a:solidFill>
                <a:effectLst/>
                <a:latin typeface="Arial" panose="020B0604020202020204" pitchFamily="34" charset="0"/>
                <a:ea typeface="+mn-ea"/>
                <a:cs typeface="+mn-cs"/>
              </a:rPr>
              <a:t>​</a:t>
            </a:r>
          </a:p>
          <a:p>
            <a:pPr rtl="0" fontAlgn="base"/>
            <a:r>
              <a:rPr lang="en-US" sz="900" b="0" i="0" kern="1200">
                <a:solidFill>
                  <a:schemeClr val="tx1"/>
                </a:solidFill>
                <a:effectLst/>
                <a:latin typeface="Arial" panose="020B0604020202020204" pitchFamily="34" charset="0"/>
                <a:ea typeface="+mn-ea"/>
                <a:cs typeface="+mn-cs"/>
              </a:rPr>
              <a:t>​</a:t>
            </a:r>
          </a:p>
          <a:p>
            <a:pPr rtl="0" fontAlgn="base"/>
            <a:r>
              <a:rPr lang="en-US" sz="900" b="0" i="0" u="none" strike="noStrike" kern="1200">
                <a:solidFill>
                  <a:schemeClr val="tx1"/>
                </a:solidFill>
                <a:effectLst/>
                <a:latin typeface="Arial" panose="020B0604020202020204" pitchFamily="34" charset="0"/>
                <a:ea typeface="+mn-ea"/>
                <a:cs typeface="+mn-cs"/>
              </a:rPr>
              <a:t>There are different approaches to assessing WEF nexus systems [make reference to those approaches that have been mentioned in the interaction] – most of them can</a:t>
            </a:r>
            <a:r>
              <a:rPr lang="en-US" sz="900" b="0" i="0" kern="1200">
                <a:solidFill>
                  <a:schemeClr val="tx1"/>
                </a:solidFill>
                <a:effectLst/>
                <a:latin typeface="Arial" panose="020B0604020202020204" pitchFamily="34" charset="0"/>
                <a:ea typeface="+mn-ea"/>
                <a:cs typeface="+mn-cs"/>
              </a:rPr>
              <a:t>​</a:t>
            </a:r>
          </a:p>
          <a:p>
            <a:pPr rtl="0" fontAlgn="base"/>
            <a:r>
              <a:rPr lang="en-US" sz="900" b="0" i="0" kern="1200">
                <a:solidFill>
                  <a:schemeClr val="tx1"/>
                </a:solidFill>
                <a:effectLst/>
                <a:latin typeface="Arial" panose="020B0604020202020204" pitchFamily="34" charset="0"/>
                <a:ea typeface="+mn-ea"/>
                <a:cs typeface="+mn-cs"/>
              </a:rPr>
              <a:t>​</a:t>
            </a:r>
          </a:p>
          <a:p>
            <a:pPr marL="171450" indent="-171450" rtl="0" fontAlgn="base">
              <a:buFont typeface="Arial" panose="020B0604020202020204" pitchFamily="34" charset="0"/>
              <a:buChar char="•"/>
            </a:pPr>
            <a:r>
              <a:rPr lang="en-US" sz="900" b="0" i="0" u="none" strike="noStrike" kern="1200">
                <a:solidFill>
                  <a:schemeClr val="tx1"/>
                </a:solidFill>
                <a:effectLst/>
                <a:latin typeface="Arial" panose="020B0604020202020204" pitchFamily="34" charset="0"/>
                <a:ea typeface="+mn-ea"/>
                <a:cs typeface="+mn-cs"/>
              </a:rPr>
              <a:t>Participatory tools are often used to develop a general understanding of the nexus system, to understand the different resource uses and interests of various stakeholders, They also help to validate results from other assessments.</a:t>
            </a:r>
            <a:r>
              <a:rPr lang="en-US" sz="900" b="0" i="0" kern="1200">
                <a:solidFill>
                  <a:schemeClr val="tx1"/>
                </a:solidFill>
                <a:effectLst/>
                <a:latin typeface="Arial" panose="020B0604020202020204" pitchFamily="34" charset="0"/>
                <a:ea typeface="+mn-ea"/>
                <a:cs typeface="+mn-cs"/>
              </a:rPr>
              <a:t>​</a:t>
            </a:r>
          </a:p>
          <a:p>
            <a:pPr marL="171450" indent="-171450" rtl="0" fontAlgn="base">
              <a:buFont typeface="Arial" panose="020B0604020202020204" pitchFamily="34" charset="0"/>
              <a:buChar char="•"/>
            </a:pPr>
            <a:r>
              <a:rPr lang="en-US" sz="900" b="0" i="0" u="none" strike="noStrike" kern="1200">
                <a:solidFill>
                  <a:schemeClr val="tx1"/>
                </a:solidFill>
                <a:effectLst/>
                <a:latin typeface="Arial" panose="020B0604020202020204" pitchFamily="34" charset="0"/>
                <a:ea typeface="+mn-ea"/>
                <a:cs typeface="+mn-cs"/>
              </a:rPr>
              <a:t>Legal, policy and institutional frameworks play a strong role in how resources are managed. Therefore it is important to assess the existing governance framework to identify barriers for adopting a nexus approach, such as the (missing) processes hindering a coordinated Nexus planning process.</a:t>
            </a:r>
            <a:r>
              <a:rPr lang="en-US" sz="900" b="0" i="0" kern="1200">
                <a:solidFill>
                  <a:schemeClr val="tx1"/>
                </a:solidFill>
                <a:effectLst/>
                <a:latin typeface="Arial" panose="020B0604020202020204" pitchFamily="34" charset="0"/>
                <a:ea typeface="+mn-ea"/>
                <a:cs typeface="+mn-cs"/>
              </a:rPr>
              <a:t>​</a:t>
            </a:r>
          </a:p>
          <a:p>
            <a:pPr marL="171450" indent="-171450" rtl="0" fontAlgn="base">
              <a:buFont typeface="Arial" panose="020B0604020202020204" pitchFamily="34" charset="0"/>
              <a:buChar char="•"/>
            </a:pPr>
            <a:r>
              <a:rPr lang="en-US" sz="900" b="0" i="0" u="none" strike="noStrike" kern="1200">
                <a:solidFill>
                  <a:schemeClr val="tx1"/>
                </a:solidFill>
                <a:effectLst/>
                <a:latin typeface="Arial" panose="020B0604020202020204" pitchFamily="34" charset="0"/>
                <a:ea typeface="+mn-ea"/>
                <a:cs typeface="+mn-cs"/>
              </a:rPr>
              <a:t>Policy coherence assessments can help identify contradicting policy objectives, or missing policies which hinder a sustainable Nexus management.</a:t>
            </a:r>
            <a:r>
              <a:rPr lang="en-US" sz="900" b="0" i="0" kern="1200">
                <a:solidFill>
                  <a:schemeClr val="tx1"/>
                </a:solidFill>
                <a:effectLst/>
                <a:latin typeface="Arial" panose="020B0604020202020204" pitchFamily="34" charset="0"/>
                <a:ea typeface="+mn-ea"/>
                <a:cs typeface="+mn-cs"/>
              </a:rPr>
              <a:t>​</a:t>
            </a:r>
          </a:p>
          <a:p>
            <a:pPr marL="0" indent="0" rtl="0" fontAlgn="base">
              <a:buFont typeface="Arial" panose="020B0604020202020204" pitchFamily="34" charset="0"/>
              <a:buNone/>
            </a:pPr>
            <a:r>
              <a:rPr lang="en-US" sz="900" b="0" i="0" kern="1200">
                <a:solidFill>
                  <a:schemeClr val="tx1"/>
                </a:solidFill>
                <a:effectLst/>
                <a:latin typeface="Arial" panose="020B0604020202020204" pitchFamily="34" charset="0"/>
                <a:ea typeface="+mn-ea"/>
                <a:cs typeface="+mn-cs"/>
              </a:rPr>
              <a:t>​​</a:t>
            </a:r>
          </a:p>
          <a:p>
            <a:pPr marL="171450" indent="-171450" rtl="0" fontAlgn="base">
              <a:buFont typeface="Arial" panose="020B0604020202020204" pitchFamily="34" charset="0"/>
              <a:buChar char="•"/>
            </a:pPr>
            <a:r>
              <a:rPr lang="en-US" sz="900" b="0" i="0" u="none" strike="noStrike" kern="1200">
                <a:solidFill>
                  <a:schemeClr val="tx1"/>
                </a:solidFill>
                <a:effectLst/>
                <a:latin typeface="Arial" panose="020B0604020202020204" pitchFamily="34" charset="0"/>
                <a:ea typeface="+mn-ea"/>
                <a:cs typeface="+mn-cs"/>
              </a:rPr>
              <a:t>Indicator frameworks can be helpful to describe the current nexus situation, especially with regards to resources securities and resources uses. The same indicators can then also help to assess the impacts of   alternative development scenarios, or to describe the impact of specific interventions. </a:t>
            </a:r>
            <a:r>
              <a:rPr lang="en-US" sz="900" b="0" i="0" kern="1200">
                <a:solidFill>
                  <a:schemeClr val="tx1"/>
                </a:solidFill>
                <a:effectLst/>
                <a:latin typeface="Arial" panose="020B0604020202020204" pitchFamily="34" charset="0"/>
                <a:ea typeface="+mn-ea"/>
                <a:cs typeface="+mn-cs"/>
              </a:rPr>
              <a:t>​</a:t>
            </a:r>
          </a:p>
          <a:p>
            <a:pPr marL="171450" indent="-171450" rtl="0" fontAlgn="base">
              <a:buFont typeface="Arial" panose="020B0604020202020204" pitchFamily="34" charset="0"/>
              <a:buChar char="•"/>
            </a:pPr>
            <a:r>
              <a:rPr lang="en-US" sz="900" b="0" i="0" u="none" strike="noStrike" kern="1200">
                <a:solidFill>
                  <a:schemeClr val="tx1"/>
                </a:solidFill>
                <a:effectLst/>
                <a:latin typeface="Arial" panose="020B0604020202020204" pitchFamily="34" charset="0"/>
                <a:ea typeface="+mn-ea"/>
                <a:cs typeface="+mn-cs"/>
              </a:rPr>
              <a:t>While visualisation tools help to qualitatively conceptualise the main components and their interlinkages, </a:t>
            </a:r>
            <a:r>
              <a:rPr lang="en-US" sz="900" b="0" i="0" kern="1200">
                <a:solidFill>
                  <a:schemeClr val="tx1"/>
                </a:solidFill>
                <a:effectLst/>
                <a:latin typeface="Arial" panose="020B0604020202020204" pitchFamily="34" charset="0"/>
                <a:ea typeface="+mn-ea"/>
                <a:cs typeface="+mn-cs"/>
              </a:rPr>
              <a:t>​</a:t>
            </a:r>
          </a:p>
          <a:p>
            <a:pPr marL="171450" indent="-171450" rtl="0" fontAlgn="base">
              <a:buFont typeface="Arial" panose="020B0604020202020204" pitchFamily="34" charset="0"/>
              <a:buChar char="•"/>
            </a:pPr>
            <a:r>
              <a:rPr lang="en-US" sz="900" b="0" i="0" u="none" strike="noStrike" kern="1200">
                <a:solidFill>
                  <a:schemeClr val="tx1"/>
                </a:solidFill>
                <a:effectLst/>
                <a:latin typeface="Arial" panose="020B0604020202020204" pitchFamily="34" charset="0"/>
                <a:ea typeface="+mn-ea"/>
                <a:cs typeface="+mn-cs"/>
              </a:rPr>
              <a:t>Modelling tools usually evaluate the weight of each component in a quantitative manner based on Nexus indicators. Models typically use monthly time series for variables such as water, yields, agricultural areas, climate and energy production to simulate determined target variables depending on different inputs. They can be used to assess the sensitive components of a system (where changes in one component cause significant changes in the others) and to simulate future scenarios for decision support in planning. </a:t>
            </a:r>
            <a:r>
              <a:rPr lang="en-US" sz="900" b="0" i="0" kern="1200">
                <a:solidFill>
                  <a:schemeClr val="tx1"/>
                </a:solidFill>
                <a:effectLst/>
                <a:latin typeface="Arial" panose="020B0604020202020204" pitchFamily="34" charset="0"/>
                <a:ea typeface="+mn-ea"/>
                <a:cs typeface="+mn-cs"/>
              </a:rPr>
              <a:t>​</a:t>
            </a:r>
          </a:p>
          <a:p>
            <a:pPr rtl="0" fontAlgn="base"/>
            <a:r>
              <a:rPr lang="en-US" sz="900" b="0" i="0" kern="1200">
                <a:solidFill>
                  <a:schemeClr val="tx1"/>
                </a:solidFill>
                <a:effectLst/>
                <a:latin typeface="Arial" panose="020B0604020202020204" pitchFamily="34" charset="0"/>
                <a:ea typeface="+mn-ea"/>
                <a:cs typeface="+mn-cs"/>
              </a:rPr>
              <a:t>​</a:t>
            </a:r>
          </a:p>
          <a:p>
            <a:pPr rtl="0" fontAlgn="base"/>
            <a:r>
              <a:rPr lang="en-US" sz="900" b="0" i="0" kern="1200">
                <a:solidFill>
                  <a:schemeClr val="tx1"/>
                </a:solidFill>
                <a:effectLst/>
                <a:latin typeface="Arial" panose="020B0604020202020204" pitchFamily="34" charset="0"/>
                <a:ea typeface="+mn-ea"/>
                <a:cs typeface="+mn-cs"/>
              </a:rPr>
              <a:t>​</a:t>
            </a:r>
          </a:p>
          <a:p>
            <a:pPr rtl="0" fontAlgn="base"/>
            <a:r>
              <a:rPr lang="en-US" sz="900" b="0" i="0" kern="1200">
                <a:solidFill>
                  <a:schemeClr val="tx1"/>
                </a:solidFill>
                <a:effectLst/>
                <a:latin typeface="Arial" panose="020B0604020202020204" pitchFamily="34" charset="0"/>
                <a:ea typeface="+mn-ea"/>
                <a:cs typeface="+mn-cs"/>
              </a:rPr>
              <a:t>​</a:t>
            </a:r>
          </a:p>
          <a:p>
            <a:endParaRPr lang="en-GB"/>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1372106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6985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noProof="0"/>
              <a:t>Notes:</a:t>
            </a:r>
          </a:p>
          <a:p>
            <a:pPr marL="273050" lvl="1" indent="0">
              <a:buFont typeface="Arial" panose="020B0604020202020204" pitchFamily="34" charset="0"/>
              <a:buNone/>
            </a:pPr>
            <a:endParaRPr lang="en-US" noProof="0"/>
          </a:p>
          <a:p>
            <a:pPr marL="0" lvl="0" indent="-69850">
              <a:buFont typeface="Arial" panose="020B0604020202020204" pitchFamily="34" charset="0"/>
              <a:buNone/>
            </a:pPr>
            <a:r>
              <a:rPr lang="en-US" noProof="0"/>
              <a:t>Before we go into more detail of show-casing some relevant assessment approaches and tools for Nexus assessments, I would like to point out that these assessments do not only help to gain a better understanding of the WEF securities – if carried out in collaboration with various actors and stakeholders they further can bring a number of overall benefits ranging from </a:t>
            </a:r>
          </a:p>
          <a:p>
            <a:pPr marL="273050" lvl="1" indent="0">
              <a:buFont typeface="Arial" panose="020B0604020202020204" pitchFamily="34" charset="0"/>
              <a:buNone/>
            </a:pPr>
            <a:endParaRPr lang="en-US" noProof="0"/>
          </a:p>
          <a:p>
            <a:pPr marL="615950" lvl="1" indent="-342900">
              <a:buFont typeface="Arial" panose="020B0604020202020204" pitchFamily="34" charset="0"/>
              <a:buChar char="•"/>
            </a:pPr>
            <a:r>
              <a:rPr lang="en-US" noProof="0"/>
              <a:t>Facilitating </a:t>
            </a:r>
            <a:r>
              <a:rPr lang="en-US" b="1" noProof="0"/>
              <a:t>inter-sectoral dialogue</a:t>
            </a:r>
            <a:r>
              <a:rPr lang="en-US" noProof="0"/>
              <a:t>: a shared knowledge base can serve as basis for jointly prioritizing issues, identifying synergies and trade-offs</a:t>
            </a:r>
          </a:p>
          <a:p>
            <a:pPr marL="61595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a:t>Based on this, it can also help joint identification of cross-sectoral </a:t>
            </a:r>
            <a:r>
              <a:rPr lang="en-US" b="1" noProof="0"/>
              <a:t>nexus solutions</a:t>
            </a:r>
            <a:r>
              <a:rPr lang="en-US" noProof="0"/>
              <a:t> e.g. synergetic RE projects, sustainable catchment management approaches, etc. and discussing necessary nexus </a:t>
            </a:r>
            <a:r>
              <a:rPr lang="en-US" b="1" noProof="0"/>
              <a:t>investments </a:t>
            </a:r>
          </a:p>
          <a:p>
            <a:pPr marL="615950" lvl="1" indent="-342900">
              <a:buFont typeface="Arial" panose="020B0604020202020204" pitchFamily="34" charset="0"/>
              <a:buChar char="•"/>
            </a:pPr>
            <a:r>
              <a:rPr lang="en-US" noProof="0"/>
              <a:t>Initiating, broadening, revisiting </a:t>
            </a:r>
            <a:r>
              <a:rPr lang="en-US" b="1" noProof="0"/>
              <a:t>coordination/cooperation frameworks</a:t>
            </a:r>
            <a:r>
              <a:rPr lang="en-US" noProof="0"/>
              <a:t> by bringing in additional sectors and highlighting potential synergies that can be achieved through coordination, for example in transboundary basins, where a focus on water issues only often seems to be a zero sum game, but win-win solutions can be identified if one looks at broader scope of resources including energy and land resources</a:t>
            </a:r>
          </a:p>
          <a:p>
            <a:pPr marL="615950" lvl="1" indent="-342900">
              <a:buFont typeface="Arial" panose="020B0604020202020204" pitchFamily="34" charset="0"/>
              <a:buChar char="•"/>
            </a:pPr>
            <a:r>
              <a:rPr lang="en-US" b="0" noProof="0"/>
              <a:t>When developing policy instrument and new strategies, assessment can provide i</a:t>
            </a:r>
            <a:r>
              <a:rPr lang="en-US" b="1" noProof="0"/>
              <a:t>nsights on impacts of policies and strategic decisions </a:t>
            </a:r>
            <a:r>
              <a:rPr lang="en-US" b="0" noProof="0"/>
              <a:t>on the WEF Nexus sectors and sustainability. For example </a:t>
            </a:r>
            <a:r>
              <a:rPr lang="en-US" noProof="0"/>
              <a:t>from modelling and scenarios on key questions related for example to </a:t>
            </a:r>
            <a:r>
              <a:rPr lang="en-US" b="1" noProof="0"/>
              <a:t>optimization of resource use </a:t>
            </a:r>
            <a:r>
              <a:rPr lang="en-US" noProof="0"/>
              <a:t>(land, water/dams for food and energy production) or to </a:t>
            </a:r>
            <a:r>
              <a:rPr lang="en-US" b="1" noProof="0"/>
              <a:t>infrastructure</a:t>
            </a:r>
            <a:r>
              <a:rPr lang="en-US" noProof="0"/>
              <a:t> </a:t>
            </a:r>
            <a:r>
              <a:rPr lang="en-US" b="1" noProof="0"/>
              <a:t>planning </a:t>
            </a:r>
            <a:r>
              <a:rPr lang="en-US" noProof="0"/>
              <a:t>(hydro, flood &amp; droughts)</a:t>
            </a:r>
          </a:p>
          <a:p>
            <a:endParaRPr lang="en-US" b="1" noProof="0"/>
          </a:p>
          <a:p>
            <a:r>
              <a:rPr lang="en-US" b="1" noProof="0"/>
              <a:t>Sources:</a:t>
            </a:r>
          </a:p>
          <a:p>
            <a:endParaRPr lang="en-US" noProof="0"/>
          </a:p>
          <a:p>
            <a:r>
              <a:rPr lang="en-US" b="0" i="0" u="none" strike="noStrike" kern="1200" baseline="0" noProof="0">
                <a:solidFill>
                  <a:schemeClr val="tx1"/>
                </a:solidFill>
              </a:rPr>
              <a:t>https://www.youtube.com/watch?v=Y0piDg833Xc&amp;t=9s</a:t>
            </a:r>
            <a:endParaRPr lang="en-US" noProof="0"/>
          </a:p>
          <a:p>
            <a:endParaRPr lang="en-US"/>
          </a:p>
        </p:txBody>
      </p:sp>
      <p:sp>
        <p:nvSpPr>
          <p:cNvPr id="4" name="Slide Number Placehold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68861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616247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a:t>Notes:</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A comprehensive context analysis lays the foundation for further analysis. A context analysis includes collecting data on both the status of the ecosystem, its resources and their uses as well as socio-economic and governance aspects. Different tools can be used to assess these aspects.</a:t>
            </a:r>
          </a:p>
          <a:p>
            <a:endParaRPr lang="en-US" sz="900" b="1" kern="1200" noProof="0">
              <a:solidFill>
                <a:schemeClr val="tx1"/>
              </a:solidFill>
              <a:effectLst/>
              <a:latin typeface="Arial" panose="020B0604020202020204" pitchFamily="34" charset="0"/>
              <a:ea typeface="+mn-ea"/>
              <a:cs typeface="+mn-cs"/>
            </a:endParaRPr>
          </a:p>
          <a:p>
            <a:r>
              <a:rPr lang="en-US" sz="900" b="1" kern="1200" noProof="0">
                <a:solidFill>
                  <a:schemeClr val="tx1"/>
                </a:solidFill>
                <a:effectLst/>
                <a:latin typeface="Arial" panose="020B0604020202020204" pitchFamily="34" charset="0"/>
                <a:ea typeface="+mn-ea"/>
                <a:cs typeface="+mn-cs"/>
              </a:rPr>
              <a:t>The context analysis should cover:</a:t>
            </a:r>
          </a:p>
          <a:p>
            <a:endParaRPr lang="en-US" sz="900" b="1" kern="1200" noProof="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900" noProof="0"/>
              <a:t>Current state of WEF security and pressures on natural resources systems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noProof="0"/>
              <a:t>Interconnections between water, energy and food systems -  how much water is used for producing food, including for export etc.</a:t>
            </a:r>
          </a:p>
          <a:p>
            <a:pPr marL="171450" lvl="0" indent="-171450">
              <a:buFont typeface="Arial" panose="020B0604020202020204" pitchFamily="34" charset="0"/>
              <a:buChar char="•"/>
            </a:pPr>
            <a:r>
              <a:rPr lang="en-US" sz="900" noProof="0"/>
              <a:t>Socio-economic situation and expected developments, trends and drivers – levels of income, main economic activities, expected population growth and economic development, climate change</a:t>
            </a:r>
          </a:p>
          <a:p>
            <a:pPr marL="171450" lvl="0" indent="-171450">
              <a:buFont typeface="Arial" panose="020B0604020202020204" pitchFamily="34" charset="0"/>
              <a:buChar char="•"/>
            </a:pPr>
            <a:r>
              <a:rPr lang="en-US" sz="900" noProof="0"/>
              <a:t>Policy framework: sectoral goals, policies and strategies;  coherence of policies, extent of regulation of uses</a:t>
            </a:r>
          </a:p>
          <a:p>
            <a:pPr marL="171450" lvl="0" indent="-171450">
              <a:buFont typeface="Arial" panose="020B0604020202020204" pitchFamily="34" charset="0"/>
              <a:buChar char="•"/>
            </a:pPr>
            <a:r>
              <a:rPr lang="en-US" sz="900" noProof="0"/>
              <a:t>Key stakeholders, decision-makers and user groups, conflicting interests and existing coordination mechanisms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noProof="0"/>
              <a:t>Planned investments, acquisitions, and large-scale infrastructure</a:t>
            </a:r>
          </a:p>
          <a:p>
            <a:pPr marL="171450" lvl="0" indent="-171450">
              <a:buFont typeface="Arial" panose="020B0604020202020204" pitchFamily="34" charset="0"/>
              <a:buChar char="•"/>
            </a:pPr>
            <a:endParaRPr lang="en-US" sz="900" noProof="0"/>
          </a:p>
          <a:p>
            <a:r>
              <a:rPr lang="en-US" sz="900" kern="1200" noProof="0">
                <a:solidFill>
                  <a:schemeClr val="tx1"/>
                </a:solidFill>
                <a:effectLst/>
                <a:latin typeface="Arial" panose="020B0604020202020204" pitchFamily="34" charset="0"/>
                <a:ea typeface="+mn-ea"/>
                <a:cs typeface="+mn-cs"/>
              </a:rPr>
              <a:t>In the next slides we will look at two assessment approaches that are often used in context analyses, indicators and policy coherence analysis.</a:t>
            </a:r>
          </a:p>
          <a:p>
            <a:endParaRPr lang="en-US" sz="900" kern="1200" noProof="0">
              <a:solidFill>
                <a:schemeClr val="tx1"/>
              </a:solidFill>
              <a:effectLst/>
              <a:latin typeface="Arial" panose="020B0604020202020204" pitchFamily="34" charset="0"/>
              <a:ea typeface="+mn-ea"/>
              <a:cs typeface="+mn-cs"/>
            </a:endParaRPr>
          </a:p>
          <a:p>
            <a:r>
              <a:rPr lang="en-US" sz="900" b="1" kern="1200" noProof="0">
                <a:solidFill>
                  <a:schemeClr val="tx1"/>
                </a:solidFill>
                <a:effectLst/>
                <a:latin typeface="Arial" panose="020B0604020202020204" pitchFamily="34" charset="0"/>
                <a:ea typeface="+mn-ea"/>
                <a:cs typeface="+mn-cs"/>
              </a:rPr>
              <a:t>Sources:</a:t>
            </a:r>
          </a:p>
          <a:p>
            <a:endParaRPr lang="en-US" sz="900" kern="1200" noProof="0">
              <a:solidFill>
                <a:schemeClr val="tx1"/>
              </a:solidFill>
              <a:effectLst/>
              <a:latin typeface="Arial" panose="020B0604020202020204" pitchFamily="34" charset="0"/>
              <a:ea typeface="+mn-ea"/>
              <a:cs typeface="+mn-cs"/>
            </a:endParaRPr>
          </a:p>
          <a:p>
            <a:r>
              <a:rPr lang="en-US" sz="900" kern="1200" noProof="0" err="1">
                <a:solidFill>
                  <a:schemeClr val="tx1"/>
                </a:solidFill>
                <a:effectLst/>
                <a:latin typeface="Arial" panose="020B0604020202020204" pitchFamily="34" charset="0"/>
                <a:ea typeface="+mn-ea"/>
                <a:cs typeface="+mn-cs"/>
              </a:rPr>
              <a:t>Flammini</a:t>
            </a:r>
            <a:r>
              <a:rPr lang="en-US" sz="900" kern="1200" noProof="0">
                <a:solidFill>
                  <a:schemeClr val="tx1"/>
                </a:solidFill>
                <a:effectLst/>
                <a:latin typeface="Arial" panose="020B0604020202020204" pitchFamily="34" charset="0"/>
                <a:ea typeface="+mn-ea"/>
                <a:cs typeface="+mn-cs"/>
              </a:rPr>
              <a:t>, A., </a:t>
            </a:r>
            <a:r>
              <a:rPr lang="en-US" sz="900" kern="1200" noProof="0" err="1">
                <a:solidFill>
                  <a:schemeClr val="tx1"/>
                </a:solidFill>
                <a:effectLst/>
                <a:latin typeface="Arial" panose="020B0604020202020204" pitchFamily="34" charset="0"/>
                <a:ea typeface="+mn-ea"/>
                <a:cs typeface="+mn-cs"/>
              </a:rPr>
              <a:t>Puri</a:t>
            </a:r>
            <a:r>
              <a:rPr lang="en-US" sz="900" kern="1200" noProof="0">
                <a:solidFill>
                  <a:schemeClr val="tx1"/>
                </a:solidFill>
                <a:effectLst/>
                <a:latin typeface="Arial" panose="020B0604020202020204" pitchFamily="34" charset="0"/>
                <a:ea typeface="+mn-ea"/>
                <a:cs typeface="+mn-cs"/>
              </a:rPr>
              <a:t>, M., </a:t>
            </a:r>
            <a:r>
              <a:rPr lang="en-US" sz="900" kern="1200" noProof="0" err="1">
                <a:solidFill>
                  <a:schemeClr val="tx1"/>
                </a:solidFill>
                <a:effectLst/>
                <a:latin typeface="Arial" panose="020B0604020202020204" pitchFamily="34" charset="0"/>
                <a:ea typeface="+mn-ea"/>
                <a:cs typeface="+mn-cs"/>
              </a:rPr>
              <a:t>Pluschke</a:t>
            </a:r>
            <a:r>
              <a:rPr lang="en-US" sz="900" kern="1200" noProof="0">
                <a:solidFill>
                  <a:schemeClr val="tx1"/>
                </a:solidFill>
                <a:effectLst/>
                <a:latin typeface="Arial" panose="020B0604020202020204" pitchFamily="34" charset="0"/>
                <a:ea typeface="+mn-ea"/>
                <a:cs typeface="+mn-cs"/>
              </a:rPr>
              <a:t>, L. &amp; Dubois, O (2014), ‘Walking the Nexus Talk: Assessing the Water-Energy-Food Nexus in the Context of the Sustainable Energy for All Initiative’, Food and Agriculture Organization of the United Nations, Rome.</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a:p>
        </p:txBody>
      </p:sp>
    </p:spTree>
    <p:extLst>
      <p:ext uri="{BB962C8B-B14F-4D97-AF65-F5344CB8AC3E}">
        <p14:creationId xmlns:p14="http://schemas.microsoft.com/office/powerpoint/2010/main" val="3635767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noProof="0">
                <a:solidFill>
                  <a:srgbClr val="FF0000"/>
                </a:solidFill>
                <a:effectLst/>
                <a:latin typeface="Arial" panose="020B0604020202020204" pitchFamily="34" charset="0"/>
                <a:ea typeface="+mn-ea"/>
                <a:cs typeface="+mn-cs"/>
              </a:rPr>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kern="1200" noProof="0">
              <a:solidFill>
                <a:srgbClr val="FF0000"/>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kern="1200" noProof="0">
                <a:solidFill>
                  <a:srgbClr val="FF0000"/>
                </a:solidFill>
                <a:effectLst/>
                <a:latin typeface="Arial" panose="020B0604020202020204" pitchFamily="34" charset="0"/>
                <a:ea typeface="+mn-ea"/>
                <a:cs typeface="+mn-cs"/>
              </a:rPr>
              <a:t>Indicators can support context analysis as well as the assessment of changes with regard to the c</a:t>
            </a:r>
            <a:r>
              <a:rPr lang="en-US" sz="900" noProof="0"/>
              <a:t>urrent state of WEF security and pressures on natural resources systems</a:t>
            </a:r>
            <a:r>
              <a:rPr lang="en-US" sz="900" b="0" kern="1200" noProof="0">
                <a:solidFill>
                  <a:srgbClr val="FF0000"/>
                </a:solidFill>
                <a:effectLst/>
                <a:latin typeface="Arial" panose="020B0604020202020204" pitchFamily="34" charset="0"/>
                <a:ea typeface="+mn-ea"/>
                <a:cs typeface="+mn-cs"/>
              </a:rPr>
              <a:t>. The advantage of indicators is that they allow for comparison against a baseline or across different scenarios and regions.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kern="1200" noProof="0">
                <a:solidFill>
                  <a:srgbClr val="FF0000"/>
                </a:solidFill>
                <a:effectLst/>
                <a:latin typeface="Arial" panose="020B0604020202020204" pitchFamily="34" charset="0"/>
                <a:ea typeface="+mn-ea"/>
                <a:cs typeface="+mn-cs"/>
              </a:rPr>
              <a:t>There are a number of sectoral indicators that provide information on the current state of resources security, and availability, such as access to water supply, energy imports, or cereal yields.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kern="1200" noProof="0">
              <a:solidFill>
                <a:srgbClr val="FF0000"/>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kern="1200" noProof="0">
                <a:solidFill>
                  <a:srgbClr val="FF0000"/>
                </a:solidFill>
                <a:effectLst/>
                <a:latin typeface="Arial" panose="020B0604020202020204" pitchFamily="34" charset="0"/>
                <a:ea typeface="+mn-ea"/>
                <a:cs typeface="+mn-cs"/>
              </a:rPr>
              <a:t>The WEF Nexus Index developed by the Water Research Commission South Africa together with IHE </a:t>
            </a:r>
            <a:r>
              <a:rPr lang="en-US" sz="900" b="0" kern="1200" noProof="0" err="1">
                <a:solidFill>
                  <a:srgbClr val="FF0000"/>
                </a:solidFill>
                <a:effectLst/>
                <a:latin typeface="Arial" panose="020B0604020202020204" pitchFamily="34" charset="0"/>
                <a:ea typeface="+mn-ea"/>
                <a:cs typeface="+mn-cs"/>
              </a:rPr>
              <a:t>Delf</a:t>
            </a:r>
            <a:r>
              <a:rPr lang="en-US" sz="900" b="0" kern="1200" noProof="0">
                <a:solidFill>
                  <a:srgbClr val="FF0000"/>
                </a:solidFill>
                <a:effectLst/>
                <a:latin typeface="Arial" panose="020B0604020202020204" pitchFamily="34" charset="0"/>
                <a:ea typeface="+mn-ea"/>
                <a:cs typeface="+mn-cs"/>
              </a:rPr>
              <a:t>, for example provides information on a number of sectoral indicators that describe the sectoral resource securities on a national level. This can help assessing national progress relating to integrated resource management as well as supporting decision making and policy development towards strategic goals.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kern="1200" noProof="0">
              <a:solidFill>
                <a:srgbClr val="FF0000"/>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kern="1200" noProof="0">
                <a:solidFill>
                  <a:srgbClr val="FF0000"/>
                </a:solidFill>
                <a:effectLst/>
                <a:latin typeface="Arial" panose="020B0604020202020204" pitchFamily="34" charset="0"/>
                <a:ea typeface="+mn-ea"/>
                <a:cs typeface="+mn-cs"/>
              </a:rPr>
              <a:t>Besides the sectoral indicators used in the WEF Nexus Index shown here, there are also a number of socio-economic indicators that can be used to describe the socio-economic context in which resource use is taking place, such as number of men and women employed in the agricultural sector, </a:t>
            </a:r>
          </a:p>
          <a:p>
            <a:endParaRPr lang="en-US" b="1" noProof="0"/>
          </a:p>
          <a:p>
            <a:endParaRPr lang="en-US" b="1" noProof="0"/>
          </a:p>
          <a:p>
            <a:r>
              <a:rPr lang="en-US" b="1" noProof="0"/>
              <a:t>Sources: </a:t>
            </a:r>
          </a:p>
          <a:p>
            <a:endParaRPr lang="en-US" sz="900" b="1" kern="1200" noProof="0">
              <a:solidFill>
                <a:schemeClr val="tx1"/>
              </a:solidFill>
              <a:effectLst/>
              <a:cs typeface="Arial" panose="020B0604020202020204" pitchFamily="34" charset="0"/>
            </a:endParaRPr>
          </a:p>
          <a:p>
            <a:r>
              <a:rPr lang="en-US" sz="900" kern="1200" noProof="0">
                <a:solidFill>
                  <a:schemeClr val="tx1"/>
                </a:solidFill>
                <a:effectLst/>
                <a:cs typeface="Arial" panose="020B0604020202020204" pitchFamily="34" charset="0"/>
              </a:rPr>
              <a:t>https://wefnexusindex.org/about</a:t>
            </a:r>
          </a:p>
          <a:p>
            <a:r>
              <a:rPr lang="en-US" sz="900" kern="1200" noProof="0">
                <a:solidFill>
                  <a:schemeClr val="tx1"/>
                </a:solidFill>
                <a:effectLst/>
                <a:cs typeface="Arial" panose="020B0604020202020204" pitchFamily="34" charset="0"/>
              </a:rPr>
              <a:t>The websites provides WEF Nexus index numbers for almost all countries in the world, you may want to take a look at those that are relevant to you.</a:t>
            </a:r>
          </a:p>
          <a:p>
            <a:endParaRPr lang="en-GB"/>
          </a:p>
        </p:txBody>
      </p:sp>
      <p:sp>
        <p:nvSpPr>
          <p:cNvPr id="4" name="Foliennummernplatzhalter 3"/>
          <p:cNvSpPr>
            <a:spLocks noGrp="1"/>
          </p:cNvSpPr>
          <p:nvPr>
            <p:ph type="sldNum" sz="quarter" idx="5"/>
          </p:nvPr>
        </p:nvSpPr>
        <p:spPr/>
        <p:txBody>
          <a:bodyPr/>
          <a:lstStyle/>
          <a:p>
            <a:fld id="{4045F879-0589-40D4-B0E5-B74D0CAD5C6C}" type="slidenum">
              <a:rPr lang="en-GB" smtClean="0"/>
              <a:pPr/>
              <a:t>14</a:t>
            </a:fld>
            <a:endParaRPr lang="en-GB"/>
          </a:p>
        </p:txBody>
      </p:sp>
    </p:spTree>
    <p:extLst>
      <p:ext uri="{BB962C8B-B14F-4D97-AF65-F5344CB8AC3E}">
        <p14:creationId xmlns:p14="http://schemas.microsoft.com/office/powerpoint/2010/main" val="185436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D34C946F-7A98-4CE8-9CE5-8BB3E1A59C2A}"/>
              </a:ext>
            </a:extLst>
          </p:cNvPr>
          <p:cNvSpPr>
            <a:spLocks noGrp="1"/>
          </p:cNvSpPr>
          <p:nvPr>
            <p:ph type="body" idx="1"/>
          </p:nvPr>
        </p:nvSpPr>
        <p:spPr/>
        <p:txBody>
          <a:bodyPr/>
          <a:lstStyle/>
          <a:p>
            <a:r>
              <a:rPr lang="en-US" b="1" noProof="0"/>
              <a:t>Notes:</a:t>
            </a:r>
          </a:p>
          <a:p>
            <a:endParaRPr lang="en-US" noProof="0"/>
          </a:p>
          <a:p>
            <a:r>
              <a:rPr lang="en-US" noProof="0"/>
              <a:t>There are fewer examples of cross sectoral indicator frameworks, Examples include</a:t>
            </a:r>
          </a:p>
          <a:p>
            <a:endParaRPr lang="en-US" noProof="0"/>
          </a:p>
          <a:p>
            <a:pPr marL="171450" marR="0" lvl="0" indent="-171450"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900" noProof="0">
                <a:effectLst/>
              </a:rPr>
              <a:t>Total fossil energy consumption in agriculture /  agricultural gross production value which could be measures in USD per Giga Joule</a:t>
            </a:r>
            <a:endParaRPr lang="en-US" sz="900" noProof="0">
              <a:effectLst/>
              <a:latin typeface="Arial" panose="020B0604020202020204" pitchFamily="34" charset="0"/>
              <a:ea typeface="Arial" panose="020B0604020202020204" pitchFamily="34" charset="0"/>
              <a:cs typeface="Times New Roman" panose="02020603050405020304" pitchFamily="18" charset="0"/>
            </a:endParaRPr>
          </a:p>
          <a:p>
            <a:pPr marL="171450" indent="-171450" rtl="0" eaLnBrk="1" fontAlgn="t" latinLnBrk="0" hangingPunct="1">
              <a:buFont typeface="Arial" panose="020B0604020202020204" pitchFamily="34" charset="0"/>
              <a:buChar char="•"/>
            </a:pPr>
            <a:r>
              <a:rPr lang="en-US" sz="900" b="0" i="0" u="none" strike="noStrike" kern="1200" noProof="0">
                <a:solidFill>
                  <a:schemeClr val="tx1"/>
                </a:solidFill>
                <a:effectLst/>
                <a:latin typeface="Arial" panose="020B0604020202020204" pitchFamily="34" charset="0"/>
                <a:ea typeface="+mn-ea"/>
                <a:cs typeface="+mn-cs"/>
              </a:rPr>
              <a:t>Area under agricultural water management as a % of irrigation potential</a:t>
            </a:r>
            <a:endParaRPr lang="en-US" sz="900" b="0" i="0" u="none" strike="noStrike" noProof="0">
              <a:effectLst/>
              <a:latin typeface="Arial" panose="020B0604020202020204" pitchFamily="34" charset="0"/>
            </a:endParaRPr>
          </a:p>
          <a:p>
            <a:pPr marL="171450" indent="-171450" rtl="0" eaLnBrk="1" fontAlgn="t" latinLnBrk="0" hangingPunct="1">
              <a:buFont typeface="Arial" panose="020B0604020202020204" pitchFamily="34" charset="0"/>
              <a:buChar char="•"/>
            </a:pPr>
            <a:r>
              <a:rPr lang="en-US" sz="900" b="0" i="0" u="none" strike="noStrike" kern="1200" noProof="0">
                <a:solidFill>
                  <a:schemeClr val="tx1"/>
                </a:solidFill>
                <a:effectLst/>
                <a:latin typeface="Arial" panose="020B0604020202020204" pitchFamily="34" charset="0"/>
                <a:ea typeface="+mn-ea"/>
                <a:cs typeface="+mn-cs"/>
              </a:rPr>
              <a:t>Share of monitoring sites in agriculture areas that exceed recommended drinking water limits for nitrates, phosphorous and pesticides in surface water and groundwater</a:t>
            </a:r>
            <a:endParaRPr lang="en-US" sz="900" b="0" i="0" u="none" strike="noStrike" noProof="0">
              <a:effectLst/>
              <a:latin typeface="Arial" panose="020B0604020202020204" pitchFamily="34" charset="0"/>
            </a:endParaRPr>
          </a:p>
          <a:p>
            <a:pPr marL="171450" indent="-171450" rtl="0" eaLnBrk="1" fontAlgn="t" latinLnBrk="0" hangingPunct="1">
              <a:buFont typeface="Arial" panose="020B0604020202020204" pitchFamily="34" charset="0"/>
              <a:buChar char="•"/>
            </a:pPr>
            <a:r>
              <a:rPr lang="en-US" sz="900" b="0" i="0" u="none" strike="noStrike" kern="1200" noProof="0">
                <a:solidFill>
                  <a:schemeClr val="tx1"/>
                </a:solidFill>
                <a:effectLst/>
                <a:latin typeface="Arial" panose="020B0604020202020204" pitchFamily="34" charset="0"/>
                <a:ea typeface="+mn-ea"/>
                <a:cs typeface="+mn-cs"/>
              </a:rPr>
              <a:t>Agricultural water productivity</a:t>
            </a:r>
            <a:endParaRPr lang="en-US" sz="900" b="0" i="0" u="none" strike="noStrike" noProof="0">
              <a:effectLst/>
              <a:latin typeface="Arial" panose="020B0604020202020204" pitchFamily="34" charset="0"/>
            </a:endParaRPr>
          </a:p>
          <a:p>
            <a:pPr marL="171450" indent="-171450" rtl="0" eaLnBrk="1" fontAlgn="t" latinLnBrk="0" hangingPunct="1">
              <a:buFont typeface="Arial" panose="020B0604020202020204" pitchFamily="34" charset="0"/>
              <a:buChar char="•"/>
            </a:pPr>
            <a:r>
              <a:rPr lang="en-US" sz="900" b="0" i="0" u="none" strike="noStrike" kern="1200" noProof="0">
                <a:solidFill>
                  <a:schemeClr val="tx1"/>
                </a:solidFill>
                <a:effectLst/>
                <a:latin typeface="Arial" panose="020B0604020202020204" pitchFamily="34" charset="0"/>
                <a:ea typeface="+mn-ea"/>
                <a:cs typeface="+mn-cs"/>
              </a:rPr>
              <a:t>Water or energy use efficiency in different sectors</a:t>
            </a:r>
            <a:endParaRPr lang="en-US" sz="900" b="0" i="0" u="none" strike="noStrike" noProof="0">
              <a:effectLst/>
              <a:latin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For some of them data is available from existing data bases, such as e.g. World Bank Global Development indicators</a:t>
            </a:r>
          </a:p>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a:t>
            </a:r>
          </a:p>
          <a:p>
            <a:endParaRPr lang="en-US" noProof="0"/>
          </a:p>
          <a:p>
            <a:r>
              <a:rPr lang="en-US" noProof="0"/>
              <a:t>A second important aspect in context analysis is the governance framework, including relevant institutions and policies. In order to assess whether the existing policies are coherent or contradict each other, a scoring system was developed by Nilsson et al in 2016 to assess coherence between the SDGs, which can as well used for assessing coherence of nexus relevant policies.</a:t>
            </a:r>
          </a:p>
          <a:p>
            <a:endParaRPr lang="en-US" noProof="0"/>
          </a:p>
          <a:p>
            <a:r>
              <a:rPr lang="en-US" noProof="0"/>
              <a:t>The Scoring system for assessing the interaction of policy objectives assesses trade-off and synergies with values ranging from -3 which is cancelling, meaning that achieving one goal makes it impossible to reach another goal, to the maximum synergy which is called indivisible, if reaching one goal is inextricably linked to the achievement of another goal.</a:t>
            </a:r>
          </a:p>
          <a:p>
            <a:endParaRPr lang="en-US" noProof="0"/>
          </a:p>
          <a:p>
            <a:r>
              <a:rPr lang="en-US" noProof="0"/>
              <a:t>Examples related to the WEF Nexus would be:</a:t>
            </a:r>
          </a:p>
          <a:p>
            <a:pPr marL="171450" indent="-171450">
              <a:buFont typeface="Arial" panose="020B0604020202020204" pitchFamily="34" charset="0"/>
              <a:buChar char="•"/>
            </a:pPr>
            <a:r>
              <a:rPr lang="en-US" noProof="0"/>
              <a:t>The policy goal to provide access to electricity aids the policy goal to provide water-pumping for irrigation systems, so the coherence between these two goals would be rated as +2 reinforcing</a:t>
            </a:r>
          </a:p>
          <a:p>
            <a:pPr marL="171450" indent="-171450">
              <a:buFont typeface="Arial" panose="020B0604020202020204" pitchFamily="34" charset="0"/>
              <a:buChar char="•"/>
            </a:pPr>
            <a:r>
              <a:rPr lang="en-US" noProof="0"/>
              <a:t>If we look at trade-offs, The goal to achieve improved water efficiency or, for example can limit agricultural irrigation. Or the goal to mitigate climate change can limit the options for energy access. So these pairs of goals would be rated as -1 constraining</a:t>
            </a:r>
          </a:p>
          <a:p>
            <a:endParaRPr lang="en-US" noProof="0"/>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noProof="0">
                <a:solidFill>
                  <a:schemeClr val="tx1"/>
                </a:solidFill>
                <a:effectLst/>
                <a:latin typeface="Arial" panose="020B0604020202020204" pitchFamily="34" charset="0"/>
                <a:ea typeface="+mn-ea"/>
                <a:cs typeface="+mn-cs"/>
              </a:rPr>
              <a:t>Sources: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1" i="0" kern="1200" noProof="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noProof="0">
                <a:solidFill>
                  <a:schemeClr val="tx1"/>
                </a:solidFill>
                <a:effectLst/>
                <a:latin typeface="Arial" panose="020B0604020202020204" pitchFamily="34" charset="0"/>
                <a:ea typeface="+mn-ea"/>
                <a:cs typeface="+mn-cs"/>
              </a:rPr>
              <a:t>Nilsson, M., D. Griggs and M. </a:t>
            </a:r>
            <a:r>
              <a:rPr lang="en-US" sz="900" b="0" i="0" kern="1200" noProof="0" err="1">
                <a:solidFill>
                  <a:schemeClr val="tx1"/>
                </a:solidFill>
                <a:effectLst/>
                <a:latin typeface="Arial" panose="020B0604020202020204" pitchFamily="34" charset="0"/>
                <a:ea typeface="+mn-ea"/>
                <a:cs typeface="+mn-cs"/>
              </a:rPr>
              <a:t>Visbeck</a:t>
            </a:r>
            <a:r>
              <a:rPr lang="en-US" sz="900" b="0" i="0" kern="1200" noProof="0">
                <a:solidFill>
                  <a:schemeClr val="tx1"/>
                </a:solidFill>
                <a:effectLst/>
                <a:latin typeface="Arial" panose="020B0604020202020204" pitchFamily="34" charset="0"/>
                <a:ea typeface="+mn-ea"/>
                <a:cs typeface="+mn-cs"/>
              </a:rPr>
              <a:t> (2016), “Map the interactions between Sustainable Development Goals”, </a:t>
            </a:r>
            <a:r>
              <a:rPr lang="en-US" sz="900" b="0" i="1" kern="1200" noProof="0">
                <a:solidFill>
                  <a:schemeClr val="tx1"/>
                </a:solidFill>
                <a:effectLst/>
                <a:latin typeface="Arial" panose="020B0604020202020204" pitchFamily="34" charset="0"/>
                <a:ea typeface="+mn-ea"/>
                <a:cs typeface="+mn-cs"/>
              </a:rPr>
              <a:t>Nature</a:t>
            </a:r>
            <a:r>
              <a:rPr lang="en-US" sz="900" b="0" i="0" kern="1200" noProof="0">
                <a:solidFill>
                  <a:schemeClr val="tx1"/>
                </a:solidFill>
                <a:effectLst/>
                <a:latin typeface="Arial" panose="020B0604020202020204" pitchFamily="34" charset="0"/>
                <a:ea typeface="+mn-ea"/>
                <a:cs typeface="+mn-cs"/>
              </a:rPr>
              <a:t>, Vol. 584, pp. 320-322, </a:t>
            </a:r>
            <a:r>
              <a:rPr lang="en-US" noProof="0"/>
              <a:t>http://dx.doi.org/10.1038/534320a </a:t>
            </a:r>
            <a:endParaRPr lang="en-US" sz="900" b="1" kern="1200" noProof="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u="sng" kern="1200" noProof="0">
                <a:solidFill>
                  <a:schemeClr val="tx1"/>
                </a:solidFill>
                <a:effectLst/>
                <a:latin typeface="Arial" panose="020B0604020202020204" pitchFamily="34" charset="0"/>
                <a:ea typeface="+mn-ea"/>
                <a:cs typeface="+mn-cs"/>
              </a:rPr>
              <a:t>Image Reference: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noProof="0">
                <a:solidFill>
                  <a:schemeClr val="tx1"/>
                </a:solidFill>
                <a:effectLst/>
                <a:latin typeface="Arial" panose="020B0604020202020204" pitchFamily="34" charset="0"/>
                <a:ea typeface="+mn-ea"/>
                <a:cs typeface="+mn-cs"/>
              </a:rPr>
              <a:t>OECD 2018: </a:t>
            </a:r>
            <a:r>
              <a:rPr lang="en-US" sz="900" b="0" i="0" kern="1200" noProof="0">
                <a:solidFill>
                  <a:schemeClr val="tx1"/>
                </a:solidFill>
                <a:effectLst/>
                <a:latin typeface="Arial" panose="020B0604020202020204" pitchFamily="34" charset="0"/>
                <a:ea typeface="+mn-ea"/>
                <a:cs typeface="+mn-cs"/>
              </a:rPr>
              <a:t>Policy Coherence for Sustainable Development 2018. https://doi.org/10.1787/9789264301061-en</a:t>
            </a:r>
          </a:p>
          <a:p>
            <a:endParaRPr lang="en-US" sz="900" kern="1200" noProof="0">
              <a:solidFill>
                <a:schemeClr val="tx1"/>
              </a:solidFill>
              <a:effectLst/>
              <a:latin typeface="Arial" panose="020B0604020202020204" pitchFamily="34" charset="0"/>
              <a:ea typeface="+mn-ea"/>
              <a:cs typeface="+mn-cs"/>
            </a:endParaRPr>
          </a:p>
          <a:p>
            <a:endParaRPr lang="en-GB" sz="900" kern="1200" noProof="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16</a:t>
            </a:fld>
            <a:endParaRPr lang="en-GB"/>
          </a:p>
        </p:txBody>
      </p:sp>
    </p:spTree>
    <p:extLst>
      <p:ext uri="{BB962C8B-B14F-4D97-AF65-F5344CB8AC3E}">
        <p14:creationId xmlns:p14="http://schemas.microsoft.com/office/powerpoint/2010/main" val="272930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a:t>Notes:</a:t>
            </a:r>
            <a:endParaRPr lang="en-US" noProof="0"/>
          </a:p>
          <a:p>
            <a:endParaRPr lang="en-US" noProof="0"/>
          </a:p>
          <a:p>
            <a:r>
              <a:rPr lang="en-US" noProof="0"/>
              <a:t>This previous scoring system, ranging from cancelling to indivisible was used in the SIM4NExus Policy coherence screening matrix for pairwise assessment of policy objectives included in relevant sectoral policies.  </a:t>
            </a:r>
          </a:p>
          <a:p>
            <a:r>
              <a:rPr lang="en-US" noProof="0"/>
              <a:t>The SIM4NExus projects used it to assess coherence of EU policies. For this, first the main policy objectives are identified for each sectoral strategy, and numbered (e.g. goals W1-5 for the main goals of the water framework directive, etc.) Then, asking what happens to objective x if we make progress on objective y, the goals’ coherence are assessed pairwise. </a:t>
            </a:r>
          </a:p>
          <a:p>
            <a:endParaRPr lang="en-US" noProof="0"/>
          </a:p>
          <a:p>
            <a:r>
              <a:rPr lang="en-US" noProof="0"/>
              <a:t>CLICK</a:t>
            </a:r>
          </a:p>
          <a:p>
            <a:r>
              <a:rPr lang="en-US" noProof="0"/>
              <a:t>For example, in SIM4NExus they looked at EU water policy objective W2 which was defined as “Ensure sufficient supply of good quality surface water and groundwater for people’s needs, the economy and the environment”, and then asked what happens if we make progress on EU energy policy objective E5 which aims to “Increase hydro‐energy production”. </a:t>
            </a:r>
          </a:p>
          <a:p>
            <a:endParaRPr lang="en-US" noProof="0"/>
          </a:p>
          <a:p>
            <a:r>
              <a:rPr lang="en-US" noProof="0"/>
              <a:t>The assessments were based on expert judgement, literature and modelling as far as possible and in - this case - came to the conclusion that making increasing hydro‐energy production would come along with ensuring sufficient water supply.</a:t>
            </a:r>
          </a:p>
          <a:p>
            <a:endParaRPr lang="en-US" noProof="0"/>
          </a:p>
          <a:p>
            <a:r>
              <a:rPr lang="en-US" sz="900" b="1" kern="1200" noProof="0">
                <a:solidFill>
                  <a:schemeClr val="tx1"/>
                </a:solidFill>
                <a:effectLst/>
                <a:latin typeface="Arial" panose="020B0604020202020204" pitchFamily="34" charset="0"/>
                <a:ea typeface="+mn-ea"/>
                <a:cs typeface="+mn-cs"/>
              </a:rPr>
              <a:t>Sources</a:t>
            </a:r>
            <a:r>
              <a:rPr lang="en-US" sz="900" kern="1200" noProof="0">
                <a:solidFill>
                  <a:schemeClr val="tx1"/>
                </a:solidFill>
                <a:effectLst/>
                <a:latin typeface="Arial" panose="020B0604020202020204" pitchFamily="34" charset="0"/>
                <a:ea typeface="+mn-ea"/>
                <a:cs typeface="+mn-cs"/>
              </a:rPr>
              <a:t>: </a:t>
            </a:r>
          </a:p>
          <a:p>
            <a:endParaRPr lang="en-US" sz="900" kern="1200" noProof="0">
              <a:solidFill>
                <a:schemeClr val="tx1"/>
              </a:solidFill>
              <a:effectLst/>
              <a:latin typeface="Arial" panose="020B0604020202020204" pitchFamily="34" charset="0"/>
              <a:ea typeface="+mn-ea"/>
              <a:cs typeface="+mn-cs"/>
            </a:endParaRPr>
          </a:p>
          <a:p>
            <a:r>
              <a:rPr lang="en-US" sz="900" kern="1200" noProof="0" err="1">
                <a:solidFill>
                  <a:schemeClr val="tx1"/>
                </a:solidFill>
                <a:effectLst/>
                <a:latin typeface="Arial" panose="020B0604020202020204" pitchFamily="34" charset="0"/>
                <a:ea typeface="+mn-ea"/>
                <a:cs typeface="+mn-cs"/>
              </a:rPr>
              <a:t>Munaretto</a:t>
            </a:r>
            <a:r>
              <a:rPr lang="en-US" sz="900" kern="1200" noProof="0">
                <a:solidFill>
                  <a:schemeClr val="tx1"/>
                </a:solidFill>
                <a:effectLst/>
                <a:latin typeface="Arial" panose="020B0604020202020204" pitchFamily="34" charset="0"/>
                <a:ea typeface="+mn-ea"/>
                <a:cs typeface="+mn-cs"/>
              </a:rPr>
              <a:t> et al 2017: Deliverable D2.1 water-land-energy-food-climate nexus: policies and policy coherence at European and international scale. SIM4NEXUS https://www.sim4nexus.eu/page.php?wert=Projectoverview </a:t>
            </a:r>
          </a:p>
          <a:p>
            <a:endParaRPr lang="en-US" sz="900" kern="1200" noProof="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noProof="0">
                <a:solidFill>
                  <a:schemeClr val="tx1"/>
                </a:solidFill>
                <a:effectLst/>
                <a:latin typeface="Arial" panose="020B0604020202020204" pitchFamily="34" charset="0"/>
                <a:ea typeface="+mn-ea"/>
                <a:cs typeface="+mn-cs"/>
              </a:rPr>
              <a:t>Nilsson, M., </a:t>
            </a:r>
            <a:r>
              <a:rPr lang="en-US" sz="900" kern="1200" noProof="0" err="1">
                <a:solidFill>
                  <a:schemeClr val="tx1"/>
                </a:solidFill>
                <a:effectLst/>
                <a:latin typeface="Arial" panose="020B0604020202020204" pitchFamily="34" charset="0"/>
                <a:ea typeface="+mn-ea"/>
                <a:cs typeface="+mn-cs"/>
              </a:rPr>
              <a:t>Zamparutti</a:t>
            </a:r>
            <a:r>
              <a:rPr lang="en-US" sz="900" kern="1200" noProof="0">
                <a:solidFill>
                  <a:schemeClr val="tx1"/>
                </a:solidFill>
                <a:effectLst/>
                <a:latin typeface="Arial" panose="020B0604020202020204" pitchFamily="34" charset="0"/>
                <a:ea typeface="+mn-ea"/>
                <a:cs typeface="+mn-cs"/>
              </a:rPr>
              <a:t>, T., Petersen, J. E., </a:t>
            </a:r>
            <a:r>
              <a:rPr lang="en-US" sz="900" kern="1200" noProof="0" err="1">
                <a:solidFill>
                  <a:schemeClr val="tx1"/>
                </a:solidFill>
                <a:effectLst/>
                <a:latin typeface="Arial" panose="020B0604020202020204" pitchFamily="34" charset="0"/>
                <a:ea typeface="+mn-ea"/>
                <a:cs typeface="+mn-cs"/>
              </a:rPr>
              <a:t>Nykvist</a:t>
            </a:r>
            <a:r>
              <a:rPr lang="en-US" sz="900" kern="1200" noProof="0">
                <a:solidFill>
                  <a:schemeClr val="tx1"/>
                </a:solidFill>
                <a:effectLst/>
                <a:latin typeface="Arial" panose="020B0604020202020204" pitchFamily="34" charset="0"/>
                <a:ea typeface="+mn-ea"/>
                <a:cs typeface="+mn-cs"/>
              </a:rPr>
              <a:t>, B., </a:t>
            </a:r>
            <a:r>
              <a:rPr lang="en-US" sz="900" kern="1200" noProof="0" err="1">
                <a:solidFill>
                  <a:schemeClr val="tx1"/>
                </a:solidFill>
                <a:effectLst/>
                <a:latin typeface="Arial" panose="020B0604020202020204" pitchFamily="34" charset="0"/>
                <a:ea typeface="+mn-ea"/>
                <a:cs typeface="+mn-cs"/>
              </a:rPr>
              <a:t>Rudberg</a:t>
            </a:r>
            <a:r>
              <a:rPr lang="en-US" sz="900" kern="1200" noProof="0">
                <a:solidFill>
                  <a:schemeClr val="tx1"/>
                </a:solidFill>
                <a:effectLst/>
                <a:latin typeface="Arial" panose="020B0604020202020204" pitchFamily="34" charset="0"/>
                <a:ea typeface="+mn-ea"/>
                <a:cs typeface="+mn-cs"/>
              </a:rPr>
              <a:t>, P., &amp; McGuinn, J. (2012). Understanding policy coherence: analytical framework and examples of sector–environment policy interactions in the EU. </a:t>
            </a:r>
            <a:r>
              <a:rPr lang="en-US" sz="900" i="1" kern="1200" noProof="0">
                <a:solidFill>
                  <a:schemeClr val="tx1"/>
                </a:solidFill>
                <a:effectLst/>
                <a:latin typeface="Arial" panose="020B0604020202020204" pitchFamily="34" charset="0"/>
                <a:ea typeface="+mn-ea"/>
                <a:cs typeface="+mn-cs"/>
              </a:rPr>
              <a:t>Environmental policy and governance</a:t>
            </a:r>
            <a:r>
              <a:rPr lang="en-US" sz="900" kern="1200" noProof="0">
                <a:solidFill>
                  <a:schemeClr val="tx1"/>
                </a:solidFill>
                <a:effectLst/>
                <a:latin typeface="Arial" panose="020B0604020202020204" pitchFamily="34" charset="0"/>
                <a:ea typeface="+mn-ea"/>
                <a:cs typeface="+mn-cs"/>
              </a:rPr>
              <a:t>, </a:t>
            </a:r>
            <a:r>
              <a:rPr lang="en-US" sz="900" i="1" kern="1200" noProof="0">
                <a:solidFill>
                  <a:schemeClr val="tx1"/>
                </a:solidFill>
                <a:effectLst/>
                <a:latin typeface="Arial" panose="020B0604020202020204" pitchFamily="34" charset="0"/>
                <a:ea typeface="+mn-ea"/>
                <a:cs typeface="+mn-cs"/>
              </a:rPr>
              <a:t>22</a:t>
            </a:r>
            <a:r>
              <a:rPr lang="en-US" sz="900" kern="1200" noProof="0">
                <a:solidFill>
                  <a:schemeClr val="tx1"/>
                </a:solidFill>
                <a:effectLst/>
                <a:latin typeface="Arial" panose="020B0604020202020204" pitchFamily="34" charset="0"/>
                <a:ea typeface="+mn-ea"/>
                <a:cs typeface="+mn-cs"/>
              </a:rPr>
              <a:t>(6), 395-423.</a:t>
            </a:r>
          </a:p>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17</a:t>
            </a:fld>
            <a:endParaRPr lang="en-GB"/>
          </a:p>
        </p:txBody>
      </p:sp>
    </p:spTree>
    <p:extLst>
      <p:ext uri="{BB962C8B-B14F-4D97-AF65-F5344CB8AC3E}">
        <p14:creationId xmlns:p14="http://schemas.microsoft.com/office/powerpoint/2010/main" val="296249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a:t>Notes:</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An example of a comprehensive framework for context analysis is the </a:t>
            </a:r>
            <a:r>
              <a:rPr lang="en-US" sz="900" kern="1200" baseline="0" noProof="0">
                <a:solidFill>
                  <a:schemeClr val="tx1"/>
                </a:solidFill>
                <a:effectLst/>
                <a:latin typeface="Arial" panose="020B0604020202020204" pitchFamily="34" charset="0"/>
                <a:ea typeface="+mn-ea"/>
                <a:cs typeface="+mn-cs"/>
              </a:rPr>
              <a:t>Transboundary River Basin Nexus Approach (TRBNA) that was developed under the UNECE Water Convention. It uses indicators and governance analyses to assess the Nexus context in a basin (see step 1-3 in the scheme). </a:t>
            </a:r>
          </a:p>
          <a:p>
            <a:endParaRPr lang="en-US" sz="900" kern="1200" baseline="0" noProof="0">
              <a:solidFill>
                <a:schemeClr val="tx1"/>
              </a:solidFill>
              <a:effectLst/>
              <a:latin typeface="Arial" panose="020B0604020202020204" pitchFamily="34" charset="0"/>
              <a:ea typeface="+mn-ea"/>
              <a:cs typeface="+mn-cs"/>
            </a:endParaRPr>
          </a:p>
          <a:p>
            <a:r>
              <a:rPr lang="en-US" sz="900" kern="1200" baseline="0" noProof="0">
                <a:solidFill>
                  <a:schemeClr val="tx1"/>
                </a:solidFill>
                <a:effectLst/>
                <a:latin typeface="Arial" panose="020B0604020202020204" pitchFamily="34" charset="0"/>
                <a:ea typeface="+mn-ea"/>
                <a:cs typeface="+mn-cs"/>
              </a:rPr>
              <a:t>These assessments are complemented by opinion based questionnaires collecting assessments from experts and stakeholders. Based on these different assessment, Stakeholder dialogues are carried out in order to jointly identify solutions.</a:t>
            </a:r>
          </a:p>
          <a:p>
            <a:endParaRPr lang="en-US" sz="900" kern="1200" baseline="0" noProof="0">
              <a:solidFill>
                <a:schemeClr val="tx1"/>
              </a:solidFill>
              <a:effectLst/>
              <a:latin typeface="Arial" panose="020B0604020202020204" pitchFamily="34" charset="0"/>
              <a:ea typeface="+mn-ea"/>
              <a:cs typeface="+mn-cs"/>
            </a:endParaRPr>
          </a:p>
          <a:p>
            <a:r>
              <a:rPr lang="en-US" sz="900" kern="1200" baseline="0" noProof="0">
                <a:solidFill>
                  <a:schemeClr val="tx1"/>
                </a:solidFill>
                <a:effectLst/>
                <a:latin typeface="Arial" panose="020B0604020202020204" pitchFamily="34" charset="0"/>
                <a:ea typeface="+mn-ea"/>
                <a:cs typeface="+mn-cs"/>
              </a:rPr>
              <a:t>The TRBNA has been applied in several transboundary basins in Eastern Europe, Central Asia, the Caucasus, and the MENA region to inform, support and promote transboundary cooperation and to assist countries by:</a:t>
            </a:r>
          </a:p>
          <a:p>
            <a:pPr marL="171450" indent="-171450">
              <a:buFont typeface="Arial" panose="020B0604020202020204" pitchFamily="34" charset="0"/>
              <a:buChar char="•"/>
            </a:pPr>
            <a:r>
              <a:rPr lang="en-US" sz="900" kern="1200" baseline="0" noProof="0">
                <a:solidFill>
                  <a:schemeClr val="tx1"/>
                </a:solidFill>
                <a:effectLst/>
                <a:latin typeface="Arial" panose="020B0604020202020204" pitchFamily="34" charset="0"/>
                <a:ea typeface="+mn-ea"/>
                <a:cs typeface="+mn-cs"/>
              </a:rPr>
              <a:t>Identifying interconnections (trade-offs and impacts) across sectors and countries as well as incoherencies in governance</a:t>
            </a:r>
          </a:p>
          <a:p>
            <a:pPr marL="171450" indent="-171450">
              <a:buFont typeface="Arial" panose="020B0604020202020204" pitchFamily="34" charset="0"/>
              <a:buChar char="•"/>
            </a:pPr>
            <a:r>
              <a:rPr lang="en-US" sz="900" kern="1200" baseline="0" noProof="0">
                <a:solidFill>
                  <a:schemeClr val="tx1"/>
                </a:solidFill>
                <a:effectLst/>
                <a:latin typeface="Arial" panose="020B0604020202020204" pitchFamily="34" charset="0"/>
                <a:ea typeface="+mn-ea"/>
                <a:cs typeface="+mn-cs"/>
              </a:rPr>
              <a:t>Proposing actions to reduce negative impacts, </a:t>
            </a:r>
            <a:r>
              <a:rPr lang="en-US" sz="900" kern="1200" baseline="0" noProof="0" err="1">
                <a:solidFill>
                  <a:schemeClr val="tx1"/>
                </a:solidFill>
                <a:effectLst/>
                <a:latin typeface="Arial" panose="020B0604020202020204" pitchFamily="34" charset="0"/>
                <a:ea typeface="+mn-ea"/>
                <a:cs typeface="+mn-cs"/>
              </a:rPr>
              <a:t>minimise</a:t>
            </a:r>
            <a:r>
              <a:rPr lang="en-US" sz="900" kern="1200" baseline="0" noProof="0">
                <a:solidFill>
                  <a:schemeClr val="tx1"/>
                </a:solidFill>
                <a:effectLst/>
                <a:latin typeface="Arial" panose="020B0604020202020204" pitchFamily="34" charset="0"/>
                <a:ea typeface="+mn-ea"/>
                <a:cs typeface="+mn-cs"/>
              </a:rPr>
              <a:t> trade-offs and take advantage of existing complementarities and win-win opportunities to </a:t>
            </a:r>
            <a:r>
              <a:rPr lang="en-US" sz="900" kern="1200" baseline="0" noProof="0" err="1">
                <a:solidFill>
                  <a:schemeClr val="tx1"/>
                </a:solidFill>
                <a:effectLst/>
                <a:latin typeface="Arial" panose="020B0604020202020204" pitchFamily="34" charset="0"/>
                <a:ea typeface="+mn-ea"/>
                <a:cs typeface="+mn-cs"/>
              </a:rPr>
              <a:t>incentivise</a:t>
            </a:r>
            <a:r>
              <a:rPr lang="en-US" sz="900" kern="1200" baseline="0" noProof="0">
                <a:solidFill>
                  <a:schemeClr val="tx1"/>
                </a:solidFill>
                <a:effectLst/>
                <a:latin typeface="Arial" panose="020B0604020202020204" pitchFamily="34" charset="0"/>
                <a:ea typeface="+mn-ea"/>
                <a:cs typeface="+mn-cs"/>
              </a:rPr>
              <a:t> cooperation</a:t>
            </a:r>
          </a:p>
          <a:p>
            <a:pPr marL="171450" indent="-171450">
              <a:buFont typeface="Arial" panose="020B0604020202020204" pitchFamily="34" charset="0"/>
              <a:buChar char="•"/>
            </a:pPr>
            <a:r>
              <a:rPr lang="en-US" sz="900" kern="1200" baseline="0" noProof="0">
                <a:solidFill>
                  <a:schemeClr val="tx1"/>
                </a:solidFill>
                <a:effectLst/>
                <a:latin typeface="Arial" panose="020B0604020202020204" pitchFamily="34" charset="0"/>
                <a:ea typeface="+mn-ea"/>
                <a:cs typeface="+mn-cs"/>
              </a:rPr>
              <a:t>Providing evidence of benefits from improved cooperation at the national and transboundary levels</a:t>
            </a:r>
          </a:p>
          <a:p>
            <a:pPr marL="0" indent="0">
              <a:buFont typeface="Arial" panose="020B0604020202020204" pitchFamily="34" charset="0"/>
              <a:buNone/>
            </a:pPr>
            <a:endParaRPr lang="en-US" sz="900" kern="1200" baseline="0" noProof="0">
              <a:solidFill>
                <a:schemeClr val="tx1"/>
              </a:solidFill>
              <a:effectLst/>
              <a:latin typeface="Arial" panose="020B0604020202020204" pitchFamily="34" charset="0"/>
              <a:ea typeface="+mn-ea"/>
              <a:cs typeface="+mn-cs"/>
            </a:endParaRPr>
          </a:p>
          <a:p>
            <a:pPr marL="0" indent="0">
              <a:buFont typeface="Arial" panose="020B0604020202020204" pitchFamily="34" charset="0"/>
              <a:buNone/>
            </a:pPr>
            <a:r>
              <a:rPr lang="en-US" sz="900" b="0" i="0" kern="1200">
                <a:solidFill>
                  <a:schemeClr val="tx1"/>
                </a:solidFill>
                <a:effectLst/>
                <a:latin typeface="Arial" panose="020B0604020202020204" pitchFamily="34" charset="0"/>
                <a:ea typeface="+mn-ea"/>
                <a:cs typeface="+mn-cs"/>
              </a:rPr>
              <a:t>While each TRBNA basin nexus assessment concludes with the identification of possible “nexus solutions” to be implemented, it can only provide directions. These Nexus assessments rather aim to bring stakeholders together, to increase the knowledge base to support decision-making, to promote dialogue between the countries and sectors, and to identify nexus issues and solutions. Implementation of the identified solutions goes beyond the aims of the assessment. Implementation would require the that identified nexus solutions and their related targets and instruments are taken on in the riparian countries themselves and included in national and sectoral strategies and plans. Strong multisectoral planning at transboundary and national level would enhance the effectiveness of implementing the identified nexus solutions.</a:t>
            </a:r>
            <a:endParaRPr lang="en-US" sz="900" kern="1200" baseline="0" noProof="0">
              <a:solidFill>
                <a:schemeClr val="tx1"/>
              </a:solidFill>
              <a:effectLst/>
              <a:latin typeface="Arial" panose="020B0604020202020204" pitchFamily="34" charset="0"/>
              <a:ea typeface="+mn-ea"/>
              <a:cs typeface="+mn-cs"/>
            </a:endParaRPr>
          </a:p>
          <a:p>
            <a:pPr marL="171450" indent="-171450">
              <a:buFontTx/>
              <a:buChar char="-"/>
            </a:pPr>
            <a:endParaRPr lang="en-US" sz="900" kern="1200" baseline="0" noProof="0">
              <a:solidFill>
                <a:schemeClr val="tx1"/>
              </a:solidFill>
              <a:effectLst/>
              <a:latin typeface="Arial" panose="020B0604020202020204" pitchFamily="34" charset="0"/>
              <a:ea typeface="+mn-ea"/>
              <a:cs typeface="+mn-cs"/>
            </a:endParaRPr>
          </a:p>
          <a:p>
            <a:pPr marL="0" indent="0">
              <a:buFontTx/>
              <a:buNone/>
            </a:pPr>
            <a:r>
              <a:rPr lang="en-US" sz="900" b="1" kern="1200" baseline="0" noProof="0">
                <a:solidFill>
                  <a:schemeClr val="tx1"/>
                </a:solidFill>
                <a:effectLst/>
                <a:latin typeface="Arial" panose="020B0604020202020204" pitchFamily="34" charset="0"/>
                <a:ea typeface="+mn-ea"/>
                <a:cs typeface="+mn-cs"/>
              </a:rPr>
              <a:t>Sources:</a:t>
            </a:r>
          </a:p>
          <a:p>
            <a:pPr marL="0" indent="0">
              <a:buFontTx/>
              <a:buNone/>
            </a:pPr>
            <a:endParaRPr lang="en-US" sz="900" kern="1200" baseline="0" noProof="0">
              <a:solidFill>
                <a:schemeClr val="tx1"/>
              </a:solidFill>
              <a:effectLst/>
              <a:latin typeface="Arial" panose="020B0604020202020204" pitchFamily="34" charset="0"/>
              <a:ea typeface="+mn-ea"/>
              <a:cs typeface="+mn-cs"/>
            </a:endParaRPr>
          </a:p>
          <a:p>
            <a:pPr marL="0" indent="0">
              <a:buFontTx/>
              <a:buNone/>
            </a:pPr>
            <a:r>
              <a:rPr lang="en-US" sz="900" kern="1200" baseline="0" noProof="0">
                <a:solidFill>
                  <a:schemeClr val="tx1"/>
                </a:solidFill>
                <a:effectLst/>
                <a:latin typeface="Arial" panose="020B0604020202020204" pitchFamily="34" charset="0"/>
                <a:ea typeface="+mn-ea"/>
                <a:cs typeface="+mn-cs"/>
              </a:rPr>
              <a:t>de Strasser, L., </a:t>
            </a:r>
            <a:r>
              <a:rPr lang="en-US" sz="900" kern="1200" baseline="0" noProof="0" err="1">
                <a:solidFill>
                  <a:schemeClr val="tx1"/>
                </a:solidFill>
                <a:effectLst/>
                <a:latin typeface="Arial" panose="020B0604020202020204" pitchFamily="34" charset="0"/>
                <a:ea typeface="+mn-ea"/>
                <a:cs typeface="+mn-cs"/>
              </a:rPr>
              <a:t>Lipponen</a:t>
            </a:r>
            <a:r>
              <a:rPr lang="en-US" sz="900" kern="1200" baseline="0" noProof="0">
                <a:solidFill>
                  <a:schemeClr val="tx1"/>
                </a:solidFill>
                <a:effectLst/>
                <a:latin typeface="Arial" panose="020B0604020202020204" pitchFamily="34" charset="0"/>
                <a:ea typeface="+mn-ea"/>
                <a:cs typeface="+mn-cs"/>
              </a:rPr>
              <a:t>, A., Howells, M., </a:t>
            </a:r>
            <a:r>
              <a:rPr lang="en-US" sz="900" kern="1200" baseline="0" noProof="0" err="1">
                <a:solidFill>
                  <a:schemeClr val="tx1"/>
                </a:solidFill>
                <a:effectLst/>
                <a:latin typeface="Arial" panose="020B0604020202020204" pitchFamily="34" charset="0"/>
                <a:ea typeface="+mn-ea"/>
                <a:cs typeface="+mn-cs"/>
              </a:rPr>
              <a:t>Stec</a:t>
            </a:r>
            <a:r>
              <a:rPr lang="en-US" sz="900" kern="1200" baseline="0" noProof="0">
                <a:solidFill>
                  <a:schemeClr val="tx1"/>
                </a:solidFill>
                <a:effectLst/>
                <a:latin typeface="Arial" panose="020B0604020202020204" pitchFamily="34" charset="0"/>
                <a:ea typeface="+mn-ea"/>
                <a:cs typeface="+mn-cs"/>
              </a:rPr>
              <a:t>, S., </a:t>
            </a:r>
            <a:r>
              <a:rPr lang="en-US" sz="900" kern="1200" baseline="0" noProof="0" err="1">
                <a:solidFill>
                  <a:schemeClr val="tx1"/>
                </a:solidFill>
                <a:effectLst/>
                <a:latin typeface="Arial" panose="020B0604020202020204" pitchFamily="34" charset="0"/>
                <a:ea typeface="+mn-ea"/>
                <a:cs typeface="+mn-cs"/>
              </a:rPr>
              <a:t>Bréthaut</a:t>
            </a:r>
            <a:r>
              <a:rPr lang="en-US" sz="900" kern="1200" baseline="0" noProof="0">
                <a:solidFill>
                  <a:schemeClr val="tx1"/>
                </a:solidFill>
                <a:effectLst/>
                <a:latin typeface="Arial" panose="020B0604020202020204" pitchFamily="34" charset="0"/>
                <a:ea typeface="+mn-ea"/>
                <a:cs typeface="+mn-cs"/>
              </a:rPr>
              <a:t>, C. (2016), ‘A Methodology to Assess the Water Energy Food Ecosystems Nexus in Transboundary River Basins’, </a:t>
            </a:r>
            <a:r>
              <a:rPr lang="en-US" sz="900" i="1" kern="1200" baseline="0" noProof="0">
                <a:solidFill>
                  <a:schemeClr val="tx1"/>
                </a:solidFill>
                <a:effectLst/>
                <a:latin typeface="Arial" panose="020B0604020202020204" pitchFamily="34" charset="0"/>
                <a:ea typeface="+mn-ea"/>
                <a:cs typeface="+mn-cs"/>
              </a:rPr>
              <a:t>Water</a:t>
            </a:r>
            <a:r>
              <a:rPr lang="en-US" sz="900" i="0" kern="1200" baseline="0" noProof="0">
                <a:solidFill>
                  <a:schemeClr val="tx1"/>
                </a:solidFill>
                <a:effectLst/>
                <a:latin typeface="Arial" panose="020B0604020202020204" pitchFamily="34" charset="0"/>
                <a:ea typeface="+mn-ea"/>
                <a:cs typeface="+mn-cs"/>
              </a:rPr>
              <a:t>, vol.</a:t>
            </a:r>
            <a:r>
              <a:rPr lang="en-US" sz="900" kern="1200" baseline="0" noProof="0">
                <a:solidFill>
                  <a:schemeClr val="tx1"/>
                </a:solidFill>
                <a:effectLst/>
                <a:latin typeface="Arial" panose="020B0604020202020204" pitchFamily="34" charset="0"/>
                <a:ea typeface="+mn-ea"/>
                <a:cs typeface="+mn-cs"/>
              </a:rPr>
              <a:t> 8, </a:t>
            </a:r>
            <a:r>
              <a:rPr lang="en-US" sz="900" kern="1200" baseline="0" noProof="0" err="1">
                <a:solidFill>
                  <a:schemeClr val="tx1"/>
                </a:solidFill>
                <a:effectLst/>
                <a:latin typeface="Arial" panose="020B0604020202020204" pitchFamily="34" charset="0"/>
                <a:ea typeface="+mn-ea"/>
                <a:cs typeface="+mn-cs"/>
              </a:rPr>
              <a:t>Iss</a:t>
            </a:r>
            <a:r>
              <a:rPr lang="en-US" sz="900" kern="1200" baseline="0" noProof="0">
                <a:solidFill>
                  <a:schemeClr val="tx1"/>
                </a:solidFill>
                <a:effectLst/>
                <a:latin typeface="Arial" panose="020B0604020202020204" pitchFamily="34" charset="0"/>
                <a:ea typeface="+mn-ea"/>
                <a:cs typeface="+mn-cs"/>
              </a:rPr>
              <a:t>. 2, 59. doi:10.3390/w8020059.</a:t>
            </a:r>
            <a:endParaRPr lang="en-US" noProof="0"/>
          </a:p>
          <a:p>
            <a:endParaRPr lang="en-US" noProof="0"/>
          </a:p>
          <a:p>
            <a:r>
              <a:rPr lang="en-US" noProof="0"/>
              <a:t>For an overview of how the framework was applied in various basins check this story map: https://grid-arendal.maps.arcgis.com/apps/Cascade/index.html?appid=7101ef4dfcfb40e98cdc31b2e9d7da10 </a:t>
            </a:r>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a:p>
        </p:txBody>
      </p:sp>
    </p:spTree>
    <p:extLst>
      <p:ext uri="{BB962C8B-B14F-4D97-AF65-F5344CB8AC3E}">
        <p14:creationId xmlns:p14="http://schemas.microsoft.com/office/powerpoint/2010/main" val="85150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a:t>Notes:</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The UNECE </a:t>
            </a:r>
            <a:r>
              <a:rPr lang="en-AU"/>
              <a:t>Transboundary River Basin Nexus Approach (TRBNA) was implemented for example in the </a:t>
            </a:r>
            <a:r>
              <a:rPr lang="en-US" sz="900" b="0" i="0" kern="1200">
                <a:solidFill>
                  <a:schemeClr val="tx1"/>
                </a:solidFill>
                <a:effectLst/>
                <a:latin typeface="Arial" panose="020B0604020202020204" pitchFamily="34" charset="0"/>
                <a:ea typeface="+mn-ea"/>
                <a:cs typeface="+mn-cs"/>
              </a:rPr>
              <a:t>Sava River basin in the Western Balkans, which is home to 8.1 million people covering a total area of 97,713 km². The basin is critical in ensuring energy, water and job security. Its water resources are fundamental for economic development and support significant agricultural production and navigation. </a:t>
            </a:r>
            <a:endParaRPr lang="en-US" sz="900" kern="1200" noProof="0">
              <a:solidFill>
                <a:schemeClr val="tx1"/>
              </a:solidFill>
              <a:effectLst/>
              <a:latin typeface="Arial" panose="020B0604020202020204" pitchFamily="34" charset="0"/>
              <a:ea typeface="+mn-ea"/>
              <a:cs typeface="+mn-cs"/>
            </a:endParaRPr>
          </a:p>
          <a:p>
            <a:endParaRPr lang="en-US" sz="900" kern="1200" noProof="0">
              <a:solidFill>
                <a:schemeClr val="tx1"/>
              </a:solidFill>
              <a:effectLst/>
              <a:latin typeface="Arial" panose="020B0604020202020204" pitchFamily="34" charset="0"/>
              <a:ea typeface="+mn-ea"/>
              <a:cs typeface="+mn-cs"/>
            </a:endParaRPr>
          </a:p>
          <a:p>
            <a:r>
              <a:rPr lang="en-US" sz="900" b="0" i="0" kern="1200">
                <a:solidFill>
                  <a:schemeClr val="tx1"/>
                </a:solidFill>
                <a:effectLst/>
                <a:latin typeface="Arial" panose="020B0604020202020204" pitchFamily="34" charset="0"/>
                <a:ea typeface="+mn-ea"/>
                <a:cs typeface="+mn-cs"/>
              </a:rPr>
              <a:t>The nexus assessment in the Sava river basin made clear how the resources are intertwined. For instance, energy production in the Sava countries depends heavily on water availability. In dry spells power generation from hydropower plants decrease, while flooding results in the shutdown of thermal plants (as their cooling systems are compromised) and affects the operation of coal mines, posing risks to energy security. And the basin’s resources are under increasing pressure from economic developments and climate change.</a:t>
            </a:r>
          </a:p>
          <a:p>
            <a:endParaRPr lang="en-US" sz="900" b="0" i="0" kern="1200">
              <a:solidFill>
                <a:schemeClr val="tx1"/>
              </a:solidFill>
              <a:effectLst/>
              <a:latin typeface="Arial" panose="020B0604020202020204" pitchFamily="34" charset="0"/>
              <a:ea typeface="+mn-ea"/>
              <a:cs typeface="+mn-cs"/>
            </a:endParaRPr>
          </a:p>
          <a:p>
            <a:r>
              <a:rPr lang="en-US" sz="900" b="0" i="0" kern="1200">
                <a:solidFill>
                  <a:schemeClr val="tx1"/>
                </a:solidFill>
                <a:effectLst/>
                <a:latin typeface="Arial" panose="020B0604020202020204" pitchFamily="34" charset="0"/>
                <a:ea typeface="+mn-ea"/>
                <a:cs typeface="+mn-cs"/>
              </a:rPr>
              <a:t>The assessment brings important insights for government and local actors and points at the importance of coordination between river basin management planning and national strategies. For instance, the assessment showed that hydropower in the basin can support the integration of other renewables, helping the countries to meet (and even surpass) their targets for renewable energy and climate mitigation, but this development needs to be compatible with river basin management objectives, including the protection of natural infrastructure assets such as floodplains and wetlands. To this end, the assessment suggests a consultation process to review the impacts of national and sectoral development strategies.</a:t>
            </a:r>
          </a:p>
          <a:p>
            <a:pPr marL="0" indent="0">
              <a:buFontTx/>
              <a:buNone/>
            </a:pPr>
            <a:endParaRPr lang="en-US" sz="900" kern="1200" baseline="0" noProof="0">
              <a:solidFill>
                <a:schemeClr val="tx1"/>
              </a:solidFill>
              <a:effectLst/>
              <a:latin typeface="Arial" panose="020B0604020202020204" pitchFamily="34" charset="0"/>
              <a:ea typeface="+mn-ea"/>
              <a:cs typeface="+mn-cs"/>
            </a:endParaRPr>
          </a:p>
          <a:p>
            <a:pPr marL="0" indent="0">
              <a:buFontTx/>
              <a:buNone/>
            </a:pPr>
            <a:r>
              <a:rPr lang="en-US" sz="900" b="1" kern="1200" baseline="0" noProof="0">
                <a:solidFill>
                  <a:schemeClr val="tx1"/>
                </a:solidFill>
                <a:effectLst/>
                <a:latin typeface="Arial" panose="020B0604020202020204" pitchFamily="34" charset="0"/>
                <a:ea typeface="+mn-ea"/>
                <a:cs typeface="+mn-cs"/>
              </a:rPr>
              <a:t>Sources:</a:t>
            </a:r>
          </a:p>
          <a:p>
            <a:pPr marL="0" indent="0">
              <a:buFontTx/>
              <a:buNone/>
            </a:pPr>
            <a:endParaRPr lang="en-US" sz="900" kern="1200" baseline="0" noProof="0">
              <a:solidFill>
                <a:schemeClr val="tx1"/>
              </a:solidFill>
              <a:effectLst/>
              <a:latin typeface="Arial" panose="020B0604020202020204" pitchFamily="34" charset="0"/>
              <a:ea typeface="+mn-ea"/>
              <a:cs typeface="+mn-cs"/>
            </a:endParaRPr>
          </a:p>
          <a:p>
            <a:pPr marL="0" indent="0">
              <a:buFontTx/>
              <a:buNone/>
            </a:pPr>
            <a:r>
              <a:rPr lang="en-US" noProof="0"/>
              <a:t>https://grid-arendal.maps.arcgis.com/apps/Cascade/index.html?appid=7101ef4dfcfb40e98cdc31b2e9d7da10 </a:t>
            </a:r>
          </a:p>
          <a:p>
            <a:pPr marL="0" indent="0">
              <a:buFontTx/>
              <a:buNone/>
            </a:pPr>
            <a:r>
              <a:rPr lang="en-US" noProof="0"/>
              <a:t>https://unece.org/sites/default/files/2021-04/ECE_MP.WAT_NONE_4_Eng_Policy-Brief-SAVA-WEB.pdf </a:t>
            </a:r>
          </a:p>
          <a:p>
            <a:pPr marL="0" indent="0">
              <a:buFontTx/>
              <a:buNone/>
            </a:pPr>
            <a:r>
              <a:rPr lang="en-US" noProof="0"/>
              <a:t>https://unece.org/sites/default/files/2021-04/Nexus-SavaRiverBasin_ECE-MP.WAT-NONE-3_WEB_drupal_01.pdf</a:t>
            </a:r>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a:p>
        </p:txBody>
      </p:sp>
    </p:spTree>
    <p:extLst>
      <p:ext uri="{BB962C8B-B14F-4D97-AF65-F5344CB8AC3E}">
        <p14:creationId xmlns:p14="http://schemas.microsoft.com/office/powerpoint/2010/main" val="143921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a:t>
            </a:r>
          </a:p>
          <a:p>
            <a:pPr marL="0" indent="0">
              <a:buFontTx/>
              <a:buNone/>
            </a:pPr>
            <a:endParaRPr lang="en-US" sz="1800" noProof="0">
              <a:effectLst/>
              <a:latin typeface="Segoe UI" panose="020B0502040204020203" pitchFamily="34" charset="0"/>
            </a:endParaRPr>
          </a:p>
          <a:p>
            <a:pPr marL="285750" indent="-285750">
              <a:buFont typeface="Symbol" panose="05050102010706020507" pitchFamily="18" charset="2"/>
              <a:buChar char="-"/>
            </a:pPr>
            <a:r>
              <a:rPr lang="en-US" sz="1800" noProof="0">
                <a:effectLst/>
                <a:latin typeface="Segoe UI" panose="020B0502040204020203" pitchFamily="34" charset="0"/>
              </a:rPr>
              <a:t>In the previous module we have learned about nexus challenges and some solutions. However, such solutions shouldn’t be one-off events. We have learned that a nexus approach can have an important role in fostering synergies in achieving overall development strategies, or in preventing trace-offs, such as maladaptation to climate change. In order to support that nexus solutions are up-scaled and support sustainable development in the long term, a nexus approach should be mainstreamed into policies and decision making processes. Therefore in this module, we will learn how a WEF Nexus approach can be </a:t>
            </a:r>
            <a:r>
              <a:rPr lang="en-US" sz="1800" b="1" noProof="0">
                <a:effectLst/>
                <a:latin typeface="Segoe UI" panose="020B0502040204020203" pitchFamily="34" charset="0"/>
              </a:rPr>
              <a:t>integrated and anchored </a:t>
            </a:r>
            <a:r>
              <a:rPr lang="en-US" sz="1800" noProof="0">
                <a:effectLst/>
                <a:latin typeface="Segoe UI" panose="020B0502040204020203" pitchFamily="34" charset="0"/>
              </a:rPr>
              <a:t>within institutions and processes</a:t>
            </a:r>
          </a:p>
          <a:p>
            <a:pPr marL="285750" indent="-285750">
              <a:buFont typeface="Symbol" panose="05050102010706020507" pitchFamily="18" charset="2"/>
              <a:buChar char="-"/>
            </a:pPr>
            <a:endParaRPr lang="en-US" sz="1800" noProof="0">
              <a:effectLst/>
              <a:latin typeface="Segoe UI" panose="020B0502040204020203" pitchFamily="34" charset="0"/>
            </a:endParaRPr>
          </a:p>
          <a:p>
            <a:pPr marL="0" indent="0">
              <a:buFont typeface="Symbol" panose="05050102010706020507" pitchFamily="18" charset="2"/>
              <a:buNone/>
            </a:pPr>
            <a:r>
              <a:rPr lang="en-US" sz="1800" noProof="0">
                <a:solidFill>
                  <a:prstClr val="black"/>
                </a:solidFill>
              </a:rPr>
              <a:t>We will learn about </a:t>
            </a:r>
            <a:endParaRPr lang="en-US" sz="1800" noProof="0">
              <a:effectLst/>
              <a:latin typeface="Segoe UI" panose="020B0502040204020203" pitchFamily="34" charset="0"/>
            </a:endParaRPr>
          </a:p>
          <a:p>
            <a:pPr marL="285750" marR="0" lvl="0" indent="-2857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800" b="1" i="0" noProof="0">
                <a:solidFill>
                  <a:prstClr val="black"/>
                </a:solidFill>
              </a:rPr>
              <a:t>assessment tools </a:t>
            </a:r>
            <a:r>
              <a:rPr lang="en-US" sz="1800" noProof="0">
                <a:solidFill>
                  <a:prstClr val="black"/>
                </a:solidFill>
              </a:rPr>
              <a:t>that can help us to analyze WEF sectors and impacts of Nexus interventions as a basis for further decision making</a:t>
            </a:r>
            <a:endParaRPr lang="en-US" sz="1800" noProof="0">
              <a:effectLst/>
              <a:latin typeface="Segoe UI" panose="020B0502040204020203" pitchFamily="34" charset="0"/>
            </a:endParaRPr>
          </a:p>
          <a:p>
            <a:pPr marL="285750" indent="-285750">
              <a:buFont typeface="Symbol" panose="05050102010706020507" pitchFamily="18" charset="2"/>
              <a:buChar char="-"/>
            </a:pPr>
            <a:r>
              <a:rPr lang="en-US" sz="6000" b="1" noProof="0">
                <a:solidFill>
                  <a:prstClr val="black"/>
                </a:solidFill>
              </a:rPr>
              <a:t>Governance mechanisms, </a:t>
            </a:r>
            <a:r>
              <a:rPr lang="en-US" sz="6000" noProof="0">
                <a:solidFill>
                  <a:prstClr val="black"/>
                </a:solidFill>
              </a:rPr>
              <a:t>including institutional structures to facilitate coordination across sectors and different administrative levels as well as policy instruments</a:t>
            </a:r>
          </a:p>
          <a:p>
            <a:pPr marL="285750" indent="-285750">
              <a:buFont typeface="Symbol" panose="05050102010706020507" pitchFamily="18" charset="2"/>
              <a:buChar char="-"/>
            </a:pPr>
            <a:r>
              <a:rPr lang="en-US" sz="3600" kern="1200" noProof="0">
                <a:solidFill>
                  <a:prstClr val="black"/>
                </a:solidFill>
                <a:latin typeface="Arial" panose="020B0604020202020204" pitchFamily="34" charset="0"/>
                <a:ea typeface="+mn-ea"/>
                <a:cs typeface="+mn-cs"/>
              </a:rPr>
              <a:t>And</a:t>
            </a:r>
            <a:r>
              <a:rPr lang="en-US" sz="3600" noProof="0">
                <a:solidFill>
                  <a:prstClr val="black"/>
                </a:solidFill>
              </a:rPr>
              <a:t> lastly, we will learn about </a:t>
            </a:r>
            <a:r>
              <a:rPr lang="en-US" sz="3600" b="1" noProof="0">
                <a:solidFill>
                  <a:prstClr val="black"/>
                </a:solidFill>
              </a:rPr>
              <a:t>financial frameworks </a:t>
            </a:r>
            <a:r>
              <a:rPr lang="en-US" sz="3600" noProof="0">
                <a:solidFill>
                  <a:prstClr val="black"/>
                </a:solidFill>
              </a:rPr>
              <a:t>that will enable us to implement Nexus projects</a:t>
            </a:r>
          </a:p>
          <a:p>
            <a:pPr marL="0" lvl="0" indent="0">
              <a:buFontTx/>
              <a:buNone/>
              <a:defRPr/>
            </a:pPr>
            <a:endParaRPr lang="en-US" sz="3600" noProof="0">
              <a:solidFill>
                <a:prstClr val="black"/>
              </a:solidFill>
            </a:endParaRPr>
          </a:p>
          <a:p>
            <a:pPr marL="0" lvl="0" indent="0">
              <a:buFontTx/>
              <a:buNone/>
              <a:defRPr/>
            </a:pPr>
            <a:r>
              <a:rPr lang="en-US" sz="3600" noProof="0">
                <a:solidFill>
                  <a:prstClr val="black"/>
                </a:solidFill>
              </a:rPr>
              <a:t>It is these three sets of tools and instruments that we think provide important leverage to anchor the principles of WEF Nexus within political, financial and project structures. </a:t>
            </a:r>
          </a:p>
          <a:p>
            <a:pPr marL="342900" lvl="1" indent="0">
              <a:buFont typeface="Arial" panose="020B0604020202020204" pitchFamily="34" charset="0"/>
              <a:buNone/>
              <a:defRPr/>
            </a:pPr>
            <a:endParaRPr lang="en-US" sz="3600" noProof="0">
              <a:solidFill>
                <a:prstClr val="black"/>
              </a:solidFill>
            </a:endParaRPr>
          </a:p>
          <a:p>
            <a:pPr marL="342900" lvl="1" indent="0">
              <a:buFont typeface="Arial" panose="020B0604020202020204" pitchFamily="34" charset="0"/>
              <a:buNone/>
              <a:defRPr/>
            </a:pPr>
            <a:endParaRPr lang="en-US" sz="3600" noProof="0">
              <a:solidFill>
                <a:prstClr val="black"/>
              </a:solidFill>
            </a:endParaRPr>
          </a:p>
          <a:p>
            <a:pPr marL="342900" lvl="1" indent="0">
              <a:buFont typeface="Arial" panose="020B0604020202020204" pitchFamily="34" charset="0"/>
              <a:buNone/>
              <a:defRPr/>
            </a:pPr>
            <a:endParaRPr lang="en-US" sz="3600" noProof="0">
              <a:solidFill>
                <a:prstClr val="black"/>
              </a:solidFill>
            </a:endParaRPr>
          </a:p>
          <a:p>
            <a:pPr marL="342900" lvl="1" indent="0">
              <a:buFont typeface="Arial" panose="020B0604020202020204" pitchFamily="34" charset="0"/>
              <a:buNone/>
              <a:defRPr/>
            </a:pPr>
            <a:endParaRPr lang="en-US" sz="3600" noProof="0">
              <a:solidFill>
                <a:prstClr val="black"/>
              </a:solidFill>
            </a:endParaRPr>
          </a:p>
          <a:p>
            <a:pPr marL="342900" lvl="1" indent="0">
              <a:buFont typeface="Arial" panose="020B0604020202020204" pitchFamily="34" charset="0"/>
              <a:buNone/>
              <a:defRPr/>
            </a:pPr>
            <a:endParaRPr lang="en-US" sz="3600" noProof="0">
              <a:solidFill>
                <a:prstClr val="black"/>
              </a:solidFill>
            </a:endParaRPr>
          </a:p>
          <a:p>
            <a:pPr marL="0" indent="0">
              <a:buFontTx/>
              <a:buNone/>
            </a:pPr>
            <a:endParaRPr lang="en-US" sz="1800">
              <a:effectLst/>
              <a:latin typeface="Segoe UI" panose="020B0502040204020203"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990722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a:p>
        </p:txBody>
      </p:sp>
    </p:spTree>
    <p:extLst>
      <p:ext uri="{BB962C8B-B14F-4D97-AF65-F5344CB8AC3E}">
        <p14:creationId xmlns:p14="http://schemas.microsoft.com/office/powerpoint/2010/main" val="2294694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a:t>Notes:</a:t>
            </a:r>
          </a:p>
          <a:p>
            <a:endParaRPr lang="en-US" noProof="0"/>
          </a:p>
          <a:p>
            <a:r>
              <a:rPr lang="en-US" noProof="0"/>
              <a:t>We will now look at approaches that can not only assess the current situation but help assessing the impacts of changes to the WEF systems and their context.</a:t>
            </a:r>
          </a:p>
          <a:p>
            <a:endParaRPr lang="en-US" noProof="0"/>
          </a:p>
          <a:p>
            <a:r>
              <a:rPr lang="en-US" noProof="0"/>
              <a:t>This is usually done by firstly defining possible development scenarios or policy scenarios and then </a:t>
            </a:r>
            <a:r>
              <a:rPr lang="en-US" noProof="0" err="1"/>
              <a:t>analysing</a:t>
            </a:r>
            <a:r>
              <a:rPr lang="en-US" noProof="0"/>
              <a:t> their impacts in qualitative or quantitative terms. </a:t>
            </a:r>
          </a:p>
          <a:p>
            <a:pPr marL="171450" indent="-171450">
              <a:buFont typeface="Arial" panose="020B0604020202020204" pitchFamily="34" charset="0"/>
              <a:buChar char="•"/>
            </a:pPr>
            <a:r>
              <a:rPr lang="en-US" noProof="0"/>
              <a:t>Qualitative analyses of scenarios can be done in participatory workshops using </a:t>
            </a:r>
            <a:r>
              <a:rPr lang="en-US" noProof="0" err="1"/>
              <a:t>visualisation</a:t>
            </a:r>
            <a:r>
              <a:rPr lang="en-US" noProof="0"/>
              <a:t> tools or impact matrices. </a:t>
            </a:r>
          </a:p>
          <a:p>
            <a:pPr marL="171450" indent="-171450">
              <a:buFont typeface="Arial" panose="020B0604020202020204" pitchFamily="34" charset="0"/>
              <a:buChar char="•"/>
            </a:pPr>
            <a:r>
              <a:rPr lang="en-US" noProof="0"/>
              <a:t>Quantitative analysis is usually done through modelling.</a:t>
            </a:r>
          </a:p>
        </p:txBody>
      </p:sp>
      <p:sp>
        <p:nvSpPr>
          <p:cNvPr id="4" name="Foliennummernplatzhalter 3"/>
          <p:cNvSpPr>
            <a:spLocks noGrp="1"/>
          </p:cNvSpPr>
          <p:nvPr>
            <p:ph type="sldNum" sz="quarter" idx="5"/>
          </p:nvPr>
        </p:nvSpPr>
        <p:spPr/>
        <p:txBody>
          <a:bodyPr/>
          <a:lstStyle/>
          <a:p>
            <a:fld id="{4045F879-0589-40D4-B0E5-B74D0CAD5C6C}" type="slidenum">
              <a:rPr lang="en-GB" smtClean="0"/>
              <a:pPr/>
              <a:t>21</a:t>
            </a:fld>
            <a:endParaRPr lang="en-GB"/>
          </a:p>
        </p:txBody>
      </p:sp>
    </p:spTree>
    <p:extLst>
      <p:ext uri="{BB962C8B-B14F-4D97-AF65-F5344CB8AC3E}">
        <p14:creationId xmlns:p14="http://schemas.microsoft.com/office/powerpoint/2010/main" val="3084174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a:t>Notes:</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Let us first look at an example of a graphical </a:t>
            </a:r>
            <a:r>
              <a:rPr lang="en-US" sz="900" kern="1200" noProof="0" err="1">
                <a:solidFill>
                  <a:schemeClr val="tx1"/>
                </a:solidFill>
                <a:effectLst/>
                <a:latin typeface="Arial" panose="020B0604020202020204" pitchFamily="34" charset="0"/>
                <a:ea typeface="+mn-ea"/>
                <a:cs typeface="+mn-cs"/>
              </a:rPr>
              <a:t>visualisation</a:t>
            </a:r>
            <a:r>
              <a:rPr lang="en-US" sz="900" kern="1200" noProof="0">
                <a:solidFill>
                  <a:schemeClr val="tx1"/>
                </a:solidFill>
                <a:effectLst/>
                <a:latin typeface="Arial" panose="020B0604020202020204" pitchFamily="34" charset="0"/>
                <a:ea typeface="+mn-ea"/>
                <a:cs typeface="+mn-cs"/>
              </a:rPr>
              <a:t> approach used to provide information on nexus interlinkages that can also be used as a basis for a qualitative participatory analysis.</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Meza et al. (2015) presented this conceptual qualitative tool to illustrate the interconnections between the different Nexus components</a:t>
            </a:r>
          </a:p>
          <a:p>
            <a:pPr marL="171450" indent="-171450">
              <a:buFont typeface="Arial" panose="020B0604020202020204" pitchFamily="34" charset="0"/>
              <a:buChar char="•"/>
            </a:pPr>
            <a:r>
              <a:rPr lang="en-US" sz="900" kern="1200" noProof="0">
                <a:solidFill>
                  <a:schemeClr val="tx1"/>
                </a:solidFill>
                <a:effectLst/>
                <a:latin typeface="Arial" panose="020B0604020202020204" pitchFamily="34" charset="0"/>
                <a:ea typeface="+mn-ea"/>
                <a:cs typeface="+mn-cs"/>
              </a:rPr>
              <a:t>In this tool Systems or sectors are treated as separate units</a:t>
            </a:r>
          </a:p>
          <a:p>
            <a:pPr marL="171450" indent="-171450">
              <a:buFont typeface="Arial" panose="020B0604020202020204" pitchFamily="34" charset="0"/>
              <a:buChar char="•"/>
            </a:pPr>
            <a:r>
              <a:rPr lang="en-US" sz="900" kern="1200" noProof="0">
                <a:solidFill>
                  <a:schemeClr val="tx1"/>
                </a:solidFill>
                <a:effectLst/>
                <a:latin typeface="Arial" panose="020B0604020202020204" pitchFamily="34" charset="0"/>
                <a:ea typeface="+mn-ea"/>
                <a:cs typeface="+mn-cs"/>
              </a:rPr>
              <a:t>Each compartment is divided further into sub-components (e.g. surface and groundwater; renewable and non-renewable energy sources; food products or biofuels) </a:t>
            </a:r>
          </a:p>
          <a:p>
            <a:pPr marL="171450" indent="-171450">
              <a:buFont typeface="Arial" panose="020B0604020202020204" pitchFamily="34" charset="0"/>
              <a:buChar char="•"/>
            </a:pPr>
            <a:r>
              <a:rPr lang="en-US" sz="900" kern="1200" noProof="0">
                <a:solidFill>
                  <a:schemeClr val="tx1"/>
                </a:solidFill>
                <a:effectLst/>
                <a:latin typeface="Arial" panose="020B0604020202020204" pitchFamily="34" charset="0"/>
                <a:ea typeface="+mn-ea"/>
                <a:cs typeface="+mn-cs"/>
              </a:rPr>
              <a:t>The relative size of the sub-components can be an indicator of sensitivity so components of a system where changes in one component cause significant changes in the others</a:t>
            </a:r>
          </a:p>
          <a:p>
            <a:pPr marL="171450" indent="-171450">
              <a:buFont typeface="Arial" panose="020B0604020202020204" pitchFamily="34" charset="0"/>
              <a:buChar char="•"/>
            </a:pPr>
            <a:r>
              <a:rPr lang="en-US" sz="900" kern="1200" noProof="0">
                <a:solidFill>
                  <a:schemeClr val="tx1"/>
                </a:solidFill>
                <a:effectLst/>
                <a:latin typeface="Arial" panose="020B0604020202020204" pitchFamily="34" charset="0"/>
                <a:ea typeface="+mn-ea"/>
                <a:cs typeface="+mn-cs"/>
              </a:rPr>
              <a:t>Arrows indicate influence or supply/demand from one component to another. The size of the arrows is used to communicate magnitudes of the supply (or demand). If several arrows direct away from the same source, this indicates competition for this source. </a:t>
            </a:r>
          </a:p>
          <a:p>
            <a:pPr marL="171450" indent="-171450">
              <a:buFont typeface="Arial" panose="020B0604020202020204" pitchFamily="34" charset="0"/>
              <a:buChar char="•"/>
            </a:pPr>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This </a:t>
            </a:r>
            <a:r>
              <a:rPr lang="en-US" sz="900" kern="1200" noProof="0" err="1">
                <a:solidFill>
                  <a:schemeClr val="tx1"/>
                </a:solidFill>
                <a:effectLst/>
                <a:latin typeface="Arial" panose="020B0604020202020204" pitchFamily="34" charset="0"/>
                <a:ea typeface="+mn-ea"/>
                <a:cs typeface="+mn-cs"/>
              </a:rPr>
              <a:t>visualisation</a:t>
            </a:r>
            <a:r>
              <a:rPr lang="en-US" sz="900" kern="1200" noProof="0">
                <a:solidFill>
                  <a:schemeClr val="tx1"/>
                </a:solidFill>
                <a:effectLst/>
                <a:latin typeface="Arial" panose="020B0604020202020204" pitchFamily="34" charset="0"/>
                <a:ea typeface="+mn-ea"/>
                <a:cs typeface="+mn-cs"/>
              </a:rPr>
              <a:t> tool was developed to raise awareness and support stakeholder discussions to provide decision support at the river basin scale but can also be applied to different scales.</a:t>
            </a:r>
          </a:p>
          <a:p>
            <a:endParaRPr lang="en-US" kern="1200" noProof="0">
              <a:solidFill>
                <a:schemeClr val="tx1"/>
              </a:solidFill>
              <a:effectLst/>
              <a:latin typeface="Arial" panose="020B0604020202020204" pitchFamily="34" charset="0"/>
              <a:cs typeface="Arial" panose="020B0604020202020204" pitchFamily="34" charset="0"/>
            </a:endParaRPr>
          </a:p>
          <a:p>
            <a:r>
              <a:rPr lang="en-US" b="1" kern="1200" noProof="0">
                <a:solidFill>
                  <a:schemeClr val="tx1"/>
                </a:solidFill>
                <a:effectLst/>
                <a:latin typeface="Arial" panose="020B0604020202020204" pitchFamily="34" charset="0"/>
                <a:cs typeface="Arial" panose="020B0604020202020204" pitchFamily="34" charset="0"/>
              </a:rPr>
              <a:t>Sources:</a:t>
            </a:r>
          </a:p>
          <a:p>
            <a:endParaRPr lang="en-US" kern="1200" noProof="0">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noProof="0">
                <a:solidFill>
                  <a:schemeClr val="tx1"/>
                </a:solidFill>
                <a:effectLst/>
                <a:latin typeface="Arial" panose="020B0604020202020204" pitchFamily="34" charset="0"/>
                <a:ea typeface="+mn-ea"/>
                <a:cs typeface="+mn-cs"/>
              </a:rPr>
              <a:t>Meza, F.J., Vicuna, S., </a:t>
            </a:r>
            <a:r>
              <a:rPr lang="en-US" sz="900" kern="1200" noProof="0" err="1">
                <a:solidFill>
                  <a:schemeClr val="tx1"/>
                </a:solidFill>
                <a:effectLst/>
                <a:latin typeface="Arial" panose="020B0604020202020204" pitchFamily="34" charset="0"/>
                <a:ea typeface="+mn-ea"/>
                <a:cs typeface="+mn-cs"/>
              </a:rPr>
              <a:t>Gironás</a:t>
            </a:r>
            <a:r>
              <a:rPr lang="en-US" sz="900" kern="1200" noProof="0">
                <a:solidFill>
                  <a:schemeClr val="tx1"/>
                </a:solidFill>
                <a:effectLst/>
                <a:latin typeface="Arial" panose="020B0604020202020204" pitchFamily="34" charset="0"/>
                <a:ea typeface="+mn-ea"/>
                <a:cs typeface="+mn-cs"/>
              </a:rPr>
              <a:t>, J., Poblete, D. Suárez, F. &amp; </a:t>
            </a:r>
            <a:r>
              <a:rPr lang="en-US" sz="900" kern="1200" noProof="0" err="1">
                <a:solidFill>
                  <a:schemeClr val="tx1"/>
                </a:solidFill>
                <a:effectLst/>
                <a:latin typeface="Arial" panose="020B0604020202020204" pitchFamily="34" charset="0"/>
                <a:ea typeface="+mn-ea"/>
                <a:cs typeface="+mn-cs"/>
              </a:rPr>
              <a:t>Oertel</a:t>
            </a:r>
            <a:r>
              <a:rPr lang="en-US" sz="900" kern="1200" noProof="0">
                <a:solidFill>
                  <a:schemeClr val="tx1"/>
                </a:solidFill>
                <a:effectLst/>
                <a:latin typeface="Arial" panose="020B0604020202020204" pitchFamily="34" charset="0"/>
                <a:ea typeface="+mn-ea"/>
                <a:cs typeface="+mn-cs"/>
              </a:rPr>
              <a:t>, M. (2015), ‘Water–food–energy nexus in Chile: the challenges due to global change in different regional contexts’, vol. 40, Nos. 5-6, pp. 839-855. </a:t>
            </a:r>
            <a:r>
              <a:rPr lang="en-US" sz="900" kern="1200" noProof="0" err="1">
                <a:solidFill>
                  <a:schemeClr val="tx1"/>
                </a:solidFill>
                <a:effectLst/>
                <a:latin typeface="Arial" panose="020B0604020202020204" pitchFamily="34" charset="0"/>
                <a:ea typeface="+mn-ea"/>
                <a:cs typeface="+mn-cs"/>
              </a:rPr>
              <a:t>doi</a:t>
            </a:r>
            <a:r>
              <a:rPr lang="en-US" sz="900" kern="1200" noProof="0">
                <a:solidFill>
                  <a:schemeClr val="tx1"/>
                </a:solidFill>
                <a:effectLst/>
                <a:latin typeface="Arial" panose="020B0604020202020204" pitchFamily="34" charset="0"/>
                <a:ea typeface="+mn-ea"/>
                <a:cs typeface="+mn-cs"/>
              </a:rPr>
              <a:t>: 10.1080/02508060.2015.1087797</a:t>
            </a:r>
          </a:p>
          <a:p>
            <a:endParaRPr lang="en-GB"/>
          </a:p>
        </p:txBody>
      </p:sp>
      <p:sp>
        <p:nvSpPr>
          <p:cNvPr id="4" name="Foliennummernplatzhalter 3"/>
          <p:cNvSpPr>
            <a:spLocks noGrp="1"/>
          </p:cNvSpPr>
          <p:nvPr>
            <p:ph type="sldNum" sz="quarter" idx="5"/>
          </p:nvPr>
        </p:nvSpPr>
        <p:spPr/>
        <p:txBody>
          <a:bodyPr/>
          <a:lstStyle/>
          <a:p>
            <a:fld id="{4045F879-0589-40D4-B0E5-B74D0CAD5C6C}" type="slidenum">
              <a:rPr lang="en-GB" smtClean="0"/>
              <a:pPr/>
              <a:t>22</a:t>
            </a:fld>
            <a:endParaRPr lang="en-GB"/>
          </a:p>
        </p:txBody>
      </p:sp>
    </p:spTree>
    <p:extLst>
      <p:ext uri="{BB962C8B-B14F-4D97-AF65-F5344CB8AC3E}">
        <p14:creationId xmlns:p14="http://schemas.microsoft.com/office/powerpoint/2010/main" val="3187719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noProof="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noProof="0">
                <a:solidFill>
                  <a:schemeClr val="tx1"/>
                </a:solidFill>
                <a:effectLst/>
                <a:latin typeface="Arial" panose="020B0604020202020204" pitchFamily="34" charset="0"/>
                <a:cs typeface="Arial" panose="020B0604020202020204" pitchFamily="34" charset="0"/>
              </a:rPr>
              <a:t>Meza et al. (2015) applied this concept to several river basins in Chile. Here, a brief example of the Nexus interconnections diagram for the </a:t>
            </a:r>
            <a:r>
              <a:rPr lang="en-US" kern="1200" noProof="0" err="1">
                <a:solidFill>
                  <a:schemeClr val="tx1"/>
                </a:solidFill>
                <a:effectLst/>
                <a:latin typeface="Arial" panose="020B0604020202020204" pitchFamily="34" charset="0"/>
                <a:cs typeface="Arial" panose="020B0604020202020204" pitchFamily="34" charset="0"/>
              </a:rPr>
              <a:t>Maipo</a:t>
            </a:r>
            <a:r>
              <a:rPr lang="en-US" kern="1200" noProof="0">
                <a:solidFill>
                  <a:schemeClr val="tx1"/>
                </a:solidFill>
                <a:effectLst/>
                <a:latin typeface="Arial" panose="020B0604020202020204" pitchFamily="34" charset="0"/>
                <a:cs typeface="Arial" panose="020B0604020202020204" pitchFamily="34" charset="0"/>
              </a:rPr>
              <a:t> Basin in central Chile is shown.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noProof="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noProof="0">
                <a:solidFill>
                  <a:schemeClr val="tx1"/>
                </a:solidFill>
                <a:effectLst/>
                <a:latin typeface="Arial" panose="020B0604020202020204" pitchFamily="34" charset="0"/>
                <a:cs typeface="Arial" panose="020B0604020202020204" pitchFamily="34" charset="0"/>
              </a:rPr>
              <a:t>The basin includes Santiago, Chile’s capital with a population of 6 million. The region has a Mediterranean climate with mean temperatures of 20°C in summer and 10°C in winter. Mean annual precipitation is 280 mm. Snow accumulation occurs above 1,500 m</a:t>
            </a:r>
            <a:r>
              <a:rPr lang="en-US" kern="1200" baseline="0" noProof="0">
                <a:solidFill>
                  <a:schemeClr val="tx1"/>
                </a:solidFill>
                <a:effectLst/>
                <a:latin typeface="Arial" panose="020B0604020202020204" pitchFamily="34" charset="0"/>
                <a:cs typeface="Arial" panose="020B0604020202020204" pitchFamily="34" charset="0"/>
              </a:rPr>
              <a:t> altitude</a:t>
            </a:r>
            <a:r>
              <a:rPr lang="en-US" kern="1200" noProof="0">
                <a:solidFill>
                  <a:schemeClr val="tx1"/>
                </a:solidFill>
                <a:effectLst/>
                <a:latin typeface="Arial" panose="020B0604020202020204" pitchFamily="34" charset="0"/>
                <a:cs typeface="Arial" panose="020B0604020202020204" pitchFamily="34" charset="0"/>
              </a:rPr>
              <a:t> during winter.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noProof="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noProof="0">
                <a:solidFill>
                  <a:schemeClr val="tx1"/>
                </a:solidFill>
                <a:effectLst/>
                <a:latin typeface="Arial" panose="020B0604020202020204" pitchFamily="34" charset="0"/>
                <a:cs typeface="Arial" panose="020B0604020202020204" pitchFamily="34" charset="0"/>
              </a:rPr>
              <a:t>The main economic activities in the basin include industry, commerce and services along with an export-oriented agricultural sector.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noProof="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noProof="0">
                <a:solidFill>
                  <a:schemeClr val="tx1"/>
                </a:solidFill>
                <a:effectLst/>
                <a:latin typeface="Arial" panose="020B0604020202020204" pitchFamily="34" charset="0"/>
                <a:cs typeface="Arial" panose="020B0604020202020204" pitchFamily="34" charset="0"/>
              </a:rPr>
              <a:t>The</a:t>
            </a:r>
            <a:r>
              <a:rPr lang="en-US" kern="1200" baseline="0" noProof="0">
                <a:solidFill>
                  <a:schemeClr val="tx1"/>
                </a:solidFill>
                <a:effectLst/>
                <a:latin typeface="Arial" panose="020B0604020202020204" pitchFamily="34" charset="0"/>
                <a:cs typeface="Arial" panose="020B0604020202020204" pitchFamily="34" charset="0"/>
              </a:rPr>
              <a:t> figure (without the arrows with dotted lines) depicts the current status of the Nexus in the basin, while the arrows with dotted lines represents the changes to the system in a future scenario with changes and pressures impacting on the system. For instance, it is expected that in the future more energy will be required for pumping, treating and distributing water for cities. Agriculture has to be more efficient in using water in order to reduce the pressure on water resources or the potential of groundwater use needs to be explored. Also, the basin has potential for hydropower generation.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baseline="0" noProof="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baseline="0" noProof="0">
                <a:solidFill>
                  <a:schemeClr val="tx1"/>
                </a:solidFill>
                <a:effectLst/>
                <a:latin typeface="Arial" panose="020B0604020202020204" pitchFamily="34" charset="0"/>
                <a:cs typeface="Arial" panose="020B0604020202020204" pitchFamily="34" charset="0"/>
              </a:rPr>
              <a:t>This example shows the potential of this tool to visually assess future management scenarios.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u="none" strike="noStrike" kern="1200" baseline="0" noProof="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0" u="none" strike="noStrike" kern="1200" baseline="0" noProof="0">
                <a:solidFill>
                  <a:schemeClr val="tx1"/>
                </a:solidFill>
                <a:latin typeface="Arial" panose="020B0604020202020204" pitchFamily="34" charset="0"/>
                <a:cs typeface="Arial" panose="020B0604020202020204" pitchFamily="34" charset="0"/>
              </a:rPr>
              <a:t>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u="none" strike="noStrike" kern="1200" baseline="0" noProof="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noProof="0">
                <a:solidFill>
                  <a:schemeClr val="tx1"/>
                </a:solidFill>
                <a:effectLst/>
                <a:latin typeface="Arial" panose="020B0604020202020204" pitchFamily="34" charset="0"/>
                <a:ea typeface="+mn-ea"/>
                <a:cs typeface="+mn-cs"/>
              </a:rPr>
              <a:t>Meza, F.J., Vicuna, S., </a:t>
            </a:r>
            <a:r>
              <a:rPr lang="en-US" sz="900" kern="1200" noProof="0" err="1">
                <a:solidFill>
                  <a:schemeClr val="tx1"/>
                </a:solidFill>
                <a:effectLst/>
                <a:latin typeface="Arial" panose="020B0604020202020204" pitchFamily="34" charset="0"/>
                <a:ea typeface="+mn-ea"/>
                <a:cs typeface="+mn-cs"/>
              </a:rPr>
              <a:t>Gironás</a:t>
            </a:r>
            <a:r>
              <a:rPr lang="en-US" sz="900" kern="1200" noProof="0">
                <a:solidFill>
                  <a:schemeClr val="tx1"/>
                </a:solidFill>
                <a:effectLst/>
                <a:latin typeface="Arial" panose="020B0604020202020204" pitchFamily="34" charset="0"/>
                <a:ea typeface="+mn-ea"/>
                <a:cs typeface="+mn-cs"/>
              </a:rPr>
              <a:t>, J., Poblete, D. Suárez, F. &amp; </a:t>
            </a:r>
            <a:r>
              <a:rPr lang="en-US" sz="900" kern="1200" noProof="0" err="1">
                <a:solidFill>
                  <a:schemeClr val="tx1"/>
                </a:solidFill>
                <a:effectLst/>
                <a:latin typeface="Arial" panose="020B0604020202020204" pitchFamily="34" charset="0"/>
                <a:ea typeface="+mn-ea"/>
                <a:cs typeface="+mn-cs"/>
              </a:rPr>
              <a:t>Oertel</a:t>
            </a:r>
            <a:r>
              <a:rPr lang="en-US" sz="900" kern="1200" noProof="0">
                <a:solidFill>
                  <a:schemeClr val="tx1"/>
                </a:solidFill>
                <a:effectLst/>
                <a:latin typeface="Arial" panose="020B0604020202020204" pitchFamily="34" charset="0"/>
                <a:ea typeface="+mn-ea"/>
                <a:cs typeface="+mn-cs"/>
              </a:rPr>
              <a:t>, M. (2015), ‘Water–food–energy nexus in Chile: the challenges due to global change in different regional contexts’, vol. 40, Nos. 5-6, pp. 839-855. </a:t>
            </a:r>
            <a:r>
              <a:rPr lang="en-US" sz="900" kern="1200" noProof="0" err="1">
                <a:solidFill>
                  <a:schemeClr val="tx1"/>
                </a:solidFill>
                <a:effectLst/>
                <a:latin typeface="Arial" panose="020B0604020202020204" pitchFamily="34" charset="0"/>
                <a:ea typeface="+mn-ea"/>
                <a:cs typeface="+mn-cs"/>
              </a:rPr>
              <a:t>doi</a:t>
            </a:r>
            <a:r>
              <a:rPr lang="en-US" sz="900" kern="1200" noProof="0">
                <a:solidFill>
                  <a:schemeClr val="tx1"/>
                </a:solidFill>
                <a:effectLst/>
                <a:latin typeface="Arial" panose="020B0604020202020204" pitchFamily="34" charset="0"/>
                <a:ea typeface="+mn-ea"/>
                <a:cs typeface="+mn-cs"/>
              </a:rPr>
              <a:t>: 10.1080/02508060.2015.1087797</a:t>
            </a:r>
          </a:p>
          <a:p>
            <a:r>
              <a:rPr lang="en-US" noProof="0"/>
              <a:t>Available at: https://www.researchgate.net/publication/283172261_Water-food-energy_nexus_in_Chile_the_challenges_due_to_global_change_in_different_regional_contexts</a:t>
            </a:r>
          </a:p>
          <a:p>
            <a:endParaRPr lang="en-GB"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23</a:t>
            </a:fld>
            <a:endParaRPr lang="en-GB"/>
          </a:p>
        </p:txBody>
      </p:sp>
    </p:spTree>
    <p:extLst>
      <p:ext uri="{BB962C8B-B14F-4D97-AF65-F5344CB8AC3E}">
        <p14:creationId xmlns:p14="http://schemas.microsoft.com/office/powerpoint/2010/main" val="3554023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kern="1200" noProof="0">
                <a:solidFill>
                  <a:schemeClr val="tx1"/>
                </a:solidFill>
                <a:effectLst/>
                <a:latin typeface="Arial" panose="020B0604020202020204" pitchFamily="34" charset="0"/>
                <a:ea typeface="+mn-ea"/>
                <a:cs typeface="+mn-cs"/>
              </a:rPr>
              <a:t>Notes:</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Simulation models are widely used to improve the understanding of the interconnection between the nexus components and drivers of change. </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Models can be used to simulate physical processes such as groundwater recharge, rainfall-runoff generation and climate, as well as socio-ecological systems such as food production and water requirements, water and energy demand, reservoir use for energy generation and irrigation. </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The downside of complex models is that they usually need significant data input which is not always available. Moreover setting-up, adapting and running models requires considerable skills, including technical and human capacity.</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However any model is based on the data and assumptions that are used to build the model. </a:t>
            </a:r>
          </a:p>
          <a:p>
            <a:r>
              <a:rPr lang="en-US" noProof="0"/>
              <a:t>When basing decisions on the outcomes of models, uncertainties included in the assumptions that form the basis for the models always need to be taken into account!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24</a:t>
            </a:fld>
            <a:endParaRPr lang="en-GB"/>
          </a:p>
        </p:txBody>
      </p:sp>
    </p:spTree>
    <p:extLst>
      <p:ext uri="{BB962C8B-B14F-4D97-AF65-F5344CB8AC3E}">
        <p14:creationId xmlns:p14="http://schemas.microsoft.com/office/powerpoint/2010/main" val="4038933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noProof="0">
                <a:solidFill>
                  <a:schemeClr val="tx1"/>
                </a:solidFill>
                <a:effectLst/>
                <a:latin typeface="Arial" panose="020B0604020202020204" pitchFamily="34" charset="0"/>
                <a:ea typeface="+mn-ea"/>
                <a:cs typeface="+mn-cs"/>
              </a:rPr>
              <a:t>Notes:</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There are different approaches to modelling nexus systems:</a:t>
            </a:r>
          </a:p>
          <a:p>
            <a:pPr marL="615950" lvl="1" indent="-342900">
              <a:buFont typeface="Arial" panose="020B0604020202020204" pitchFamily="34" charset="0"/>
              <a:buChar char="•"/>
            </a:pPr>
            <a:r>
              <a:rPr lang="en-US" noProof="0"/>
              <a:t>fully integrated, multi-resource modelling tools in which interlinkages can be investigated with the use of only a single software</a:t>
            </a:r>
          </a:p>
          <a:p>
            <a:pPr marL="615950" lvl="1" indent="-342900">
              <a:buFont typeface="Arial" panose="020B0604020202020204" pitchFamily="34" charset="0"/>
              <a:buChar char="•"/>
            </a:pPr>
            <a:r>
              <a:rPr lang="en-US" noProof="0"/>
              <a:t>extended (single system) models, where a sectoral model is complemented with additional components</a:t>
            </a:r>
          </a:p>
          <a:p>
            <a:pPr marL="615950" lvl="1" indent="-342900">
              <a:buFont typeface="Arial" panose="020B0604020202020204" pitchFamily="34" charset="0"/>
              <a:buChar char="•"/>
            </a:pPr>
            <a:r>
              <a:rPr lang="en-US" noProof="0"/>
              <a:t>Modelling approaches that combine single models through soft-linking</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Indeed there is a large scope of available simulation models to assess the interconnections between the different sectors. These include</a:t>
            </a:r>
          </a:p>
          <a:p>
            <a:pPr marL="171450" indent="-171450">
              <a:buFont typeface="Arial" panose="020B0604020202020204" pitchFamily="34" charset="0"/>
              <a:buChar char="•"/>
            </a:pPr>
            <a:r>
              <a:rPr lang="en-US" sz="900" kern="1200" noProof="0">
                <a:solidFill>
                  <a:schemeClr val="tx1"/>
                </a:solidFill>
                <a:effectLst/>
                <a:latin typeface="Arial" panose="020B0604020202020204" pitchFamily="34" charset="0"/>
                <a:ea typeface="+mn-ea"/>
                <a:cs typeface="+mn-cs"/>
              </a:rPr>
              <a:t>WEAP Water Evaluation and Planning system</a:t>
            </a:r>
          </a:p>
          <a:p>
            <a:pPr marL="171450" indent="-171450">
              <a:buFont typeface="Arial" panose="020B0604020202020204" pitchFamily="34" charset="0"/>
              <a:buChar char="•"/>
            </a:pPr>
            <a:r>
              <a:rPr lang="en-US" sz="900" kern="1200" noProof="0">
                <a:solidFill>
                  <a:schemeClr val="tx1"/>
                </a:solidFill>
                <a:effectLst/>
                <a:latin typeface="Arial" panose="020B0604020202020204" pitchFamily="34" charset="0"/>
                <a:ea typeface="+mn-ea"/>
                <a:cs typeface="+mn-cs"/>
              </a:rPr>
              <a:t>LEAP Low Emissions Analysis Platform</a:t>
            </a:r>
          </a:p>
          <a:p>
            <a:pPr marL="171450" indent="-171450">
              <a:buFont typeface="Arial" panose="020B0604020202020204" pitchFamily="34" charset="0"/>
              <a:buChar char="•"/>
            </a:pPr>
            <a:r>
              <a:rPr lang="en-US" sz="900" kern="1200" noProof="0">
                <a:solidFill>
                  <a:schemeClr val="tx1"/>
                </a:solidFill>
                <a:effectLst/>
                <a:latin typeface="Arial" panose="020B0604020202020204" pitchFamily="34" charset="0"/>
                <a:ea typeface="+mn-ea"/>
                <a:cs typeface="+mn-cs"/>
              </a:rPr>
              <a:t>GAEZ Global </a:t>
            </a:r>
            <a:r>
              <a:rPr lang="en-US" sz="900" kern="1200" noProof="0" err="1">
                <a:solidFill>
                  <a:schemeClr val="tx1"/>
                </a:solidFill>
                <a:effectLst/>
                <a:latin typeface="Arial" panose="020B0604020202020204" pitchFamily="34" charset="0"/>
                <a:ea typeface="+mn-ea"/>
                <a:cs typeface="+mn-cs"/>
              </a:rPr>
              <a:t>Agro</a:t>
            </a:r>
            <a:r>
              <a:rPr lang="en-US" sz="900" kern="1200" noProof="0">
                <a:solidFill>
                  <a:schemeClr val="tx1"/>
                </a:solidFill>
                <a:effectLst/>
                <a:latin typeface="Arial" panose="020B0604020202020204" pitchFamily="34" charset="0"/>
                <a:ea typeface="+mn-ea"/>
                <a:cs typeface="+mn-cs"/>
              </a:rPr>
              <a:t>-Ecological Zones</a:t>
            </a:r>
          </a:p>
          <a:p>
            <a:pPr marL="171450" indent="-171450">
              <a:buFont typeface="Arial" panose="020B0604020202020204" pitchFamily="34" charset="0"/>
              <a:buChar char="•"/>
            </a:pPr>
            <a:r>
              <a:rPr lang="en-US" sz="900" kern="1200" noProof="0" err="1">
                <a:solidFill>
                  <a:schemeClr val="tx1"/>
                </a:solidFill>
                <a:effectLst/>
                <a:latin typeface="Arial" panose="020B0604020202020204" pitchFamily="34" charset="0"/>
                <a:ea typeface="+mn-ea"/>
                <a:cs typeface="+mn-cs"/>
              </a:rPr>
              <a:t>OSeMOSYS</a:t>
            </a:r>
            <a:r>
              <a:rPr lang="en-US" sz="900" kern="1200" noProof="0">
                <a:solidFill>
                  <a:schemeClr val="tx1"/>
                </a:solidFill>
                <a:effectLst/>
                <a:latin typeface="Arial" panose="020B0604020202020204" pitchFamily="34" charset="0"/>
                <a:ea typeface="+mn-ea"/>
                <a:cs typeface="+mn-cs"/>
              </a:rPr>
              <a:t> Open Source energy Modelling System</a:t>
            </a:r>
          </a:p>
          <a:p>
            <a:pPr marL="171450" indent="-171450">
              <a:buFont typeface="Arial" panose="020B0604020202020204" pitchFamily="34" charset="0"/>
              <a:buChar char="•"/>
            </a:pPr>
            <a:r>
              <a:rPr lang="en-US" noProof="0" err="1"/>
              <a:t>CropWat</a:t>
            </a:r>
            <a:r>
              <a:rPr lang="en-US" noProof="0"/>
              <a:t> developed by FAO to compute crop water requirements</a:t>
            </a:r>
          </a:p>
          <a:p>
            <a:pPr marL="171450" indent="-171450">
              <a:buFont typeface="Arial" panose="020B0604020202020204" pitchFamily="34" charset="0"/>
              <a:buChar char="•"/>
            </a:pPr>
            <a:r>
              <a:rPr lang="en-US" sz="900" kern="1200" noProof="0">
                <a:solidFill>
                  <a:schemeClr val="tx1"/>
                </a:solidFill>
                <a:effectLst/>
                <a:latin typeface="Arial" panose="020B0604020202020204" pitchFamily="34" charset="0"/>
                <a:ea typeface="+mn-ea"/>
                <a:cs typeface="+mn-cs"/>
              </a:rPr>
              <a:t>Etc.</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The appropriate selection of models to use will depend on: (</a:t>
            </a:r>
            <a:r>
              <a:rPr lang="en-US" sz="900" kern="1200" noProof="0" err="1">
                <a:solidFill>
                  <a:schemeClr val="tx1"/>
                </a:solidFill>
                <a:effectLst/>
                <a:latin typeface="Arial" panose="020B0604020202020204" pitchFamily="34" charset="0"/>
                <a:ea typeface="+mn-ea"/>
                <a:cs typeface="+mn-cs"/>
              </a:rPr>
              <a:t>i</a:t>
            </a:r>
            <a:r>
              <a:rPr lang="en-US" sz="900" kern="1200" noProof="0">
                <a:solidFill>
                  <a:schemeClr val="tx1"/>
                </a:solidFill>
                <a:effectLst/>
                <a:latin typeface="Arial" panose="020B0604020202020204" pitchFamily="34" charset="0"/>
                <a:ea typeface="+mn-ea"/>
                <a:cs typeface="+mn-cs"/>
              </a:rPr>
              <a:t>) the system to be </a:t>
            </a:r>
            <a:r>
              <a:rPr lang="en-US" sz="900" kern="1200" noProof="0" err="1">
                <a:solidFill>
                  <a:schemeClr val="tx1"/>
                </a:solidFill>
                <a:effectLst/>
                <a:latin typeface="Arial" panose="020B0604020202020204" pitchFamily="34" charset="0"/>
                <a:ea typeface="+mn-ea"/>
                <a:cs typeface="+mn-cs"/>
              </a:rPr>
              <a:t>analysed</a:t>
            </a:r>
            <a:r>
              <a:rPr lang="en-US" sz="900" kern="1200" noProof="0">
                <a:solidFill>
                  <a:schemeClr val="tx1"/>
                </a:solidFill>
                <a:effectLst/>
                <a:latin typeface="Arial" panose="020B0604020202020204" pitchFamily="34" charset="0"/>
                <a:ea typeface="+mn-ea"/>
                <a:cs typeface="+mn-cs"/>
              </a:rPr>
              <a:t> (which must also consider the spatial and temporal scales); (ii) the expected outcome of the modelling exercise; (iii) available data; and (iv) know-how.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25</a:t>
            </a:fld>
            <a:endParaRPr lang="en-GB"/>
          </a:p>
        </p:txBody>
      </p:sp>
    </p:spTree>
    <p:extLst>
      <p:ext uri="{BB962C8B-B14F-4D97-AF65-F5344CB8AC3E}">
        <p14:creationId xmlns:p14="http://schemas.microsoft.com/office/powerpoint/2010/main" val="423428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noProof="0">
                <a:solidFill>
                  <a:schemeClr val="tx1"/>
                </a:solidFill>
                <a:effectLst/>
                <a:latin typeface="Arial" panose="020B0604020202020204" pitchFamily="34" charset="0"/>
                <a:ea typeface="+mn-ea"/>
                <a:cs typeface="+mn-cs"/>
              </a:rPr>
              <a:t>Notes:</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One example framework that makes use of existing models is the “Climate, Land use, Energy and Water Systems (CLEWs)” framework that has been applied in a number of case studies at different scales from local to national, basin, regional and global.</a:t>
            </a:r>
          </a:p>
          <a:p>
            <a:endParaRPr lang="en-US" sz="900" kern="1200" noProof="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900" kern="1200" noProof="0">
                <a:solidFill>
                  <a:schemeClr val="tx1"/>
                </a:solidFill>
                <a:effectLst/>
                <a:latin typeface="Arial" panose="020B0604020202020204" pitchFamily="34" charset="0"/>
                <a:ea typeface="+mn-ea"/>
                <a:cs typeface="+mn-cs"/>
              </a:rPr>
              <a:t>Initially introduced by the International Atomic Energy Agency to conduct an integrated systems analysis of a biofuel chain, it has been further developed under the leadership of the Swedish Royal Institute of Technology</a:t>
            </a:r>
            <a:r>
              <a:rPr lang="en-US" sz="900" noProof="0"/>
              <a:t> </a:t>
            </a:r>
            <a:r>
              <a:rPr lang="en-US" sz="900" kern="1200" noProof="0">
                <a:solidFill>
                  <a:schemeClr val="tx1"/>
                </a:solidFill>
                <a:effectLst/>
                <a:latin typeface="Arial" panose="020B0604020202020204" pitchFamily="34" charset="0"/>
                <a:ea typeface="+mn-ea"/>
                <a:cs typeface="+mn-cs"/>
              </a:rPr>
              <a:t>in collaboration with a number of leading international institutions including FAO, IIASA, SEI, UNDESA and UNECE</a:t>
            </a:r>
          </a:p>
          <a:p>
            <a:endParaRPr lang="en-US" sz="900" kern="1200" noProof="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900" u="sng" kern="1200" noProof="0">
                <a:solidFill>
                  <a:schemeClr val="tx1"/>
                </a:solidFill>
                <a:effectLst/>
                <a:latin typeface="Arial" panose="020B0604020202020204" pitchFamily="34" charset="0"/>
                <a:ea typeface="+mn-ea"/>
                <a:cs typeface="+mn-cs"/>
              </a:rPr>
              <a:t>The aim </a:t>
            </a:r>
            <a:r>
              <a:rPr lang="en-US" sz="900" kern="1200" noProof="0">
                <a:solidFill>
                  <a:schemeClr val="tx1"/>
                </a:solidFill>
                <a:effectLst/>
                <a:latin typeface="Arial" panose="020B0604020202020204" pitchFamily="34" charset="0"/>
                <a:ea typeface="+mn-ea"/>
                <a:cs typeface="+mn-cs"/>
              </a:rPr>
              <a:t>of the CLEWs framework is to provide an integrated system approach to assess interconnections between different resource sectors, to determine the effect that changes in one sector might have on the others, identify counter-intuitive feedbacks, to provide insights regarding the trade-offs between conflicting uses and help highlight potential synergic solutions to overcome them. </a:t>
            </a:r>
          </a:p>
          <a:p>
            <a:endParaRPr lang="en-US" sz="900" kern="1200" noProof="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900" u="sng" kern="1200" noProof="0">
                <a:solidFill>
                  <a:schemeClr val="tx1"/>
                </a:solidFill>
                <a:effectLst/>
                <a:latin typeface="Arial" panose="020B0604020202020204" pitchFamily="34" charset="0"/>
                <a:ea typeface="+mn-ea"/>
                <a:cs typeface="+mn-cs"/>
              </a:rPr>
              <a:t>the end goal is informing policy</a:t>
            </a:r>
            <a:r>
              <a:rPr lang="en-US" sz="900" kern="1200" noProof="0">
                <a:solidFill>
                  <a:schemeClr val="tx1"/>
                </a:solidFill>
                <a:effectLst/>
                <a:latin typeface="Arial" panose="020B0604020202020204" pitchFamily="34" charset="0"/>
                <a:ea typeface="+mn-ea"/>
                <a:cs typeface="+mn-cs"/>
              </a:rPr>
              <a:t> design and planning processes, the assessment of policies, or the elaboration of policy recommendations</a:t>
            </a:r>
          </a:p>
          <a:p>
            <a:endParaRPr lang="en-US" sz="900" kern="1200" noProof="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900" kern="1200" noProof="0">
                <a:solidFill>
                  <a:schemeClr val="tx1"/>
                </a:solidFill>
                <a:effectLst/>
                <a:latin typeface="Arial" panose="020B0604020202020204" pitchFamily="34" charset="0"/>
                <a:ea typeface="+mn-ea"/>
                <a:cs typeface="+mn-cs"/>
              </a:rPr>
              <a:t>It is a module-based approach that can combine the energy model LEAP, water model WEAP and land use model AEZ (</a:t>
            </a:r>
            <a:r>
              <a:rPr lang="en-US" sz="900" kern="1200" noProof="0" err="1">
                <a:solidFill>
                  <a:schemeClr val="tx1"/>
                </a:solidFill>
                <a:effectLst/>
                <a:latin typeface="Arial" panose="020B0604020202020204" pitchFamily="34" charset="0"/>
                <a:ea typeface="+mn-ea"/>
                <a:cs typeface="+mn-cs"/>
              </a:rPr>
              <a:t>Agro</a:t>
            </a:r>
            <a:r>
              <a:rPr lang="en-US" sz="900" kern="1200" noProof="0">
                <a:solidFill>
                  <a:schemeClr val="tx1"/>
                </a:solidFill>
                <a:effectLst/>
                <a:latin typeface="Arial" panose="020B0604020202020204" pitchFamily="34" charset="0"/>
                <a:ea typeface="+mn-ea"/>
                <a:cs typeface="+mn-cs"/>
              </a:rPr>
              <a:t>-Ecological Zoning).</a:t>
            </a:r>
          </a:p>
          <a:p>
            <a:pPr marL="171450" indent="-171450">
              <a:buFont typeface="Arial" panose="020B0604020202020204" pitchFamily="34" charset="0"/>
              <a:buChar char="•"/>
            </a:pPr>
            <a:endParaRPr lang="en-US" sz="900" kern="1200" noProof="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900" kern="1200" noProof="0">
                <a:solidFill>
                  <a:schemeClr val="tx1"/>
                </a:solidFill>
                <a:effectLst/>
                <a:latin typeface="Arial" panose="020B0604020202020204" pitchFamily="34" charset="0"/>
                <a:ea typeface="+mn-ea"/>
                <a:cs typeface="+mn-cs"/>
              </a:rPr>
              <a:t>has been implemented in several case studies such as Mauritius and Burkina Faso, as well as for global resource modelling using the open source energy modelling system (</a:t>
            </a:r>
            <a:r>
              <a:rPr lang="en-US" sz="900" kern="1200" noProof="0" err="1">
                <a:solidFill>
                  <a:schemeClr val="tx1"/>
                </a:solidFill>
                <a:effectLst/>
                <a:latin typeface="Arial" panose="020B0604020202020204" pitchFamily="34" charset="0"/>
                <a:ea typeface="+mn-ea"/>
                <a:cs typeface="+mn-cs"/>
              </a:rPr>
              <a:t>OSeMOSYS</a:t>
            </a:r>
            <a:r>
              <a:rPr lang="en-US" sz="900" kern="1200" noProof="0">
                <a:solidFill>
                  <a:schemeClr val="tx1"/>
                </a:solidFill>
                <a:effectLst/>
                <a:latin typeface="Arial" panose="020B0604020202020204" pitchFamily="34" charset="0"/>
                <a:ea typeface="+mn-ea"/>
                <a:cs typeface="+mn-cs"/>
              </a:rPr>
              <a:t>). </a:t>
            </a:r>
          </a:p>
          <a:p>
            <a:pPr marL="171450" indent="-171450">
              <a:buFont typeface="Arial" panose="020B0604020202020204" pitchFamily="34" charset="0"/>
              <a:buChar char="•"/>
            </a:pPr>
            <a:endParaRPr lang="en-US" sz="900" kern="1200" noProof="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900" kern="1200" noProof="0">
                <a:solidFill>
                  <a:schemeClr val="tx1"/>
                </a:solidFill>
                <a:effectLst/>
                <a:latin typeface="Arial" panose="020B0604020202020204" pitchFamily="34" charset="0"/>
                <a:ea typeface="+mn-ea"/>
                <a:cs typeface="+mn-cs"/>
              </a:rPr>
              <a:t>The tool, however, has extensive data requirements including technical and economic parameters for the energy, water and land use sectors and requires expert involvement.</a:t>
            </a:r>
          </a:p>
          <a:p>
            <a:endParaRPr lang="en-US" sz="900" kern="1200" noProof="0">
              <a:solidFill>
                <a:schemeClr val="tx1"/>
              </a:solidFill>
              <a:effectLst/>
              <a:latin typeface="Arial" panose="020B0604020202020204" pitchFamily="34" charset="0"/>
              <a:ea typeface="+mn-ea"/>
              <a:cs typeface="+mn-cs"/>
            </a:endParaRPr>
          </a:p>
          <a:p>
            <a:endParaRPr lang="en-US" sz="900" kern="1200" noProof="0">
              <a:solidFill>
                <a:schemeClr val="tx1"/>
              </a:solidFill>
              <a:effectLst/>
              <a:latin typeface="Arial" panose="020B0604020202020204" pitchFamily="34" charset="0"/>
              <a:ea typeface="+mn-ea"/>
              <a:cs typeface="+mn-cs"/>
            </a:endParaRPr>
          </a:p>
          <a:p>
            <a:r>
              <a:rPr lang="en-US" sz="900" b="1" kern="1200" noProof="0">
                <a:solidFill>
                  <a:schemeClr val="tx1"/>
                </a:solidFill>
                <a:effectLst/>
                <a:latin typeface="Arial" panose="020B0604020202020204" pitchFamily="34" charset="0"/>
                <a:ea typeface="+mn-ea"/>
                <a:cs typeface="+mn-cs"/>
              </a:rPr>
              <a:t>Sources: </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A TEDx talk on CLEWs can be found at: https://www.youtube.com/watch?v=awTs5zH-4G8</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Department of Energy Technology (n.d.), ‘CLEWs - Climate, Land, Energy and Water strategies to navigate the nexus’, </a:t>
            </a:r>
            <a:r>
              <a:rPr lang="en-US" sz="900" noProof="0"/>
              <a:t>KTH Royal Institute of Technology</a:t>
            </a:r>
            <a:r>
              <a:rPr lang="en-US" sz="900" kern="1200" noProof="0">
                <a:solidFill>
                  <a:schemeClr val="tx1"/>
                </a:solidFill>
                <a:effectLst/>
                <a:latin typeface="Arial" panose="020B0604020202020204" pitchFamily="34" charset="0"/>
                <a:ea typeface="+mn-ea"/>
                <a:cs typeface="+mn-cs"/>
              </a:rPr>
              <a:t>, Available from: https://www.kth.se/en/itm/inst/energiteknik/forskning/desa/researchareas/clews-climate-land-energy-and-water-strategies-to-navigate-the-nexus-1.432255</a:t>
            </a:r>
          </a:p>
          <a:p>
            <a:r>
              <a:rPr lang="en-US" sz="900" kern="1200" noProof="0">
                <a:solidFill>
                  <a:schemeClr val="tx1"/>
                </a:solidFill>
                <a:effectLst/>
                <a:latin typeface="Arial" panose="020B0604020202020204" pitchFamily="34" charset="0"/>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noProof="0">
                <a:solidFill>
                  <a:schemeClr val="tx1"/>
                </a:solidFill>
                <a:effectLst/>
                <a:latin typeface="Arial" panose="020B0604020202020204" pitchFamily="34" charset="0"/>
                <a:ea typeface="+mn-ea"/>
                <a:cs typeface="+mn-cs"/>
              </a:rPr>
              <a:t>Pereira Ramos </a:t>
            </a:r>
            <a:r>
              <a:rPr lang="en-US" sz="900" b="0" i="1" kern="1200" noProof="0">
                <a:solidFill>
                  <a:schemeClr val="tx1"/>
                </a:solidFill>
                <a:effectLst/>
                <a:latin typeface="Arial" panose="020B0604020202020204" pitchFamily="34" charset="0"/>
                <a:ea typeface="+mn-ea"/>
                <a:cs typeface="+mn-cs"/>
              </a:rPr>
              <a:t>et al</a:t>
            </a:r>
            <a:r>
              <a:rPr lang="en-US" sz="900" b="0" i="0" kern="1200" noProof="0">
                <a:solidFill>
                  <a:schemeClr val="tx1"/>
                </a:solidFill>
                <a:effectLst/>
                <a:latin typeface="Arial" panose="020B0604020202020204" pitchFamily="34" charset="0"/>
                <a:ea typeface="+mn-ea"/>
                <a:cs typeface="+mn-cs"/>
              </a:rPr>
              <a:t> 2021 The climate, land, energy, and water systems (CLEWs) framework: a retrospective of activities and advances to 2019 </a:t>
            </a:r>
            <a:r>
              <a:rPr lang="en-US" sz="900" b="0" i="1" kern="1200" noProof="0">
                <a:solidFill>
                  <a:schemeClr val="tx1"/>
                </a:solidFill>
                <a:effectLst/>
                <a:latin typeface="Arial" panose="020B0604020202020204" pitchFamily="34" charset="0"/>
                <a:ea typeface="+mn-ea"/>
                <a:cs typeface="+mn-cs"/>
              </a:rPr>
              <a:t>Environ. Res. Lett.</a:t>
            </a:r>
            <a:r>
              <a:rPr lang="en-US" sz="900" b="0" i="0" kern="1200" noProof="0">
                <a:solidFill>
                  <a:schemeClr val="tx1"/>
                </a:solidFill>
                <a:effectLst/>
                <a:latin typeface="Arial" panose="020B0604020202020204" pitchFamily="34" charset="0"/>
                <a:ea typeface="+mn-ea"/>
                <a:cs typeface="+mn-cs"/>
              </a:rPr>
              <a:t> </a:t>
            </a:r>
            <a:r>
              <a:rPr lang="en-US" sz="900" b="1" i="0" kern="1200" noProof="0">
                <a:solidFill>
                  <a:schemeClr val="tx1"/>
                </a:solidFill>
                <a:effectLst/>
                <a:latin typeface="Arial" panose="020B0604020202020204" pitchFamily="34" charset="0"/>
                <a:ea typeface="+mn-ea"/>
                <a:cs typeface="+mn-cs"/>
              </a:rPr>
              <a:t>16. </a:t>
            </a:r>
            <a:r>
              <a:rPr lang="en-US" sz="900" b="0" i="0" kern="1200" noProof="0">
                <a:solidFill>
                  <a:schemeClr val="tx1"/>
                </a:solidFill>
                <a:effectLst/>
                <a:latin typeface="Arial" panose="020B0604020202020204" pitchFamily="34" charset="0"/>
                <a:ea typeface="+mn-ea"/>
                <a:cs typeface="+mn-cs"/>
              </a:rPr>
              <a:t>http://dx.doi.org/10.1088/1748-9326/abd34f. Available at https://www.researchgate.net/publication/347630626_The_Climate_Land_Energy_and_Water_systems_CLEWs_framework_a_retrospective_of_activities_and_advances_to_2019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a:solidFill>
                <a:schemeClr val="tx1"/>
              </a:solidFill>
              <a:effectLst/>
              <a:latin typeface="Arial" panose="020B0604020202020204" pitchFamily="34" charset="0"/>
              <a:ea typeface="+mn-ea"/>
              <a:cs typeface="+mn-cs"/>
            </a:endParaRPr>
          </a:p>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26</a:t>
            </a:fld>
            <a:endParaRPr lang="en-GB"/>
          </a:p>
        </p:txBody>
      </p:sp>
    </p:spTree>
    <p:extLst>
      <p:ext uri="{BB962C8B-B14F-4D97-AF65-F5344CB8AC3E}">
        <p14:creationId xmlns:p14="http://schemas.microsoft.com/office/powerpoint/2010/main" val="2679576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baseline="0" noProof="0">
                <a:latin typeface="Arial" panose="020B0604020202020204" pitchFamily="34" charset="0"/>
                <a:cs typeface="Arial" panose="020B0604020202020204" pitchFamily="34" charset="0"/>
              </a:rPr>
              <a:t>Notes:</a:t>
            </a:r>
          </a:p>
          <a:p>
            <a:endParaRPr lang="en-US" baseline="0" noProof="0">
              <a:latin typeface="Arial" panose="020B0604020202020204" pitchFamily="34" charset="0"/>
              <a:cs typeface="Arial" panose="020B0604020202020204" pitchFamily="34" charset="0"/>
            </a:endParaRPr>
          </a:p>
          <a:p>
            <a:r>
              <a:rPr lang="en-US" baseline="0" noProof="0">
                <a:latin typeface="Arial" panose="020B0604020202020204" pitchFamily="34" charset="0"/>
                <a:cs typeface="Arial" panose="020B0604020202020204" pitchFamily="34" charset="0"/>
              </a:rPr>
              <a:t>The CLEWs approach aims to </a:t>
            </a:r>
            <a:r>
              <a:rPr lang="en-US" baseline="0" noProof="0" err="1">
                <a:latin typeface="Arial" panose="020B0604020202020204" pitchFamily="34" charset="0"/>
                <a:cs typeface="Arial" panose="020B0604020202020204" pitchFamily="34" charset="0"/>
              </a:rPr>
              <a:t>systematise</a:t>
            </a:r>
            <a:r>
              <a:rPr lang="en-US" baseline="0" noProof="0">
                <a:latin typeface="Arial" panose="020B0604020202020204" pitchFamily="34" charset="0"/>
                <a:cs typeface="Arial" panose="020B0604020202020204" pitchFamily="34" charset="0"/>
              </a:rPr>
              <a:t> the interconnections while also considering the impact of climate change. This example presents a diagram developed for Burkina Faso showing the main interconnections between the different resources. The example shown is the qualitative </a:t>
            </a:r>
            <a:r>
              <a:rPr lang="en-US" baseline="0" noProof="0" err="1">
                <a:latin typeface="Arial" panose="020B0604020202020204" pitchFamily="34" charset="0"/>
                <a:cs typeface="Arial" panose="020B0604020202020204" pitchFamily="34" charset="0"/>
              </a:rPr>
              <a:t>visualisation</a:t>
            </a:r>
            <a:r>
              <a:rPr lang="en-US" baseline="0" noProof="0">
                <a:latin typeface="Arial" panose="020B0604020202020204" pitchFamily="34" charset="0"/>
                <a:cs typeface="Arial" panose="020B0604020202020204" pitchFamily="34" charset="0"/>
              </a:rPr>
              <a:t> of the systems, and different tools are needed to quantify these interconnections (shown on the right under the heading “Quantifiable Interlinkages”). For example, a proposed intervention was to </a:t>
            </a:r>
            <a:r>
              <a:rPr lang="en-US" noProof="0">
                <a:latin typeface="Arial" panose="020B0604020202020204" pitchFamily="34" charset="0"/>
                <a:cs typeface="Arial" panose="020B0604020202020204" pitchFamily="34" charset="0"/>
              </a:rPr>
              <a:t>diversify energy consumption by considering Jatropha as a biofuel alternative. Using marginal land for this purpose would reduce competition between energy and food production. In</a:t>
            </a:r>
            <a:r>
              <a:rPr lang="en-US" baseline="0" noProof="0">
                <a:latin typeface="Arial" panose="020B0604020202020204" pitchFamily="34" charset="0"/>
                <a:cs typeface="Arial" panose="020B0604020202020204" pitchFamily="34" charset="0"/>
              </a:rPr>
              <a:t> order to quantify the energy potential, a GIS analysis could be conducted.</a:t>
            </a:r>
            <a:endParaRPr lang="en-US" noProof="0">
              <a:latin typeface="Arial" panose="020B0604020202020204" pitchFamily="34" charset="0"/>
              <a:cs typeface="Arial" panose="020B0604020202020204" pitchFamily="34" charset="0"/>
            </a:endParaRPr>
          </a:p>
          <a:p>
            <a:endParaRPr lang="en-US" noProof="0">
              <a:latin typeface="Arial" panose="020B0604020202020204" pitchFamily="34" charset="0"/>
              <a:cs typeface="Arial" panose="020B0604020202020204" pitchFamily="34" charset="0"/>
            </a:endParaRPr>
          </a:p>
          <a:p>
            <a:r>
              <a:rPr lang="en-US" noProof="0">
                <a:latin typeface="Arial" panose="020B0604020202020204" pitchFamily="34" charset="0"/>
                <a:cs typeface="Arial" panose="020B0604020202020204" pitchFamily="34" charset="0"/>
              </a:rPr>
              <a:t>General data about the case study and the country:</a:t>
            </a:r>
          </a:p>
          <a:p>
            <a:endParaRPr lang="en-US" noProof="0">
              <a:latin typeface="Arial" panose="020B0604020202020204" pitchFamily="34" charset="0"/>
              <a:cs typeface="Arial" panose="020B0604020202020204" pitchFamily="34" charset="0"/>
            </a:endParaRPr>
          </a:p>
          <a:p>
            <a:r>
              <a:rPr lang="en-US" noProof="0">
                <a:latin typeface="Arial" panose="020B0604020202020204" pitchFamily="34" charset="0"/>
                <a:cs typeface="Arial" panose="020B0604020202020204" pitchFamily="34" charset="0"/>
              </a:rPr>
              <a:t>Almost</a:t>
            </a:r>
            <a:r>
              <a:rPr lang="en-US" baseline="0" noProof="0">
                <a:latin typeface="Arial" panose="020B0604020202020204" pitchFamily="34" charset="0"/>
                <a:cs typeface="Arial" panose="020B0604020202020204" pitchFamily="34" charset="0"/>
              </a:rPr>
              <a:t> 40% of the population in Burkina Faso live with food insecurity and 42% have limited access to safe drinking water. The population increased from 8 million to 17.3 million from 1985 to 2011. Population growth coupled with rapid </a:t>
            </a:r>
            <a:r>
              <a:rPr lang="en-US" baseline="0" noProof="0" err="1">
                <a:latin typeface="Arial" panose="020B0604020202020204" pitchFamily="34" charset="0"/>
                <a:cs typeface="Arial" panose="020B0604020202020204" pitchFamily="34" charset="0"/>
              </a:rPr>
              <a:t>urbanisation</a:t>
            </a:r>
            <a:r>
              <a:rPr lang="en-US" baseline="0" noProof="0">
                <a:latin typeface="Arial" panose="020B0604020202020204" pitchFamily="34" charset="0"/>
                <a:cs typeface="Arial" panose="020B0604020202020204" pitchFamily="34" charset="0"/>
              </a:rPr>
              <a:t> has led to increased stress on water, energy and land resources.</a:t>
            </a:r>
          </a:p>
          <a:p>
            <a:r>
              <a:rPr lang="en-US" baseline="0" noProof="0">
                <a:latin typeface="Arial" panose="020B0604020202020204" pitchFamily="34" charset="0"/>
                <a:cs typeface="Arial" panose="020B0604020202020204" pitchFamily="34" charset="0"/>
              </a:rPr>
              <a:t> </a:t>
            </a:r>
          </a:p>
          <a:p>
            <a:r>
              <a:rPr lang="en-US" baseline="0" noProof="0">
                <a:latin typeface="Arial" panose="020B0604020202020204" pitchFamily="34" charset="0"/>
                <a:cs typeface="Arial" panose="020B0604020202020204" pitchFamily="34" charset="0"/>
              </a:rPr>
              <a:t>Burkina Faso relies on traditional farming as the pillar of its economy. A fragile natural environment combined with energy, food and cotton price fluctuations can have negative impacts on the country‘s economy. Therefore, there is a strong need to efficiently use the available land resources and assess the interconnections between the sectors. Although the land area under cultivation has increased over the past decades, productivity has decreased over the same time period. The net effect of these two trends is an increase in overall agricultural production, yet this increase is smaller than the population growth rate, thus indicating a potential decrease in food security.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noProof="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1" noProof="0">
                <a:latin typeface="Arial" panose="020B0604020202020204" pitchFamily="34" charset="0"/>
                <a:cs typeface="Arial" panose="020B0604020202020204" pitchFamily="34" charset="0"/>
              </a:rPr>
              <a:t>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noProof="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noProof="0">
                <a:latin typeface="Arial" panose="020B0604020202020204" pitchFamily="34" charset="0"/>
                <a:cs typeface="Arial" panose="020B0604020202020204" pitchFamily="34" charset="0"/>
              </a:rPr>
              <a:t>Hermann, S., </a:t>
            </a:r>
            <a:r>
              <a:rPr lang="en-US" noProof="0" err="1">
                <a:latin typeface="Arial" panose="020B0604020202020204" pitchFamily="34" charset="0"/>
                <a:cs typeface="Arial" panose="020B0604020202020204" pitchFamily="34" charset="0"/>
              </a:rPr>
              <a:t>Welsch</a:t>
            </a:r>
            <a:r>
              <a:rPr lang="en-US" noProof="0">
                <a:latin typeface="Arial" panose="020B0604020202020204" pitchFamily="34" charset="0"/>
                <a:cs typeface="Arial" panose="020B0604020202020204" pitchFamily="34" charset="0"/>
              </a:rPr>
              <a:t>, M., Segerstrom, R. E., Howells, M. I., Young, C., </a:t>
            </a:r>
            <a:r>
              <a:rPr lang="en-US" noProof="0" err="1">
                <a:latin typeface="Arial" panose="020B0604020202020204" pitchFamily="34" charset="0"/>
                <a:cs typeface="Arial" panose="020B0604020202020204" pitchFamily="34" charset="0"/>
              </a:rPr>
              <a:t>Alfstad</a:t>
            </a:r>
            <a:r>
              <a:rPr lang="en-US" noProof="0">
                <a:latin typeface="Arial" panose="020B0604020202020204" pitchFamily="34" charset="0"/>
                <a:cs typeface="Arial" panose="020B0604020202020204" pitchFamily="34" charset="0"/>
              </a:rPr>
              <a:t>, T., </a:t>
            </a:r>
            <a:r>
              <a:rPr lang="en-US" noProof="0" err="1">
                <a:latin typeface="Arial" panose="020B0604020202020204" pitchFamily="34" charset="0"/>
                <a:cs typeface="Arial" panose="020B0604020202020204" pitchFamily="34" charset="0"/>
              </a:rPr>
              <a:t>Rogner</a:t>
            </a:r>
            <a:r>
              <a:rPr lang="en-US" noProof="0">
                <a:latin typeface="Arial" panose="020B0604020202020204" pitchFamily="34" charset="0"/>
                <a:cs typeface="Arial" panose="020B0604020202020204" pitchFamily="34" charset="0"/>
              </a:rPr>
              <a:t>, H.-H. and </a:t>
            </a:r>
            <a:r>
              <a:rPr lang="en-US" noProof="0" err="1">
                <a:latin typeface="Arial" panose="020B0604020202020204" pitchFamily="34" charset="0"/>
                <a:cs typeface="Arial" panose="020B0604020202020204" pitchFamily="34" charset="0"/>
              </a:rPr>
              <a:t>Steduto</a:t>
            </a:r>
            <a:r>
              <a:rPr lang="en-US" noProof="0">
                <a:latin typeface="Arial" panose="020B0604020202020204" pitchFamily="34" charset="0"/>
                <a:cs typeface="Arial" panose="020B0604020202020204" pitchFamily="34" charset="0"/>
              </a:rPr>
              <a:t>, P. (2012), ‘Climate, land, energy and water (CLEW) interlinkages in Burkina Faso: An analysis of agricultural intensification and bioenergy production’, </a:t>
            </a:r>
            <a:r>
              <a:rPr lang="en-US" i="1" noProof="0">
                <a:latin typeface="Arial" panose="020B0604020202020204" pitchFamily="34" charset="0"/>
                <a:cs typeface="Arial" panose="020B0604020202020204" pitchFamily="34" charset="0"/>
              </a:rPr>
              <a:t>Natural Resources Forum</a:t>
            </a:r>
            <a:r>
              <a:rPr lang="en-US" noProof="0">
                <a:latin typeface="Arial" panose="020B0604020202020204" pitchFamily="34" charset="0"/>
                <a:cs typeface="Arial" panose="020B0604020202020204" pitchFamily="34" charset="0"/>
              </a:rPr>
              <a:t>, vol. 36, </a:t>
            </a:r>
            <a:r>
              <a:rPr lang="en-US" noProof="0" err="1">
                <a:latin typeface="Arial" panose="020B0604020202020204" pitchFamily="34" charset="0"/>
                <a:cs typeface="Arial" panose="020B0604020202020204" pitchFamily="34" charset="0"/>
              </a:rPr>
              <a:t>Iss</a:t>
            </a:r>
            <a:r>
              <a:rPr lang="en-US" noProof="0">
                <a:latin typeface="Arial" panose="020B0604020202020204" pitchFamily="34" charset="0"/>
                <a:cs typeface="Arial" panose="020B0604020202020204" pitchFamily="34" charset="0"/>
              </a:rPr>
              <a:t>. 4, pp. 245–262. doi:10.1111/j.1477-8947.2012.01463.x</a:t>
            </a:r>
            <a:endParaRPr lang="en-US" sz="900" noProof="0">
              <a:solidFill>
                <a:srgbClr val="FF0000"/>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27</a:t>
            </a:fld>
            <a:endParaRPr lang="en-GB"/>
          </a:p>
        </p:txBody>
      </p:sp>
    </p:spTree>
    <p:extLst>
      <p:ext uri="{BB962C8B-B14F-4D97-AF65-F5344CB8AC3E}">
        <p14:creationId xmlns:p14="http://schemas.microsoft.com/office/powerpoint/2010/main" val="1135290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28</a:t>
            </a:fld>
            <a:endParaRPr lang="en-GB"/>
          </a:p>
        </p:txBody>
      </p:sp>
    </p:spTree>
    <p:extLst>
      <p:ext uri="{BB962C8B-B14F-4D97-AF65-F5344CB8AC3E}">
        <p14:creationId xmlns:p14="http://schemas.microsoft.com/office/powerpoint/2010/main" val="286962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29</a:t>
            </a:fld>
            <a:endParaRPr lang="en-GB"/>
          </a:p>
        </p:txBody>
      </p:sp>
    </p:spTree>
    <p:extLst>
      <p:ext uri="{BB962C8B-B14F-4D97-AF65-F5344CB8AC3E}">
        <p14:creationId xmlns:p14="http://schemas.microsoft.com/office/powerpoint/2010/main" val="269404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800" b="1" noProof="0"/>
              <a:t>Notes: </a:t>
            </a:r>
          </a:p>
          <a:p>
            <a:pPr marL="0" indent="0">
              <a:buNone/>
            </a:pPr>
            <a:endParaRPr lang="en-US" sz="1800" b="1" noProof="0"/>
          </a:p>
          <a:p>
            <a:pPr marL="342900" indent="-342900">
              <a:lnSpc>
                <a:spcPct val="107000"/>
              </a:lnSpc>
              <a:spcAft>
                <a:spcPts val="800"/>
              </a:spcAft>
              <a:buFont typeface="Times New Roman" panose="02020603050405020304" pitchFamily="18" charset="0"/>
              <a:buChar char="-"/>
              <a:tabLst>
                <a:tab pos="457200" algn="l"/>
              </a:tabLst>
            </a:pPr>
            <a:r>
              <a:rPr lang="en-US" sz="4400" noProof="0">
                <a:effectLst/>
                <a:latin typeface="Calibri"/>
                <a:ea typeface="Calibri"/>
                <a:cs typeface="Calibri"/>
              </a:rPr>
              <a:t>These three key learning objectives are mirrored in three separate chapters of Module II:</a:t>
            </a:r>
            <a:r>
              <a:rPr lang="en-US" sz="4400" noProof="0">
                <a:latin typeface="Calibri"/>
                <a:ea typeface="Calibri"/>
                <a:cs typeface="Calibri"/>
              </a:rPr>
              <a:t> </a:t>
            </a:r>
            <a:endParaRPr lang="en-US" sz="4400" noProof="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400" u="sng" noProof="0">
                <a:effectLst/>
                <a:latin typeface="Calibri"/>
                <a:ea typeface="Calibri"/>
                <a:cs typeface="Calibri"/>
              </a:rPr>
              <a:t>Chapter </a:t>
            </a:r>
            <a:r>
              <a:rPr lang="en-US" sz="4400" u="sng" noProof="0">
                <a:latin typeface="Calibri"/>
                <a:ea typeface="Calibri"/>
                <a:cs typeface="Calibri"/>
              </a:rPr>
              <a:t>2.1</a:t>
            </a:r>
            <a:endParaRPr lang="en-US" sz="4400" noProof="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4400" noProof="0">
                <a:effectLst/>
                <a:latin typeface="Calibri" panose="020F0502020204030204" pitchFamily="34" charset="0"/>
                <a:ea typeface="Calibri" panose="020F0502020204030204" pitchFamily="34" charset="0"/>
                <a:cs typeface="Times New Roman" panose="02020603050405020304" pitchFamily="18" charset="0"/>
              </a:rPr>
              <a:t>In this chapter we will look at how we can assess the Nexus</a:t>
            </a:r>
          </a:p>
          <a:p>
            <a:pPr marL="342900" lvl="0" indent="-342900">
              <a:lnSpc>
                <a:spcPct val="107000"/>
              </a:lnSpc>
              <a:spcAft>
                <a:spcPts val="800"/>
              </a:spcAft>
              <a:buFont typeface="Times New Roman" panose="02020603050405020304" pitchFamily="18" charset="0"/>
              <a:buChar char="-"/>
              <a:tabLst>
                <a:tab pos="457200" algn="l"/>
              </a:tabLst>
            </a:pPr>
            <a:r>
              <a:rPr lang="en-US" sz="4400" noProof="0">
                <a:effectLst/>
                <a:latin typeface="Calibri" panose="020F0502020204030204" pitchFamily="34" charset="0"/>
                <a:ea typeface="Calibri" panose="020F0502020204030204" pitchFamily="34" charset="0"/>
                <a:cs typeface="Times New Roman" panose="02020603050405020304" pitchFamily="18" charset="0"/>
              </a:rPr>
              <a:t>We will shed light on various assessment tools that can be used to gain a better understanding of an existing Nexus context and how it may change. This can be an important basis for mainstreaming the WEF nexus, for example in policies and strategies</a:t>
            </a:r>
          </a:p>
          <a:p>
            <a:pPr marL="342900" lvl="0" indent="-342900">
              <a:lnSpc>
                <a:spcPct val="107000"/>
              </a:lnSpc>
              <a:spcAft>
                <a:spcPts val="800"/>
              </a:spcAft>
              <a:buFont typeface="Times New Roman" panose="02020603050405020304" pitchFamily="18" charset="0"/>
              <a:buChar char="-"/>
              <a:tabLst>
                <a:tab pos="457200" algn="l"/>
              </a:tabLst>
            </a:pPr>
            <a:r>
              <a:rPr lang="en-US" sz="4400" noProof="0">
                <a:effectLst/>
                <a:latin typeface="Calibri" panose="020F0502020204030204" pitchFamily="34" charset="0"/>
                <a:ea typeface="Calibri" panose="020F0502020204030204" pitchFamily="34" charset="0"/>
                <a:cs typeface="Times New Roman" panose="02020603050405020304" pitchFamily="18" charset="0"/>
              </a:rPr>
              <a:t>The Chapter will introduce the broad-variety of assessment instruments that exist and the various benefits of these assessments for improving inter-sectoral collaboration, identifying cross-sectoral nexus solutions and for measuring the impacts of different nexus policies and projects.</a:t>
            </a:r>
          </a:p>
          <a:p>
            <a:pPr>
              <a:lnSpc>
                <a:spcPct val="107000"/>
              </a:lnSpc>
              <a:spcAft>
                <a:spcPts val="800"/>
              </a:spcAft>
            </a:pPr>
            <a:r>
              <a:rPr lang="en-US" sz="1800" u="sng" noProof="0">
                <a:latin typeface="Arial"/>
                <a:cs typeface="Arial"/>
              </a:rPr>
              <a:t>Chapter 2.2</a:t>
            </a:r>
            <a:endParaRPr lang="en-US" sz="1800" noProof="0">
              <a:latin typeface="Arial"/>
              <a:cs typeface="Arial"/>
            </a:endParaRPr>
          </a:p>
          <a:p>
            <a:pPr marL="342900" indent="-342900">
              <a:lnSpc>
                <a:spcPct val="107000"/>
              </a:lnSpc>
              <a:spcAft>
                <a:spcPts val="800"/>
              </a:spcAft>
              <a:buFont typeface="Times New Roman,Serif"/>
              <a:buChar char="-"/>
            </a:pPr>
            <a:r>
              <a:rPr lang="en-US" sz="1800" noProof="0">
                <a:latin typeface="Arial"/>
                <a:cs typeface="Arial"/>
              </a:rPr>
              <a:t>Nexus mainstreaming has to begin at the governance level which sets the broader framework for mainstreaming the  WEF nexus approach</a:t>
            </a:r>
          </a:p>
          <a:p>
            <a:pPr marL="342900" indent="-342900">
              <a:lnSpc>
                <a:spcPct val="107000"/>
              </a:lnSpc>
              <a:spcAft>
                <a:spcPts val="800"/>
              </a:spcAft>
              <a:buFont typeface="Times New Roman,Serif"/>
              <a:buChar char="-"/>
            </a:pPr>
            <a:r>
              <a:rPr lang="en-US" sz="1800" noProof="0">
                <a:latin typeface="Arial"/>
                <a:cs typeface="Arial"/>
              </a:rPr>
              <a:t>Chapter 2.2 is therefore dedicated to this topic</a:t>
            </a:r>
          </a:p>
          <a:p>
            <a:pPr marL="342900" indent="-342900">
              <a:lnSpc>
                <a:spcPct val="107000"/>
              </a:lnSpc>
              <a:spcAft>
                <a:spcPts val="800"/>
              </a:spcAft>
              <a:buFont typeface="Times New Roman,Serif"/>
              <a:buChar char="-"/>
            </a:pPr>
            <a:r>
              <a:rPr lang="en-US" sz="1800" noProof="0">
                <a:latin typeface="Arial"/>
                <a:cs typeface="Arial"/>
              </a:rPr>
              <a:t>We will look at 2 broader categories of tools that policy makers have at hand to mainstream the WEF Nexus within their national context</a:t>
            </a:r>
          </a:p>
          <a:p>
            <a:pPr marL="342900" indent="-342900">
              <a:lnSpc>
                <a:spcPct val="107000"/>
              </a:lnSpc>
              <a:spcAft>
                <a:spcPts val="800"/>
              </a:spcAft>
              <a:buFont typeface="Times New Roman,Serif"/>
              <a:buChar char="-"/>
            </a:pPr>
            <a:r>
              <a:rPr lang="en-US" sz="1800" noProof="0">
                <a:latin typeface="Arial"/>
                <a:cs typeface="Arial"/>
              </a:rPr>
              <a:t>This includes firstly instruments to improve coordination and collaboration across different sectoral lines as well as across different government levels (from national to local) – in form of various institutional entry points for horizontal and vertical policy coordination</a:t>
            </a:r>
          </a:p>
          <a:p>
            <a:pPr marL="342900" indent="-342900">
              <a:lnSpc>
                <a:spcPct val="107000"/>
              </a:lnSpc>
              <a:spcAft>
                <a:spcPts val="800"/>
              </a:spcAft>
              <a:buFont typeface="Times New Roman,Serif"/>
              <a:buChar char="-"/>
            </a:pPr>
            <a:r>
              <a:rPr lang="en-US" sz="1800" noProof="0">
                <a:latin typeface="Arial"/>
                <a:cs typeface="Arial"/>
              </a:rPr>
              <a:t>Secondly, policy makers can also provide important incentives to institutionalize the WEF-Nexus through policy instruments – e.g. in form of regulatory or financial instruments</a:t>
            </a:r>
          </a:p>
          <a:p>
            <a:pPr marL="342900" indent="-342900">
              <a:lnSpc>
                <a:spcPct val="107000"/>
              </a:lnSpc>
              <a:spcAft>
                <a:spcPts val="800"/>
              </a:spcAft>
              <a:buFont typeface="Times New Roman,Serif"/>
              <a:buChar char="-"/>
            </a:pPr>
            <a:r>
              <a:rPr lang="en-US" sz="1800" noProof="0"/>
              <a:t>We will therefore look at some selected policy instruments that can be employed to incentivize nexus solutions</a:t>
            </a:r>
          </a:p>
          <a:p>
            <a:pPr>
              <a:lnSpc>
                <a:spcPct val="107000"/>
              </a:lnSpc>
              <a:spcAft>
                <a:spcPts val="800"/>
              </a:spcAft>
            </a:pPr>
            <a:r>
              <a:rPr lang="en-US" sz="4400" u="sng" noProof="0">
                <a:effectLst/>
                <a:latin typeface="Calibri" panose="020F0502020204030204" pitchFamily="34" charset="0"/>
                <a:ea typeface="Calibri" panose="020F0502020204030204" pitchFamily="34" charset="0"/>
                <a:cs typeface="Times New Roman" panose="02020603050405020304" pitchFamily="18" charset="0"/>
              </a:rPr>
              <a:t>Chapter 2.3</a:t>
            </a:r>
            <a:endParaRPr lang="en-US" sz="4400" noProof="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6858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4400" noProof="0">
                <a:effectLst/>
                <a:latin typeface="Calibri" panose="020F0502020204030204" pitchFamily="34" charset="0"/>
                <a:ea typeface="Calibri" panose="020F0502020204030204" pitchFamily="34" charset="0"/>
                <a:cs typeface="Times New Roman" panose="02020603050405020304" pitchFamily="18" charset="0"/>
              </a:rPr>
              <a:t>Lastly, </a:t>
            </a:r>
            <a:r>
              <a:rPr lang="en-US" sz="4400" b="0" noProof="0"/>
              <a:t>we will take a closer look at another aspect that is crucial to implementing WEF Nexus approaches: cross-sectoral investment planning and financing. </a:t>
            </a:r>
          </a:p>
          <a:p>
            <a:pPr marL="285750" marR="0" lvl="0" indent="-285750" algn="l" defTabSz="6858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4400" b="0" noProof="0"/>
              <a:t>We will </a:t>
            </a:r>
            <a:r>
              <a:rPr lang="en-US" sz="4400" noProof="0">
                <a:sym typeface="Wingdings" panose="05000000000000000000" pitchFamily="2" charset="2"/>
              </a:rPr>
              <a:t>look at some of the methods and tools that can help </a:t>
            </a:r>
            <a:r>
              <a:rPr lang="en-US" sz="4400" noProof="0"/>
              <a:t>demonstrating the </a:t>
            </a:r>
            <a:r>
              <a:rPr lang="en-US" sz="4400" b="1" noProof="0"/>
              <a:t>economic added value</a:t>
            </a:r>
            <a:r>
              <a:rPr lang="en-US" sz="4400" noProof="0"/>
              <a:t> of Nexus solutions. </a:t>
            </a:r>
          </a:p>
          <a:p>
            <a:pPr marL="285750" marR="0" lvl="0" indent="-285750" algn="l" defTabSz="6858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4400" noProof="0"/>
              <a:t>Finally, we will gain an overview of which </a:t>
            </a:r>
            <a:r>
              <a:rPr lang="en-US" sz="4400" b="1" noProof="0"/>
              <a:t>financing frameworks </a:t>
            </a:r>
            <a:r>
              <a:rPr lang="en-US" sz="4400" noProof="0"/>
              <a:t>enable implementing Nexus solutions and what </a:t>
            </a:r>
            <a:r>
              <a:rPr lang="en-US" sz="4400" b="1" noProof="0"/>
              <a:t>financing sources </a:t>
            </a:r>
            <a:r>
              <a:rPr lang="en-US" sz="4400" noProof="0"/>
              <a:t>are available to support multisectoral </a:t>
            </a:r>
            <a:r>
              <a:rPr lang="en-US" sz="4400" noProof="0" err="1"/>
              <a:t>programmes</a:t>
            </a:r>
            <a:r>
              <a:rPr lang="en-US" sz="4400" noProof="0"/>
              <a:t> or projects. </a:t>
            </a:r>
            <a:endParaRPr lang="en-US" sz="1800" noProof="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937694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kern="1200" noProof="0">
                <a:solidFill>
                  <a:schemeClr val="tx1"/>
                </a:solidFill>
                <a:effectLst/>
                <a:latin typeface="Arial" panose="020B0604020202020204" pitchFamily="34" charset="0"/>
                <a:ea typeface="+mn-ea"/>
                <a:cs typeface="+mn-cs"/>
              </a:rPr>
              <a:t>Notes:</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The FAO Nexus Rapid Appraisal tool uses indicators to assess different interventions. Based on different indicators sectoral performance scores are calculated in five categories : Water </a:t>
            </a:r>
            <a:r>
              <a:rPr lang="en-US" sz="900" b="1" kern="1200" noProof="0">
                <a:solidFill>
                  <a:schemeClr val="tx1"/>
                </a:solidFill>
                <a:effectLst/>
                <a:latin typeface="Arial" panose="020B0604020202020204" pitchFamily="34" charset="0"/>
                <a:ea typeface="+mn-ea"/>
                <a:cs typeface="+mn-cs"/>
              </a:rPr>
              <a:t>(W)</a:t>
            </a:r>
            <a:r>
              <a:rPr lang="en-US" sz="900" kern="1200" noProof="0">
                <a:solidFill>
                  <a:schemeClr val="tx1"/>
                </a:solidFill>
                <a:effectLst/>
                <a:latin typeface="Arial" panose="020B0604020202020204" pitchFamily="34" charset="0"/>
                <a:ea typeface="+mn-ea"/>
                <a:cs typeface="+mn-cs"/>
              </a:rPr>
              <a:t>, Energy </a:t>
            </a:r>
            <a:r>
              <a:rPr lang="en-US" sz="900" b="1" kern="1200" noProof="0">
                <a:solidFill>
                  <a:schemeClr val="tx1"/>
                </a:solidFill>
                <a:effectLst/>
                <a:latin typeface="Arial" panose="020B0604020202020204" pitchFamily="34" charset="0"/>
                <a:ea typeface="+mn-ea"/>
                <a:cs typeface="+mn-cs"/>
              </a:rPr>
              <a:t>(E)</a:t>
            </a:r>
            <a:r>
              <a:rPr lang="en-US" sz="900" kern="1200" noProof="0">
                <a:solidFill>
                  <a:schemeClr val="tx1"/>
                </a:solidFill>
                <a:effectLst/>
                <a:latin typeface="Arial" panose="020B0604020202020204" pitchFamily="34" charset="0"/>
                <a:ea typeface="+mn-ea"/>
                <a:cs typeface="+mn-cs"/>
              </a:rPr>
              <a:t>, Food/Land </a:t>
            </a:r>
            <a:r>
              <a:rPr lang="en-US" sz="900" b="1" kern="1200" noProof="0">
                <a:solidFill>
                  <a:schemeClr val="tx1"/>
                </a:solidFill>
                <a:effectLst/>
                <a:latin typeface="Arial" panose="020B0604020202020204" pitchFamily="34" charset="0"/>
                <a:ea typeface="+mn-ea"/>
                <a:cs typeface="+mn-cs"/>
              </a:rPr>
              <a:t>(F)</a:t>
            </a:r>
            <a:r>
              <a:rPr lang="en-US" sz="900" kern="1200" noProof="0">
                <a:solidFill>
                  <a:schemeClr val="tx1"/>
                </a:solidFill>
                <a:effectLst/>
                <a:latin typeface="Arial" panose="020B0604020202020204" pitchFamily="34" charset="0"/>
                <a:ea typeface="+mn-ea"/>
                <a:cs typeface="+mn-cs"/>
              </a:rPr>
              <a:t>, </a:t>
            </a:r>
            <a:r>
              <a:rPr lang="en-US" sz="900" kern="1200" noProof="0" err="1">
                <a:solidFill>
                  <a:schemeClr val="tx1"/>
                </a:solidFill>
                <a:effectLst/>
                <a:latin typeface="Arial" panose="020B0604020202020204" pitchFamily="34" charset="0"/>
                <a:ea typeface="+mn-ea"/>
                <a:cs typeface="+mn-cs"/>
              </a:rPr>
              <a:t>Labour</a:t>
            </a:r>
            <a:r>
              <a:rPr lang="en-US" sz="900" kern="1200" noProof="0">
                <a:solidFill>
                  <a:schemeClr val="tx1"/>
                </a:solidFill>
                <a:effectLst/>
                <a:latin typeface="Arial" panose="020B0604020202020204" pitchFamily="34" charset="0"/>
                <a:ea typeface="+mn-ea"/>
                <a:cs typeface="+mn-cs"/>
              </a:rPr>
              <a:t> </a:t>
            </a:r>
            <a:r>
              <a:rPr lang="en-US" sz="900" b="1" kern="1200" noProof="0">
                <a:solidFill>
                  <a:schemeClr val="tx1"/>
                </a:solidFill>
                <a:effectLst/>
                <a:latin typeface="Arial" panose="020B0604020202020204" pitchFamily="34" charset="0"/>
                <a:ea typeface="+mn-ea"/>
                <a:cs typeface="+mn-cs"/>
              </a:rPr>
              <a:t>(L)</a:t>
            </a:r>
            <a:r>
              <a:rPr lang="en-US" sz="900" kern="1200" noProof="0">
                <a:solidFill>
                  <a:schemeClr val="tx1"/>
                </a:solidFill>
                <a:effectLst/>
                <a:latin typeface="Arial" panose="020B0604020202020204" pitchFamily="34" charset="0"/>
                <a:ea typeface="+mn-ea"/>
                <a:cs typeface="+mn-cs"/>
              </a:rPr>
              <a:t> and Capital </a:t>
            </a:r>
            <a:r>
              <a:rPr lang="en-US" sz="900" b="1" kern="1200" noProof="0">
                <a:solidFill>
                  <a:schemeClr val="tx1"/>
                </a:solidFill>
                <a:effectLst/>
                <a:latin typeface="Arial" panose="020B0604020202020204" pitchFamily="34" charset="0"/>
                <a:ea typeface="+mn-ea"/>
                <a:cs typeface="+mn-cs"/>
              </a:rPr>
              <a:t>(C)</a:t>
            </a:r>
            <a:r>
              <a:rPr lang="en-US" sz="900" kern="1200" noProof="0">
                <a:solidFill>
                  <a:schemeClr val="tx1"/>
                </a:solidFill>
                <a:effectLst/>
                <a:latin typeface="Arial" panose="020B0604020202020204" pitchFamily="34" charset="0"/>
                <a:ea typeface="+mn-ea"/>
                <a:cs typeface="+mn-cs"/>
              </a:rPr>
              <a:t>. With 1 representing low performance and 5 high performance with regard to the specific nexus aspect.</a:t>
            </a:r>
          </a:p>
          <a:p>
            <a:r>
              <a:rPr lang="en-US" sz="900" kern="1200" noProof="0">
                <a:solidFill>
                  <a:schemeClr val="tx1"/>
                </a:solidFill>
                <a:effectLst/>
                <a:latin typeface="Arial" panose="020B0604020202020204" pitchFamily="34" charset="0"/>
                <a:ea typeface="+mn-ea"/>
                <a:cs typeface="+mn-cs"/>
              </a:rPr>
              <a:t>The scores are </a:t>
            </a:r>
            <a:r>
              <a:rPr lang="en-US" sz="900" kern="1200" noProof="0" err="1">
                <a:solidFill>
                  <a:schemeClr val="tx1"/>
                </a:solidFill>
                <a:effectLst/>
                <a:latin typeface="Arial" panose="020B0604020202020204" pitchFamily="34" charset="0"/>
                <a:ea typeface="+mn-ea"/>
                <a:cs typeface="+mn-cs"/>
              </a:rPr>
              <a:t>visualised</a:t>
            </a:r>
            <a:r>
              <a:rPr lang="en-US" sz="900" kern="1200" noProof="0">
                <a:solidFill>
                  <a:schemeClr val="tx1"/>
                </a:solidFill>
                <a:effectLst/>
                <a:latin typeface="Arial" panose="020B0604020202020204" pitchFamily="34" charset="0"/>
                <a:ea typeface="+mn-ea"/>
                <a:cs typeface="+mn-cs"/>
              </a:rPr>
              <a:t> in a spider chart </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A high score indicates that the intervention has a high impact on the respective Nexus component, while a score close to 1 means the impact is low. 0 means that the intervention was not assessed for that particular Nexus component. The area of the polygon is a measure of the overall performance of the intervention. The smaller the size of the polygon, the smaller the impact of the intervention on the Nexus aspects.</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This figure shows the example of a real intervention to better depict the method. The results indicate that the specific intervention “On-grid wind energy for water desalination for agriculture” has a very low impact on energy resources (it is generating renewable energy and energy is used efficiently), a low impact on water resources (it is using no freshwater and the treated water is transformed efficiently into food), a high impact on food/land (in this case because the area occupied by the plant was considered, and land use is not efficient) and it is using </a:t>
            </a:r>
            <a:r>
              <a:rPr lang="en-US" sz="900" kern="1200" noProof="0" err="1">
                <a:solidFill>
                  <a:schemeClr val="tx1"/>
                </a:solidFill>
                <a:effectLst/>
                <a:latin typeface="Arial" panose="020B0604020202020204" pitchFamily="34" charset="0"/>
                <a:ea typeface="+mn-ea"/>
                <a:cs typeface="+mn-cs"/>
              </a:rPr>
              <a:t>labour</a:t>
            </a:r>
            <a:r>
              <a:rPr lang="en-US" sz="900" kern="1200" noProof="0">
                <a:solidFill>
                  <a:schemeClr val="tx1"/>
                </a:solidFill>
                <a:effectLst/>
                <a:latin typeface="Arial" panose="020B0604020202020204" pitchFamily="34" charset="0"/>
                <a:ea typeface="+mn-ea"/>
                <a:cs typeface="+mn-cs"/>
              </a:rPr>
              <a:t> and capital quite efficiently. All these ‘efficiency considerations’ are assessed from a Nexus resource perspective, meaning how much of the specific resource is needed per unit of one or more of the other resources (e.g. how much energy per unit of water, how much money per unit of water, how much </a:t>
            </a:r>
            <a:r>
              <a:rPr lang="en-US" sz="900" kern="1200" noProof="0" err="1">
                <a:solidFill>
                  <a:schemeClr val="tx1"/>
                </a:solidFill>
                <a:effectLst/>
                <a:latin typeface="Arial" panose="020B0604020202020204" pitchFamily="34" charset="0"/>
                <a:ea typeface="+mn-ea"/>
                <a:cs typeface="+mn-cs"/>
              </a:rPr>
              <a:t>labour</a:t>
            </a:r>
            <a:r>
              <a:rPr lang="en-US" sz="900" kern="1200" noProof="0">
                <a:solidFill>
                  <a:schemeClr val="tx1"/>
                </a:solidFill>
                <a:effectLst/>
                <a:latin typeface="Arial" panose="020B0604020202020204" pitchFamily="34" charset="0"/>
                <a:ea typeface="+mn-ea"/>
                <a:cs typeface="+mn-cs"/>
              </a:rPr>
              <a:t> per unit of energy, etc.). The highest impact, according to the diagram, is on food/land.</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The overall performance of the intervention is combined into one single index, which corresponds to the area of the polygon on the spider chart. For example, in this case the overall performance is </a:t>
            </a:r>
            <a:r>
              <a:rPr lang="en-US" sz="900" b="0" kern="1200" noProof="0">
                <a:solidFill>
                  <a:schemeClr val="tx1"/>
                </a:solidFill>
                <a:effectLst/>
                <a:latin typeface="Arial" panose="020B0604020202020204" pitchFamily="34" charset="0"/>
                <a:ea typeface="+mn-ea"/>
                <a:cs typeface="+mn-cs"/>
              </a:rPr>
              <a:t>25.6.</a:t>
            </a:r>
          </a:p>
          <a:p>
            <a:endParaRPr lang="en-US" sz="800" b="0" i="0" u="none" strike="noStrike" kern="1200" baseline="0" noProof="0">
              <a:solidFill>
                <a:schemeClr val="tx1"/>
              </a:solidFill>
              <a:latin typeface="Arial" panose="020B0604020202020204" pitchFamily="34" charset="0"/>
              <a:cs typeface="Arial" panose="020B0604020202020204" pitchFamily="34" charset="0"/>
            </a:endParaRPr>
          </a:p>
          <a:p>
            <a:r>
              <a:rPr lang="en-US" sz="800" b="1" i="0" u="none" strike="noStrike" kern="1200" baseline="0" noProof="0">
                <a:solidFill>
                  <a:schemeClr val="tx1"/>
                </a:solidFill>
                <a:latin typeface="Arial" panose="020B0604020202020204" pitchFamily="34" charset="0"/>
                <a:cs typeface="Arial" panose="020B0604020202020204" pitchFamily="34" charset="0"/>
              </a:rPr>
              <a:t>Sources:</a:t>
            </a:r>
          </a:p>
          <a:p>
            <a:endParaRPr lang="en-US" sz="800" b="0" i="0" u="none" strike="noStrike" kern="1200" baseline="0" noProof="0">
              <a:solidFill>
                <a:schemeClr val="tx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noProof="0" err="1">
                <a:solidFill>
                  <a:schemeClr val="tx1"/>
                </a:solidFill>
                <a:effectLst/>
                <a:latin typeface="Arial" panose="020B0604020202020204" pitchFamily="34" charset="0"/>
                <a:ea typeface="+mn-ea"/>
                <a:cs typeface="+mn-cs"/>
              </a:rPr>
              <a:t>Flammini</a:t>
            </a:r>
            <a:r>
              <a:rPr lang="en-US" sz="800" kern="1200" noProof="0">
                <a:solidFill>
                  <a:schemeClr val="tx1"/>
                </a:solidFill>
                <a:effectLst/>
                <a:latin typeface="Arial" panose="020B0604020202020204" pitchFamily="34" charset="0"/>
                <a:ea typeface="+mn-ea"/>
                <a:cs typeface="+mn-cs"/>
              </a:rPr>
              <a:t>, A., </a:t>
            </a:r>
            <a:r>
              <a:rPr lang="en-US" sz="800" kern="1200" noProof="0" err="1">
                <a:solidFill>
                  <a:schemeClr val="tx1"/>
                </a:solidFill>
                <a:effectLst/>
                <a:latin typeface="Arial" panose="020B0604020202020204" pitchFamily="34" charset="0"/>
                <a:ea typeface="+mn-ea"/>
                <a:cs typeface="+mn-cs"/>
              </a:rPr>
              <a:t>Puri</a:t>
            </a:r>
            <a:r>
              <a:rPr lang="en-US" sz="800" kern="1200" noProof="0">
                <a:solidFill>
                  <a:schemeClr val="tx1"/>
                </a:solidFill>
                <a:effectLst/>
                <a:latin typeface="Arial" panose="020B0604020202020204" pitchFamily="34" charset="0"/>
                <a:ea typeface="+mn-ea"/>
                <a:cs typeface="+mn-cs"/>
              </a:rPr>
              <a:t>, M., </a:t>
            </a:r>
            <a:r>
              <a:rPr lang="en-US" sz="800" kern="1200" noProof="0" err="1">
                <a:solidFill>
                  <a:schemeClr val="tx1"/>
                </a:solidFill>
                <a:effectLst/>
                <a:latin typeface="Arial" panose="020B0604020202020204" pitchFamily="34" charset="0"/>
                <a:ea typeface="+mn-ea"/>
                <a:cs typeface="+mn-cs"/>
              </a:rPr>
              <a:t>Pluschke</a:t>
            </a:r>
            <a:r>
              <a:rPr lang="en-US" sz="800" kern="1200" noProof="0">
                <a:solidFill>
                  <a:schemeClr val="tx1"/>
                </a:solidFill>
                <a:effectLst/>
                <a:latin typeface="Arial" panose="020B0604020202020204" pitchFamily="34" charset="0"/>
                <a:ea typeface="+mn-ea"/>
                <a:cs typeface="+mn-cs"/>
              </a:rPr>
              <a:t>, L. &amp; Dubois, O (2014), ‘Walking the Nexus Talk: Assessing the Water-Energy-Food Nexus in the Context of the Sustainable Energy for All Initiative’, Food and Agriculture Organization of the United Nations, Rome.</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30</a:t>
            </a:fld>
            <a:endParaRPr lang="en-GB"/>
          </a:p>
        </p:txBody>
      </p:sp>
    </p:spTree>
    <p:extLst>
      <p:ext uri="{BB962C8B-B14F-4D97-AF65-F5344CB8AC3E}">
        <p14:creationId xmlns:p14="http://schemas.microsoft.com/office/powerpoint/2010/main" val="3960911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kern="1200" noProof="0">
                <a:solidFill>
                  <a:schemeClr val="tx1"/>
                </a:solidFill>
                <a:effectLst/>
                <a:latin typeface="Arial" panose="020B0604020202020204" pitchFamily="34" charset="0"/>
                <a:ea typeface="+mn-ea"/>
                <a:cs typeface="+mn-cs"/>
              </a:rPr>
              <a:t>Notes:</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With this method, different interventions can be easily compared to support decision-making. In this example, three examples of interventions and their respective impacts on Nexus aspects are presented. This assessment does not suggest which interventions are better than others in absolute terms, but it does highlight the trade-offs and for which aspects the intervention is adding pressure to the different components of the system. </a:t>
            </a:r>
          </a:p>
          <a:p>
            <a:endParaRPr lang="en-US" sz="900" kern="1200" noProof="0">
              <a:solidFill>
                <a:schemeClr val="tx1"/>
              </a:solidFill>
              <a:effectLst/>
              <a:latin typeface="Arial" panose="020B0604020202020204" pitchFamily="34" charset="0"/>
              <a:ea typeface="+mn-ea"/>
              <a:cs typeface="+mn-cs"/>
            </a:endParaRPr>
          </a:p>
          <a:p>
            <a:r>
              <a:rPr lang="en-US" sz="900" b="1" kern="1200" noProof="0">
                <a:solidFill>
                  <a:schemeClr val="tx1"/>
                </a:solidFill>
                <a:effectLst/>
                <a:latin typeface="Arial" panose="020B0604020202020204" pitchFamily="34" charset="0"/>
                <a:ea typeface="+mn-ea"/>
                <a:cs typeface="+mn-cs"/>
              </a:rPr>
              <a:t>Sources:</a:t>
            </a:r>
          </a:p>
          <a:p>
            <a:endParaRPr lang="en-US" sz="900" kern="1200" noProof="0">
              <a:solidFill>
                <a:schemeClr val="tx1"/>
              </a:solidFill>
              <a:effectLst/>
              <a:latin typeface="Arial" panose="020B0604020202020204" pitchFamily="34" charset="0"/>
              <a:ea typeface="+mn-ea"/>
              <a:cs typeface="+mn-cs"/>
            </a:endParaRPr>
          </a:p>
          <a:p>
            <a:r>
              <a:rPr lang="en-US" sz="900" kern="1200" noProof="0" err="1">
                <a:solidFill>
                  <a:schemeClr val="tx1"/>
                </a:solidFill>
                <a:effectLst/>
                <a:latin typeface="Arial" panose="020B0604020202020204" pitchFamily="34" charset="0"/>
                <a:ea typeface="+mn-ea"/>
                <a:cs typeface="+mn-cs"/>
              </a:rPr>
              <a:t>Flammini</a:t>
            </a:r>
            <a:r>
              <a:rPr lang="en-US" sz="900" kern="1200" noProof="0">
                <a:solidFill>
                  <a:schemeClr val="tx1"/>
                </a:solidFill>
                <a:effectLst/>
                <a:latin typeface="Arial" panose="020B0604020202020204" pitchFamily="34" charset="0"/>
                <a:ea typeface="+mn-ea"/>
                <a:cs typeface="+mn-cs"/>
              </a:rPr>
              <a:t>, A., </a:t>
            </a:r>
            <a:r>
              <a:rPr lang="en-US" sz="900" kern="1200" noProof="0" err="1">
                <a:solidFill>
                  <a:schemeClr val="tx1"/>
                </a:solidFill>
                <a:effectLst/>
                <a:latin typeface="Arial" panose="020B0604020202020204" pitchFamily="34" charset="0"/>
                <a:ea typeface="+mn-ea"/>
                <a:cs typeface="+mn-cs"/>
              </a:rPr>
              <a:t>Puri</a:t>
            </a:r>
            <a:r>
              <a:rPr lang="en-US" sz="900" kern="1200" noProof="0">
                <a:solidFill>
                  <a:schemeClr val="tx1"/>
                </a:solidFill>
                <a:effectLst/>
                <a:latin typeface="Arial" panose="020B0604020202020204" pitchFamily="34" charset="0"/>
                <a:ea typeface="+mn-ea"/>
                <a:cs typeface="+mn-cs"/>
              </a:rPr>
              <a:t>, M., </a:t>
            </a:r>
            <a:r>
              <a:rPr lang="en-US" sz="900" kern="1200" noProof="0" err="1">
                <a:solidFill>
                  <a:schemeClr val="tx1"/>
                </a:solidFill>
                <a:effectLst/>
                <a:latin typeface="Arial" panose="020B0604020202020204" pitchFamily="34" charset="0"/>
                <a:ea typeface="+mn-ea"/>
                <a:cs typeface="+mn-cs"/>
              </a:rPr>
              <a:t>Pluschke</a:t>
            </a:r>
            <a:r>
              <a:rPr lang="en-US" sz="900" kern="1200" noProof="0">
                <a:solidFill>
                  <a:schemeClr val="tx1"/>
                </a:solidFill>
                <a:effectLst/>
                <a:latin typeface="Arial" panose="020B0604020202020204" pitchFamily="34" charset="0"/>
                <a:ea typeface="+mn-ea"/>
                <a:cs typeface="+mn-cs"/>
              </a:rPr>
              <a:t>, L. &amp; Dubois, O (2014), ‘Walking the Nexus Talk: Assessing the Water-Energy-Food Nexus in the Context of the Sustainable Energy for All Initiative’, Food and Agriculture Organization of the United Nations, Rome.</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31</a:t>
            </a:fld>
            <a:endParaRPr lang="en-GB"/>
          </a:p>
        </p:txBody>
      </p:sp>
    </p:spTree>
    <p:extLst>
      <p:ext uri="{BB962C8B-B14F-4D97-AF65-F5344CB8AC3E}">
        <p14:creationId xmlns:p14="http://schemas.microsoft.com/office/powerpoint/2010/main" val="4009272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latin typeface="Arial"/>
                <a:cs typeface="Arial"/>
              </a:rPr>
              <a:t>Notes:</a:t>
            </a:r>
          </a:p>
          <a:p>
            <a:endParaRPr lang="en-US" noProof="0">
              <a:latin typeface="Arial"/>
              <a:cs typeface="Arial"/>
            </a:endParaRPr>
          </a:p>
          <a:p>
            <a:r>
              <a:rPr lang="en-US" noProof="0">
                <a:latin typeface="Arial"/>
                <a:cs typeface="Arial"/>
              </a:rPr>
              <a:t>Within the framework of Nexus Regional Dialogues </a:t>
            </a:r>
            <a:r>
              <a:rPr lang="en-US" noProof="0" err="1">
                <a:latin typeface="Arial"/>
                <a:cs typeface="Arial"/>
              </a:rPr>
              <a:t>Programme</a:t>
            </a:r>
            <a:r>
              <a:rPr lang="en-US" noProof="0">
                <a:latin typeface="Arial"/>
                <a:cs typeface="Arial"/>
              </a:rPr>
              <a:t>, a comprehensive list of indicators was developed for assessing the impacts of Nexus projects. </a:t>
            </a:r>
            <a:endParaRPr lang="en-US" noProof="0"/>
          </a:p>
          <a:p>
            <a:r>
              <a:rPr lang="en-US" noProof="0">
                <a:latin typeface="Arial"/>
                <a:cs typeface="Arial"/>
              </a:rPr>
              <a:t>The structure of the indicator list is based on an integrated nexus-livelihoods framework, which combines WEF Nexus and sustainable livelihoods approaches and </a:t>
            </a:r>
            <a:endParaRPr lang="en-US" noProof="0">
              <a:cs typeface="Arial"/>
            </a:endParaRPr>
          </a:p>
          <a:p>
            <a:r>
              <a:rPr lang="en-US" noProof="0">
                <a:latin typeface="Arial"/>
                <a:cs typeface="Arial"/>
              </a:rPr>
              <a:t>provides a tool for assessing environmental livelihood security. </a:t>
            </a:r>
            <a:endParaRPr lang="en-US" noProof="0">
              <a:cs typeface="Arial"/>
            </a:endParaRPr>
          </a:p>
          <a:p>
            <a:endParaRPr lang="en-US" noProof="0"/>
          </a:p>
          <a:p>
            <a:pPr marL="171450" indent="-171450">
              <a:buFont typeface="Arial" panose="020B0604020202020204" pitchFamily="34" charset="0"/>
              <a:buChar char="•"/>
            </a:pPr>
            <a:r>
              <a:rPr lang="en-US" noProof="0">
                <a:latin typeface="Arial"/>
                <a:cs typeface="Arial"/>
              </a:rPr>
              <a:t>In addition to the four pillars Water, Energy, Food and Livelihoods, the indicator table features Governance as a specific category, since – as we have just learned, governance plays a </a:t>
            </a:r>
            <a:endParaRPr lang="en-US" noProof="0">
              <a:cs typeface="Arial"/>
            </a:endParaRPr>
          </a:p>
          <a:p>
            <a:pPr marL="171450" indent="-171450">
              <a:buFont typeface="Arial" panose="020B0604020202020204" pitchFamily="34" charset="0"/>
              <a:buChar char="•"/>
            </a:pPr>
            <a:r>
              <a:rPr lang="en-US" noProof="0">
                <a:latin typeface="Arial"/>
                <a:cs typeface="Arial"/>
              </a:rPr>
              <a:t>crucial role in </a:t>
            </a:r>
            <a:r>
              <a:rPr lang="en-US" noProof="0" err="1">
                <a:latin typeface="Arial"/>
                <a:cs typeface="Arial"/>
              </a:rPr>
              <a:t>institutionalising</a:t>
            </a:r>
            <a:r>
              <a:rPr lang="en-US" noProof="0">
                <a:latin typeface="Arial"/>
                <a:cs typeface="Arial"/>
              </a:rPr>
              <a:t> the WEF Nexus approach. These indicators shall help to measure impact of projects aiming to improve the enabling environment for a Nexus approach.</a:t>
            </a:r>
          </a:p>
          <a:p>
            <a:pPr marL="171450" indent="-171450">
              <a:buFont typeface="Arial" panose="020B0604020202020204" pitchFamily="34" charset="0"/>
              <a:buChar char="•"/>
            </a:pPr>
            <a:r>
              <a:rPr lang="en-US" noProof="0">
                <a:latin typeface="Arial"/>
                <a:cs typeface="Arial"/>
              </a:rPr>
              <a:t>The important role of ecosystems is reflected in each of the resources pillars. </a:t>
            </a:r>
            <a:endParaRPr lang="en-US" noProof="0">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32</a:t>
            </a:fld>
            <a:endParaRPr lang="en-GB"/>
          </a:p>
        </p:txBody>
      </p:sp>
    </p:spTree>
    <p:extLst>
      <p:ext uri="{BB962C8B-B14F-4D97-AF65-F5344CB8AC3E}">
        <p14:creationId xmlns:p14="http://schemas.microsoft.com/office/powerpoint/2010/main" val="2362548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a:t>
            </a:r>
          </a:p>
          <a:p>
            <a:endParaRPr lang="en-US" noProof="0"/>
          </a:p>
          <a:p>
            <a:r>
              <a:rPr lang="en-US" noProof="0"/>
              <a:t>On this slide you see a selection of indicator examples for the NRD framework. </a:t>
            </a:r>
          </a:p>
          <a:p>
            <a:endParaRPr lang="en-US" noProof="0"/>
          </a:p>
          <a:p>
            <a:r>
              <a:rPr lang="en-US" noProof="0"/>
              <a:t>As you see, for each of the main pillars – apart from governance – the indicators are further divided into categories that refer to the interconnectedness of the Nexus pillars, such as Energy for Livelihoods, Water for Food etc.</a:t>
            </a:r>
          </a:p>
          <a:p>
            <a:endParaRPr lang="en-US" noProof="0"/>
          </a:p>
          <a:p>
            <a:r>
              <a:rPr lang="en-US" noProof="0"/>
              <a:t>Then the indicators are further refined into sub-categories describing different aspects of each category, such as regulatory instruments as one aspect of governance, abstraction as one aspect where energy is used for water supply, etc. </a:t>
            </a:r>
          </a:p>
          <a:p>
            <a:endParaRPr lang="en-US" noProof="0"/>
          </a:p>
          <a:p>
            <a:r>
              <a:rPr lang="en-US" noProof="0"/>
              <a:t>Then for each Sub-category the indicator list includes one or more indicators that can be used to measure the impact of an intervention or nexus project.</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The Indicator list also makes reference to relevant SDG targets that the respective indicator would contribute to</a:t>
            </a:r>
          </a:p>
          <a:p>
            <a:endParaRPr lang="en-GB"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33</a:t>
            </a:fld>
            <a:endParaRPr lang="en-GB"/>
          </a:p>
        </p:txBody>
      </p:sp>
    </p:spTree>
    <p:extLst>
      <p:ext uri="{BB962C8B-B14F-4D97-AF65-F5344CB8AC3E}">
        <p14:creationId xmlns:p14="http://schemas.microsoft.com/office/powerpoint/2010/main" val="2673504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kern="1200" noProof="0">
                <a:solidFill>
                  <a:schemeClr val="tx1"/>
                </a:solidFill>
                <a:effectLst/>
                <a:latin typeface="Arial"/>
                <a:cs typeface="Arial"/>
              </a:rPr>
              <a:t>Notes:</a:t>
            </a:r>
          </a:p>
          <a:p>
            <a:endParaRPr lang="en-US" sz="900" kern="1200" noProof="0">
              <a:solidFill>
                <a:schemeClr val="tx1"/>
              </a:solidFill>
              <a:effectLst/>
              <a:latin typeface="Arial"/>
              <a:cs typeface="Arial"/>
            </a:endParaRPr>
          </a:p>
          <a:p>
            <a:r>
              <a:rPr lang="en-US" sz="900" kern="1200" noProof="0">
                <a:solidFill>
                  <a:schemeClr val="tx1"/>
                </a:solidFill>
                <a:effectLst/>
                <a:latin typeface="Arial"/>
                <a:cs typeface="Arial"/>
              </a:rPr>
              <a:t>For the evaluation of a project, depending on the nature of the project, an appropriate selection of indicators should be selected.</a:t>
            </a:r>
            <a:r>
              <a:rPr lang="en-US" noProof="0">
                <a:latin typeface="Arial"/>
                <a:cs typeface="Arial"/>
              </a:rPr>
              <a:t> </a:t>
            </a:r>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a:cs typeface="Arial"/>
              </a:rPr>
              <a:t>When selecting indicators , one needs to consider indicators that are the most relevant for the project and indicators that are easily measurable</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a:cs typeface="Arial"/>
              </a:rPr>
              <a:t>Projects including technical measures should </a:t>
            </a:r>
            <a:r>
              <a:rPr lang="en-US" sz="900" kern="1200" noProof="0" err="1">
                <a:solidFill>
                  <a:schemeClr val="tx1"/>
                </a:solidFill>
                <a:effectLst/>
                <a:latin typeface="Arial"/>
                <a:cs typeface="Arial"/>
              </a:rPr>
              <a:t>utilise</a:t>
            </a:r>
            <a:r>
              <a:rPr lang="en-US" sz="900" kern="1200" noProof="0">
                <a:solidFill>
                  <a:schemeClr val="tx1"/>
                </a:solidFill>
                <a:effectLst/>
                <a:latin typeface="Arial"/>
                <a:cs typeface="Arial"/>
              </a:rPr>
              <a:t> indicators from each of the categories Livelihood, Water, Energy and Food, projects conducting mostly non-technical measures should </a:t>
            </a:r>
            <a:r>
              <a:rPr lang="en-US" sz="900" kern="1200" noProof="0" err="1">
                <a:solidFill>
                  <a:schemeClr val="tx1"/>
                </a:solidFill>
                <a:effectLst/>
                <a:latin typeface="Arial"/>
                <a:cs typeface="Arial"/>
              </a:rPr>
              <a:t>utilise</a:t>
            </a:r>
            <a:r>
              <a:rPr lang="en-US" sz="900" kern="1200" noProof="0">
                <a:solidFill>
                  <a:schemeClr val="tx1"/>
                </a:solidFill>
                <a:effectLst/>
                <a:latin typeface="Arial"/>
                <a:cs typeface="Arial"/>
              </a:rPr>
              <a:t> indicators from the category Governance.</a:t>
            </a:r>
            <a:r>
              <a:rPr lang="en-US" noProof="0">
                <a:latin typeface="Arial"/>
                <a:cs typeface="Arial"/>
              </a:rPr>
              <a:t> </a:t>
            </a:r>
            <a:endParaRPr lang="en-US" sz="900" kern="1200" noProof="0">
              <a:solidFill>
                <a:schemeClr val="tx1"/>
              </a:solidFill>
              <a:effectLst/>
              <a:latin typeface="Arial" panose="020B0604020202020204" pitchFamily="34" charset="0"/>
              <a:cs typeface="Arial"/>
            </a:endParaRPr>
          </a:p>
          <a:p>
            <a:endParaRPr lang="en-US" sz="900" kern="1200" noProof="0">
              <a:solidFill>
                <a:schemeClr val="tx1"/>
              </a:solidFill>
              <a:effectLst/>
              <a:latin typeface="Arial" panose="020B0604020202020204" pitchFamily="34" charset="0"/>
              <a:ea typeface="+mn-ea"/>
              <a:cs typeface="+mn-cs"/>
            </a:endParaRPr>
          </a:p>
          <a:p>
            <a:r>
              <a:rPr lang="en-US" noProof="0">
                <a:latin typeface="Arial"/>
                <a:cs typeface="Arial"/>
              </a:rPr>
              <a:t>If</a:t>
            </a:r>
            <a:r>
              <a:rPr lang="en-US" sz="900" kern="1200" noProof="0">
                <a:solidFill>
                  <a:schemeClr val="tx1"/>
                </a:solidFill>
                <a:effectLst/>
                <a:latin typeface="Arial"/>
                <a:cs typeface="Arial"/>
              </a:rPr>
              <a:t> the aim of the assessment is to do a comprehensive assessments of the impacts of a project, a larger number of indicators should be selected,. If the aim is rather to monitor project impact, some key performance indicators can be selected to demonstrate the impact of the project.</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a:cs typeface="Arial"/>
              </a:rPr>
              <a:t>After choosing suitable indicators, a baseline needs to be established against which impacts or progress are then to be measured.</a:t>
            </a:r>
          </a:p>
          <a:p>
            <a:endParaRPr lang="en-GB"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34</a:t>
            </a:fld>
            <a:endParaRPr lang="en-GB"/>
          </a:p>
        </p:txBody>
      </p:sp>
    </p:spTree>
    <p:extLst>
      <p:ext uri="{BB962C8B-B14F-4D97-AF65-F5344CB8AC3E}">
        <p14:creationId xmlns:p14="http://schemas.microsoft.com/office/powerpoint/2010/main" val="3616444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noProof="0">
                <a:solidFill>
                  <a:schemeClr val="tx1"/>
                </a:solidFill>
              </a:rPr>
              <a:t>Notes:</a:t>
            </a:r>
          </a:p>
          <a:p>
            <a:endParaRPr lang="en-US" noProof="0"/>
          </a:p>
          <a:p>
            <a:r>
              <a:rPr lang="en-US" noProof="0"/>
              <a:t>Before we move on to an interactive exercise that we prepared, we would like to take some time to answer any questions you might have on approaches and tools for assessing the Nexus</a:t>
            </a:r>
          </a:p>
        </p:txBody>
      </p:sp>
      <p:sp>
        <p:nvSpPr>
          <p:cNvPr id="4" name="Foliennummernplatzhalter 3"/>
          <p:cNvSpPr>
            <a:spLocks noGrp="1"/>
          </p:cNvSpPr>
          <p:nvPr>
            <p:ph type="sldNum" sz="quarter" idx="5"/>
          </p:nvPr>
        </p:nvSpPr>
        <p:spPr/>
        <p:txBody>
          <a:bodyPr/>
          <a:lstStyle/>
          <a:p>
            <a:fld id="{4045F879-0589-40D4-B0E5-B74D0CAD5C6C}" type="slidenum">
              <a:rPr lang="en-GB" smtClean="0"/>
              <a:pPr/>
              <a:t>35</a:t>
            </a:fld>
            <a:endParaRPr lang="en-GB"/>
          </a:p>
        </p:txBody>
      </p:sp>
    </p:spTree>
    <p:extLst>
      <p:ext uri="{BB962C8B-B14F-4D97-AF65-F5344CB8AC3E}">
        <p14:creationId xmlns:p14="http://schemas.microsoft.com/office/powerpoint/2010/main" val="1898670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noProof="0">
                <a:solidFill>
                  <a:schemeClr val="tx1"/>
                </a:solidFill>
              </a:rPr>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noProof="0">
                <a:solidFill>
                  <a:schemeClr val="tx1"/>
                </a:solidFill>
              </a:rPr>
              <a:t>We now move to the more interactive part of the training. You are now asked to engage in an exercise where you can discuss relevant indicators for assessing nexus challenges and projects.</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5279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171450" indent="-171450">
              <a:buFont typeface="Symbol" panose="05050102010706020507" pitchFamily="18" charset="2"/>
              <a:buChar char="-"/>
            </a:pPr>
            <a:r>
              <a:rPr lang="en-US" noProof="0"/>
              <a:t>See instructions in handout. </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3016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a:solidFill>
                <a:schemeClr val="tx1"/>
              </a:solidFill>
            </a:endParaRP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1428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171450" indent="-171450">
              <a:buFont typeface="Symbol" panose="05050102010706020507" pitchFamily="18" charset="2"/>
              <a:buChar char="-"/>
            </a:pPr>
            <a:r>
              <a:rPr lang="en-US" noProof="0"/>
              <a:t>See instructions in handout. </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17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800" b="1" noProof="0"/>
              <a:t>Notes: </a:t>
            </a:r>
          </a:p>
          <a:p>
            <a:pPr marL="0" indent="0">
              <a:buNone/>
            </a:pPr>
            <a:endParaRPr lang="en-US" sz="1800" b="1" noProof="0"/>
          </a:p>
          <a:p>
            <a:pPr marL="0" lvl="0" indent="0">
              <a:lnSpc>
                <a:spcPct val="107000"/>
              </a:lnSpc>
              <a:spcAft>
                <a:spcPts val="800"/>
              </a:spcAft>
              <a:buFont typeface="Times New Roman" panose="02020603050405020304" pitchFamily="18" charset="0"/>
              <a:buNone/>
              <a:tabLst>
                <a:tab pos="457200" algn="l"/>
              </a:tabLst>
            </a:pPr>
            <a:r>
              <a:rPr lang="en-US" sz="1800" noProof="0">
                <a:effectLst/>
                <a:latin typeface="Calibri" panose="020F0502020204030204" pitchFamily="34" charset="0"/>
                <a:ea typeface="Calibri" panose="020F0502020204030204" pitchFamily="34" charset="0"/>
                <a:cs typeface="Times New Roman" panose="02020603050405020304" pitchFamily="18" charset="0"/>
              </a:rPr>
              <a:t>The objective of this session is to </a:t>
            </a:r>
          </a:p>
          <a:p>
            <a:pPr marL="171450" lvl="0" indent="-171450">
              <a:buFont typeface="Arial" panose="020B0604020202020204" pitchFamily="34" charset="0"/>
              <a:buChar char="•"/>
            </a:pPr>
            <a:r>
              <a:rPr lang="en-US" sz="1800" kern="1200" noProof="0">
                <a:solidFill>
                  <a:schemeClr val="tx1"/>
                </a:solidFill>
                <a:effectLst/>
                <a:latin typeface="Arial" panose="020B0604020202020204" pitchFamily="34" charset="0"/>
                <a:ea typeface="+mn-ea"/>
                <a:cs typeface="+mn-cs"/>
              </a:rPr>
              <a:t>Raise awareness on the fact that understanding of the nexus is the basis for decision-making and requires dialogue between science, policy, and stakeholders.</a:t>
            </a:r>
          </a:p>
          <a:p>
            <a:pPr marL="171450" lvl="0" indent="-171450">
              <a:buFont typeface="Arial" panose="020B0604020202020204" pitchFamily="34" charset="0"/>
              <a:buChar char="•"/>
            </a:pPr>
            <a:r>
              <a:rPr lang="en-US" sz="1800" kern="1200" noProof="0">
                <a:solidFill>
                  <a:schemeClr val="tx1"/>
                </a:solidFill>
                <a:effectLst/>
                <a:latin typeface="Arial"/>
                <a:cs typeface="Arial"/>
              </a:rPr>
              <a:t>Understand that assessments can be done with different objectives – for a better understanding of the Nexus context, existing synergies and trade-offs, for predicting impacts of changes in the context on the nexus situation, and </a:t>
            </a:r>
            <a:r>
              <a:rPr lang="en-US" sz="1800" noProof="0">
                <a:latin typeface="Arial"/>
                <a:cs typeface="Arial"/>
              </a:rPr>
              <a:t>last</a:t>
            </a:r>
            <a:r>
              <a:rPr lang="en-US" sz="1800" kern="1200" noProof="0">
                <a:solidFill>
                  <a:schemeClr val="tx1"/>
                </a:solidFill>
                <a:effectLst/>
                <a:latin typeface="Arial"/>
                <a:cs typeface="Arial"/>
              </a:rPr>
              <a:t> but not least for assessing the impact of nexus projects and interventions.</a:t>
            </a:r>
          </a:p>
          <a:p>
            <a:pPr marL="171450" indent="-171450">
              <a:buFont typeface="Arial" panose="020B0604020202020204" pitchFamily="34" charset="0"/>
              <a:buChar char="•"/>
            </a:pPr>
            <a:r>
              <a:rPr lang="en-US" sz="1800" kern="1200" noProof="0">
                <a:solidFill>
                  <a:schemeClr val="tx1"/>
                </a:solidFill>
                <a:effectLst/>
                <a:latin typeface="Arial" panose="020B0604020202020204" pitchFamily="34" charset="0"/>
                <a:ea typeface="+mn-ea"/>
                <a:cs typeface="+mn-cs"/>
              </a:rPr>
              <a:t>You will learn about a broad variety of assessment approaches and instruments that exist to assess the WEF Nexus natural resource base as well as related governance frameworks</a:t>
            </a:r>
          </a:p>
          <a:p>
            <a:pPr marL="171450" indent="-171450">
              <a:buFont typeface="Arial" panose="020B0604020202020204" pitchFamily="34" charset="0"/>
              <a:buChar char="•"/>
            </a:pPr>
            <a:endParaRPr lang="en-US" sz="1800" kern="1200" noProof="0">
              <a:solidFill>
                <a:schemeClr val="tx1"/>
              </a:solidFill>
              <a:effectLst/>
              <a:latin typeface="Arial" panose="020B0604020202020204" pitchFamily="34" charset="0"/>
              <a:ea typeface="+mn-ea"/>
              <a:cs typeface="+mn-cs"/>
            </a:endParaRPr>
          </a:p>
          <a:p>
            <a:pPr marL="0" indent="0">
              <a:buFont typeface="Arial" panose="020B0604020202020204" pitchFamily="34" charset="0"/>
              <a:buNone/>
            </a:pPr>
            <a:r>
              <a:rPr lang="en-US" sz="1800" kern="1200" noProof="0">
                <a:solidFill>
                  <a:schemeClr val="tx1"/>
                </a:solidFill>
                <a:effectLst/>
                <a:latin typeface="Arial" panose="020B0604020202020204" pitchFamily="34" charset="0"/>
                <a:ea typeface="+mn-ea"/>
                <a:cs typeface="+mn-cs"/>
              </a:rPr>
              <a:t>After a short introduction we will look at approaches for: </a:t>
            </a:r>
          </a:p>
          <a:p>
            <a:pPr marL="171450" indent="-171450" algn="l" defTabSz="685800" rtl="0" eaLnBrk="1" latinLnBrk="0" hangingPunct="1">
              <a:buFont typeface="Wingdings" panose="05000000000000000000" pitchFamily="2" charset="2"/>
              <a:buChar char="§"/>
            </a:pPr>
            <a:r>
              <a:rPr lang="en-US" sz="1800" b="0" kern="1200" noProof="0">
                <a:solidFill>
                  <a:srgbClr val="004C82"/>
                </a:solidFill>
                <a:latin typeface="Arial" panose="020B0604020202020204" pitchFamily="34" charset="0"/>
                <a:ea typeface="+mn-ea"/>
                <a:cs typeface="+mn-cs"/>
              </a:rPr>
              <a:t>WEF Nexus context analyses</a:t>
            </a:r>
          </a:p>
          <a:p>
            <a:pPr marL="171450" indent="-171450" algn="l" defTabSz="685800" rtl="0" eaLnBrk="1" latinLnBrk="0" hangingPunct="1">
              <a:buFont typeface="Wingdings" panose="05000000000000000000" pitchFamily="2" charset="2"/>
              <a:buChar char="§"/>
            </a:pPr>
            <a:r>
              <a:rPr lang="en-US" sz="1800" b="0" kern="1200" noProof="0">
                <a:solidFill>
                  <a:srgbClr val="004C82"/>
                </a:solidFill>
                <a:latin typeface="Arial" panose="020B0604020202020204" pitchFamily="34" charset="0"/>
                <a:ea typeface="+mn-ea"/>
                <a:cs typeface="+mn-cs"/>
              </a:rPr>
              <a:t>Assessing impacts of changes</a:t>
            </a:r>
          </a:p>
          <a:p>
            <a:pPr marL="171450" indent="-171450" algn="l" defTabSz="685800" rtl="0" eaLnBrk="1" latinLnBrk="0" hangingPunct="1">
              <a:buFont typeface="Wingdings" panose="05000000000000000000" pitchFamily="2" charset="2"/>
              <a:buChar char="§"/>
            </a:pPr>
            <a:r>
              <a:rPr lang="en-US" sz="1800" b="0" kern="1200" noProof="0">
                <a:solidFill>
                  <a:srgbClr val="004C82"/>
                </a:solidFill>
                <a:latin typeface="Arial" panose="020B0604020202020204" pitchFamily="34" charset="0"/>
                <a:ea typeface="+mn-ea"/>
                <a:cs typeface="+mn-cs"/>
              </a:rPr>
              <a:t>Assessment of specific nexus interventions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368248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40</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423551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ts val="1200"/>
              </a:lnSpc>
              <a:spcBef>
                <a:spcPts val="600"/>
              </a:spcBef>
              <a:spcAft>
                <a:spcPts val="600"/>
              </a:spcAft>
            </a:pPr>
            <a:r>
              <a:rPr lang="en-US" sz="900" b="1" noProof="0">
                <a:effectLst/>
                <a:latin typeface="Arial" panose="020B0604020202020204" pitchFamily="34" charset="0"/>
                <a:ea typeface="Arial" panose="020B0604020202020204" pitchFamily="34" charset="0"/>
                <a:cs typeface="Times New Roman" panose="02020603050405020304" pitchFamily="18" charset="0"/>
              </a:rPr>
              <a:t>Notes:</a:t>
            </a:r>
            <a:endParaRPr lang="en-US" sz="900" noProof="0">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200"/>
              </a:lnSpc>
              <a:spcBef>
                <a:spcPts val="600"/>
              </a:spcBef>
              <a:spcAft>
                <a:spcPts val="600"/>
              </a:spcAft>
            </a:pPr>
            <a:r>
              <a:rPr lang="en-US" sz="900" noProof="0">
                <a:effectLst/>
                <a:latin typeface="Arial" panose="020B0604020202020204" pitchFamily="34" charset="0"/>
                <a:ea typeface="Arial" panose="020B0604020202020204" pitchFamily="34" charset="0"/>
                <a:cs typeface="Times New Roman" panose="02020603050405020304" pitchFamily="18" charset="0"/>
              </a:rPr>
              <a:t>[Storytelling Intro – adjust names to local context]</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Let’s get back to Ms. </a:t>
            </a:r>
            <a:r>
              <a:rPr lang="en-US" sz="900" i="1" noProof="0">
                <a:effectLst/>
                <a:latin typeface="Arial" panose="020B0604020202020204" pitchFamily="34" charset="0"/>
                <a:ea typeface="Arial" panose="020B0604020202020204" pitchFamily="34" charset="0"/>
                <a:cs typeface="Times New Roman" panose="02020603050405020304" pitchFamily="18" charset="0"/>
              </a:rPr>
              <a:t>Sinclair</a:t>
            </a:r>
            <a:r>
              <a:rPr lang="en-US" sz="900" noProof="0">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You remember that she is the head of city administration of </a:t>
            </a:r>
            <a:r>
              <a:rPr lang="en-US" sz="900" i="1" noProof="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a:effectLst/>
                <a:latin typeface="Arial" panose="020B0604020202020204" pitchFamily="34" charset="0"/>
                <a:ea typeface="Arial" panose="020B0604020202020204" pitchFamily="34" charset="0"/>
                <a:cs typeface="Times New Roman" panose="02020603050405020304" pitchFamily="18" charset="0"/>
              </a:rPr>
              <a:t> where she is responsible for electricity supply.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We have learned that her proposal to exploit the potential for solar energy for electricity supply of the city has raised concerns from her colleagues responsible for agriculture and water resources.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At the end, Ms. Sinclair had realized that her idea of bringing solar energy to </a:t>
            </a:r>
            <a:r>
              <a:rPr lang="en-US" sz="900" noProof="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a:effectLst/>
                <a:latin typeface="Arial" panose="020B0604020202020204" pitchFamily="34" charset="0"/>
                <a:ea typeface="Arial" panose="020B0604020202020204" pitchFamily="34" charset="0"/>
                <a:cs typeface="Times New Roman" panose="02020603050405020304" pitchFamily="18" charset="0"/>
              </a:rPr>
              <a:t> would require many more discussions with her colleagues.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In order to be well prepared for those discussions, Ms. Sinclair would have to know how the three sectors, water energy and food production really impact on each other, how much agricultural land a solar panel field would occupy, to what extent decreasing energy prices would indeed encourage groundwater abstraction. Also she would have to better understand whether the water resources are really under stress, whether there is indeed competition for agricultural land or whether agricultural production in the region is even predicted to increase in order to ensure local food supply for the increasing urban population. In order to really make her arguments she therefore needs to assess the WEF nexus. She needs to better understand the existing resource situation, challenges in each sector, how they are interlinked and regulated by existing policies, so the whole WEF context. She would also have to know how this situation is expected to change due to ongoing developments, such as population growth, </a:t>
            </a:r>
            <a:r>
              <a:rPr lang="en-US" sz="900" noProof="0" err="1">
                <a:effectLst/>
                <a:latin typeface="Arial" panose="020B0604020202020204" pitchFamily="34" charset="0"/>
                <a:ea typeface="Arial" panose="020B0604020202020204" pitchFamily="34" charset="0"/>
                <a:cs typeface="Times New Roman" panose="02020603050405020304" pitchFamily="18" charset="0"/>
              </a:rPr>
              <a:t>industrialisation</a:t>
            </a:r>
            <a:r>
              <a:rPr lang="en-US" sz="900" noProof="0">
                <a:effectLst/>
                <a:latin typeface="Arial" panose="020B0604020202020204" pitchFamily="34" charset="0"/>
                <a:ea typeface="Arial" panose="020B0604020202020204" pitchFamily="34" charset="0"/>
                <a:cs typeface="Times New Roman" panose="02020603050405020304" pitchFamily="18" charset="0"/>
              </a:rPr>
              <a:t>, or policy goals to mitigate and adapt climate change.</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Based on this assessment she might be able to present a convincing solution, such as the combined use of land for agriculture and solar panels as we have seen in the example of so-called </a:t>
            </a:r>
            <a:r>
              <a:rPr lang="en-US" sz="900" noProof="0" err="1">
                <a:effectLst/>
                <a:latin typeface="Arial" panose="020B0604020202020204" pitchFamily="34" charset="0"/>
                <a:ea typeface="Arial" panose="020B0604020202020204" pitchFamily="34" charset="0"/>
                <a:cs typeface="Times New Roman" panose="02020603050405020304" pitchFamily="18" charset="0"/>
              </a:rPr>
              <a:t>Agrivoltaics</a:t>
            </a:r>
            <a:r>
              <a:rPr lang="en-US" sz="900" noProof="0">
                <a:effectLst/>
                <a:latin typeface="Arial" panose="020B0604020202020204" pitchFamily="34" charset="0"/>
                <a:ea typeface="Arial" panose="020B0604020202020204" pitchFamily="34" charset="0"/>
                <a:cs typeface="Times New Roman" panose="02020603050405020304" pitchFamily="18" charset="0"/>
              </a:rPr>
              <a:t> in Module I – or there might be other solutions, such as stricter regulation of groundwater abstraction. Again, in order to make a convincing case for these solutions, MS Sinclair would have to asses the impacts that such interventions would have on the situation of the three sectors – but also on the population of </a:t>
            </a:r>
            <a:r>
              <a:rPr lang="en-US" sz="900" noProof="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a:effectLst/>
                <a:latin typeface="Arial" panose="020B0604020202020204" pitchFamily="34" charset="0"/>
                <a:ea typeface="Arial" panose="020B0604020202020204" pitchFamily="34" charset="0"/>
                <a:cs typeface="Times New Roman" panose="02020603050405020304" pitchFamily="18" charset="0"/>
              </a:rPr>
              <a:t> and on sustainability in general. A comprehensive assessment will allow MS Sinclair to demonstrate the potential benefits of her solution - but also help Ms. Sinclair to make sure that her activity doesn’t have other unintended side-effect, such as on ecosystems, local livelihoods etc.</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This example from </a:t>
            </a:r>
            <a:r>
              <a:rPr lang="en-US" sz="900" noProof="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a:effectLst/>
                <a:latin typeface="Arial" panose="020B0604020202020204" pitchFamily="34" charset="0"/>
                <a:ea typeface="Arial" panose="020B0604020202020204" pitchFamily="34" charset="0"/>
                <a:cs typeface="Times New Roman" panose="02020603050405020304" pitchFamily="18" charset="0"/>
              </a:rPr>
              <a:t> brings us straight to the topic of this training which is about the different approaches and tools for assessing the WEF Nexus </a:t>
            </a:r>
          </a:p>
          <a:p>
            <a:pPr algn="just">
              <a:lnSpc>
                <a:spcPts val="1200"/>
              </a:lnSpc>
              <a:spcBef>
                <a:spcPts val="600"/>
              </a:spcBef>
              <a:spcAft>
                <a:spcPts val="600"/>
              </a:spcAft>
            </a:pPr>
            <a:r>
              <a:rPr lang="en-US" sz="900" noProof="0">
                <a:effectLst/>
                <a:latin typeface="Arial" panose="020B0604020202020204" pitchFamily="34" charset="0"/>
                <a:ea typeface="Arial" panose="020B0604020202020204" pitchFamily="34" charset="0"/>
                <a:cs typeface="Times New Roman" panose="02020603050405020304" pitchFamily="18" charset="0"/>
              </a:rPr>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990722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noProof="0">
                <a:solidFill>
                  <a:schemeClr val="tx1"/>
                </a:solidFill>
                <a:effectLst/>
                <a:latin typeface="Arial"/>
                <a:cs typeface="Arial"/>
              </a:rPr>
              <a:t>Notes:</a:t>
            </a:r>
          </a:p>
          <a:p>
            <a:endParaRPr lang="en-US" sz="1200" kern="1200" noProof="0">
              <a:solidFill>
                <a:schemeClr val="tx1"/>
              </a:solidFill>
              <a:effectLst/>
              <a:latin typeface="Arial"/>
              <a:cs typeface="Arial"/>
            </a:endParaRPr>
          </a:p>
          <a:p>
            <a:r>
              <a:rPr lang="en-US" sz="1200" kern="1200" noProof="0">
                <a:solidFill>
                  <a:schemeClr val="tx1"/>
                </a:solidFill>
                <a:effectLst/>
                <a:latin typeface="Arial"/>
                <a:cs typeface="Arial"/>
              </a:rPr>
              <a:t>Nexus assessments can provide important information on the status and interlinkages across different natural resources and economic sectors – which is the basis for decision making for sustainable development of these sectors</a:t>
            </a:r>
          </a:p>
          <a:p>
            <a:r>
              <a:rPr lang="en-US" sz="1200" kern="1200" noProof="0">
                <a:solidFill>
                  <a:schemeClr val="tx1"/>
                </a:solidFill>
                <a:effectLst/>
                <a:latin typeface="Arial"/>
                <a:cs typeface="Arial"/>
              </a:rPr>
              <a:t>In order to ensure the </a:t>
            </a:r>
            <a:r>
              <a:rPr lang="en-US" sz="1200" noProof="0">
                <a:latin typeface="Arial"/>
                <a:cs typeface="Arial"/>
              </a:rPr>
              <a:t>up-take</a:t>
            </a:r>
            <a:r>
              <a:rPr lang="en-US" sz="1200" kern="1200" noProof="0">
                <a:solidFill>
                  <a:schemeClr val="tx1"/>
                </a:solidFill>
                <a:effectLst/>
                <a:latin typeface="Arial"/>
                <a:cs typeface="Arial"/>
              </a:rPr>
              <a:t> of knowledge and information in decision making, however, science needs to provide assessments that are also relevant to policy and planning – an policy and decision makers - in turn - need to consult experts and scientific studies to inform decision making processes</a:t>
            </a:r>
          </a:p>
          <a:p>
            <a:r>
              <a:rPr lang="en-US" sz="1200" kern="1200" noProof="0">
                <a:solidFill>
                  <a:schemeClr val="tx1"/>
                </a:solidFill>
                <a:effectLst/>
                <a:latin typeface="Arial"/>
                <a:cs typeface="Arial"/>
              </a:rPr>
              <a:t>This can be supported by accompanying nexus assessments</a:t>
            </a:r>
            <a:r>
              <a:rPr lang="en-US" sz="1200" kern="1200" baseline="0" noProof="0">
                <a:solidFill>
                  <a:schemeClr val="tx1"/>
                </a:solidFill>
                <a:effectLst/>
                <a:latin typeface="Arial"/>
                <a:cs typeface="Arial"/>
              </a:rPr>
              <a:t> through </a:t>
            </a:r>
            <a:r>
              <a:rPr lang="en-US" sz="1200" b="1" kern="1200" baseline="0" noProof="0">
                <a:solidFill>
                  <a:schemeClr val="tx1"/>
                </a:solidFill>
                <a:effectLst/>
                <a:latin typeface="Arial"/>
                <a:cs typeface="Arial"/>
              </a:rPr>
              <a:t>policy-science and stakeholder dialogues</a:t>
            </a:r>
            <a:r>
              <a:rPr lang="en-US" sz="1200" kern="1200" baseline="0" noProof="0">
                <a:solidFill>
                  <a:schemeClr val="tx1"/>
                </a:solidFill>
                <a:effectLst/>
                <a:latin typeface="Arial"/>
                <a:cs typeface="Arial"/>
              </a:rPr>
              <a:t>. - to ensure that science meets the needs of </a:t>
            </a:r>
            <a:r>
              <a:rPr lang="en-US" sz="1200" noProof="0">
                <a:latin typeface="Arial"/>
                <a:cs typeface="Arial"/>
              </a:rPr>
              <a:t>decision-makers</a:t>
            </a:r>
            <a:r>
              <a:rPr lang="en-US" sz="1200" kern="1200" baseline="0" noProof="0">
                <a:solidFill>
                  <a:schemeClr val="tx1"/>
                </a:solidFill>
                <a:effectLst/>
                <a:latin typeface="Arial"/>
                <a:cs typeface="Arial"/>
              </a:rPr>
              <a:t> and to include stakeholder knowledge into the assessments</a:t>
            </a:r>
            <a:endParaRPr lang="en-US" sz="1200" kern="1200" noProof="0">
              <a:solidFill>
                <a:schemeClr val="tx1"/>
              </a:solidFill>
              <a:effectLst/>
              <a:latin typeface="Arial"/>
              <a:cs typeface="Arial"/>
            </a:endParaRPr>
          </a:p>
          <a:p>
            <a:endParaRPr lang="en-US" sz="1200" kern="1200" noProof="0">
              <a:solidFill>
                <a:schemeClr val="tx1"/>
              </a:solidFill>
              <a:effectLst/>
              <a:latin typeface="Arial" panose="020B0604020202020204" pitchFamily="34" charset="0"/>
              <a:ea typeface="+mn-ea"/>
              <a:cs typeface="+mn-cs"/>
            </a:endParaRPr>
          </a:p>
          <a:p>
            <a:r>
              <a:rPr lang="en-US" sz="1200" kern="1200" noProof="0">
                <a:solidFill>
                  <a:schemeClr val="tx1"/>
                </a:solidFill>
                <a:effectLst/>
                <a:latin typeface="Arial"/>
                <a:cs typeface="Arial"/>
              </a:rPr>
              <a:t>Together these actors</a:t>
            </a:r>
            <a:r>
              <a:rPr lang="en-US" sz="1200" noProof="0">
                <a:latin typeface="Arial"/>
                <a:cs typeface="Arial"/>
              </a:rPr>
              <a:t> </a:t>
            </a:r>
            <a:r>
              <a:rPr lang="en-US" sz="1200" kern="1200" noProof="0">
                <a:solidFill>
                  <a:schemeClr val="tx1"/>
                </a:solidFill>
                <a:effectLst/>
                <a:latin typeface="Arial"/>
                <a:cs typeface="Arial"/>
              </a:rPr>
              <a:t> can define </a:t>
            </a:r>
            <a:r>
              <a:rPr lang="en-US" sz="1200" noProof="0">
                <a:latin typeface="Arial"/>
                <a:cs typeface="Arial"/>
              </a:rPr>
              <a:t>relevant</a:t>
            </a:r>
            <a:r>
              <a:rPr lang="en-US" sz="1200" kern="1200" noProof="0">
                <a:solidFill>
                  <a:schemeClr val="tx1"/>
                </a:solidFill>
                <a:effectLst/>
                <a:latin typeface="Arial"/>
                <a:cs typeface="Arial"/>
              </a:rPr>
              <a:t> questions to support decision making at different scale, from local to global.</a:t>
            </a:r>
          </a:p>
          <a:p>
            <a:endParaRPr lang="en-US" sz="1200" kern="1200" noProof="0">
              <a:solidFill>
                <a:schemeClr val="tx1"/>
              </a:solidFill>
              <a:effectLst/>
              <a:latin typeface="Arial" panose="020B0604020202020204" pitchFamily="34" charset="0"/>
              <a:ea typeface="+mn-ea"/>
              <a:cs typeface="+mn-cs"/>
            </a:endParaRPr>
          </a:p>
          <a:p>
            <a:r>
              <a:rPr lang="en-US" sz="1200" kern="1200" noProof="0">
                <a:solidFill>
                  <a:schemeClr val="tx1"/>
                </a:solidFill>
                <a:effectLst/>
                <a:latin typeface="Arial"/>
                <a:cs typeface="Arial"/>
              </a:rPr>
              <a:t>Examples of relevant questions at various scales could be</a:t>
            </a:r>
            <a:r>
              <a:rPr lang="en-US" sz="1200" noProof="0">
                <a:latin typeface="Arial"/>
                <a:cs typeface="Arial"/>
              </a:rPr>
              <a:t> </a:t>
            </a:r>
          </a:p>
          <a:p>
            <a:r>
              <a:rPr lang="en-US" sz="1200" b="1" kern="1200" noProof="0">
                <a:solidFill>
                  <a:schemeClr val="tx1"/>
                </a:solidFill>
                <a:effectLst/>
                <a:latin typeface="Arial"/>
                <a:cs typeface="Arial"/>
              </a:rPr>
              <a:t>Global Scale: </a:t>
            </a:r>
            <a:r>
              <a:rPr lang="en-US" sz="1200" kern="1200" noProof="0">
                <a:solidFill>
                  <a:schemeClr val="tx1"/>
                </a:solidFill>
                <a:effectLst/>
                <a:latin typeface="Arial"/>
                <a:cs typeface="Arial"/>
              </a:rPr>
              <a:t>What would be the global impacts on food prices if corn was allocated for ethanol production in major corn producing countries?</a:t>
            </a:r>
          </a:p>
          <a:p>
            <a:pPr marL="171450" indent="-171450">
              <a:buFont typeface="Arial" panose="020B0604020202020204" pitchFamily="34" charset="0"/>
              <a:buChar char="•"/>
            </a:pPr>
            <a:r>
              <a:rPr lang="en-US" sz="1200" b="1" kern="1200" noProof="0">
                <a:solidFill>
                  <a:schemeClr val="tx1"/>
                </a:solidFill>
                <a:effectLst/>
                <a:latin typeface="Arial"/>
                <a:cs typeface="Arial"/>
              </a:rPr>
              <a:t>Regional Scale: </a:t>
            </a:r>
            <a:r>
              <a:rPr lang="en-US" sz="1200" kern="1200" noProof="0">
                <a:solidFill>
                  <a:schemeClr val="tx1"/>
                </a:solidFill>
                <a:effectLst/>
                <a:latin typeface="Arial"/>
                <a:cs typeface="Arial"/>
              </a:rPr>
              <a:t>How would increasing agricultural production in the upstream countries of a basin impact on hydropower production downstream?</a:t>
            </a:r>
            <a:r>
              <a:rPr lang="en-US" sz="1200" noProof="0">
                <a:latin typeface="Arial"/>
                <a:cs typeface="Arial"/>
              </a:rPr>
              <a:t> </a:t>
            </a:r>
            <a:endParaRPr lang="en-US" sz="1200" kern="1200" noProof="0">
              <a:solidFill>
                <a:schemeClr val="tx1"/>
              </a:solidFill>
              <a:effectLst/>
              <a:latin typeface="Arial" panose="020B0604020202020204" pitchFamily="34" charset="0"/>
              <a:cs typeface="Arial"/>
            </a:endParaRPr>
          </a:p>
          <a:p>
            <a:pPr marL="171450" indent="-171450">
              <a:buFont typeface="Arial" panose="020B0604020202020204" pitchFamily="34" charset="0"/>
              <a:buChar char="•"/>
            </a:pPr>
            <a:r>
              <a:rPr lang="en-US" sz="1200" b="1" kern="1200" noProof="0">
                <a:solidFill>
                  <a:schemeClr val="tx1"/>
                </a:solidFill>
                <a:effectLst/>
                <a:latin typeface="Arial"/>
                <a:cs typeface="Arial"/>
              </a:rPr>
              <a:t>National Scale: </a:t>
            </a:r>
            <a:r>
              <a:rPr lang="en-US" sz="1200" b="0" kern="1200" noProof="0">
                <a:solidFill>
                  <a:schemeClr val="tx1"/>
                </a:solidFill>
                <a:effectLst/>
                <a:latin typeface="Arial"/>
                <a:cs typeface="Arial"/>
              </a:rPr>
              <a:t>How would </a:t>
            </a:r>
            <a:r>
              <a:rPr lang="en-US" sz="1200" kern="1200" noProof="0">
                <a:solidFill>
                  <a:schemeClr val="tx1"/>
                </a:solidFill>
                <a:effectLst/>
                <a:latin typeface="Arial"/>
                <a:cs typeface="Arial"/>
              </a:rPr>
              <a:t>promoting renewable energy generation, such as biomass and biogas production, impact on water quantity and quality?</a:t>
            </a:r>
          </a:p>
          <a:p>
            <a:pPr marL="171450" indent="-171450">
              <a:buFont typeface="Arial" panose="020B0604020202020204" pitchFamily="34" charset="0"/>
              <a:buChar char="•"/>
            </a:pPr>
            <a:r>
              <a:rPr lang="en-US" sz="1200" b="1" kern="1200" noProof="0">
                <a:solidFill>
                  <a:schemeClr val="tx1"/>
                </a:solidFill>
                <a:effectLst/>
                <a:latin typeface="Arial"/>
                <a:cs typeface="Arial"/>
              </a:rPr>
              <a:t>Local Scale:</a:t>
            </a:r>
            <a:r>
              <a:rPr lang="en-US" sz="1200" b="1" noProof="0">
                <a:latin typeface="Arial"/>
                <a:cs typeface="Arial"/>
              </a:rPr>
              <a:t> </a:t>
            </a:r>
            <a:r>
              <a:rPr lang="en-US" sz="1200" b="1" kern="1200" noProof="0">
                <a:solidFill>
                  <a:schemeClr val="tx1"/>
                </a:solidFill>
                <a:effectLst/>
                <a:latin typeface="Arial"/>
                <a:cs typeface="Arial"/>
              </a:rPr>
              <a:t> </a:t>
            </a:r>
            <a:r>
              <a:rPr lang="en-US" sz="1200" b="0" kern="1200" noProof="0">
                <a:solidFill>
                  <a:schemeClr val="tx1"/>
                </a:solidFill>
                <a:effectLst/>
                <a:latin typeface="Arial"/>
                <a:cs typeface="Arial"/>
              </a:rPr>
              <a:t>How would sustainable agricultural practices impact water availability and quality?</a:t>
            </a:r>
            <a:endParaRPr lang="en-US" sz="1200" kern="1200" noProof="0">
              <a:solidFill>
                <a:schemeClr val="tx1"/>
              </a:solidFill>
              <a:effectLst/>
              <a:latin typeface="Arial"/>
              <a:cs typeface="Arial"/>
            </a:endParaRPr>
          </a:p>
          <a:p>
            <a:endParaRPr lang="en-US" sz="1200" kern="1200" noProof="0">
              <a:solidFill>
                <a:schemeClr val="tx1"/>
              </a:solidFill>
              <a:effectLst/>
              <a:latin typeface="Arial" panose="020B0604020202020204" pitchFamily="34" charset="0"/>
              <a:ea typeface="+mn-ea"/>
              <a:cs typeface="+mn-cs"/>
            </a:endParaRPr>
          </a:p>
          <a:p>
            <a:endParaRPr lang="en-US" sz="1200" kern="1200" noProof="0">
              <a:solidFill>
                <a:schemeClr val="tx1"/>
              </a:solidFill>
              <a:effectLs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noProof="0">
                <a:solidFill>
                  <a:schemeClr val="tx1"/>
                </a:solidFill>
                <a:effectLst/>
                <a:latin typeface="Arial"/>
                <a:cs typeface="Arial"/>
              </a:rPr>
              <a:t>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noProof="0">
              <a:solidFill>
                <a:schemeClr val="tx1"/>
              </a:solidFill>
              <a:effectLst/>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noProof="0">
                <a:solidFill>
                  <a:schemeClr val="tx1"/>
                </a:solidFill>
                <a:effectLst/>
                <a:latin typeface="Arial"/>
                <a:cs typeface="Arial"/>
              </a:rPr>
              <a:t>Daher, B., Saad, W., Pierce, S.A., </a:t>
            </a:r>
            <a:r>
              <a:rPr lang="en-US" sz="1200" kern="1200" noProof="0" err="1">
                <a:solidFill>
                  <a:schemeClr val="tx1"/>
                </a:solidFill>
                <a:effectLst/>
                <a:latin typeface="Arial"/>
                <a:cs typeface="Arial"/>
              </a:rPr>
              <a:t>Hülsmann</a:t>
            </a:r>
            <a:r>
              <a:rPr lang="en-US" sz="1200" kern="1200" noProof="0">
                <a:solidFill>
                  <a:schemeClr val="tx1"/>
                </a:solidFill>
                <a:effectLst/>
                <a:latin typeface="Arial"/>
                <a:cs typeface="Arial"/>
              </a:rPr>
              <a:t>, S. &amp; </a:t>
            </a:r>
            <a:r>
              <a:rPr lang="en-US" sz="1200" kern="1200" noProof="0" err="1">
                <a:solidFill>
                  <a:schemeClr val="tx1"/>
                </a:solidFill>
                <a:effectLst/>
                <a:latin typeface="Arial"/>
                <a:cs typeface="Arial"/>
              </a:rPr>
              <a:t>Mohtar</a:t>
            </a:r>
            <a:r>
              <a:rPr lang="en-US" sz="1200" kern="1200" noProof="0">
                <a:solidFill>
                  <a:schemeClr val="tx1"/>
                </a:solidFill>
                <a:effectLst/>
                <a:latin typeface="Arial"/>
                <a:cs typeface="Arial"/>
              </a:rPr>
              <a:t>, R.H. (2017), ‘Trade-offs and Decision Support Tools for FEW Nexus-Oriented Management’,</a:t>
            </a:r>
            <a:r>
              <a:rPr lang="en-US" sz="1200" i="1" kern="1200" noProof="0">
                <a:solidFill>
                  <a:schemeClr val="tx1"/>
                </a:solidFill>
                <a:effectLst/>
                <a:latin typeface="Arial"/>
                <a:cs typeface="Arial"/>
              </a:rPr>
              <a:t> </a:t>
            </a:r>
            <a:r>
              <a:rPr lang="en-US" sz="1200" i="1" kern="1200" noProof="0" err="1">
                <a:solidFill>
                  <a:schemeClr val="tx1"/>
                </a:solidFill>
                <a:effectLst/>
                <a:latin typeface="Arial"/>
                <a:cs typeface="Arial"/>
              </a:rPr>
              <a:t>Curr</a:t>
            </a:r>
            <a:r>
              <a:rPr lang="en-US" sz="1200" i="1" kern="1200" noProof="0">
                <a:solidFill>
                  <a:schemeClr val="tx1"/>
                </a:solidFill>
                <a:effectLst/>
                <a:latin typeface="Arial"/>
                <a:cs typeface="Arial"/>
              </a:rPr>
              <a:t> Sustainable Renewable Energy Rep</a:t>
            </a:r>
            <a:r>
              <a:rPr lang="en-US" sz="1200" kern="1200" noProof="0">
                <a:solidFill>
                  <a:schemeClr val="tx1"/>
                </a:solidFill>
                <a:effectLst/>
                <a:latin typeface="Arial"/>
                <a:cs typeface="Arial"/>
              </a:rPr>
              <a:t>, vol. 4, </a:t>
            </a:r>
            <a:r>
              <a:rPr lang="en-US" sz="1200" kern="1200" noProof="0" err="1">
                <a:solidFill>
                  <a:schemeClr val="tx1"/>
                </a:solidFill>
                <a:effectLst/>
                <a:latin typeface="Arial"/>
                <a:cs typeface="Arial"/>
              </a:rPr>
              <a:t>Iss</a:t>
            </a:r>
            <a:r>
              <a:rPr lang="en-US" sz="1200" kern="1200" noProof="0">
                <a:solidFill>
                  <a:schemeClr val="tx1"/>
                </a:solidFill>
                <a:effectLst/>
                <a:latin typeface="Arial"/>
                <a:cs typeface="Arial"/>
              </a:rPr>
              <a:t>. 3, pp. 153-159.</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934624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a:t>
            </a:r>
          </a:p>
          <a:p>
            <a:endParaRPr lang="en-US" noProof="0"/>
          </a:p>
          <a:p>
            <a:r>
              <a:rPr lang="en-US" noProof="0"/>
              <a:t>Nexus assessments can be applied with different assessment objectives at scope:</a:t>
            </a:r>
          </a:p>
          <a:p>
            <a:endParaRPr lang="en-US" noProof="0"/>
          </a:p>
          <a:p>
            <a:r>
              <a:rPr lang="en-US" noProof="0"/>
              <a:t>They can </a:t>
            </a:r>
            <a:r>
              <a:rPr lang="en-US" b="1" noProof="0"/>
              <a:t>assess the current situation </a:t>
            </a:r>
            <a:r>
              <a:rPr lang="en-US" noProof="0"/>
              <a:t>in terms of water, energy and food security and how these are interlinked in the specific system at scope – for example to get a general understanding of the existing resource security situation in the country or for assessing the nexus performance of relevant sector – e.g. is the water sectors energy-efficient, is food production water-and energy efficient. A comprehensive context analysis should also look at the existing governance framework and assess for example, whether there are trade-offs in existing strategies e.g. subsidies for renewable energy use in agriculture that would encourage over-pumping of groundwater. </a:t>
            </a:r>
          </a:p>
          <a:p>
            <a:endParaRPr lang="en-US" noProof="0"/>
          </a:p>
          <a:p>
            <a:r>
              <a:rPr lang="en-US" noProof="0"/>
              <a:t>Based on a proper understanding of the context, further assessments can </a:t>
            </a:r>
            <a:r>
              <a:rPr lang="en-US" b="1" noProof="0" err="1"/>
              <a:t>analyse</a:t>
            </a:r>
            <a:r>
              <a:rPr lang="en-US" b="1" noProof="0"/>
              <a:t> the impact of changes</a:t>
            </a:r>
            <a:r>
              <a:rPr lang="en-US" noProof="0"/>
              <a:t>, such as climate change and other global changes, or the impacts of development strategies on the WEF nexus system</a:t>
            </a:r>
          </a:p>
          <a:p>
            <a:endParaRPr lang="en-US" noProof="0"/>
          </a:p>
          <a:p>
            <a:r>
              <a:rPr lang="en-US" noProof="0"/>
              <a:t>Nexus assessments can also </a:t>
            </a:r>
            <a:r>
              <a:rPr lang="en-US" b="1" noProof="0"/>
              <a:t>look at specific interventions</a:t>
            </a:r>
            <a:r>
              <a:rPr lang="en-US" noProof="0"/>
              <a:t>, be it technical solutions or policy instruments, and assess how effective they are in improving the WEF nexus in all its dimensions while also assessing their sustainability in terms of environmental, social and economic aspects – assessments of specific intervention can then help to compare different proposed solutions</a:t>
            </a:r>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69386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171450" indent="-171450">
              <a:buFontTx/>
              <a:buChar char="-"/>
            </a:pPr>
            <a:r>
              <a:rPr lang="en-US" noProof="0"/>
              <a:t>Before we look into different Nexus assessment tools and approach, and their uses to support decision-making, we would like to reflect upon this question in your professional/regional context and ask you to answer the question on this slide [via </a:t>
            </a:r>
            <a:r>
              <a:rPr lang="en-US" noProof="0" err="1"/>
              <a:t>mentimeter</a:t>
            </a:r>
            <a:r>
              <a:rPr lang="en-US" noProof="0"/>
              <a:t> in virtual settings]:</a:t>
            </a:r>
          </a:p>
          <a:p>
            <a:pPr marL="171450" indent="-171450">
              <a:buFontTx/>
              <a:buChar char="-"/>
            </a:pPr>
            <a:r>
              <a:rPr lang="en-US" sz="900" noProof="0"/>
              <a:t>„What approaches and tools for assessing WEF nexus situations, interlinkages, or impacts are you aware of?“</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noProof="0"/>
              <a:t> Have any been applied in your own regional context?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u="sng" noProof="0"/>
              <a:t>Additional information: </a:t>
            </a:r>
          </a:p>
          <a:p>
            <a:pPr marL="514350" marR="0" lvl="1" indent="-171450" algn="l" defTabSz="685800" rtl="0" eaLnBrk="1" fontAlgn="auto" latinLnBrk="0" hangingPunct="1">
              <a:lnSpc>
                <a:spcPct val="100000"/>
              </a:lnSpc>
              <a:spcBef>
                <a:spcPts val="0"/>
              </a:spcBef>
              <a:spcAft>
                <a:spcPts val="0"/>
              </a:spcAft>
              <a:buClrTx/>
              <a:buSzTx/>
              <a:buFontTx/>
              <a:buChar char="-"/>
              <a:tabLst/>
              <a:defRPr/>
            </a:pPr>
            <a:endParaRPr lang="en-US" noProof="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a:t>The questions to guide the participants might need to be adjusted to their specific backgrounds to help them better understand the possible answers that they could provide.</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a:t>Collect the answers and , where possible, make connections to input that is still coming or aspects that have already been dealt with in previous chapters</a:t>
            </a:r>
          </a:p>
          <a:p>
            <a:pPr marL="171450" indent="-171450">
              <a:buFontTx/>
              <a:buChar char="-"/>
            </a:pPr>
            <a:endParaRPr lang="en-US" noProof="0"/>
          </a:p>
          <a:p>
            <a:pPr marL="171450" indent="-171450">
              <a:buFontTx/>
              <a:buChar char="-"/>
            </a:pPr>
            <a:endParaRPr lang="en-US" noProof="0"/>
          </a:p>
          <a:p>
            <a:pPr marL="171450" indent="-171450">
              <a:buFontTx/>
              <a:buChar char="-"/>
            </a:pPr>
            <a:endParaRPr lang="en-GB"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1346146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20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20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20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20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20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20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20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66.emf"/><Relationship Id="rId4" Type="http://schemas.openxmlformats.org/officeDocument/2006/relationships/image" Target="../media/image6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sv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80.sv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8.jpeg"/><Relationship Id="rId21" Type="http://schemas.openxmlformats.org/officeDocument/2006/relationships/image" Target="../media/image55.svg"/><Relationship Id="rId7" Type="http://schemas.openxmlformats.org/officeDocument/2006/relationships/image" Target="../media/image42.png"/><Relationship Id="rId12" Type="http://schemas.openxmlformats.org/officeDocument/2006/relationships/image" Target="../media/image37.png"/><Relationship Id="rId17" Type="http://schemas.openxmlformats.org/officeDocument/2006/relationships/image" Target="../media/image51.svg"/><Relationship Id="rId25" Type="http://schemas.openxmlformats.org/officeDocument/2006/relationships/image" Target="../media/image59.svg"/><Relationship Id="rId2" Type="http://schemas.openxmlformats.org/officeDocument/2006/relationships/notesSlide" Target="../notesSlides/notesSlide6.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41.jpeg"/><Relationship Id="rId11" Type="http://schemas.openxmlformats.org/officeDocument/2006/relationships/image" Target="../media/image46.png"/><Relationship Id="rId24" Type="http://schemas.openxmlformats.org/officeDocument/2006/relationships/image" Target="../media/image58.png"/><Relationship Id="rId5" Type="http://schemas.openxmlformats.org/officeDocument/2006/relationships/image" Target="../media/image40.jpeg"/><Relationship Id="rId15" Type="http://schemas.openxmlformats.org/officeDocument/2006/relationships/image" Target="../media/image49.svg"/><Relationship Id="rId23" Type="http://schemas.openxmlformats.org/officeDocument/2006/relationships/image" Target="../media/image57.svg"/><Relationship Id="rId10" Type="http://schemas.openxmlformats.org/officeDocument/2006/relationships/image" Target="../media/image45.png"/><Relationship Id="rId19" Type="http://schemas.openxmlformats.org/officeDocument/2006/relationships/image" Target="../media/image53.svg"/><Relationship Id="rId4" Type="http://schemas.openxmlformats.org/officeDocument/2006/relationships/image" Target="../media/image39.jpeg"/><Relationship Id="rId9" Type="http://schemas.openxmlformats.org/officeDocument/2006/relationships/image" Target="../media/image44.png"/><Relationship Id="rId14" Type="http://schemas.openxmlformats.org/officeDocument/2006/relationships/image" Target="../media/image48.png"/><Relationship Id="rId22"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63.svg"/><Relationship Id="rId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57200" y="4124658"/>
            <a:ext cx="1845290" cy="213058"/>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FE78462-EC25-4D6F-859E-EAAB761FF960}" type="datetime4">
              <a:rPr kumimoji="0" lang="en-GB" sz="1400" b="0" i="0" u="none" strike="noStrike" kern="1200" cap="none" spc="0" normalizeH="0" baseline="0" noProof="0" smtClean="0">
                <a:ln>
                  <a:noFill/>
                </a:ln>
                <a:solidFill>
                  <a:srgbClr val="6F6F6F"/>
                </a:solidFill>
                <a:effectLst/>
                <a:uLnTx/>
                <a:uFillTx/>
                <a:latin typeface="Arial"/>
                <a:ea typeface="+mn-ea"/>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20 September 2022</a:t>
            </a:fld>
            <a:endParaRPr kumimoji="0" lang="en-GB" sz="1400" b="0" i="0" u="none" strike="noStrike" kern="1200" cap="none" spc="0" normalizeH="0" baseline="0" noProof="0">
              <a:ln>
                <a:noFill/>
              </a:ln>
              <a:solidFill>
                <a:srgbClr val="6F6F6F"/>
              </a:solidFill>
              <a:effectLst/>
              <a:uLnTx/>
              <a:uFillTx/>
              <a:latin typeface="Arial"/>
              <a:ea typeface="+mn-ea"/>
              <a:cs typeface="Calibri" panose="020F0502020204030204" pitchFamily="34" charset="0"/>
            </a:endParaRPr>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040531"/>
            <a:ext cx="7971711" cy="812530"/>
          </a:xfrm>
        </p:spPr>
        <p:txBody>
          <a:bodyPr/>
          <a:lstStyle/>
          <a:p>
            <a:r>
              <a:rPr lang="en-US"/>
              <a:t>Module II - </a:t>
            </a:r>
            <a:r>
              <a:rPr lang="en-GB"/>
              <a:t>Institutions, processes and tools for institutionalizing the WEF Nexus</a:t>
            </a:r>
            <a:endParaRPr lang="de-DE"/>
          </a:p>
        </p:txBody>
      </p:sp>
      <p:grpSp>
        <p:nvGrpSpPr>
          <p:cNvPr id="3" name="Gruppieren 2">
            <a:extLst>
              <a:ext uri="{FF2B5EF4-FFF2-40B4-BE49-F238E27FC236}">
                <a16:creationId xmlns:a16="http://schemas.microsoft.com/office/drawing/2014/main" id="{B23C5F83-05A9-4EA5-AF77-AF904044BDBC}"/>
              </a:ext>
            </a:extLst>
          </p:cNvPr>
          <p:cNvGrpSpPr/>
          <p:nvPr/>
        </p:nvGrpSpPr>
        <p:grpSpPr>
          <a:xfrm>
            <a:off x="5879834" y="4137661"/>
            <a:ext cx="1163676" cy="594174"/>
            <a:chOff x="5879834" y="4120327"/>
            <a:chExt cx="1163676" cy="594174"/>
          </a:xfrm>
        </p:grpSpPr>
        <p:pic>
          <p:nvPicPr>
            <p:cNvPr id="1026" name="Picture 2">
              <a:extLst>
                <a:ext uri="{FF2B5EF4-FFF2-40B4-BE49-F238E27FC236}">
                  <a16:creationId xmlns:a16="http://schemas.microsoft.com/office/drawing/2014/main" id="{B5664FC2-8556-40AC-A831-713217D4B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5FE620F-B4DD-4C23-9644-156D14E8AB41}"/>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Tree>
    <p:extLst>
      <p:ext uri="{BB962C8B-B14F-4D97-AF65-F5344CB8AC3E}">
        <p14:creationId xmlns:p14="http://schemas.microsoft.com/office/powerpoint/2010/main" val="23391773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3">
            <a:extLst>
              <a:ext uri="{FF2B5EF4-FFF2-40B4-BE49-F238E27FC236}">
                <a16:creationId xmlns:a16="http://schemas.microsoft.com/office/drawing/2014/main" id="{9030ECCB-6DD0-42F2-9F33-2174B654BF3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tretch>
            <a:fillRect/>
          </a:stretch>
        </p:blipFill>
        <p:spPr>
          <a:xfrm>
            <a:off x="5041232" y="2892158"/>
            <a:ext cx="2783123" cy="1867241"/>
          </a:xfrm>
        </p:spPr>
      </p:pic>
      <p:pic>
        <p:nvPicPr>
          <p:cNvPr id="12" name="Bildplatzhalter 11">
            <a:extLst>
              <a:ext uri="{FF2B5EF4-FFF2-40B4-BE49-F238E27FC236}">
                <a16:creationId xmlns:a16="http://schemas.microsoft.com/office/drawing/2014/main" id="{B29D2284-72FB-4482-8BD7-F21C001E9F95}"/>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val="0"/>
              </a:ext>
            </a:extLst>
          </a:blip>
          <a:srcRect/>
          <a:stretch>
            <a:fillRect/>
          </a:stretch>
        </p:blipFill>
        <p:spPr/>
      </p:pic>
      <p:pic>
        <p:nvPicPr>
          <p:cNvPr id="18" name="Bildplatzhalter 17">
            <a:extLst>
              <a:ext uri="{FF2B5EF4-FFF2-40B4-BE49-F238E27FC236}">
                <a16:creationId xmlns:a16="http://schemas.microsoft.com/office/drawing/2014/main" id="{E58F675B-D8D6-49A5-A3D8-C51FD8D53649}"/>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15554" r="15554"/>
          <a:stretch>
            <a:fillRect/>
          </a:stretch>
        </p:blipFill>
        <p:spPr>
          <a:ln w="3175">
            <a:solidFill>
              <a:schemeClr val="tx1"/>
            </a:solidFill>
          </a:ln>
        </p:spPr>
      </p:pic>
      <p:sp>
        <p:nvSpPr>
          <p:cNvPr id="5" name="Textplatzhalter 4">
            <a:extLst>
              <a:ext uri="{FF2B5EF4-FFF2-40B4-BE49-F238E27FC236}">
                <a16:creationId xmlns:a16="http://schemas.microsoft.com/office/drawing/2014/main" id="{0EC4E5BB-1449-4CD8-88C1-58F63F093F8A}"/>
              </a:ext>
            </a:extLst>
          </p:cNvPr>
          <p:cNvSpPr>
            <a:spLocks noGrp="1"/>
          </p:cNvSpPr>
          <p:nvPr>
            <p:ph type="body" sz="quarter" idx="10"/>
          </p:nvPr>
        </p:nvSpPr>
        <p:spPr>
          <a:xfrm>
            <a:off x="494797" y="1430647"/>
            <a:ext cx="4341160" cy="384721"/>
          </a:xfrm>
        </p:spPr>
        <p:txBody>
          <a:bodyPr/>
          <a:lstStyle/>
          <a:p>
            <a:pPr marL="730250" lvl="1" indent="-457200"/>
            <a:r>
              <a:rPr lang="en-US"/>
              <a:t>Collaborative/participatory tools (workshops, questionnaires, focus groups, etc.)</a:t>
            </a:r>
          </a:p>
          <a:p>
            <a:pPr marL="730250" lvl="1" indent="-457200"/>
            <a:r>
              <a:rPr lang="en-US"/>
              <a:t>Governance assessment</a:t>
            </a:r>
          </a:p>
          <a:p>
            <a:pPr marL="730250" lvl="1" indent="-457200"/>
            <a:r>
              <a:rPr lang="en-US"/>
              <a:t>Policy coherence assessment</a:t>
            </a:r>
            <a:endParaRPr lang="de-DE"/>
          </a:p>
          <a:p>
            <a:pPr marL="730250" lvl="1" indent="-457200"/>
            <a:r>
              <a:rPr lang="en-US"/>
              <a:t>Indicator frameworks (sectoral/cross sectoral)</a:t>
            </a:r>
          </a:p>
          <a:p>
            <a:pPr marL="730250" lvl="1" indent="-457200"/>
            <a:r>
              <a:rPr lang="en-US"/>
              <a:t>Conceptual visualisation tools/mapping</a:t>
            </a:r>
          </a:p>
          <a:p>
            <a:pPr marL="730250" lvl="1" indent="-457200"/>
            <a:r>
              <a:rPr lang="en-US"/>
              <a:t>Modelling tools</a:t>
            </a:r>
            <a:endParaRPr lang="en-GB"/>
          </a:p>
        </p:txBody>
      </p:sp>
      <p:sp>
        <p:nvSpPr>
          <p:cNvPr id="6" name="Titel 5">
            <a:extLst>
              <a:ext uri="{FF2B5EF4-FFF2-40B4-BE49-F238E27FC236}">
                <a16:creationId xmlns:a16="http://schemas.microsoft.com/office/drawing/2014/main" id="{2DB84153-88CF-40EB-97BB-1D909866D8D7}"/>
              </a:ext>
            </a:extLst>
          </p:cNvPr>
          <p:cNvSpPr>
            <a:spLocks noGrp="1"/>
          </p:cNvSpPr>
          <p:nvPr>
            <p:ph type="title"/>
          </p:nvPr>
        </p:nvSpPr>
        <p:spPr>
          <a:xfrm>
            <a:off x="508986" y="618117"/>
            <a:ext cx="4750457" cy="812530"/>
          </a:xfrm>
        </p:spPr>
        <p:txBody>
          <a:bodyPr/>
          <a:lstStyle/>
          <a:p>
            <a:r>
              <a:rPr lang="en-GB" sz="2400"/>
              <a:t>Examples of assessment approaches</a:t>
            </a:r>
          </a:p>
        </p:txBody>
      </p:sp>
    </p:spTree>
    <p:extLst>
      <p:ext uri="{BB962C8B-B14F-4D97-AF65-F5344CB8AC3E}">
        <p14:creationId xmlns:p14="http://schemas.microsoft.com/office/powerpoint/2010/main" val="29819739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4387C-BB20-4540-96C8-3522572A6BBF}"/>
              </a:ext>
            </a:extLst>
          </p:cNvPr>
          <p:cNvSpPr>
            <a:spLocks noGrp="1"/>
          </p:cNvSpPr>
          <p:nvPr>
            <p:ph type="body" sz="quarter" idx="13"/>
          </p:nvPr>
        </p:nvSpPr>
        <p:spPr/>
        <p:txBody>
          <a:bodyPr/>
          <a:lstStyle/>
          <a:p>
            <a:pPr marL="615950" lvl="1" indent="-342900"/>
            <a:r>
              <a:rPr lang="en-US"/>
              <a:t>Facilitating </a:t>
            </a:r>
            <a:r>
              <a:rPr lang="en-US" b="1"/>
              <a:t>inter-sectoral dialogue</a:t>
            </a:r>
            <a:r>
              <a:rPr lang="en-US"/>
              <a:t>: shared knowledge base for prioritizing issues, identifying synergies and trade-offs</a:t>
            </a:r>
          </a:p>
          <a:p>
            <a:pPr marL="615950" lvl="1" indent="-342900"/>
            <a:r>
              <a:rPr lang="en-US"/>
              <a:t>Joint identification of cross-sectoral </a:t>
            </a:r>
            <a:r>
              <a:rPr lang="en-US" b="1"/>
              <a:t>nexus solutions</a:t>
            </a:r>
            <a:r>
              <a:rPr lang="en-US"/>
              <a:t> e.g. synergetic RE projects, sustainable catchment management, etc. and discussing necessary nexus </a:t>
            </a:r>
            <a:r>
              <a:rPr lang="en-US" b="1"/>
              <a:t>investments </a:t>
            </a:r>
          </a:p>
          <a:p>
            <a:pPr marL="615950" lvl="1" indent="-342900"/>
            <a:r>
              <a:rPr lang="en-US"/>
              <a:t>Initiating, broadening, revisiting </a:t>
            </a:r>
            <a:r>
              <a:rPr lang="en-US" b="1"/>
              <a:t>coordination/cooperation frameworks</a:t>
            </a:r>
            <a:r>
              <a:rPr lang="en-US"/>
              <a:t> (baskets of benefits)</a:t>
            </a:r>
          </a:p>
          <a:p>
            <a:pPr marL="615950" lvl="1" indent="-342900"/>
            <a:r>
              <a:rPr lang="en-US" b="1"/>
              <a:t>Insights on impacts of policies and strategic decisions, </a:t>
            </a:r>
            <a:r>
              <a:rPr lang="en-US"/>
              <a:t>e.g. from modeling and scenarios on key questions</a:t>
            </a:r>
          </a:p>
        </p:txBody>
      </p:sp>
      <p:sp>
        <p:nvSpPr>
          <p:cNvPr id="3" name="Title 2">
            <a:extLst>
              <a:ext uri="{FF2B5EF4-FFF2-40B4-BE49-F238E27FC236}">
                <a16:creationId xmlns:a16="http://schemas.microsoft.com/office/drawing/2014/main" id="{75EE13FF-7D79-42F6-B09B-38D3505C83F3}"/>
              </a:ext>
            </a:extLst>
          </p:cNvPr>
          <p:cNvSpPr>
            <a:spLocks noGrp="1"/>
          </p:cNvSpPr>
          <p:nvPr>
            <p:ph type="title"/>
          </p:nvPr>
        </p:nvSpPr>
        <p:spPr/>
        <p:txBody>
          <a:bodyPr/>
          <a:lstStyle/>
          <a:p>
            <a:r>
              <a:rPr lang="en-US"/>
              <a:t>Value of nexus assessments</a:t>
            </a:r>
          </a:p>
        </p:txBody>
      </p:sp>
      <p:sp>
        <p:nvSpPr>
          <p:cNvPr id="4" name="Slide Number Placeholder 3">
            <a:extLst>
              <a:ext uri="{FF2B5EF4-FFF2-40B4-BE49-F238E27FC236}">
                <a16:creationId xmlns:a16="http://schemas.microsoft.com/office/drawing/2014/main" id="{81CC6615-D7F7-4756-A01E-6F2E9690541C}"/>
              </a:ext>
            </a:extLst>
          </p:cNvPr>
          <p:cNvSpPr>
            <a:spLocks noGrp="1"/>
          </p:cNvSpPr>
          <p:nvPr>
            <p:ph type="sldNum" sz="quarter" idx="16"/>
          </p:nvPr>
        </p:nvSpPr>
        <p:spPr/>
        <p:txBody>
          <a:bodyPr/>
          <a:lstStyle/>
          <a:p>
            <a:fld id="{CF23C0C3-F0EC-4AF0-84C8-08554CFEDD03}" type="slidenum">
              <a:rPr lang="en-GB" smtClean="0"/>
              <a:t>11</a:t>
            </a:fld>
            <a:endParaRPr lang="en-GB"/>
          </a:p>
        </p:txBody>
      </p:sp>
    </p:spTree>
    <p:extLst>
      <p:ext uri="{BB962C8B-B14F-4D97-AF65-F5344CB8AC3E}">
        <p14:creationId xmlns:p14="http://schemas.microsoft.com/office/powerpoint/2010/main" val="26309767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489385"/>
            <a:ext cx="6515961" cy="1123384"/>
          </a:xfrm>
        </p:spPr>
        <p:txBody>
          <a:bodyPr/>
          <a:lstStyle/>
          <a:p>
            <a:r>
              <a:rPr lang="en-US"/>
              <a:t>Chapter 2.1 Assessing the Nexus – Assessment tools for decision support</a:t>
            </a:r>
          </a:p>
          <a:p>
            <a:r>
              <a:rPr lang="en-US"/>
              <a:t> </a:t>
            </a:r>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520154"/>
            <a:ext cx="6515961" cy="812530"/>
          </a:xfrm>
        </p:spPr>
        <p:txBody>
          <a:bodyPr/>
          <a:lstStyle/>
          <a:p>
            <a:r>
              <a:rPr lang="en-US"/>
              <a:t>WEF Nexus context analyses</a:t>
            </a:r>
            <a:br>
              <a:rPr lang="en-US"/>
            </a:br>
            <a:r>
              <a:rPr lang="en-US"/>
              <a:t> </a:t>
            </a:r>
            <a:endParaRPr lang="de-DE"/>
          </a:p>
        </p:txBody>
      </p:sp>
    </p:spTree>
    <p:extLst>
      <p:ext uri="{BB962C8B-B14F-4D97-AF65-F5344CB8AC3E}">
        <p14:creationId xmlns:p14="http://schemas.microsoft.com/office/powerpoint/2010/main" val="140407052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48DDE53-E507-4CA5-AFA3-D6E7A0C4895B}"/>
              </a:ext>
            </a:extLst>
          </p:cNvPr>
          <p:cNvSpPr>
            <a:spLocks noGrp="1"/>
          </p:cNvSpPr>
          <p:nvPr>
            <p:ph type="title"/>
          </p:nvPr>
        </p:nvSpPr>
        <p:spPr/>
        <p:txBody>
          <a:bodyPr/>
          <a:lstStyle/>
          <a:p>
            <a:r>
              <a:rPr lang="en-GB"/>
              <a:t>Context Analysis – what is the current situation?</a:t>
            </a:r>
            <a:endParaRPr lang="de-DE"/>
          </a:p>
        </p:txBody>
      </p:sp>
      <p:sp>
        <p:nvSpPr>
          <p:cNvPr id="4" name="Foliennummernplatzhalter 3">
            <a:extLst>
              <a:ext uri="{FF2B5EF4-FFF2-40B4-BE49-F238E27FC236}">
                <a16:creationId xmlns:a16="http://schemas.microsoft.com/office/drawing/2014/main" id="{D5AC40B0-B59F-4A4C-95FF-89B5501E150C}"/>
              </a:ext>
            </a:extLst>
          </p:cNvPr>
          <p:cNvSpPr>
            <a:spLocks noGrp="1"/>
          </p:cNvSpPr>
          <p:nvPr>
            <p:ph type="sldNum" sz="quarter" idx="16"/>
          </p:nvPr>
        </p:nvSpPr>
        <p:spPr/>
        <p:txBody>
          <a:bodyPr/>
          <a:lstStyle/>
          <a:p>
            <a:fld id="{CF23C0C3-F0EC-4AF0-84C8-08554CFEDD03}" type="slidenum">
              <a:rPr lang="en-GB" smtClean="0"/>
              <a:t>13</a:t>
            </a:fld>
            <a:endParaRPr lang="en-GB"/>
          </a:p>
        </p:txBody>
      </p:sp>
      <p:graphicFrame>
        <p:nvGraphicFramePr>
          <p:cNvPr id="7" name="Diagramm 6">
            <a:extLst>
              <a:ext uri="{FF2B5EF4-FFF2-40B4-BE49-F238E27FC236}">
                <a16:creationId xmlns:a16="http://schemas.microsoft.com/office/drawing/2014/main" id="{4CE07616-0157-445E-9052-0C57F3810628}"/>
              </a:ext>
            </a:extLst>
          </p:cNvPr>
          <p:cNvGraphicFramePr/>
          <p:nvPr>
            <p:extLst>
              <p:ext uri="{D42A27DB-BD31-4B8C-83A1-F6EECF244321}">
                <p14:modId xmlns:p14="http://schemas.microsoft.com/office/powerpoint/2010/main" val="87459552"/>
              </p:ext>
            </p:extLst>
          </p:nvPr>
        </p:nvGraphicFramePr>
        <p:xfrm>
          <a:off x="449816" y="1239043"/>
          <a:ext cx="8565112" cy="3515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34668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221905D-5472-4D4D-BE02-8DB8050698DB}"/>
              </a:ext>
            </a:extLst>
          </p:cNvPr>
          <p:cNvPicPr>
            <a:picLocks noChangeAspect="1"/>
          </p:cNvPicPr>
          <p:nvPr/>
        </p:nvPicPr>
        <p:blipFill rotWithShape="1">
          <a:blip r:embed="rId3"/>
          <a:srcRect b="3518"/>
          <a:stretch/>
        </p:blipFill>
        <p:spPr>
          <a:xfrm>
            <a:off x="1250577" y="667848"/>
            <a:ext cx="7178992" cy="4004500"/>
          </a:xfrm>
          <a:prstGeom prst="rect">
            <a:avLst/>
          </a:prstGeom>
        </p:spPr>
      </p:pic>
      <p:sp>
        <p:nvSpPr>
          <p:cNvPr id="3" name="Titel 2">
            <a:extLst>
              <a:ext uri="{FF2B5EF4-FFF2-40B4-BE49-F238E27FC236}">
                <a16:creationId xmlns:a16="http://schemas.microsoft.com/office/drawing/2014/main" id="{9349AF4A-3CB8-4512-89AC-DCE17FB9C666}"/>
              </a:ext>
            </a:extLst>
          </p:cNvPr>
          <p:cNvSpPr>
            <a:spLocks noGrp="1"/>
          </p:cNvSpPr>
          <p:nvPr>
            <p:ph type="title"/>
          </p:nvPr>
        </p:nvSpPr>
        <p:spPr>
          <a:xfrm>
            <a:off x="447745" y="330341"/>
            <a:ext cx="8567183" cy="540544"/>
          </a:xfrm>
        </p:spPr>
        <p:txBody>
          <a:bodyPr>
            <a:normAutofit fontScale="90000"/>
          </a:bodyPr>
          <a:lstStyle/>
          <a:p>
            <a:r>
              <a:rPr lang="en-US"/>
              <a:t>Context analysis</a:t>
            </a:r>
            <a:br>
              <a:rPr lang="de-DE"/>
            </a:br>
            <a:r>
              <a:rPr lang="de-DE"/>
              <a:t>WEF Nexus Index</a:t>
            </a:r>
          </a:p>
        </p:txBody>
      </p:sp>
      <p:sp>
        <p:nvSpPr>
          <p:cNvPr id="4" name="Foliennummernplatzhalter 3">
            <a:extLst>
              <a:ext uri="{FF2B5EF4-FFF2-40B4-BE49-F238E27FC236}">
                <a16:creationId xmlns:a16="http://schemas.microsoft.com/office/drawing/2014/main" id="{64B90C64-42B4-4361-A4AA-275830B18968}"/>
              </a:ext>
            </a:extLst>
          </p:cNvPr>
          <p:cNvSpPr>
            <a:spLocks noGrp="1"/>
          </p:cNvSpPr>
          <p:nvPr>
            <p:ph type="sldNum" sz="quarter" idx="16"/>
          </p:nvPr>
        </p:nvSpPr>
        <p:spPr/>
        <p:txBody>
          <a:bodyPr/>
          <a:lstStyle/>
          <a:p>
            <a:fld id="{CF23C0C3-F0EC-4AF0-84C8-08554CFEDD03}" type="slidenum">
              <a:rPr lang="en-GB" smtClean="0"/>
              <a:t>14</a:t>
            </a:fld>
            <a:endParaRPr lang="en-GB"/>
          </a:p>
        </p:txBody>
      </p:sp>
      <p:sp>
        <p:nvSpPr>
          <p:cNvPr id="2" name="Textfeld 1">
            <a:extLst>
              <a:ext uri="{FF2B5EF4-FFF2-40B4-BE49-F238E27FC236}">
                <a16:creationId xmlns:a16="http://schemas.microsoft.com/office/drawing/2014/main" id="{BF81F70C-8D11-4D55-BC7F-7DF8D3AB01B6}"/>
              </a:ext>
            </a:extLst>
          </p:cNvPr>
          <p:cNvSpPr txBox="1"/>
          <p:nvPr/>
        </p:nvSpPr>
        <p:spPr>
          <a:xfrm>
            <a:off x="6197331" y="4866655"/>
            <a:ext cx="2082624" cy="276999"/>
          </a:xfrm>
          <a:prstGeom prst="rect">
            <a:avLst/>
          </a:prstGeom>
          <a:noFill/>
        </p:spPr>
        <p:txBody>
          <a:bodyPr wrap="square" rtlCol="0">
            <a:spAutoFit/>
          </a:bodyPr>
          <a:lstStyle/>
          <a:p>
            <a:r>
              <a:rPr lang="de-DE" sz="1200"/>
              <a:t>Source: </a:t>
            </a:r>
            <a:r>
              <a:rPr lang="en-GB" sz="1200">
                <a:cs typeface="Arial" panose="020B0604020202020204" pitchFamily="34" charset="0"/>
              </a:rPr>
              <a:t>wefnexusindex.org</a:t>
            </a:r>
            <a:endParaRPr lang="de-DE" sz="1200"/>
          </a:p>
        </p:txBody>
      </p:sp>
    </p:spTree>
    <p:extLst>
      <p:ext uri="{BB962C8B-B14F-4D97-AF65-F5344CB8AC3E}">
        <p14:creationId xmlns:p14="http://schemas.microsoft.com/office/powerpoint/2010/main" val="322354200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2BAF6D-5DFB-4434-BACE-55AE8DA752F2}"/>
              </a:ext>
            </a:extLst>
          </p:cNvPr>
          <p:cNvSpPr>
            <a:spLocks noGrp="1"/>
          </p:cNvSpPr>
          <p:nvPr>
            <p:ph type="title"/>
          </p:nvPr>
        </p:nvSpPr>
        <p:spPr/>
        <p:txBody>
          <a:bodyPr>
            <a:normAutofit fontScale="90000"/>
          </a:bodyPr>
          <a:lstStyle/>
          <a:p>
            <a:r>
              <a:rPr lang="en-US"/>
              <a:t>Context analysis</a:t>
            </a:r>
            <a:br>
              <a:rPr lang="de-DE"/>
            </a:br>
            <a:r>
              <a:rPr lang="en-GB"/>
              <a:t>Examples of cross-sectoral indicators</a:t>
            </a:r>
            <a:endParaRPr lang="de-DE"/>
          </a:p>
        </p:txBody>
      </p:sp>
      <p:sp>
        <p:nvSpPr>
          <p:cNvPr id="4" name="Foliennummernplatzhalter 3">
            <a:extLst>
              <a:ext uri="{FF2B5EF4-FFF2-40B4-BE49-F238E27FC236}">
                <a16:creationId xmlns:a16="http://schemas.microsoft.com/office/drawing/2014/main" id="{B4858A8B-1D6F-4A88-AB68-6E79ED710079}"/>
              </a:ext>
            </a:extLst>
          </p:cNvPr>
          <p:cNvSpPr>
            <a:spLocks noGrp="1"/>
          </p:cNvSpPr>
          <p:nvPr>
            <p:ph type="sldNum" sz="quarter" idx="16"/>
          </p:nvPr>
        </p:nvSpPr>
        <p:spPr/>
        <p:txBody>
          <a:bodyPr/>
          <a:lstStyle/>
          <a:p>
            <a:fld id="{CF23C0C3-F0EC-4AF0-84C8-08554CFEDD03}" type="slidenum">
              <a:rPr lang="en-GB" smtClean="0"/>
              <a:t>15</a:t>
            </a:fld>
            <a:endParaRPr lang="en-GB"/>
          </a:p>
        </p:txBody>
      </p:sp>
      <p:sp>
        <p:nvSpPr>
          <p:cNvPr id="5" name="Textplatzhalter 6">
            <a:extLst>
              <a:ext uri="{FF2B5EF4-FFF2-40B4-BE49-F238E27FC236}">
                <a16:creationId xmlns:a16="http://schemas.microsoft.com/office/drawing/2014/main" id="{E56879E7-063F-431A-A311-C2214F901B62}"/>
              </a:ext>
            </a:extLst>
          </p:cNvPr>
          <p:cNvSpPr txBox="1">
            <a:spLocks/>
          </p:cNvSpPr>
          <p:nvPr/>
        </p:nvSpPr>
        <p:spPr>
          <a:xfrm>
            <a:off x="806824" y="4151293"/>
            <a:ext cx="8567737" cy="270565"/>
          </a:xfrm>
          <a:prstGeom prst="rect">
            <a:avLst/>
          </a:prstGeom>
        </p:spPr>
        <p:txBody>
          <a:bodyPr lIns="91440" tIns="45720" rIns="91440" bIns="45720" anchor="t"/>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atin typeface="Calibri"/>
                <a:cs typeface="Calibri"/>
              </a:rPr>
              <a:t>Indicator selection should be adapted to context and scope of analysis</a:t>
            </a:r>
          </a:p>
        </p:txBody>
      </p:sp>
      <p:graphicFrame>
        <p:nvGraphicFramePr>
          <p:cNvPr id="8" name="Tabelle 7">
            <a:extLst>
              <a:ext uri="{FF2B5EF4-FFF2-40B4-BE49-F238E27FC236}">
                <a16:creationId xmlns:a16="http://schemas.microsoft.com/office/drawing/2014/main" id="{8F1EB72B-FD99-43AF-B686-367D4271F18F}"/>
              </a:ext>
            </a:extLst>
          </p:cNvPr>
          <p:cNvGraphicFramePr>
            <a:graphicFrameLocks noGrp="1"/>
          </p:cNvGraphicFramePr>
          <p:nvPr>
            <p:extLst>
              <p:ext uri="{D42A27DB-BD31-4B8C-83A1-F6EECF244321}">
                <p14:modId xmlns:p14="http://schemas.microsoft.com/office/powerpoint/2010/main" val="1923615349"/>
              </p:ext>
            </p:extLst>
          </p:nvPr>
        </p:nvGraphicFramePr>
        <p:xfrm>
          <a:off x="806823" y="1191753"/>
          <a:ext cx="7827725" cy="2890590"/>
        </p:xfrm>
        <a:graphic>
          <a:graphicData uri="http://schemas.openxmlformats.org/drawingml/2006/table">
            <a:tbl>
              <a:tblPr bandRow="1">
                <a:tableStyleId>{7DF18680-E054-41AD-8BC1-D1AEF772440D}</a:tableStyleId>
              </a:tblPr>
              <a:tblGrid>
                <a:gridCol w="5802983">
                  <a:extLst>
                    <a:ext uri="{9D8B030D-6E8A-4147-A177-3AD203B41FA5}">
                      <a16:colId xmlns:a16="http://schemas.microsoft.com/office/drawing/2014/main" val="1704740066"/>
                    </a:ext>
                  </a:extLst>
                </a:gridCol>
                <a:gridCol w="2024742">
                  <a:extLst>
                    <a:ext uri="{9D8B030D-6E8A-4147-A177-3AD203B41FA5}">
                      <a16:colId xmlns:a16="http://schemas.microsoft.com/office/drawing/2014/main" val="1570831046"/>
                    </a:ext>
                  </a:extLst>
                </a:gridCol>
              </a:tblGrid>
              <a:tr h="601456">
                <a:tc>
                  <a:txBody>
                    <a:bodyPr/>
                    <a:lstStyle/>
                    <a:p>
                      <a:pPr algn="l">
                        <a:lnSpc>
                          <a:spcPct val="100000"/>
                        </a:lnSpc>
                        <a:spcBef>
                          <a:spcPts val="600"/>
                        </a:spcBef>
                        <a:spcAft>
                          <a:spcPts val="600"/>
                        </a:spcAft>
                      </a:pPr>
                      <a:r>
                        <a:rPr lang="en-GB" sz="1600">
                          <a:effectLst/>
                        </a:rPr>
                        <a:t>Total fossil energy consumption in agriculture /  agricultural gross production value</a:t>
                      </a:r>
                      <a:endParaRPr lang="de-DE" sz="1600">
                        <a:effectLst/>
                        <a:latin typeface="Arial" panose="020B0604020202020204" pitchFamily="34" charset="0"/>
                        <a:ea typeface="Arial" panose="020B0604020202020204" pitchFamily="34" charset="0"/>
                        <a:cs typeface="Times New Roman" panose="02020603050405020304" pitchFamily="18" charset="0"/>
                      </a:endParaRPr>
                    </a:p>
                  </a:txBody>
                  <a:tcPr/>
                </a:tc>
                <a:tc>
                  <a:txBody>
                    <a:bodyPr/>
                    <a:lstStyle/>
                    <a:p>
                      <a:pPr algn="l">
                        <a:lnSpc>
                          <a:spcPct val="100000"/>
                        </a:lnSpc>
                        <a:spcBef>
                          <a:spcPts val="600"/>
                        </a:spcBef>
                        <a:spcAft>
                          <a:spcPts val="600"/>
                        </a:spcAft>
                      </a:pPr>
                      <a:r>
                        <a:rPr lang="de-DE" sz="1600">
                          <a:effectLst/>
                          <a:latin typeface="Arial" panose="020B0604020202020204" pitchFamily="34" charset="0"/>
                          <a:ea typeface="Arial" panose="020B0604020202020204" pitchFamily="34" charset="0"/>
                          <a:cs typeface="Times New Roman" panose="02020603050405020304" pitchFamily="18" charset="0"/>
                        </a:rPr>
                        <a:t>e.g. [USD/GJ]</a:t>
                      </a:r>
                    </a:p>
                  </a:txBody>
                  <a:tcPr/>
                </a:tc>
                <a:extLst>
                  <a:ext uri="{0D108BD9-81ED-4DB2-BD59-A6C34878D82A}">
                    <a16:rowId xmlns:a16="http://schemas.microsoft.com/office/drawing/2014/main" val="3203719726"/>
                  </a:ext>
                </a:extLst>
              </a:tr>
              <a:tr h="443527">
                <a:tc>
                  <a:txBody>
                    <a:bodyPr/>
                    <a:lstStyle/>
                    <a:p>
                      <a:pPr algn="l">
                        <a:lnSpc>
                          <a:spcPct val="100000"/>
                        </a:lnSpc>
                        <a:spcBef>
                          <a:spcPts val="600"/>
                        </a:spcBef>
                        <a:spcAft>
                          <a:spcPts val="600"/>
                        </a:spcAft>
                      </a:pPr>
                      <a:r>
                        <a:rPr lang="en-GB" sz="1600">
                          <a:effectLst/>
                        </a:rPr>
                        <a:t>Area under agricultural water management as a % of irrigation potential</a:t>
                      </a:r>
                      <a:endParaRPr lang="de-DE" sz="1600">
                        <a:effectLst/>
                        <a:latin typeface="Arial" panose="020B0604020202020204" pitchFamily="34" charset="0"/>
                        <a:ea typeface="Arial" panose="020B0604020202020204" pitchFamily="34" charset="0"/>
                        <a:cs typeface="Times New Roman" panose="02020603050405020304" pitchFamily="18" charset="0"/>
                      </a:endParaRPr>
                    </a:p>
                  </a:txBody>
                  <a:tcPr/>
                </a:tc>
                <a:tc>
                  <a:txBody>
                    <a:bodyPr/>
                    <a:lstStyle/>
                    <a:p>
                      <a:pPr algn="ctr">
                        <a:lnSpc>
                          <a:spcPct val="100000"/>
                        </a:lnSpc>
                        <a:spcBef>
                          <a:spcPts val="600"/>
                        </a:spcBef>
                        <a:spcAft>
                          <a:spcPts val="600"/>
                        </a:spcAft>
                      </a:pPr>
                      <a:r>
                        <a:rPr lang="de-DE" sz="1600">
                          <a:effectLst/>
                          <a:latin typeface="Arial" panose="020B0604020202020204" pitchFamily="34" charset="0"/>
                          <a:ea typeface="Arial" panose="020B0604020202020204" pitchFamily="34" charset="0"/>
                          <a:cs typeface="Times New Roman" panose="02020603050405020304" pitchFamily="18" charset="0"/>
                        </a:rPr>
                        <a:t>%</a:t>
                      </a:r>
                    </a:p>
                  </a:txBody>
                  <a:tcPr/>
                </a:tc>
                <a:extLst>
                  <a:ext uri="{0D108BD9-81ED-4DB2-BD59-A6C34878D82A}">
                    <a16:rowId xmlns:a16="http://schemas.microsoft.com/office/drawing/2014/main" val="3605602698"/>
                  </a:ext>
                </a:extLst>
              </a:tr>
              <a:tr h="801945">
                <a:tc>
                  <a:txBody>
                    <a:bodyPr/>
                    <a:lstStyle/>
                    <a:p>
                      <a:pPr algn="l">
                        <a:lnSpc>
                          <a:spcPct val="100000"/>
                        </a:lnSpc>
                        <a:spcBef>
                          <a:spcPts val="600"/>
                        </a:spcBef>
                        <a:spcAft>
                          <a:spcPts val="600"/>
                        </a:spcAft>
                      </a:pPr>
                      <a:r>
                        <a:rPr lang="en-GB" sz="1600">
                          <a:effectLst/>
                        </a:rPr>
                        <a:t>Share of monitoring sites in agriculture areas that exceed recommended drinking water limits for nitrates, phosphorous and pesiticides in surface water and groundwater</a:t>
                      </a:r>
                      <a:endParaRPr lang="de-DE" sz="1600">
                        <a:effectLst/>
                        <a:latin typeface="Arial" panose="020B0604020202020204" pitchFamily="34" charset="0"/>
                        <a:ea typeface="Arial" panose="020B0604020202020204" pitchFamily="34" charset="0"/>
                        <a:cs typeface="Times New Roman" panose="02020603050405020304" pitchFamily="18" charset="0"/>
                      </a:endParaRPr>
                    </a:p>
                  </a:txBody>
                  <a:tcPr/>
                </a:tc>
                <a:tc>
                  <a:txBody>
                    <a:bodyPr/>
                    <a:lstStyle/>
                    <a:p>
                      <a:pPr marL="0" marR="0" lvl="0" indent="0" algn="ctr" defTabSz="685800" rtl="0" eaLnBrk="1" fontAlgn="auto" latinLnBrk="0" hangingPunct="1">
                        <a:lnSpc>
                          <a:spcPct val="100000"/>
                        </a:lnSpc>
                        <a:spcBef>
                          <a:spcPts val="600"/>
                        </a:spcBef>
                        <a:spcAft>
                          <a:spcPts val="600"/>
                        </a:spcAft>
                        <a:buClrTx/>
                        <a:buSzTx/>
                        <a:buFontTx/>
                        <a:buNone/>
                        <a:tabLst/>
                        <a:defRPr/>
                      </a:pPr>
                      <a:r>
                        <a:rPr lang="de-DE" sz="1600">
                          <a:effectLst/>
                          <a:latin typeface="Arial" panose="020B0604020202020204" pitchFamily="34" charset="0"/>
                          <a:ea typeface="Arial" panose="020B0604020202020204" pitchFamily="34" charset="0"/>
                          <a:cs typeface="Times New Roman" panose="02020603050405020304" pitchFamily="18" charset="0"/>
                        </a:rPr>
                        <a:t>%</a:t>
                      </a:r>
                    </a:p>
                  </a:txBody>
                  <a:tcPr/>
                </a:tc>
                <a:extLst>
                  <a:ext uri="{0D108BD9-81ED-4DB2-BD59-A6C34878D82A}">
                    <a16:rowId xmlns:a16="http://schemas.microsoft.com/office/drawing/2014/main" val="1137656062"/>
                  </a:ext>
                </a:extLst>
              </a:tr>
              <a:tr h="443527">
                <a:tc>
                  <a:txBody>
                    <a:bodyPr/>
                    <a:lstStyle/>
                    <a:p>
                      <a:pPr algn="l">
                        <a:lnSpc>
                          <a:spcPct val="100000"/>
                        </a:lnSpc>
                        <a:spcBef>
                          <a:spcPts val="600"/>
                        </a:spcBef>
                        <a:spcAft>
                          <a:spcPts val="600"/>
                        </a:spcAft>
                      </a:pPr>
                      <a:r>
                        <a:rPr lang="en-GB" sz="1600">
                          <a:effectLst/>
                        </a:rPr>
                        <a:t>Agricultural water productivity</a:t>
                      </a:r>
                      <a:endParaRPr lang="de-DE" sz="1600">
                        <a:effectLst/>
                        <a:latin typeface="Arial" panose="020B0604020202020204" pitchFamily="34" charset="0"/>
                        <a:ea typeface="Arial" panose="020B0604020202020204" pitchFamily="34" charset="0"/>
                        <a:cs typeface="Times New Roman" panose="02020603050405020304" pitchFamily="18" charset="0"/>
                      </a:endParaRPr>
                    </a:p>
                  </a:txBody>
                  <a:tcPr/>
                </a:tc>
                <a:tc>
                  <a:txBody>
                    <a:bodyPr/>
                    <a:lstStyle/>
                    <a:p>
                      <a:pPr algn="l">
                        <a:lnSpc>
                          <a:spcPct val="100000"/>
                        </a:lnSpc>
                        <a:spcBef>
                          <a:spcPts val="600"/>
                        </a:spcBef>
                        <a:spcAft>
                          <a:spcPts val="600"/>
                        </a:spcAft>
                      </a:pPr>
                      <a:r>
                        <a:rPr lang="de-DE" sz="1600">
                          <a:effectLst/>
                          <a:latin typeface="Arial" panose="020B0604020202020204" pitchFamily="34" charset="0"/>
                          <a:ea typeface="Arial" panose="020B0604020202020204" pitchFamily="34" charset="0"/>
                          <a:cs typeface="Times New Roman" panose="02020603050405020304" pitchFamily="18" charset="0"/>
                        </a:rPr>
                        <a:t>[kg/m</a:t>
                      </a:r>
                      <a:r>
                        <a:rPr lang="de-DE" sz="1600" baseline="30000">
                          <a:effectLst/>
                          <a:latin typeface="Arial" panose="020B0604020202020204" pitchFamily="34" charset="0"/>
                          <a:ea typeface="Arial" panose="020B0604020202020204" pitchFamily="34" charset="0"/>
                          <a:cs typeface="Times New Roman" panose="02020603050405020304" pitchFamily="18" charset="0"/>
                        </a:rPr>
                        <a:t>3</a:t>
                      </a:r>
                      <a:r>
                        <a:rPr lang="de-DE" sz="1600" baseline="0">
                          <a:effectLst/>
                          <a:latin typeface="Arial" panose="020B0604020202020204" pitchFamily="34" charset="0"/>
                          <a:ea typeface="Arial" panose="020B0604020202020204" pitchFamily="34" charset="0"/>
                          <a:cs typeface="Times New Roman" panose="02020603050405020304" pitchFamily="18" charset="0"/>
                        </a:rPr>
                        <a:t>] or [USD/m</a:t>
                      </a:r>
                      <a:r>
                        <a:rPr lang="de-DE" sz="1600" baseline="30000">
                          <a:effectLst/>
                          <a:latin typeface="Arial" panose="020B0604020202020204" pitchFamily="34" charset="0"/>
                          <a:ea typeface="Arial" panose="020B0604020202020204" pitchFamily="34" charset="0"/>
                          <a:cs typeface="Times New Roman" panose="02020603050405020304" pitchFamily="18" charset="0"/>
                        </a:rPr>
                        <a:t>3</a:t>
                      </a:r>
                      <a:r>
                        <a:rPr lang="de-DE" sz="1600" baseline="0">
                          <a:effectLst/>
                          <a:latin typeface="Arial" panose="020B0604020202020204" pitchFamily="34" charset="0"/>
                          <a:ea typeface="Arial" panose="020B0604020202020204" pitchFamily="34" charset="0"/>
                          <a:cs typeface="Times New Roman" panose="02020603050405020304" pitchFamily="18" charset="0"/>
                        </a:rPr>
                        <a:t>]</a:t>
                      </a:r>
                    </a:p>
                  </a:txBody>
                  <a:tcPr/>
                </a:tc>
                <a:extLst>
                  <a:ext uri="{0D108BD9-81ED-4DB2-BD59-A6C34878D82A}">
                    <a16:rowId xmlns:a16="http://schemas.microsoft.com/office/drawing/2014/main" val="1444946499"/>
                  </a:ext>
                </a:extLst>
              </a:tr>
              <a:tr h="443527">
                <a:tc>
                  <a:txBody>
                    <a:bodyPr/>
                    <a:lstStyle/>
                    <a:p>
                      <a:pPr algn="l">
                        <a:lnSpc>
                          <a:spcPct val="100000"/>
                        </a:lnSpc>
                        <a:spcBef>
                          <a:spcPts val="600"/>
                        </a:spcBef>
                        <a:spcAft>
                          <a:spcPts val="600"/>
                        </a:spcAft>
                      </a:pPr>
                      <a:r>
                        <a:rPr lang="en-GB" sz="1600">
                          <a:effectLst/>
                        </a:rPr>
                        <a:t>Water or energy use efficiency in different sectors</a:t>
                      </a:r>
                      <a:endParaRPr lang="de-DE" sz="1600">
                        <a:effectLst/>
                        <a:latin typeface="Arial" panose="020B0604020202020204" pitchFamily="34" charset="0"/>
                        <a:ea typeface="Arial" panose="020B0604020202020204" pitchFamily="34" charset="0"/>
                        <a:cs typeface="Times New Roman" panose="02020603050405020304" pitchFamily="18" charset="0"/>
                      </a:endParaRPr>
                    </a:p>
                  </a:txBody>
                  <a:tcPr/>
                </a:tc>
                <a:tc>
                  <a:txBody>
                    <a:bodyPr/>
                    <a:lstStyle/>
                    <a:p>
                      <a:pPr algn="l">
                        <a:lnSpc>
                          <a:spcPct val="100000"/>
                        </a:lnSpc>
                        <a:spcBef>
                          <a:spcPts val="600"/>
                        </a:spcBef>
                        <a:spcAft>
                          <a:spcPts val="600"/>
                        </a:spcAft>
                      </a:pPr>
                      <a:r>
                        <a:rPr lang="de-DE" sz="1600">
                          <a:effectLst/>
                          <a:latin typeface="Arial" panose="020B0604020202020204" pitchFamily="34" charset="0"/>
                          <a:ea typeface="Arial" panose="020B0604020202020204" pitchFamily="34" charset="0"/>
                          <a:cs typeface="Times New Roman" panose="02020603050405020304" pitchFamily="18" charset="0"/>
                        </a:rPr>
                        <a:t>e.g. [USD/</a:t>
                      </a:r>
                      <a:r>
                        <a:rPr lang="de-DE" sz="1600" baseline="0">
                          <a:effectLst/>
                          <a:latin typeface="Arial" panose="020B0604020202020204" pitchFamily="34" charset="0"/>
                          <a:ea typeface="Arial" panose="020B0604020202020204" pitchFamily="34" charset="0"/>
                          <a:cs typeface="Times New Roman" panose="02020603050405020304" pitchFamily="18" charset="0"/>
                        </a:rPr>
                        <a:t>m</a:t>
                      </a:r>
                      <a:r>
                        <a:rPr lang="de-DE" sz="1600" baseline="30000">
                          <a:effectLst/>
                          <a:latin typeface="Arial" panose="020B0604020202020204" pitchFamily="34" charset="0"/>
                          <a:ea typeface="Arial" panose="020B0604020202020204" pitchFamily="34" charset="0"/>
                          <a:cs typeface="Times New Roman" panose="02020603050405020304" pitchFamily="18" charset="0"/>
                        </a:rPr>
                        <a:t>3</a:t>
                      </a:r>
                      <a:r>
                        <a:rPr lang="de-DE" sz="1600" baseline="0">
                          <a:effectLst/>
                          <a:latin typeface="Arial" panose="020B0604020202020204" pitchFamily="34" charset="0"/>
                          <a:ea typeface="Arial" panose="020B0604020202020204" pitchFamily="34" charset="0"/>
                          <a:cs typeface="Times New Roman" panose="02020603050405020304" pitchFamily="18" charset="0"/>
                        </a:rPr>
                        <a:t>]</a:t>
                      </a:r>
                      <a:endParaRPr lang="de-DE" sz="1600">
                        <a:effectLst/>
                        <a:latin typeface="Arial" panose="020B0604020202020204" pitchFamily="34" charset="0"/>
                        <a:ea typeface="Arial" panose="020B0604020202020204" pitchFamily="34" charset="0"/>
                        <a:cs typeface="Times New Roman" panose="02020603050405020304" pitchFamily="18" charset="0"/>
                      </a:endParaRPr>
                    </a:p>
                  </a:txBody>
                  <a:tcPr/>
                </a:tc>
                <a:extLst>
                  <a:ext uri="{0D108BD9-81ED-4DB2-BD59-A6C34878D82A}">
                    <a16:rowId xmlns:a16="http://schemas.microsoft.com/office/drawing/2014/main" val="2036215493"/>
                  </a:ext>
                </a:extLst>
              </a:tr>
            </a:tbl>
          </a:graphicData>
        </a:graphic>
      </p:graphicFrame>
    </p:spTree>
    <p:extLst>
      <p:ext uri="{BB962C8B-B14F-4D97-AF65-F5344CB8AC3E}">
        <p14:creationId xmlns:p14="http://schemas.microsoft.com/office/powerpoint/2010/main" val="123146666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6E722E5-88A1-477A-A7D8-225A31F19938}"/>
              </a:ext>
            </a:extLst>
          </p:cNvPr>
          <p:cNvSpPr>
            <a:spLocks noGrp="1"/>
          </p:cNvSpPr>
          <p:nvPr>
            <p:ph type="body" sz="quarter" idx="13"/>
          </p:nvPr>
        </p:nvSpPr>
        <p:spPr>
          <a:xfrm>
            <a:off x="307312" y="1175973"/>
            <a:ext cx="7172684" cy="274637"/>
          </a:xfrm>
        </p:spPr>
        <p:txBody>
          <a:bodyPr>
            <a:normAutofit fontScale="92500" lnSpcReduction="20000"/>
          </a:bodyPr>
          <a:lstStyle/>
          <a:p>
            <a:r>
              <a:rPr lang="en-US" sz="1600"/>
              <a:t>Scoring system for assessing the interaction of policy objectives (Nilsson et al. 2016)</a:t>
            </a:r>
            <a:endParaRPr lang="de-DE" sz="1600">
              <a:highlight>
                <a:srgbClr val="FFFF00"/>
              </a:highlight>
            </a:endParaRPr>
          </a:p>
        </p:txBody>
      </p:sp>
      <p:sp>
        <p:nvSpPr>
          <p:cNvPr id="3" name="Titel 2">
            <a:extLst>
              <a:ext uri="{FF2B5EF4-FFF2-40B4-BE49-F238E27FC236}">
                <a16:creationId xmlns:a16="http://schemas.microsoft.com/office/drawing/2014/main" id="{66130F12-5375-4EB0-BD22-9BD6936582B4}"/>
              </a:ext>
            </a:extLst>
          </p:cNvPr>
          <p:cNvSpPr>
            <a:spLocks noGrp="1"/>
          </p:cNvSpPr>
          <p:nvPr>
            <p:ph type="title"/>
          </p:nvPr>
        </p:nvSpPr>
        <p:spPr>
          <a:xfrm>
            <a:off x="307312" y="540781"/>
            <a:ext cx="8567183" cy="540544"/>
          </a:xfrm>
        </p:spPr>
        <p:txBody>
          <a:bodyPr>
            <a:normAutofit fontScale="90000"/>
          </a:bodyPr>
          <a:lstStyle/>
          <a:p>
            <a:r>
              <a:rPr lang="en-US"/>
              <a:t>Context analysis</a:t>
            </a:r>
            <a:br>
              <a:rPr lang="en-US"/>
            </a:br>
            <a:r>
              <a:rPr lang="en-US"/>
              <a:t>Assessing policy coherence</a:t>
            </a:r>
          </a:p>
        </p:txBody>
      </p:sp>
      <p:sp>
        <p:nvSpPr>
          <p:cNvPr id="4" name="Foliennummernplatzhalter 3">
            <a:extLst>
              <a:ext uri="{FF2B5EF4-FFF2-40B4-BE49-F238E27FC236}">
                <a16:creationId xmlns:a16="http://schemas.microsoft.com/office/drawing/2014/main" id="{D9E9BEA4-E039-4C3D-892E-97BA82813A0A}"/>
              </a:ext>
            </a:extLst>
          </p:cNvPr>
          <p:cNvSpPr>
            <a:spLocks noGrp="1"/>
          </p:cNvSpPr>
          <p:nvPr>
            <p:ph type="sldNum" sz="quarter" idx="16"/>
          </p:nvPr>
        </p:nvSpPr>
        <p:spPr/>
        <p:txBody>
          <a:bodyPr/>
          <a:lstStyle/>
          <a:p>
            <a:fld id="{CF23C0C3-F0EC-4AF0-84C8-08554CFEDD03}" type="slidenum">
              <a:rPr lang="en-GB" smtClean="0"/>
              <a:t>16</a:t>
            </a:fld>
            <a:endParaRPr lang="en-GB"/>
          </a:p>
        </p:txBody>
      </p:sp>
      <p:pic>
        <p:nvPicPr>
          <p:cNvPr id="1026" name="Picture 2" descr="picture">
            <a:extLst>
              <a:ext uri="{FF2B5EF4-FFF2-40B4-BE49-F238E27FC236}">
                <a16:creationId xmlns:a16="http://schemas.microsoft.com/office/drawing/2014/main" id="{EC1CECBD-9B79-4EB9-B26B-80FDC2FF5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08" y="1815485"/>
            <a:ext cx="8567183" cy="25701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B9D84DCC-8378-4A65-A09E-C0CB1CF899CC}"/>
              </a:ext>
            </a:extLst>
          </p:cNvPr>
          <p:cNvSpPr txBox="1"/>
          <p:nvPr/>
        </p:nvSpPr>
        <p:spPr>
          <a:xfrm>
            <a:off x="6674121" y="4866501"/>
            <a:ext cx="2172095" cy="276999"/>
          </a:xfrm>
          <a:prstGeom prst="rect">
            <a:avLst/>
          </a:prstGeom>
          <a:noFill/>
        </p:spPr>
        <p:txBody>
          <a:bodyPr wrap="square" rtlCol="0">
            <a:spAutoFit/>
          </a:bodyPr>
          <a:lstStyle/>
          <a:p>
            <a:r>
              <a:rPr lang="en-GB" sz="1200"/>
              <a:t>Source: OECD 2018</a:t>
            </a:r>
          </a:p>
        </p:txBody>
      </p:sp>
    </p:spTree>
    <p:extLst>
      <p:ext uri="{BB962C8B-B14F-4D97-AF65-F5344CB8AC3E}">
        <p14:creationId xmlns:p14="http://schemas.microsoft.com/office/powerpoint/2010/main" val="296471169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2D352AD3-F12C-45AD-BD14-1E567C882749}"/>
              </a:ext>
            </a:extLst>
          </p:cNvPr>
          <p:cNvSpPr>
            <a:spLocks noGrp="1"/>
          </p:cNvSpPr>
          <p:nvPr>
            <p:ph type="body" sz="quarter" idx="14"/>
          </p:nvPr>
        </p:nvSpPr>
        <p:spPr/>
        <p:txBody>
          <a:bodyPr/>
          <a:lstStyle/>
          <a:p>
            <a:r>
              <a:rPr lang="en-US"/>
              <a:t>Coherence among policy objectives in the water‐energy-land‐food‐climate (WELFC)‐nexus domains (SIM4NEXUS)</a:t>
            </a:r>
            <a:endParaRPr lang="de-DE"/>
          </a:p>
        </p:txBody>
      </p:sp>
      <p:sp>
        <p:nvSpPr>
          <p:cNvPr id="13" name="Textplatzhalter 12">
            <a:extLst>
              <a:ext uri="{FF2B5EF4-FFF2-40B4-BE49-F238E27FC236}">
                <a16:creationId xmlns:a16="http://schemas.microsoft.com/office/drawing/2014/main" id="{683EA6C5-3A11-4797-8B4C-337A76FDA485}"/>
              </a:ext>
            </a:extLst>
          </p:cNvPr>
          <p:cNvSpPr>
            <a:spLocks noGrp="1"/>
          </p:cNvSpPr>
          <p:nvPr>
            <p:ph type="body" sz="quarter" idx="13"/>
          </p:nvPr>
        </p:nvSpPr>
        <p:spPr>
          <a:xfrm>
            <a:off x="610862" y="3346695"/>
            <a:ext cx="7172683" cy="3365733"/>
          </a:xfrm>
        </p:spPr>
        <p:txBody>
          <a:bodyPr>
            <a:normAutofit/>
          </a:bodyPr>
          <a:lstStyle/>
          <a:p>
            <a:r>
              <a:rPr lang="en-GB" sz="1600"/>
              <a:t>First identify main policy objectives in each sectoral policy (W1-5, E1-10, etc.)</a:t>
            </a:r>
          </a:p>
          <a:p>
            <a:r>
              <a:rPr lang="en-GB" sz="1600"/>
              <a:t>Then estimate what happens to objective x </a:t>
            </a:r>
            <a:r>
              <a:rPr lang="en-GB" sz="1600">
                <a:sym typeface="Wingdings" panose="05000000000000000000" pitchFamily="2" charset="2"/>
              </a:rPr>
              <a:t></a:t>
            </a:r>
            <a:r>
              <a:rPr lang="en-GB" sz="1600"/>
              <a:t> (affected)</a:t>
            </a:r>
          </a:p>
          <a:p>
            <a:r>
              <a:rPr lang="en-GB" sz="1600"/>
              <a:t>…if we make progress on objective y </a:t>
            </a:r>
            <a:r>
              <a:rPr lang="en-GB" sz="1600">
                <a:sym typeface="Wingdings" panose="05000000000000000000" pitchFamily="2" charset="2"/>
              </a:rPr>
              <a:t> (affecting)</a:t>
            </a:r>
            <a:r>
              <a:rPr lang="en-GB" sz="1600"/>
              <a:t> </a:t>
            </a:r>
          </a:p>
          <a:p>
            <a:r>
              <a:rPr lang="en-GB" sz="1600"/>
              <a:t>based on expert judgement, literature and modelling </a:t>
            </a:r>
          </a:p>
        </p:txBody>
      </p:sp>
      <p:sp>
        <p:nvSpPr>
          <p:cNvPr id="3" name="Titel 2">
            <a:extLst>
              <a:ext uri="{FF2B5EF4-FFF2-40B4-BE49-F238E27FC236}">
                <a16:creationId xmlns:a16="http://schemas.microsoft.com/office/drawing/2014/main" id="{66130F12-5375-4EB0-BD22-9BD6936582B4}"/>
              </a:ext>
            </a:extLst>
          </p:cNvPr>
          <p:cNvSpPr>
            <a:spLocks noGrp="1"/>
          </p:cNvSpPr>
          <p:nvPr>
            <p:ph type="title"/>
          </p:nvPr>
        </p:nvSpPr>
        <p:spPr>
          <a:xfrm>
            <a:off x="449816" y="576000"/>
            <a:ext cx="8567183" cy="540544"/>
          </a:xfrm>
        </p:spPr>
        <p:txBody>
          <a:bodyPr>
            <a:normAutofit fontScale="90000"/>
          </a:bodyPr>
          <a:lstStyle/>
          <a:p>
            <a:r>
              <a:rPr lang="en-US"/>
              <a:t>Context analysis</a:t>
            </a:r>
            <a:br>
              <a:rPr lang="en-US"/>
            </a:br>
            <a:r>
              <a:rPr lang="en-US"/>
              <a:t>Policy coherence screening matrix</a:t>
            </a:r>
          </a:p>
        </p:txBody>
      </p:sp>
      <p:sp>
        <p:nvSpPr>
          <p:cNvPr id="4" name="Foliennummernplatzhalter 3">
            <a:extLst>
              <a:ext uri="{FF2B5EF4-FFF2-40B4-BE49-F238E27FC236}">
                <a16:creationId xmlns:a16="http://schemas.microsoft.com/office/drawing/2014/main" id="{D9E9BEA4-E039-4C3D-892E-97BA82813A0A}"/>
              </a:ext>
            </a:extLst>
          </p:cNvPr>
          <p:cNvSpPr>
            <a:spLocks noGrp="1"/>
          </p:cNvSpPr>
          <p:nvPr>
            <p:ph type="sldNum" sz="quarter" idx="16"/>
          </p:nvPr>
        </p:nvSpPr>
        <p:spPr/>
        <p:txBody>
          <a:bodyPr/>
          <a:lstStyle/>
          <a:p>
            <a:fld id="{CF23C0C3-F0EC-4AF0-84C8-08554CFEDD03}" type="slidenum">
              <a:rPr lang="en-GB" smtClean="0"/>
              <a:t>17</a:t>
            </a:fld>
            <a:endParaRPr lang="en-GB"/>
          </a:p>
        </p:txBody>
      </p:sp>
      <p:sp>
        <p:nvSpPr>
          <p:cNvPr id="6" name="Textplatzhalter 1">
            <a:extLst>
              <a:ext uri="{FF2B5EF4-FFF2-40B4-BE49-F238E27FC236}">
                <a16:creationId xmlns:a16="http://schemas.microsoft.com/office/drawing/2014/main" id="{64244241-52B5-4C7E-9BC0-EBB652CEC3F9}"/>
              </a:ext>
            </a:extLst>
          </p:cNvPr>
          <p:cNvSpPr txBox="1">
            <a:spLocks/>
          </p:cNvSpPr>
          <p:nvPr/>
        </p:nvSpPr>
        <p:spPr bwMode="gray">
          <a:xfrm>
            <a:off x="307312" y="2796849"/>
            <a:ext cx="7779784" cy="62017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600"/>
              </a:spcBef>
              <a:buFont typeface="Arial" panose="020B0604020202020204" pitchFamily="34" charset="0"/>
              <a:buNone/>
              <a:defRPr lang="de-DE" sz="20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a:t> </a:t>
            </a:r>
            <a:endParaRPr lang="en-US" sz="1400">
              <a:highlight>
                <a:srgbClr val="FFFF00"/>
              </a:highlight>
            </a:endParaRPr>
          </a:p>
        </p:txBody>
      </p:sp>
      <p:pic>
        <p:nvPicPr>
          <p:cNvPr id="7" name="Grafik 6">
            <a:extLst>
              <a:ext uri="{FF2B5EF4-FFF2-40B4-BE49-F238E27FC236}">
                <a16:creationId xmlns:a16="http://schemas.microsoft.com/office/drawing/2014/main" id="{A2F37590-5590-413D-898E-81C273A01644}"/>
              </a:ext>
            </a:extLst>
          </p:cNvPr>
          <p:cNvPicPr>
            <a:picLocks noChangeAspect="1"/>
          </p:cNvPicPr>
          <p:nvPr/>
        </p:nvPicPr>
        <p:blipFill>
          <a:blip r:embed="rId3"/>
          <a:stretch>
            <a:fillRect/>
          </a:stretch>
        </p:blipFill>
        <p:spPr>
          <a:xfrm>
            <a:off x="161131" y="1987120"/>
            <a:ext cx="9144000" cy="1235378"/>
          </a:xfrm>
          <a:prstGeom prst="rect">
            <a:avLst/>
          </a:prstGeom>
        </p:spPr>
      </p:pic>
      <p:sp>
        <p:nvSpPr>
          <p:cNvPr id="9" name="Textfeld 8">
            <a:extLst>
              <a:ext uri="{FF2B5EF4-FFF2-40B4-BE49-F238E27FC236}">
                <a16:creationId xmlns:a16="http://schemas.microsoft.com/office/drawing/2014/main" id="{AB989DE9-BA9D-4C3E-B667-20FC2FDE77A4}"/>
              </a:ext>
            </a:extLst>
          </p:cNvPr>
          <p:cNvSpPr txBox="1"/>
          <p:nvPr/>
        </p:nvSpPr>
        <p:spPr>
          <a:xfrm>
            <a:off x="6259032" y="4866501"/>
            <a:ext cx="2172095" cy="276999"/>
          </a:xfrm>
          <a:prstGeom prst="rect">
            <a:avLst/>
          </a:prstGeom>
          <a:noFill/>
        </p:spPr>
        <p:txBody>
          <a:bodyPr wrap="square" rtlCol="0">
            <a:spAutoFit/>
          </a:bodyPr>
          <a:lstStyle/>
          <a:p>
            <a:r>
              <a:rPr lang="en-GB" sz="1200"/>
              <a:t>Source: </a:t>
            </a:r>
            <a:r>
              <a:rPr lang="en-GB" sz="1200" err="1"/>
              <a:t>Munaretto</a:t>
            </a:r>
            <a:r>
              <a:rPr lang="en-GB" sz="1200"/>
              <a:t> et al 2017</a:t>
            </a:r>
          </a:p>
        </p:txBody>
      </p:sp>
      <p:sp>
        <p:nvSpPr>
          <p:cNvPr id="10" name="Ellipse 9">
            <a:extLst>
              <a:ext uri="{FF2B5EF4-FFF2-40B4-BE49-F238E27FC236}">
                <a16:creationId xmlns:a16="http://schemas.microsoft.com/office/drawing/2014/main" id="{14F2EAB3-C23B-4FA4-B6CC-334C29E69669}"/>
              </a:ext>
            </a:extLst>
          </p:cNvPr>
          <p:cNvSpPr/>
          <p:nvPr/>
        </p:nvSpPr>
        <p:spPr>
          <a:xfrm>
            <a:off x="3019884" y="2265213"/>
            <a:ext cx="373766" cy="2535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Tree>
    <p:extLst>
      <p:ext uri="{BB962C8B-B14F-4D97-AF65-F5344CB8AC3E}">
        <p14:creationId xmlns:p14="http://schemas.microsoft.com/office/powerpoint/2010/main" val="3702350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713BB58-EBD5-4045-B287-0C3DB6D118D6}"/>
              </a:ext>
            </a:extLst>
          </p:cNvPr>
          <p:cNvSpPr>
            <a:spLocks noGrp="1"/>
          </p:cNvSpPr>
          <p:nvPr>
            <p:ph type="title"/>
          </p:nvPr>
        </p:nvSpPr>
        <p:spPr/>
        <p:txBody>
          <a:bodyPr>
            <a:normAutofit fontScale="90000"/>
          </a:bodyPr>
          <a:lstStyle/>
          <a:p>
            <a:r>
              <a:rPr lang="en-AU"/>
              <a:t>The Transboundary River Basin Nexus Approach (TRBNA)</a:t>
            </a:r>
            <a:endParaRPr lang="de-DE"/>
          </a:p>
        </p:txBody>
      </p:sp>
      <p:sp>
        <p:nvSpPr>
          <p:cNvPr id="4" name="Foliennummernplatzhalter 3">
            <a:extLst>
              <a:ext uri="{FF2B5EF4-FFF2-40B4-BE49-F238E27FC236}">
                <a16:creationId xmlns:a16="http://schemas.microsoft.com/office/drawing/2014/main" id="{E9CD6257-74A3-48A7-8832-462B9393F70D}"/>
              </a:ext>
            </a:extLst>
          </p:cNvPr>
          <p:cNvSpPr>
            <a:spLocks noGrp="1"/>
          </p:cNvSpPr>
          <p:nvPr>
            <p:ph type="sldNum" sz="quarter" idx="16"/>
          </p:nvPr>
        </p:nvSpPr>
        <p:spPr/>
        <p:txBody>
          <a:bodyPr/>
          <a:lstStyle/>
          <a:p>
            <a:fld id="{CF23C0C3-F0EC-4AF0-84C8-08554CFEDD03}" type="slidenum">
              <a:rPr lang="en-GB" smtClean="0"/>
              <a:t>18</a:t>
            </a:fld>
            <a:endParaRPr lang="en-GB"/>
          </a:p>
        </p:txBody>
      </p:sp>
      <p:pic>
        <p:nvPicPr>
          <p:cNvPr id="5" name="Picture 2" descr="Water 08 00059 g001 1024">
            <a:extLst>
              <a:ext uri="{FF2B5EF4-FFF2-40B4-BE49-F238E27FC236}">
                <a16:creationId xmlns:a16="http://schemas.microsoft.com/office/drawing/2014/main" id="{4B2E77D5-3350-4586-AC71-7A05EB3C4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38" y="1168633"/>
            <a:ext cx="6820638" cy="3476926"/>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46DEC3D9-099C-4FB5-9421-FD5949499A80}"/>
              </a:ext>
            </a:extLst>
          </p:cNvPr>
          <p:cNvSpPr/>
          <p:nvPr/>
        </p:nvSpPr>
        <p:spPr>
          <a:xfrm>
            <a:off x="5954233" y="4807014"/>
            <a:ext cx="2739951" cy="307777"/>
          </a:xfrm>
          <a:prstGeom prst="rect">
            <a:avLst/>
          </a:prstGeom>
        </p:spPr>
        <p:txBody>
          <a:bodyPr wrap="square">
            <a:spAutoFit/>
          </a:bodyPr>
          <a:lstStyle/>
          <a:p>
            <a:r>
              <a:rPr lang="en-US" sz="1400"/>
              <a:t>Source: de Strasser et al., 2016</a:t>
            </a:r>
            <a:endParaRPr lang="de-DE" sz="1400"/>
          </a:p>
        </p:txBody>
      </p:sp>
      <p:sp>
        <p:nvSpPr>
          <p:cNvPr id="2" name="Rechteck: abgerundete Ecken 1">
            <a:extLst>
              <a:ext uri="{FF2B5EF4-FFF2-40B4-BE49-F238E27FC236}">
                <a16:creationId xmlns:a16="http://schemas.microsoft.com/office/drawing/2014/main" id="{D32FD197-EB05-4C46-B088-7598C6B31B0E}"/>
              </a:ext>
            </a:extLst>
          </p:cNvPr>
          <p:cNvSpPr/>
          <p:nvPr/>
        </p:nvSpPr>
        <p:spPr>
          <a:xfrm>
            <a:off x="1016556" y="2232212"/>
            <a:ext cx="3676468" cy="726141"/>
          </a:xfrm>
          <a:prstGeom prst="round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de-DE" err="1"/>
          </a:p>
        </p:txBody>
      </p:sp>
    </p:spTree>
    <p:extLst>
      <p:ext uri="{BB962C8B-B14F-4D97-AF65-F5344CB8AC3E}">
        <p14:creationId xmlns:p14="http://schemas.microsoft.com/office/powerpoint/2010/main" val="51660419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713BB58-EBD5-4045-B287-0C3DB6D118D6}"/>
              </a:ext>
            </a:extLst>
          </p:cNvPr>
          <p:cNvSpPr>
            <a:spLocks noGrp="1"/>
          </p:cNvSpPr>
          <p:nvPr>
            <p:ph type="title"/>
          </p:nvPr>
        </p:nvSpPr>
        <p:spPr>
          <a:xfrm>
            <a:off x="200434" y="305836"/>
            <a:ext cx="8567183" cy="540544"/>
          </a:xfrm>
        </p:spPr>
        <p:txBody>
          <a:bodyPr>
            <a:normAutofit/>
          </a:bodyPr>
          <a:lstStyle/>
          <a:p>
            <a:r>
              <a:rPr lang="en-AU"/>
              <a:t>TRBNA in the Sava Basin</a:t>
            </a:r>
            <a:endParaRPr lang="de-DE"/>
          </a:p>
        </p:txBody>
      </p:sp>
      <p:sp>
        <p:nvSpPr>
          <p:cNvPr id="4" name="Foliennummernplatzhalter 3">
            <a:extLst>
              <a:ext uri="{FF2B5EF4-FFF2-40B4-BE49-F238E27FC236}">
                <a16:creationId xmlns:a16="http://schemas.microsoft.com/office/drawing/2014/main" id="{E9CD6257-74A3-48A7-8832-462B9393F70D}"/>
              </a:ext>
            </a:extLst>
          </p:cNvPr>
          <p:cNvSpPr>
            <a:spLocks noGrp="1"/>
          </p:cNvSpPr>
          <p:nvPr>
            <p:ph type="sldNum" sz="quarter" idx="16"/>
          </p:nvPr>
        </p:nvSpPr>
        <p:spPr/>
        <p:txBody>
          <a:bodyPr/>
          <a:lstStyle/>
          <a:p>
            <a:fld id="{CF23C0C3-F0EC-4AF0-84C8-08554CFEDD03}" type="slidenum">
              <a:rPr lang="en-GB" smtClean="0"/>
              <a:t>19</a:t>
            </a:fld>
            <a:endParaRPr lang="en-GB"/>
          </a:p>
        </p:txBody>
      </p:sp>
      <p:pic>
        <p:nvPicPr>
          <p:cNvPr id="7" name="Grafik 6">
            <a:extLst>
              <a:ext uri="{FF2B5EF4-FFF2-40B4-BE49-F238E27FC236}">
                <a16:creationId xmlns:a16="http://schemas.microsoft.com/office/drawing/2014/main" id="{578FC3E4-23B1-4585-8DC4-AB8D202358EB}"/>
              </a:ext>
            </a:extLst>
          </p:cNvPr>
          <p:cNvPicPr>
            <a:picLocks noChangeAspect="1"/>
          </p:cNvPicPr>
          <p:nvPr/>
        </p:nvPicPr>
        <p:blipFill>
          <a:blip r:embed="rId3"/>
          <a:stretch>
            <a:fillRect/>
          </a:stretch>
        </p:blipFill>
        <p:spPr>
          <a:xfrm>
            <a:off x="548398" y="773643"/>
            <a:ext cx="7070456" cy="3842758"/>
          </a:xfrm>
          <a:prstGeom prst="rect">
            <a:avLst/>
          </a:prstGeom>
        </p:spPr>
      </p:pic>
    </p:spTree>
    <p:extLst>
      <p:ext uri="{BB962C8B-B14F-4D97-AF65-F5344CB8AC3E}">
        <p14:creationId xmlns:p14="http://schemas.microsoft.com/office/powerpoint/2010/main" val="413622763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D03D0E0-37E0-43C1-B65B-5491394BF0E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 y="1550745"/>
            <a:ext cx="2508767" cy="3009132"/>
          </a:xfrm>
          <a:prstGeom prst="rect">
            <a:avLst/>
          </a:prstGeom>
        </p:spPr>
      </p:pic>
      <p:sp>
        <p:nvSpPr>
          <p:cNvPr id="2" name="Titel 1">
            <a:extLst>
              <a:ext uri="{FF2B5EF4-FFF2-40B4-BE49-F238E27FC236}">
                <a16:creationId xmlns:a16="http://schemas.microsoft.com/office/drawing/2014/main" id="{788DB913-A403-4770-B72F-C1DB8088EDAC}"/>
              </a:ext>
            </a:extLst>
          </p:cNvPr>
          <p:cNvSpPr>
            <a:spLocks noGrp="1"/>
          </p:cNvSpPr>
          <p:nvPr>
            <p:ph type="title"/>
          </p:nvPr>
        </p:nvSpPr>
        <p:spPr>
          <a:xfrm>
            <a:off x="396347" y="616901"/>
            <a:ext cx="7472602" cy="472437"/>
          </a:xfrm>
        </p:spPr>
        <p:txBody>
          <a:bodyPr/>
          <a:lstStyle/>
          <a:p>
            <a:pPr algn="l"/>
            <a:r>
              <a:rPr lang="en-US" b="1"/>
              <a:t>What is this module about?</a:t>
            </a:r>
          </a:p>
        </p:txBody>
      </p:sp>
      <p:sp>
        <p:nvSpPr>
          <p:cNvPr id="42" name="Ellipse 41">
            <a:extLst>
              <a:ext uri="{FF2B5EF4-FFF2-40B4-BE49-F238E27FC236}">
                <a16:creationId xmlns:a16="http://schemas.microsoft.com/office/drawing/2014/main" id="{AB4F47F5-A2D0-46EF-BD0D-F908F69B0738}"/>
              </a:ext>
            </a:extLst>
          </p:cNvPr>
          <p:cNvSpPr/>
          <p:nvPr/>
        </p:nvSpPr>
        <p:spPr>
          <a:xfrm>
            <a:off x="933124" y="1427777"/>
            <a:ext cx="642515" cy="626069"/>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58" name="Additionszeichen 57">
            <a:extLst>
              <a:ext uri="{FF2B5EF4-FFF2-40B4-BE49-F238E27FC236}">
                <a16:creationId xmlns:a16="http://schemas.microsoft.com/office/drawing/2014/main" id="{38F76B03-FCA0-4DAF-9841-C789E78E2B17}"/>
              </a:ext>
            </a:extLst>
          </p:cNvPr>
          <p:cNvSpPr/>
          <p:nvPr/>
        </p:nvSpPr>
        <p:spPr>
          <a:xfrm>
            <a:off x="7730102" y="3172968"/>
            <a:ext cx="277693" cy="25889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60" name="Minuszeichen 59">
            <a:extLst>
              <a:ext uri="{FF2B5EF4-FFF2-40B4-BE49-F238E27FC236}">
                <a16:creationId xmlns:a16="http://schemas.microsoft.com/office/drawing/2014/main" id="{E6857B46-CE93-4346-BF1B-E807A357D9A5}"/>
              </a:ext>
            </a:extLst>
          </p:cNvPr>
          <p:cNvSpPr/>
          <p:nvPr/>
        </p:nvSpPr>
        <p:spPr>
          <a:xfrm>
            <a:off x="7404904" y="3043520"/>
            <a:ext cx="155141" cy="2588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25" name="Textplatzhalter 1">
            <a:extLst>
              <a:ext uri="{FF2B5EF4-FFF2-40B4-BE49-F238E27FC236}">
                <a16:creationId xmlns:a16="http://schemas.microsoft.com/office/drawing/2014/main" id="{37DC1280-A13B-4678-8EDD-DBC2F8F1FDA1}"/>
              </a:ext>
            </a:extLst>
          </p:cNvPr>
          <p:cNvSpPr txBox="1">
            <a:spLocks/>
          </p:cNvSpPr>
          <p:nvPr/>
        </p:nvSpPr>
        <p:spPr>
          <a:xfrm>
            <a:off x="1370494" y="1507426"/>
            <a:ext cx="6498455" cy="3247453"/>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indent="0">
              <a:buNone/>
              <a:defRPr/>
            </a:pPr>
            <a:r>
              <a:rPr lang="en-US">
                <a:solidFill>
                  <a:prstClr val="black"/>
                </a:solidFill>
              </a:rPr>
              <a:t>Learn about how the WEF Nexus approach can be anchored within institutions and processes through: </a:t>
            </a:r>
          </a:p>
          <a:p>
            <a:pPr marL="615950" lvl="1" indent="-342900">
              <a:defRPr/>
            </a:pPr>
            <a:r>
              <a:rPr lang="en-US" b="1">
                <a:solidFill>
                  <a:prstClr val="black"/>
                </a:solidFill>
              </a:rPr>
              <a:t>Assessment tools </a:t>
            </a:r>
            <a:r>
              <a:rPr lang="en-US">
                <a:solidFill>
                  <a:prstClr val="black"/>
                </a:solidFill>
              </a:rPr>
              <a:t>that help to analyze WEF sectors and impacts of Nexus interventions</a:t>
            </a:r>
          </a:p>
          <a:p>
            <a:pPr marL="615950" lvl="1" indent="-342900">
              <a:defRPr/>
            </a:pPr>
            <a:r>
              <a:rPr lang="en-US" b="1">
                <a:solidFill>
                  <a:prstClr val="black"/>
                </a:solidFill>
              </a:rPr>
              <a:t>Governance mechanisms, </a:t>
            </a:r>
            <a:r>
              <a:rPr lang="en-US">
                <a:solidFill>
                  <a:prstClr val="black"/>
                </a:solidFill>
              </a:rPr>
              <a:t>including institutional structures to facilitate coordination across sectors and different administrative levels as well as policy instruments</a:t>
            </a:r>
          </a:p>
          <a:p>
            <a:pPr marL="615950" lvl="1" indent="-342900">
              <a:defRPr/>
            </a:pPr>
            <a:r>
              <a:rPr lang="en-US" b="1">
                <a:solidFill>
                  <a:prstClr val="black"/>
                </a:solidFill>
              </a:rPr>
              <a:t>Financial frameworks </a:t>
            </a:r>
            <a:r>
              <a:rPr lang="en-US">
                <a:solidFill>
                  <a:prstClr val="black"/>
                </a:solidFill>
              </a:rPr>
              <a:t>that enable the implementation of Nexus solutions</a:t>
            </a:r>
          </a:p>
          <a:p>
            <a:pPr marL="615950" lvl="1" indent="-342900">
              <a:defRPr/>
            </a:pPr>
            <a:endParaRPr lang="en-US">
              <a:solidFill>
                <a:prstClr val="black"/>
              </a:solidFill>
            </a:endParaRPr>
          </a:p>
          <a:p>
            <a:endParaRPr lang="en-US"/>
          </a:p>
        </p:txBody>
      </p:sp>
    </p:spTree>
    <p:extLst>
      <p:ext uri="{BB962C8B-B14F-4D97-AF65-F5344CB8AC3E}">
        <p14:creationId xmlns:p14="http://schemas.microsoft.com/office/powerpoint/2010/main" val="390153224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489385"/>
            <a:ext cx="6515961" cy="677108"/>
          </a:xfrm>
        </p:spPr>
        <p:txBody>
          <a:bodyPr/>
          <a:lstStyle/>
          <a:p>
            <a:r>
              <a:rPr lang="en-US"/>
              <a:t>Chapter 2.1 Assessing the Nexus – Assessment tools for decision support</a:t>
            </a:r>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700203"/>
            <a:ext cx="6515961" cy="452432"/>
          </a:xfrm>
        </p:spPr>
        <p:txBody>
          <a:bodyPr/>
          <a:lstStyle/>
          <a:p>
            <a:r>
              <a:rPr lang="en-US"/>
              <a:t>Assessing impacts of changes</a:t>
            </a:r>
            <a:endParaRPr lang="de-DE"/>
          </a:p>
        </p:txBody>
      </p:sp>
    </p:spTree>
    <p:extLst>
      <p:ext uri="{BB962C8B-B14F-4D97-AF65-F5344CB8AC3E}">
        <p14:creationId xmlns:p14="http://schemas.microsoft.com/office/powerpoint/2010/main" val="388767821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11A6C28-E24F-45FB-BBB8-51B5490C1F85}"/>
              </a:ext>
            </a:extLst>
          </p:cNvPr>
          <p:cNvSpPr>
            <a:spLocks noGrp="1"/>
          </p:cNvSpPr>
          <p:nvPr>
            <p:ph type="title"/>
          </p:nvPr>
        </p:nvSpPr>
        <p:spPr/>
        <p:txBody>
          <a:bodyPr>
            <a:normAutofit/>
          </a:bodyPr>
          <a:lstStyle/>
          <a:p>
            <a:r>
              <a:rPr lang="de-DE"/>
              <a:t>Various scopes of assessment</a:t>
            </a:r>
          </a:p>
        </p:txBody>
      </p:sp>
      <p:sp>
        <p:nvSpPr>
          <p:cNvPr id="4" name="Foliennummernplatzhalter 3">
            <a:extLst>
              <a:ext uri="{FF2B5EF4-FFF2-40B4-BE49-F238E27FC236}">
                <a16:creationId xmlns:a16="http://schemas.microsoft.com/office/drawing/2014/main" id="{15585F7A-EC01-42C3-922C-D30D732D4087}"/>
              </a:ext>
            </a:extLst>
          </p:cNvPr>
          <p:cNvSpPr>
            <a:spLocks noGrp="1"/>
          </p:cNvSpPr>
          <p:nvPr>
            <p:ph type="sldNum" sz="quarter" idx="16"/>
          </p:nvPr>
        </p:nvSpPr>
        <p:spPr/>
        <p:txBody>
          <a:bodyPr/>
          <a:lstStyle/>
          <a:p>
            <a:fld id="{CF23C0C3-F0EC-4AF0-84C8-08554CFEDD03}" type="slidenum">
              <a:rPr lang="en-GB" smtClean="0"/>
              <a:t>21</a:t>
            </a:fld>
            <a:endParaRPr lang="en-GB"/>
          </a:p>
        </p:txBody>
      </p:sp>
      <p:graphicFrame>
        <p:nvGraphicFramePr>
          <p:cNvPr id="7" name="Diagramm 6">
            <a:extLst>
              <a:ext uri="{FF2B5EF4-FFF2-40B4-BE49-F238E27FC236}">
                <a16:creationId xmlns:a16="http://schemas.microsoft.com/office/drawing/2014/main" id="{015009FD-DB81-4504-9146-353BB530500E}"/>
              </a:ext>
            </a:extLst>
          </p:cNvPr>
          <p:cNvGraphicFramePr/>
          <p:nvPr>
            <p:extLst>
              <p:ext uri="{D42A27DB-BD31-4B8C-83A1-F6EECF244321}">
                <p14:modId xmlns:p14="http://schemas.microsoft.com/office/powerpoint/2010/main" val="518530465"/>
              </p:ext>
            </p:extLst>
          </p:nvPr>
        </p:nvGraphicFramePr>
        <p:xfrm>
          <a:off x="847208" y="1141334"/>
          <a:ext cx="7449584" cy="344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018383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0589938-84D6-450C-BCEE-C4E10BA1625F}"/>
              </a:ext>
            </a:extLst>
          </p:cNvPr>
          <p:cNvSpPr>
            <a:spLocks noGrp="1"/>
          </p:cNvSpPr>
          <p:nvPr>
            <p:ph type="title"/>
          </p:nvPr>
        </p:nvSpPr>
        <p:spPr/>
        <p:txBody>
          <a:bodyPr>
            <a:normAutofit fontScale="90000"/>
          </a:bodyPr>
          <a:lstStyle/>
          <a:p>
            <a:r>
              <a:rPr lang="en-US" sz="2800" err="1"/>
              <a:t>Visualisation</a:t>
            </a:r>
            <a:r>
              <a:rPr lang="en-US" sz="2800"/>
              <a:t> Tool - Nexus Interconnections Diagram</a:t>
            </a:r>
            <a:endParaRPr lang="en-US"/>
          </a:p>
        </p:txBody>
      </p:sp>
      <p:sp>
        <p:nvSpPr>
          <p:cNvPr id="4" name="Foliennummernplatzhalter 3">
            <a:extLst>
              <a:ext uri="{FF2B5EF4-FFF2-40B4-BE49-F238E27FC236}">
                <a16:creationId xmlns:a16="http://schemas.microsoft.com/office/drawing/2014/main" id="{98097521-DEA9-4D3C-84AA-52712E5BD527}"/>
              </a:ext>
            </a:extLst>
          </p:cNvPr>
          <p:cNvSpPr>
            <a:spLocks noGrp="1"/>
          </p:cNvSpPr>
          <p:nvPr>
            <p:ph type="sldNum" sz="quarter" idx="16"/>
          </p:nvPr>
        </p:nvSpPr>
        <p:spPr/>
        <p:txBody>
          <a:bodyPr/>
          <a:lstStyle/>
          <a:p>
            <a:fld id="{CF23C0C3-F0EC-4AF0-84C8-08554CFEDD03}" type="slidenum">
              <a:rPr lang="en-GB" smtClean="0"/>
              <a:t>22</a:t>
            </a:fld>
            <a:endParaRPr lang="en-GB"/>
          </a:p>
        </p:txBody>
      </p:sp>
      <p:pic>
        <p:nvPicPr>
          <p:cNvPr id="5" name="Imagen 55">
            <a:extLst>
              <a:ext uri="{FF2B5EF4-FFF2-40B4-BE49-F238E27FC236}">
                <a16:creationId xmlns:a16="http://schemas.microsoft.com/office/drawing/2014/main" id="{3D8EE6B7-7455-4454-8F59-B28DA5C47BCD}"/>
              </a:ext>
            </a:extLst>
          </p:cNvPr>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923335" y="1133893"/>
            <a:ext cx="5297329" cy="3637398"/>
          </a:xfrm>
          <a:prstGeom prst="rect">
            <a:avLst/>
          </a:prstGeom>
          <a:noFill/>
          <a:ln>
            <a:noFill/>
          </a:ln>
        </p:spPr>
      </p:pic>
      <p:sp>
        <p:nvSpPr>
          <p:cNvPr id="6" name="Textfeld 5">
            <a:extLst>
              <a:ext uri="{FF2B5EF4-FFF2-40B4-BE49-F238E27FC236}">
                <a16:creationId xmlns:a16="http://schemas.microsoft.com/office/drawing/2014/main" id="{665DB0D6-DB31-42BF-A1F0-8021534B6CDE}"/>
              </a:ext>
            </a:extLst>
          </p:cNvPr>
          <p:cNvSpPr txBox="1"/>
          <p:nvPr/>
        </p:nvSpPr>
        <p:spPr>
          <a:xfrm>
            <a:off x="6138532" y="4860369"/>
            <a:ext cx="2374604" cy="307777"/>
          </a:xfrm>
          <a:prstGeom prst="rect">
            <a:avLst/>
          </a:prstGeom>
          <a:noFill/>
        </p:spPr>
        <p:txBody>
          <a:bodyPr wrap="square" rtlCol="0">
            <a:spAutoFit/>
          </a:bodyPr>
          <a:lstStyle/>
          <a:p>
            <a:r>
              <a:rPr lang="en-GB" sz="1400"/>
              <a:t>Source: Meza et al., 2015</a:t>
            </a:r>
          </a:p>
        </p:txBody>
      </p:sp>
    </p:spTree>
    <p:extLst>
      <p:ext uri="{BB962C8B-B14F-4D97-AF65-F5344CB8AC3E}">
        <p14:creationId xmlns:p14="http://schemas.microsoft.com/office/powerpoint/2010/main" val="329444381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76F43AF-0CB4-4BEA-AD71-36F9FB967E06}"/>
              </a:ext>
            </a:extLst>
          </p:cNvPr>
          <p:cNvSpPr>
            <a:spLocks noGrp="1"/>
          </p:cNvSpPr>
          <p:nvPr>
            <p:ph type="title"/>
          </p:nvPr>
        </p:nvSpPr>
        <p:spPr/>
        <p:txBody>
          <a:bodyPr>
            <a:normAutofit/>
          </a:bodyPr>
          <a:lstStyle/>
          <a:p>
            <a:r>
              <a:rPr lang="en-GB" sz="2800"/>
              <a:t>Example: Maipo Basin </a:t>
            </a:r>
            <a:endParaRPr lang="de-DE"/>
          </a:p>
        </p:txBody>
      </p:sp>
      <p:sp>
        <p:nvSpPr>
          <p:cNvPr id="4" name="Foliennummernplatzhalter 3">
            <a:extLst>
              <a:ext uri="{FF2B5EF4-FFF2-40B4-BE49-F238E27FC236}">
                <a16:creationId xmlns:a16="http://schemas.microsoft.com/office/drawing/2014/main" id="{F9D4D7B6-8814-46F3-B6F4-5D908F3F7316}"/>
              </a:ext>
            </a:extLst>
          </p:cNvPr>
          <p:cNvSpPr>
            <a:spLocks noGrp="1"/>
          </p:cNvSpPr>
          <p:nvPr>
            <p:ph type="sldNum" sz="quarter" idx="16"/>
          </p:nvPr>
        </p:nvSpPr>
        <p:spPr/>
        <p:txBody>
          <a:bodyPr/>
          <a:lstStyle/>
          <a:p>
            <a:fld id="{CF23C0C3-F0EC-4AF0-84C8-08554CFEDD03}" type="slidenum">
              <a:rPr lang="en-GB" smtClean="0"/>
              <a:t>23</a:t>
            </a:fld>
            <a:endParaRPr lang="en-GB"/>
          </a:p>
        </p:txBody>
      </p:sp>
      <p:sp>
        <p:nvSpPr>
          <p:cNvPr id="6" name="Textfeld 5">
            <a:extLst>
              <a:ext uri="{FF2B5EF4-FFF2-40B4-BE49-F238E27FC236}">
                <a16:creationId xmlns:a16="http://schemas.microsoft.com/office/drawing/2014/main" id="{F1FF03E0-F87E-46BB-B537-9570DC0ABBB2}"/>
              </a:ext>
            </a:extLst>
          </p:cNvPr>
          <p:cNvSpPr txBox="1"/>
          <p:nvPr/>
        </p:nvSpPr>
        <p:spPr>
          <a:xfrm>
            <a:off x="167340" y="1851049"/>
            <a:ext cx="2680536" cy="1169551"/>
          </a:xfrm>
          <a:prstGeom prst="rect">
            <a:avLst/>
          </a:prstGeom>
          <a:noFill/>
          <a:ln>
            <a:solidFill>
              <a:schemeClr val="bg1">
                <a:lumMod val="85000"/>
              </a:schemeClr>
            </a:solidFill>
          </a:ln>
        </p:spPr>
        <p:txBody>
          <a:bodyPr wrap="square" rtlCol="0">
            <a:spAutoFit/>
          </a:bodyPr>
          <a:lstStyle/>
          <a:p>
            <a:r>
              <a:rPr lang="en-GB" sz="1400" i="1"/>
              <a:t>Note: The arrows with dotted lines represent projected changes: either the changing thickness of an arrow or the addition of a new arrow.</a:t>
            </a:r>
          </a:p>
        </p:txBody>
      </p:sp>
      <p:sp>
        <p:nvSpPr>
          <p:cNvPr id="7" name="Textfeld 6">
            <a:extLst>
              <a:ext uri="{FF2B5EF4-FFF2-40B4-BE49-F238E27FC236}">
                <a16:creationId xmlns:a16="http://schemas.microsoft.com/office/drawing/2014/main" id="{EBC24565-9562-4D3A-B9D5-A92274E4CD1C}"/>
              </a:ext>
            </a:extLst>
          </p:cNvPr>
          <p:cNvSpPr txBox="1"/>
          <p:nvPr/>
        </p:nvSpPr>
        <p:spPr>
          <a:xfrm>
            <a:off x="6957528" y="4854408"/>
            <a:ext cx="1657351" cy="307777"/>
          </a:xfrm>
          <a:prstGeom prst="rect">
            <a:avLst/>
          </a:prstGeom>
          <a:noFill/>
        </p:spPr>
        <p:txBody>
          <a:bodyPr wrap="square" rtlCol="0">
            <a:spAutoFit/>
          </a:bodyPr>
          <a:lstStyle/>
          <a:p>
            <a:r>
              <a:rPr lang="en-GB" sz="1400"/>
              <a:t>Meza et al., 2015</a:t>
            </a:r>
          </a:p>
        </p:txBody>
      </p:sp>
      <p:grpSp>
        <p:nvGrpSpPr>
          <p:cNvPr id="2" name="Gruppieren 1">
            <a:extLst>
              <a:ext uri="{FF2B5EF4-FFF2-40B4-BE49-F238E27FC236}">
                <a16:creationId xmlns:a16="http://schemas.microsoft.com/office/drawing/2014/main" id="{B982FC14-F36A-40B4-9130-F62B5D7C9AA9}"/>
              </a:ext>
            </a:extLst>
          </p:cNvPr>
          <p:cNvGrpSpPr/>
          <p:nvPr/>
        </p:nvGrpSpPr>
        <p:grpSpPr>
          <a:xfrm>
            <a:off x="2714920" y="1074655"/>
            <a:ext cx="5910374" cy="3672403"/>
            <a:chOff x="518706" y="104210"/>
            <a:chExt cx="8106588" cy="4935080"/>
          </a:xfrm>
        </p:grpSpPr>
        <p:pic>
          <p:nvPicPr>
            <p:cNvPr id="8" name="Grafik 7" descr="Figure">
              <a:extLst>
                <a:ext uri="{FF2B5EF4-FFF2-40B4-BE49-F238E27FC236}">
                  <a16:creationId xmlns:a16="http://schemas.microsoft.com/office/drawing/2014/main" id="{C833DC53-3A31-484C-B67A-1AB9B7419CE6}"/>
                </a:ext>
              </a:extLst>
            </p:cNvPr>
            <p:cNvPicPr/>
            <p:nvPr/>
          </p:nvPicPr>
          <p:blipFill rotWithShape="1">
            <a:blip r:embed="rId3" cstate="screen">
              <a:extLst>
                <a:ext uri="{28A0092B-C50C-407E-A947-70E740481C1C}">
                  <a14:useLocalDpi xmlns:a14="http://schemas.microsoft.com/office/drawing/2010/main" val="0"/>
                </a:ext>
              </a:extLst>
            </a:blip>
            <a:srcRect/>
            <a:stretch/>
          </p:blipFill>
          <p:spPr bwMode="auto">
            <a:xfrm>
              <a:off x="518706" y="104210"/>
              <a:ext cx="8106588" cy="4935080"/>
            </a:xfrm>
            <a:prstGeom prst="rect">
              <a:avLst/>
            </a:prstGeom>
            <a:noFill/>
            <a:ln>
              <a:noFill/>
            </a:ln>
          </p:spPr>
        </p:pic>
        <p:sp>
          <p:nvSpPr>
            <p:cNvPr id="9" name="Pfeil: gebogen 8">
              <a:extLst>
                <a:ext uri="{FF2B5EF4-FFF2-40B4-BE49-F238E27FC236}">
                  <a16:creationId xmlns:a16="http://schemas.microsoft.com/office/drawing/2014/main" id="{1759EA10-4553-4618-AB69-9BC14239EEB9}"/>
                </a:ext>
              </a:extLst>
            </p:cNvPr>
            <p:cNvSpPr/>
            <p:nvPr/>
          </p:nvSpPr>
          <p:spPr>
            <a:xfrm flipV="1">
              <a:off x="5088306" y="2049447"/>
              <a:ext cx="1221600" cy="2373823"/>
            </a:xfrm>
            <a:prstGeom prst="bentArrow">
              <a:avLst>
                <a:gd name="adj1" fmla="val 9074"/>
                <a:gd name="adj2" fmla="val 12589"/>
                <a:gd name="adj3" fmla="val 25000"/>
                <a:gd name="adj4" fmla="val 45156"/>
              </a:avLst>
            </a:prstGeom>
            <a:noFill/>
            <a:ln w="22225">
              <a:solidFill>
                <a:schemeClr val="accent3">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10" name="Pfeil: gebogen 9">
              <a:extLst>
                <a:ext uri="{FF2B5EF4-FFF2-40B4-BE49-F238E27FC236}">
                  <a16:creationId xmlns:a16="http://schemas.microsoft.com/office/drawing/2014/main" id="{DAE41309-C0E9-49B5-BEE0-71C7ACE591EC}"/>
                </a:ext>
              </a:extLst>
            </p:cNvPr>
            <p:cNvSpPr/>
            <p:nvPr/>
          </p:nvSpPr>
          <p:spPr>
            <a:xfrm rot="5400000" flipV="1">
              <a:off x="3323066" y="1952394"/>
              <a:ext cx="1570804" cy="821475"/>
            </a:xfrm>
            <a:prstGeom prst="bentArrow">
              <a:avLst>
                <a:gd name="adj1" fmla="val 18961"/>
                <a:gd name="adj2" fmla="val 30446"/>
                <a:gd name="adj3" fmla="val 50000"/>
                <a:gd name="adj4" fmla="val 45156"/>
              </a:avLst>
            </a:prstGeom>
            <a:noFill/>
            <a:ln w="22225">
              <a:solidFill>
                <a:schemeClr val="accent3">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11" name="Pfeil: gebogen 10">
              <a:extLst>
                <a:ext uri="{FF2B5EF4-FFF2-40B4-BE49-F238E27FC236}">
                  <a16:creationId xmlns:a16="http://schemas.microsoft.com/office/drawing/2014/main" id="{5F0900B8-10CD-4C0D-86F3-0B96063FF9EC}"/>
                </a:ext>
              </a:extLst>
            </p:cNvPr>
            <p:cNvSpPr/>
            <p:nvPr/>
          </p:nvSpPr>
          <p:spPr>
            <a:xfrm rot="10800000" flipV="1">
              <a:off x="6738077" y="449543"/>
              <a:ext cx="1478841" cy="2661541"/>
            </a:xfrm>
            <a:prstGeom prst="bentArrow">
              <a:avLst>
                <a:gd name="adj1" fmla="val 26212"/>
                <a:gd name="adj2" fmla="val 22559"/>
                <a:gd name="adj3" fmla="val 23296"/>
                <a:gd name="adj4" fmla="val 45156"/>
              </a:avLst>
            </a:prstGeom>
            <a:noFill/>
            <a:ln w="22225">
              <a:solidFill>
                <a:schemeClr val="accent3">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12" name="Textfeld 1">
              <a:extLst>
                <a:ext uri="{FF2B5EF4-FFF2-40B4-BE49-F238E27FC236}">
                  <a16:creationId xmlns:a16="http://schemas.microsoft.com/office/drawing/2014/main" id="{5EF6CD63-484D-4581-86F0-7CA9F7EC6098}"/>
                </a:ext>
              </a:extLst>
            </p:cNvPr>
            <p:cNvSpPr txBox="1"/>
            <p:nvPr/>
          </p:nvSpPr>
          <p:spPr>
            <a:xfrm>
              <a:off x="5294323" y="4375812"/>
              <a:ext cx="108857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a:solidFill>
                    <a:schemeClr val="accent3">
                      <a:lumMod val="75000"/>
                    </a:schemeClr>
                  </a:solidFill>
                </a:rPr>
                <a:t>Hydropower</a:t>
              </a:r>
              <a:endParaRPr lang="en-GB" sz="1100">
                <a:solidFill>
                  <a:schemeClr val="accent3">
                    <a:lumMod val="75000"/>
                  </a:schemeClr>
                </a:solidFill>
              </a:endParaRPr>
            </a:p>
          </p:txBody>
        </p:sp>
      </p:grpSp>
    </p:spTree>
    <p:extLst>
      <p:ext uri="{BB962C8B-B14F-4D97-AF65-F5344CB8AC3E}">
        <p14:creationId xmlns:p14="http://schemas.microsoft.com/office/powerpoint/2010/main" val="160242340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5C8D8C3-258A-40A5-9E6B-F813D45E24DF}"/>
              </a:ext>
            </a:extLst>
          </p:cNvPr>
          <p:cNvSpPr>
            <a:spLocks noGrp="1"/>
          </p:cNvSpPr>
          <p:nvPr>
            <p:ph type="body" sz="quarter" idx="13"/>
          </p:nvPr>
        </p:nvSpPr>
        <p:spPr/>
        <p:txBody>
          <a:bodyPr>
            <a:normAutofit/>
          </a:bodyPr>
          <a:lstStyle/>
          <a:p>
            <a:pPr marL="615950" lvl="1" indent="-342900"/>
            <a:r>
              <a:rPr lang="en-GB"/>
              <a:t>Models are used to simulate complex socio-ecological systems</a:t>
            </a:r>
          </a:p>
          <a:p>
            <a:pPr marL="615950" lvl="1" indent="-342900"/>
            <a:r>
              <a:rPr lang="en-GB"/>
              <a:t>They help us understand interconnections between drivers (e.g. climate, socioeconomic development) and the individual elements of the WEF Nexus</a:t>
            </a:r>
          </a:p>
          <a:p>
            <a:pPr marL="615950" lvl="1" indent="-342900"/>
            <a:r>
              <a:rPr lang="en-GB"/>
              <a:t>Models can simulate future scenarios as decision support for planning</a:t>
            </a:r>
          </a:p>
          <a:p>
            <a:pPr marL="615950" lvl="1" indent="-342900"/>
            <a:r>
              <a:rPr lang="en-GB"/>
              <a:t>Uncertainties need to be considered! </a:t>
            </a:r>
          </a:p>
          <a:p>
            <a:pPr marL="342900" indent="-342900">
              <a:buFont typeface="Arial" panose="020B0604020202020204" pitchFamily="34" charset="0"/>
              <a:buChar char="•"/>
            </a:pPr>
            <a:endParaRPr lang="de-DE"/>
          </a:p>
        </p:txBody>
      </p:sp>
      <p:sp>
        <p:nvSpPr>
          <p:cNvPr id="3" name="Titel 2">
            <a:extLst>
              <a:ext uri="{FF2B5EF4-FFF2-40B4-BE49-F238E27FC236}">
                <a16:creationId xmlns:a16="http://schemas.microsoft.com/office/drawing/2014/main" id="{90853DCA-0878-4B1A-8D12-CE261A306146}"/>
              </a:ext>
            </a:extLst>
          </p:cNvPr>
          <p:cNvSpPr>
            <a:spLocks noGrp="1"/>
          </p:cNvSpPr>
          <p:nvPr>
            <p:ph type="title"/>
          </p:nvPr>
        </p:nvSpPr>
        <p:spPr/>
        <p:txBody>
          <a:bodyPr>
            <a:normAutofit/>
          </a:bodyPr>
          <a:lstStyle/>
          <a:p>
            <a:r>
              <a:rPr lang="en-GB"/>
              <a:t>Modelling Tools to Assess the WEF Nexus</a:t>
            </a:r>
            <a:endParaRPr lang="de-DE"/>
          </a:p>
        </p:txBody>
      </p:sp>
      <p:sp>
        <p:nvSpPr>
          <p:cNvPr id="4" name="Foliennummernplatzhalter 3">
            <a:extLst>
              <a:ext uri="{FF2B5EF4-FFF2-40B4-BE49-F238E27FC236}">
                <a16:creationId xmlns:a16="http://schemas.microsoft.com/office/drawing/2014/main" id="{55999876-359C-4BAE-8708-D4598D77D4D3}"/>
              </a:ext>
            </a:extLst>
          </p:cNvPr>
          <p:cNvSpPr>
            <a:spLocks noGrp="1"/>
          </p:cNvSpPr>
          <p:nvPr>
            <p:ph type="sldNum" sz="quarter" idx="16"/>
          </p:nvPr>
        </p:nvSpPr>
        <p:spPr/>
        <p:txBody>
          <a:bodyPr/>
          <a:lstStyle/>
          <a:p>
            <a:fld id="{CF23C0C3-F0EC-4AF0-84C8-08554CFEDD03}" type="slidenum">
              <a:rPr lang="en-GB" smtClean="0"/>
              <a:t>24</a:t>
            </a:fld>
            <a:endParaRPr lang="en-GB"/>
          </a:p>
        </p:txBody>
      </p:sp>
    </p:spTree>
    <p:extLst>
      <p:ext uri="{BB962C8B-B14F-4D97-AF65-F5344CB8AC3E}">
        <p14:creationId xmlns:p14="http://schemas.microsoft.com/office/powerpoint/2010/main" val="252398149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a:extLst>
              <a:ext uri="{FF2B5EF4-FFF2-40B4-BE49-F238E27FC236}">
                <a16:creationId xmlns:a16="http://schemas.microsoft.com/office/drawing/2014/main" id="{BF057A45-0934-446A-A2C4-E989E69025A0}"/>
              </a:ext>
            </a:extLst>
          </p:cNvPr>
          <p:cNvGraphicFramePr/>
          <p:nvPr>
            <p:extLst>
              <p:ext uri="{D42A27DB-BD31-4B8C-83A1-F6EECF244321}">
                <p14:modId xmlns:p14="http://schemas.microsoft.com/office/powerpoint/2010/main" val="903709923"/>
              </p:ext>
            </p:extLst>
          </p:nvPr>
        </p:nvGraphicFramePr>
        <p:xfrm>
          <a:off x="638077" y="1223682"/>
          <a:ext cx="6959511" cy="334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90853DCA-0878-4B1A-8D12-CE261A306146}"/>
              </a:ext>
            </a:extLst>
          </p:cNvPr>
          <p:cNvSpPr>
            <a:spLocks noGrp="1"/>
          </p:cNvSpPr>
          <p:nvPr>
            <p:ph type="title"/>
          </p:nvPr>
        </p:nvSpPr>
        <p:spPr/>
        <p:txBody>
          <a:bodyPr>
            <a:normAutofit fontScale="90000"/>
          </a:bodyPr>
          <a:lstStyle/>
          <a:p>
            <a:r>
              <a:rPr lang="en-GB"/>
              <a:t>Approaches of Modelling Tools to assess the WEF Nexus</a:t>
            </a:r>
            <a:endParaRPr lang="de-DE"/>
          </a:p>
        </p:txBody>
      </p:sp>
      <p:sp>
        <p:nvSpPr>
          <p:cNvPr id="4" name="Foliennummernplatzhalter 3">
            <a:extLst>
              <a:ext uri="{FF2B5EF4-FFF2-40B4-BE49-F238E27FC236}">
                <a16:creationId xmlns:a16="http://schemas.microsoft.com/office/drawing/2014/main" id="{55999876-359C-4BAE-8708-D4598D77D4D3}"/>
              </a:ext>
            </a:extLst>
          </p:cNvPr>
          <p:cNvSpPr>
            <a:spLocks noGrp="1"/>
          </p:cNvSpPr>
          <p:nvPr>
            <p:ph type="sldNum" sz="quarter" idx="16"/>
          </p:nvPr>
        </p:nvSpPr>
        <p:spPr/>
        <p:txBody>
          <a:bodyPr/>
          <a:lstStyle/>
          <a:p>
            <a:fld id="{CF23C0C3-F0EC-4AF0-84C8-08554CFEDD03}" type="slidenum">
              <a:rPr lang="en-GB" smtClean="0"/>
              <a:t>25</a:t>
            </a:fld>
            <a:endParaRPr lang="en-GB"/>
          </a:p>
        </p:txBody>
      </p:sp>
    </p:spTree>
    <p:extLst>
      <p:ext uri="{BB962C8B-B14F-4D97-AF65-F5344CB8AC3E}">
        <p14:creationId xmlns:p14="http://schemas.microsoft.com/office/powerpoint/2010/main" val="383349497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5C8D8C3-258A-40A5-9E6B-F813D45E24DF}"/>
              </a:ext>
            </a:extLst>
          </p:cNvPr>
          <p:cNvSpPr>
            <a:spLocks noGrp="1"/>
          </p:cNvSpPr>
          <p:nvPr>
            <p:ph type="body" sz="quarter" idx="13"/>
          </p:nvPr>
        </p:nvSpPr>
        <p:spPr>
          <a:xfrm>
            <a:off x="449818" y="1602402"/>
            <a:ext cx="7172684" cy="2839832"/>
          </a:xfrm>
        </p:spPr>
        <p:txBody>
          <a:bodyPr>
            <a:normAutofit fontScale="92500" lnSpcReduction="10000"/>
          </a:bodyPr>
          <a:lstStyle/>
          <a:p>
            <a:pPr marL="615950" lvl="1" indent="-342900"/>
            <a:r>
              <a:rPr lang="en-US" sz="1900"/>
              <a:t>Integrated system approach to assess Nexus interconnections with the aim to:</a:t>
            </a:r>
          </a:p>
          <a:p>
            <a:pPr marL="879475" lvl="2" indent="-342900"/>
            <a:r>
              <a:rPr lang="en-US" sz="1700"/>
              <a:t>Understand the systems within their natural or organizational boundaries</a:t>
            </a:r>
          </a:p>
          <a:p>
            <a:pPr marL="879475" lvl="2" indent="-342900"/>
            <a:r>
              <a:rPr lang="en-US" sz="1700"/>
              <a:t>Assess interconnections between different resource sectors to attain insights into trade-offs and potential synergic solutions</a:t>
            </a:r>
          </a:p>
          <a:p>
            <a:pPr marL="879475" lvl="2" indent="-342900"/>
            <a:r>
              <a:rPr lang="en-US" sz="1700"/>
              <a:t>Provide policy relevant information</a:t>
            </a:r>
          </a:p>
          <a:p>
            <a:pPr marL="615950" lvl="1" indent="-342900"/>
            <a:r>
              <a:rPr lang="en-US" sz="1900"/>
              <a:t>Highlights the need for a collaborative approach incl. stakeholders</a:t>
            </a:r>
          </a:p>
          <a:p>
            <a:pPr marL="615950" lvl="1" indent="-342900"/>
            <a:r>
              <a:rPr lang="en-US" sz="1900"/>
              <a:t>Considerable number of applications, spanning different spatial and temporal scales and political contexts</a:t>
            </a:r>
          </a:p>
          <a:p>
            <a:pPr marL="615950" lvl="1" indent="-342900"/>
            <a:r>
              <a:rPr lang="en-US" sz="1900"/>
              <a:t>Requires considerable data and expert involvement</a:t>
            </a:r>
          </a:p>
          <a:p>
            <a:pPr marL="615950" lvl="1" indent="-342900"/>
            <a:endParaRPr lang="en-US"/>
          </a:p>
          <a:p>
            <a:endParaRPr lang="de-DE"/>
          </a:p>
        </p:txBody>
      </p:sp>
      <p:sp>
        <p:nvSpPr>
          <p:cNvPr id="3" name="Titel 2">
            <a:extLst>
              <a:ext uri="{FF2B5EF4-FFF2-40B4-BE49-F238E27FC236}">
                <a16:creationId xmlns:a16="http://schemas.microsoft.com/office/drawing/2014/main" id="{90853DCA-0878-4B1A-8D12-CE261A306146}"/>
              </a:ext>
            </a:extLst>
          </p:cNvPr>
          <p:cNvSpPr>
            <a:spLocks noGrp="1"/>
          </p:cNvSpPr>
          <p:nvPr>
            <p:ph type="title"/>
          </p:nvPr>
        </p:nvSpPr>
        <p:spPr>
          <a:xfrm>
            <a:off x="449818" y="845396"/>
            <a:ext cx="8567183" cy="540544"/>
          </a:xfrm>
        </p:spPr>
        <p:txBody>
          <a:bodyPr>
            <a:normAutofit fontScale="90000"/>
          </a:bodyPr>
          <a:lstStyle/>
          <a:p>
            <a:r>
              <a:rPr lang="en-US"/>
              <a:t>Climate, Land Use, Energy and Water Systems (CLEWs) framework</a:t>
            </a:r>
            <a:endParaRPr lang="de-DE"/>
          </a:p>
        </p:txBody>
      </p:sp>
      <p:sp>
        <p:nvSpPr>
          <p:cNvPr id="4" name="Foliennummernplatzhalter 3">
            <a:extLst>
              <a:ext uri="{FF2B5EF4-FFF2-40B4-BE49-F238E27FC236}">
                <a16:creationId xmlns:a16="http://schemas.microsoft.com/office/drawing/2014/main" id="{55999876-359C-4BAE-8708-D4598D77D4D3}"/>
              </a:ext>
            </a:extLst>
          </p:cNvPr>
          <p:cNvSpPr>
            <a:spLocks noGrp="1"/>
          </p:cNvSpPr>
          <p:nvPr>
            <p:ph type="sldNum" sz="quarter" idx="16"/>
          </p:nvPr>
        </p:nvSpPr>
        <p:spPr/>
        <p:txBody>
          <a:bodyPr/>
          <a:lstStyle/>
          <a:p>
            <a:fld id="{CF23C0C3-F0EC-4AF0-84C8-08554CFEDD03}" type="slidenum">
              <a:rPr lang="en-GB" smtClean="0"/>
              <a:t>26</a:t>
            </a:fld>
            <a:endParaRPr lang="en-GB"/>
          </a:p>
        </p:txBody>
      </p:sp>
    </p:spTree>
    <p:extLst>
      <p:ext uri="{BB962C8B-B14F-4D97-AF65-F5344CB8AC3E}">
        <p14:creationId xmlns:p14="http://schemas.microsoft.com/office/powerpoint/2010/main" val="282983102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8D0806E-0CE7-4D6B-A9A0-F9CE7F77FEA7}"/>
              </a:ext>
            </a:extLst>
          </p:cNvPr>
          <p:cNvSpPr>
            <a:spLocks noGrp="1"/>
          </p:cNvSpPr>
          <p:nvPr>
            <p:ph type="title"/>
          </p:nvPr>
        </p:nvSpPr>
        <p:spPr/>
        <p:txBody>
          <a:bodyPr/>
          <a:lstStyle/>
          <a:p>
            <a:r>
              <a:rPr lang="en-US"/>
              <a:t>CLEWs: Nexus Challenges in Burkina Faso</a:t>
            </a:r>
            <a:endParaRPr lang="de-DE"/>
          </a:p>
        </p:txBody>
      </p:sp>
      <p:sp>
        <p:nvSpPr>
          <p:cNvPr id="4" name="Foliennummernplatzhalter 3">
            <a:extLst>
              <a:ext uri="{FF2B5EF4-FFF2-40B4-BE49-F238E27FC236}">
                <a16:creationId xmlns:a16="http://schemas.microsoft.com/office/drawing/2014/main" id="{94AB6B98-AC94-4E97-A96C-7B6B311C6453}"/>
              </a:ext>
            </a:extLst>
          </p:cNvPr>
          <p:cNvSpPr>
            <a:spLocks noGrp="1"/>
          </p:cNvSpPr>
          <p:nvPr>
            <p:ph type="sldNum" sz="quarter" idx="16"/>
          </p:nvPr>
        </p:nvSpPr>
        <p:spPr/>
        <p:txBody>
          <a:bodyPr/>
          <a:lstStyle/>
          <a:p>
            <a:fld id="{CF23C0C3-F0EC-4AF0-84C8-08554CFEDD03}" type="slidenum">
              <a:rPr lang="en-GB" smtClean="0"/>
              <a:t>27</a:t>
            </a:fld>
            <a:endParaRPr lang="en-GB"/>
          </a:p>
        </p:txBody>
      </p:sp>
      <p:pic>
        <p:nvPicPr>
          <p:cNvPr id="5" name="Picture 2">
            <a:extLst>
              <a:ext uri="{FF2B5EF4-FFF2-40B4-BE49-F238E27FC236}">
                <a16:creationId xmlns:a16="http://schemas.microsoft.com/office/drawing/2014/main" id="{54109202-5B2B-440A-9B1E-52C2E722195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601972" y="1116545"/>
            <a:ext cx="6308415" cy="3601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a:extLst>
              <a:ext uri="{FF2B5EF4-FFF2-40B4-BE49-F238E27FC236}">
                <a16:creationId xmlns:a16="http://schemas.microsoft.com/office/drawing/2014/main" id="{E0C9ECD7-E79D-409B-8F4C-D62BE6B40499}"/>
              </a:ext>
            </a:extLst>
          </p:cNvPr>
          <p:cNvSpPr txBox="1"/>
          <p:nvPr/>
        </p:nvSpPr>
        <p:spPr>
          <a:xfrm>
            <a:off x="6046381" y="4835723"/>
            <a:ext cx="2707758" cy="307777"/>
          </a:xfrm>
          <a:prstGeom prst="rect">
            <a:avLst/>
          </a:prstGeom>
          <a:noFill/>
        </p:spPr>
        <p:txBody>
          <a:bodyPr wrap="square" rtlCol="0">
            <a:spAutoFit/>
          </a:bodyPr>
          <a:lstStyle/>
          <a:p>
            <a:r>
              <a:rPr lang="en-GB" sz="1400"/>
              <a:t>Source: Hermann et al., 2012</a:t>
            </a:r>
          </a:p>
        </p:txBody>
      </p:sp>
    </p:spTree>
    <p:extLst>
      <p:ext uri="{BB962C8B-B14F-4D97-AF65-F5344CB8AC3E}">
        <p14:creationId xmlns:p14="http://schemas.microsoft.com/office/powerpoint/2010/main" val="330299312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489385"/>
            <a:ext cx="6515961" cy="677108"/>
          </a:xfrm>
        </p:spPr>
        <p:txBody>
          <a:bodyPr/>
          <a:lstStyle/>
          <a:p>
            <a:r>
              <a:rPr lang="en-US"/>
              <a:t>Chapter 2.1 Assessing the Nexus – Assessment tools for decision support</a:t>
            </a:r>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520154"/>
            <a:ext cx="6515961" cy="812530"/>
          </a:xfrm>
        </p:spPr>
        <p:txBody>
          <a:bodyPr/>
          <a:lstStyle/>
          <a:p>
            <a:r>
              <a:rPr lang="en-US"/>
              <a:t>Assessment of specific Nexus interventions </a:t>
            </a:r>
            <a:endParaRPr lang="de-DE"/>
          </a:p>
        </p:txBody>
      </p:sp>
    </p:spTree>
    <p:extLst>
      <p:ext uri="{BB962C8B-B14F-4D97-AF65-F5344CB8AC3E}">
        <p14:creationId xmlns:p14="http://schemas.microsoft.com/office/powerpoint/2010/main" val="415659626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11A6C28-E24F-45FB-BBB8-51B5490C1F85}"/>
              </a:ext>
            </a:extLst>
          </p:cNvPr>
          <p:cNvSpPr>
            <a:spLocks noGrp="1"/>
          </p:cNvSpPr>
          <p:nvPr>
            <p:ph type="title"/>
          </p:nvPr>
        </p:nvSpPr>
        <p:spPr/>
        <p:txBody>
          <a:bodyPr>
            <a:normAutofit/>
          </a:bodyPr>
          <a:lstStyle/>
          <a:p>
            <a:r>
              <a:rPr lang="de-DE"/>
              <a:t>Various scopes of assessment</a:t>
            </a:r>
          </a:p>
        </p:txBody>
      </p:sp>
      <p:sp>
        <p:nvSpPr>
          <p:cNvPr id="4" name="Foliennummernplatzhalter 3">
            <a:extLst>
              <a:ext uri="{FF2B5EF4-FFF2-40B4-BE49-F238E27FC236}">
                <a16:creationId xmlns:a16="http://schemas.microsoft.com/office/drawing/2014/main" id="{15585F7A-EC01-42C3-922C-D30D732D4087}"/>
              </a:ext>
            </a:extLst>
          </p:cNvPr>
          <p:cNvSpPr>
            <a:spLocks noGrp="1"/>
          </p:cNvSpPr>
          <p:nvPr>
            <p:ph type="sldNum" sz="quarter" idx="16"/>
          </p:nvPr>
        </p:nvSpPr>
        <p:spPr/>
        <p:txBody>
          <a:bodyPr/>
          <a:lstStyle/>
          <a:p>
            <a:fld id="{CF23C0C3-F0EC-4AF0-84C8-08554CFEDD03}" type="slidenum">
              <a:rPr lang="en-GB" smtClean="0"/>
              <a:t>29</a:t>
            </a:fld>
            <a:endParaRPr lang="en-GB"/>
          </a:p>
        </p:txBody>
      </p:sp>
      <p:graphicFrame>
        <p:nvGraphicFramePr>
          <p:cNvPr id="7" name="Diagramm 6">
            <a:extLst>
              <a:ext uri="{FF2B5EF4-FFF2-40B4-BE49-F238E27FC236}">
                <a16:creationId xmlns:a16="http://schemas.microsoft.com/office/drawing/2014/main" id="{015009FD-DB81-4504-9146-353BB530500E}"/>
              </a:ext>
            </a:extLst>
          </p:cNvPr>
          <p:cNvGraphicFramePr/>
          <p:nvPr>
            <p:extLst>
              <p:ext uri="{D42A27DB-BD31-4B8C-83A1-F6EECF244321}">
                <p14:modId xmlns:p14="http://schemas.microsoft.com/office/powerpoint/2010/main" val="133434866"/>
              </p:ext>
            </p:extLst>
          </p:nvPr>
        </p:nvGraphicFramePr>
        <p:xfrm>
          <a:off x="847208" y="1141334"/>
          <a:ext cx="7449584" cy="344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13275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2013220563"/>
              </p:ext>
            </p:extLst>
          </p:nvPr>
        </p:nvGraphicFramePr>
        <p:xfrm>
          <a:off x="209019" y="1020226"/>
          <a:ext cx="8808164" cy="3994200"/>
        </p:xfrm>
        <a:graphic>
          <a:graphicData uri="http://schemas.openxmlformats.org/drawingml/2006/table">
            <a:tbl>
              <a:tblPr firstRow="1" bandRow="1">
                <a:tableStyleId>{5C22544A-7EE6-4342-B048-85BDC9FD1C3A}</a:tableStyleId>
              </a:tblPr>
              <a:tblGrid>
                <a:gridCol w="2131736">
                  <a:extLst>
                    <a:ext uri="{9D8B030D-6E8A-4147-A177-3AD203B41FA5}">
                      <a16:colId xmlns:a16="http://schemas.microsoft.com/office/drawing/2014/main" val="1827523324"/>
                    </a:ext>
                  </a:extLst>
                </a:gridCol>
                <a:gridCol w="6676428">
                  <a:extLst>
                    <a:ext uri="{9D8B030D-6E8A-4147-A177-3AD203B41FA5}">
                      <a16:colId xmlns:a16="http://schemas.microsoft.com/office/drawing/2014/main" val="2519275813"/>
                    </a:ext>
                  </a:extLst>
                </a:gridCol>
              </a:tblGrid>
              <a:tr h="1032338">
                <a:tc>
                  <a:txBody>
                    <a:bodyPr/>
                    <a:lstStyle/>
                    <a:p>
                      <a:pPr algn="ctr">
                        <a:spcBef>
                          <a:spcPts val="600"/>
                        </a:spcBef>
                      </a:pPr>
                      <a:r>
                        <a:rPr lang="en-GB" sz="1600" b="0" kern="1200">
                          <a:solidFill>
                            <a:srgbClr val="004C82"/>
                          </a:solidFill>
                          <a:latin typeface="+mn-lt"/>
                          <a:ea typeface="+mn-ea"/>
                          <a:cs typeface="Calibri" panose="020F0502020204030204" pitchFamily="34" charset="0"/>
                        </a:rPr>
                        <a:t>Chapter 2.1:</a:t>
                      </a:r>
                    </a:p>
                  </a:txBody>
                  <a:tcPr marT="32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n-US" sz="1600" b="1" kern="1200">
                          <a:solidFill>
                            <a:srgbClr val="004C82"/>
                          </a:solidFill>
                          <a:latin typeface="+mn-lt"/>
                          <a:ea typeface="+mn-ea"/>
                          <a:cs typeface="+mn-cs"/>
                        </a:rPr>
                        <a:t>Assessing the Nexus – Assessment tools for decision support</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WEF Nexus context analyses</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Assessing impacts of changes</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Assessment of specific Nexus interventions</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Interactive Exercise: selecting Nexus indicators</a:t>
                      </a:r>
                    </a:p>
                  </a:txBody>
                  <a:tcPr marT="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952415">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US" sz="1600" kern="1200">
                          <a:solidFill>
                            <a:srgbClr val="004C82"/>
                          </a:solidFill>
                          <a:latin typeface="+mn-lt"/>
                          <a:ea typeface="+mn-ea"/>
                          <a:cs typeface="Calibri" panose="020F0502020204030204" pitchFamily="34" charset="0"/>
                        </a:rPr>
                        <a:t>Chapter 2.2:</a:t>
                      </a:r>
                      <a:endParaRPr lang="en-GB" sz="1600" kern="1200">
                        <a:solidFill>
                          <a:srgbClr val="004C82"/>
                        </a:solidFill>
                        <a:latin typeface="+mn-lt"/>
                        <a:ea typeface="+mn-ea"/>
                        <a:cs typeface="Calibri" panose="020F0502020204030204" pitchFamily="34" charset="0"/>
                      </a:endParaRP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n-GB" sz="1600" b="1" kern="1200">
                          <a:solidFill>
                            <a:srgbClr val="004C82"/>
                          </a:solidFill>
                          <a:latin typeface="+mn-lt"/>
                          <a:ea typeface="+mn-ea"/>
                          <a:cs typeface="+mn-cs"/>
                        </a:rPr>
                        <a:t>Governing the Nexus</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Horizontal and vertical policy coordination </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Case studies policy coordination</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Policy instruments to incentivize resource efficiency</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Interactive exercise: policy analysis</a:t>
                      </a:r>
                      <a:endParaRPr lang="en-GB" sz="1200" b="1" kern="1200">
                        <a:solidFill>
                          <a:srgbClr val="004C82"/>
                        </a:solidFill>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952415">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GB" sz="1600" b="0" kern="1200">
                          <a:solidFill>
                            <a:srgbClr val="004C82"/>
                          </a:solidFill>
                          <a:latin typeface="+mn-lt"/>
                          <a:ea typeface="+mn-ea"/>
                          <a:cs typeface="+mn-cs"/>
                        </a:rPr>
                        <a:t>Chapter 2.3: </a:t>
                      </a: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kern="1200">
                          <a:solidFill>
                            <a:srgbClr val="004C82"/>
                          </a:solidFill>
                          <a:latin typeface="+mn-lt"/>
                          <a:ea typeface="+mn-ea"/>
                          <a:cs typeface="+mn-cs"/>
                        </a:rPr>
                        <a:t>Cross-sectoral investment planning and financing</a:t>
                      </a:r>
                    </a:p>
                    <a:p>
                      <a:pPr marL="285750" indent="-285750">
                        <a:buFont typeface="Wingdings" panose="05000000000000000000" pitchFamily="2" charset="2"/>
                        <a:buChar char="§"/>
                      </a:pPr>
                      <a:r>
                        <a:rPr lang="en-US" sz="1600" b="0" kern="1200">
                          <a:solidFill>
                            <a:srgbClr val="004C82"/>
                          </a:solidFill>
                          <a:latin typeface="+mn-lt"/>
                          <a:ea typeface="+mn-ea"/>
                          <a:cs typeface="+mn-cs"/>
                        </a:rPr>
                        <a:t>Introduction and definitions</a:t>
                      </a:r>
                    </a:p>
                    <a:p>
                      <a:pPr marL="285750" indent="-285750">
                        <a:buFont typeface="Wingdings" panose="05000000000000000000" pitchFamily="2" charset="2"/>
                        <a:buChar char="§"/>
                      </a:pPr>
                      <a:r>
                        <a:rPr lang="en-US" sz="1600" b="0" kern="1200">
                          <a:solidFill>
                            <a:srgbClr val="004C82"/>
                          </a:solidFill>
                          <a:latin typeface="+mn-lt"/>
                          <a:ea typeface="+mn-ea"/>
                          <a:cs typeface="+mn-cs"/>
                        </a:rPr>
                        <a:t>Demonstrating the economic added value of Nexus solutions</a:t>
                      </a:r>
                    </a:p>
                    <a:p>
                      <a:pPr marL="285750" indent="-285750">
                        <a:buFont typeface="Wingdings" panose="05000000000000000000" pitchFamily="2" charset="2"/>
                        <a:buChar char="§"/>
                      </a:pPr>
                      <a:r>
                        <a:rPr lang="en-US" sz="1600" b="0" kern="1200">
                          <a:solidFill>
                            <a:srgbClr val="004C82"/>
                          </a:solidFill>
                          <a:latin typeface="+mn-lt"/>
                          <a:ea typeface="+mn-ea"/>
                          <a:cs typeface="+mn-cs"/>
                        </a:rPr>
                        <a:t>Mobilizing finance to implement Nexus solutions</a:t>
                      </a:r>
                    </a:p>
                    <a:p>
                      <a:pPr marL="285750" indent="-2857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Interactive exercise: pitching your Nexus project</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458082686"/>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en-GB" sz="2800">
                <a:solidFill>
                  <a:srgbClr val="004C82"/>
                </a:solidFill>
              </a:rPr>
              <a:t>Outline</a:t>
            </a:r>
          </a:p>
        </p:txBody>
      </p:sp>
    </p:spTree>
    <p:extLst>
      <p:ext uri="{BB962C8B-B14F-4D97-AF65-F5344CB8AC3E}">
        <p14:creationId xmlns:p14="http://schemas.microsoft.com/office/powerpoint/2010/main" val="299633703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D3C1D7-DC7F-4015-9189-F9D1DB4ABE36}"/>
              </a:ext>
            </a:extLst>
          </p:cNvPr>
          <p:cNvSpPr>
            <a:spLocks noGrp="1"/>
          </p:cNvSpPr>
          <p:nvPr>
            <p:ph type="title"/>
          </p:nvPr>
        </p:nvSpPr>
        <p:spPr/>
        <p:txBody>
          <a:bodyPr/>
          <a:lstStyle/>
          <a:p>
            <a:r>
              <a:rPr lang="en-GB"/>
              <a:t>FAO Nexus Rapid Appraisal Tool: Example</a:t>
            </a:r>
            <a:endParaRPr lang="de-DE"/>
          </a:p>
        </p:txBody>
      </p:sp>
      <p:sp>
        <p:nvSpPr>
          <p:cNvPr id="4" name="Foliennummernplatzhalter 3">
            <a:extLst>
              <a:ext uri="{FF2B5EF4-FFF2-40B4-BE49-F238E27FC236}">
                <a16:creationId xmlns:a16="http://schemas.microsoft.com/office/drawing/2014/main" id="{3D278779-2F07-4F26-8AFE-A288B20623AC}"/>
              </a:ext>
            </a:extLst>
          </p:cNvPr>
          <p:cNvSpPr>
            <a:spLocks noGrp="1"/>
          </p:cNvSpPr>
          <p:nvPr>
            <p:ph type="sldNum" sz="quarter" idx="16"/>
          </p:nvPr>
        </p:nvSpPr>
        <p:spPr/>
        <p:txBody>
          <a:bodyPr/>
          <a:lstStyle/>
          <a:p>
            <a:fld id="{CF23C0C3-F0EC-4AF0-84C8-08554CFEDD03}" type="slidenum">
              <a:rPr lang="en-GB" smtClean="0"/>
              <a:t>30</a:t>
            </a:fld>
            <a:endParaRPr lang="en-GB"/>
          </a:p>
        </p:txBody>
      </p:sp>
      <p:pic>
        <p:nvPicPr>
          <p:cNvPr id="5" name="Picture 3">
            <a:extLst>
              <a:ext uri="{FF2B5EF4-FFF2-40B4-BE49-F238E27FC236}">
                <a16:creationId xmlns:a16="http://schemas.microsoft.com/office/drawing/2014/main" id="{27356900-1F90-4718-A802-BC5CF8A18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358" y="1356349"/>
            <a:ext cx="5877283" cy="333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a:extLst>
              <a:ext uri="{FF2B5EF4-FFF2-40B4-BE49-F238E27FC236}">
                <a16:creationId xmlns:a16="http://schemas.microsoft.com/office/drawing/2014/main" id="{10CC49EB-93D8-4764-AE2D-37C86A32D788}"/>
              </a:ext>
            </a:extLst>
          </p:cNvPr>
          <p:cNvSpPr txBox="1"/>
          <p:nvPr/>
        </p:nvSpPr>
        <p:spPr>
          <a:xfrm>
            <a:off x="6053471" y="4835723"/>
            <a:ext cx="2491558" cy="307777"/>
          </a:xfrm>
          <a:prstGeom prst="rect">
            <a:avLst/>
          </a:prstGeom>
          <a:noFill/>
        </p:spPr>
        <p:txBody>
          <a:bodyPr wrap="square" rtlCol="0">
            <a:spAutoFit/>
          </a:bodyPr>
          <a:lstStyle/>
          <a:p>
            <a:r>
              <a:rPr lang="en-GB" sz="1400"/>
              <a:t>Source: Flammini et al., 2014</a:t>
            </a:r>
          </a:p>
        </p:txBody>
      </p:sp>
      <p:sp>
        <p:nvSpPr>
          <p:cNvPr id="2" name="Textfeld 1">
            <a:extLst>
              <a:ext uri="{FF2B5EF4-FFF2-40B4-BE49-F238E27FC236}">
                <a16:creationId xmlns:a16="http://schemas.microsoft.com/office/drawing/2014/main" id="{2E0E1E28-996F-4E95-B55D-3ED73746C924}"/>
              </a:ext>
            </a:extLst>
          </p:cNvPr>
          <p:cNvSpPr txBox="1"/>
          <p:nvPr/>
        </p:nvSpPr>
        <p:spPr>
          <a:xfrm>
            <a:off x="449816" y="1017795"/>
            <a:ext cx="7606176" cy="338554"/>
          </a:xfrm>
          <a:prstGeom prst="rect">
            <a:avLst/>
          </a:prstGeom>
          <a:noFill/>
        </p:spPr>
        <p:txBody>
          <a:bodyPr wrap="square" rtlCol="0">
            <a:spAutoFit/>
          </a:bodyPr>
          <a:lstStyle/>
          <a:p>
            <a:r>
              <a:rPr lang="en-GB" sz="1600">
                <a:solidFill>
                  <a:srgbClr val="004C82"/>
                </a:solidFill>
              </a:rPr>
              <a:t>Intervention: On-grid wind energy for water desalination for agriculture</a:t>
            </a:r>
            <a:endParaRPr lang="de-DE" sz="1600">
              <a:solidFill>
                <a:srgbClr val="004C82"/>
              </a:solidFill>
            </a:endParaRPr>
          </a:p>
        </p:txBody>
      </p:sp>
    </p:spTree>
    <p:extLst>
      <p:ext uri="{BB962C8B-B14F-4D97-AF65-F5344CB8AC3E}">
        <p14:creationId xmlns:p14="http://schemas.microsoft.com/office/powerpoint/2010/main" val="337050969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33D707C-AEDA-4661-B29E-88949426B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88" y="1100236"/>
            <a:ext cx="8111683" cy="346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2">
            <a:extLst>
              <a:ext uri="{FF2B5EF4-FFF2-40B4-BE49-F238E27FC236}">
                <a16:creationId xmlns:a16="http://schemas.microsoft.com/office/drawing/2014/main" id="{849E72F8-56F7-41F3-8772-B5BC37EB959F}"/>
              </a:ext>
            </a:extLst>
          </p:cNvPr>
          <p:cNvSpPr>
            <a:spLocks noGrp="1"/>
          </p:cNvSpPr>
          <p:nvPr>
            <p:ph type="title"/>
          </p:nvPr>
        </p:nvSpPr>
        <p:spPr/>
        <p:txBody>
          <a:bodyPr/>
          <a:lstStyle/>
          <a:p>
            <a:r>
              <a:rPr lang="en-US"/>
              <a:t>Nexus Rapid Appraisal Tool: Comparison</a:t>
            </a:r>
            <a:endParaRPr lang="de-DE"/>
          </a:p>
        </p:txBody>
      </p:sp>
      <p:sp>
        <p:nvSpPr>
          <p:cNvPr id="4" name="Foliennummernplatzhalter 3">
            <a:extLst>
              <a:ext uri="{FF2B5EF4-FFF2-40B4-BE49-F238E27FC236}">
                <a16:creationId xmlns:a16="http://schemas.microsoft.com/office/drawing/2014/main" id="{8F4BEB7B-8DC3-41E0-8FCE-DD93B96F0B45}"/>
              </a:ext>
            </a:extLst>
          </p:cNvPr>
          <p:cNvSpPr>
            <a:spLocks noGrp="1"/>
          </p:cNvSpPr>
          <p:nvPr>
            <p:ph type="sldNum" sz="quarter" idx="16"/>
          </p:nvPr>
        </p:nvSpPr>
        <p:spPr/>
        <p:txBody>
          <a:bodyPr/>
          <a:lstStyle/>
          <a:p>
            <a:fld id="{CF23C0C3-F0EC-4AF0-84C8-08554CFEDD03}" type="slidenum">
              <a:rPr lang="en-GB" smtClean="0"/>
              <a:t>31</a:t>
            </a:fld>
            <a:endParaRPr lang="en-GB"/>
          </a:p>
        </p:txBody>
      </p:sp>
      <p:sp>
        <p:nvSpPr>
          <p:cNvPr id="6" name="Textfeld 5">
            <a:extLst>
              <a:ext uri="{FF2B5EF4-FFF2-40B4-BE49-F238E27FC236}">
                <a16:creationId xmlns:a16="http://schemas.microsoft.com/office/drawing/2014/main" id="{C144E242-145D-4F89-B8C5-BFAFFB7C2C71}"/>
              </a:ext>
            </a:extLst>
          </p:cNvPr>
          <p:cNvSpPr txBox="1"/>
          <p:nvPr/>
        </p:nvSpPr>
        <p:spPr>
          <a:xfrm>
            <a:off x="6081824" y="4835723"/>
            <a:ext cx="2669067" cy="307777"/>
          </a:xfrm>
          <a:prstGeom prst="rect">
            <a:avLst/>
          </a:prstGeom>
          <a:noFill/>
        </p:spPr>
        <p:txBody>
          <a:bodyPr wrap="square" rtlCol="0">
            <a:spAutoFit/>
          </a:bodyPr>
          <a:lstStyle/>
          <a:p>
            <a:r>
              <a:rPr lang="en-GB" sz="1400"/>
              <a:t>Source: Flammini et al., 2014</a:t>
            </a:r>
          </a:p>
        </p:txBody>
      </p:sp>
    </p:spTree>
    <p:extLst>
      <p:ext uri="{BB962C8B-B14F-4D97-AF65-F5344CB8AC3E}">
        <p14:creationId xmlns:p14="http://schemas.microsoft.com/office/powerpoint/2010/main" val="307147623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E335FE6-E298-4881-A135-BE228D421CA3}"/>
              </a:ext>
            </a:extLst>
          </p:cNvPr>
          <p:cNvSpPr>
            <a:spLocks noGrp="1"/>
          </p:cNvSpPr>
          <p:nvPr>
            <p:ph type="body" sz="quarter" idx="14"/>
          </p:nvPr>
        </p:nvSpPr>
        <p:spPr/>
        <p:txBody>
          <a:bodyPr/>
          <a:lstStyle/>
          <a:p>
            <a:r>
              <a:rPr lang="de-DE"/>
              <a:t>Aim and concept</a:t>
            </a:r>
          </a:p>
        </p:txBody>
      </p:sp>
      <p:sp>
        <p:nvSpPr>
          <p:cNvPr id="3" name="Textplatzhalter 2">
            <a:extLst>
              <a:ext uri="{FF2B5EF4-FFF2-40B4-BE49-F238E27FC236}">
                <a16:creationId xmlns:a16="http://schemas.microsoft.com/office/drawing/2014/main" id="{4A6A0330-07CC-4D2C-BF1E-521E8EA47034}"/>
              </a:ext>
            </a:extLst>
          </p:cNvPr>
          <p:cNvSpPr>
            <a:spLocks noGrp="1"/>
          </p:cNvSpPr>
          <p:nvPr>
            <p:ph type="body" sz="quarter" idx="13"/>
          </p:nvPr>
        </p:nvSpPr>
        <p:spPr>
          <a:xfrm>
            <a:off x="449263" y="1585622"/>
            <a:ext cx="5696459" cy="3365733"/>
          </a:xfrm>
        </p:spPr>
        <p:txBody>
          <a:bodyPr/>
          <a:lstStyle/>
          <a:p>
            <a:pPr marL="342900" indent="-342900">
              <a:buFont typeface="Arial" panose="020B0604020202020204" pitchFamily="34" charset="0"/>
              <a:buChar char="•"/>
            </a:pPr>
            <a:r>
              <a:rPr lang="de-DE"/>
              <a:t>comprehensive list of indicators for assessing the impacts of Nexus projects</a:t>
            </a:r>
          </a:p>
          <a:p>
            <a:pPr marL="342900" indent="-342900">
              <a:buFont typeface="Arial" panose="020B0604020202020204" pitchFamily="34" charset="0"/>
              <a:buChar char="•"/>
            </a:pPr>
            <a:r>
              <a:rPr lang="en-US"/>
              <a:t>combines WEF Nexus and sustainable livelihoods approaches</a:t>
            </a:r>
          </a:p>
          <a:p>
            <a:pPr marL="342900" indent="-342900">
              <a:buFont typeface="Arial" panose="020B0604020202020204" pitchFamily="34" charset="0"/>
              <a:buChar char="•"/>
            </a:pPr>
            <a:r>
              <a:rPr lang="en-US"/>
              <a:t>Indicator pillars: Water, Energy, Food, Livelihoods – and Governance</a:t>
            </a:r>
          </a:p>
          <a:p>
            <a:pPr marL="342900" indent="-342900">
              <a:buFont typeface="Arial" panose="020B0604020202020204" pitchFamily="34" charset="0"/>
              <a:buChar char="•"/>
            </a:pPr>
            <a:r>
              <a:rPr lang="en-US"/>
              <a:t>Ecosystems included in resource pillars</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de-DE"/>
          </a:p>
          <a:p>
            <a:pPr marL="342900" indent="-342900">
              <a:buFont typeface="Arial" panose="020B0604020202020204" pitchFamily="34" charset="0"/>
              <a:buChar char="•"/>
            </a:pPr>
            <a:endParaRPr lang="de-DE"/>
          </a:p>
        </p:txBody>
      </p:sp>
      <p:sp>
        <p:nvSpPr>
          <p:cNvPr id="4" name="Titel 3">
            <a:extLst>
              <a:ext uri="{FF2B5EF4-FFF2-40B4-BE49-F238E27FC236}">
                <a16:creationId xmlns:a16="http://schemas.microsoft.com/office/drawing/2014/main" id="{C253E9D9-CDB8-42C8-B0A8-A3CE7EE1E811}"/>
              </a:ext>
            </a:extLst>
          </p:cNvPr>
          <p:cNvSpPr>
            <a:spLocks noGrp="1"/>
          </p:cNvSpPr>
          <p:nvPr>
            <p:ph type="title"/>
          </p:nvPr>
        </p:nvSpPr>
        <p:spPr>
          <a:xfrm>
            <a:off x="450299" y="622743"/>
            <a:ext cx="8567183" cy="540544"/>
          </a:xfrm>
        </p:spPr>
        <p:txBody>
          <a:bodyPr/>
          <a:lstStyle/>
          <a:p>
            <a:r>
              <a:rPr lang="de-DE"/>
              <a:t>The NRD Nexus Indicators (1)</a:t>
            </a:r>
          </a:p>
        </p:txBody>
      </p:sp>
      <p:sp>
        <p:nvSpPr>
          <p:cNvPr id="5" name="Foliennummernplatzhalter 4">
            <a:extLst>
              <a:ext uri="{FF2B5EF4-FFF2-40B4-BE49-F238E27FC236}">
                <a16:creationId xmlns:a16="http://schemas.microsoft.com/office/drawing/2014/main" id="{BF80FD47-49FB-4A6E-944F-12D1F4CC5E91}"/>
              </a:ext>
            </a:extLst>
          </p:cNvPr>
          <p:cNvSpPr>
            <a:spLocks noGrp="1"/>
          </p:cNvSpPr>
          <p:nvPr>
            <p:ph type="sldNum" sz="quarter" idx="16"/>
          </p:nvPr>
        </p:nvSpPr>
        <p:spPr/>
        <p:txBody>
          <a:bodyPr/>
          <a:lstStyle/>
          <a:p>
            <a:fld id="{CF23C0C3-F0EC-4AF0-84C8-08554CFEDD03}" type="slidenum">
              <a:rPr lang="en-GB" smtClean="0"/>
              <a:t>32</a:t>
            </a:fld>
            <a:endParaRPr lang="en-GB"/>
          </a:p>
        </p:txBody>
      </p:sp>
      <p:graphicFrame>
        <p:nvGraphicFramePr>
          <p:cNvPr id="6" name="Tabelle 5">
            <a:extLst>
              <a:ext uri="{FF2B5EF4-FFF2-40B4-BE49-F238E27FC236}">
                <a16:creationId xmlns:a16="http://schemas.microsoft.com/office/drawing/2014/main" id="{32235EB4-7E80-4BD9-A151-CE052EFB9AC6}"/>
              </a:ext>
            </a:extLst>
          </p:cNvPr>
          <p:cNvGraphicFramePr>
            <a:graphicFrameLocks noGrp="1"/>
          </p:cNvGraphicFramePr>
          <p:nvPr>
            <p:extLst>
              <p:ext uri="{D42A27DB-BD31-4B8C-83A1-F6EECF244321}">
                <p14:modId xmlns:p14="http://schemas.microsoft.com/office/powerpoint/2010/main" val="427813421"/>
              </p:ext>
            </p:extLst>
          </p:nvPr>
        </p:nvGraphicFramePr>
        <p:xfrm>
          <a:off x="6594860" y="982205"/>
          <a:ext cx="1885362" cy="3626895"/>
        </p:xfrm>
        <a:graphic>
          <a:graphicData uri="http://schemas.openxmlformats.org/drawingml/2006/table">
            <a:tbl>
              <a:tblPr>
                <a:tableStyleId>{10A1B5D5-9B99-4C35-A422-299274C87663}</a:tableStyleId>
              </a:tblPr>
              <a:tblGrid>
                <a:gridCol w="659878">
                  <a:extLst>
                    <a:ext uri="{9D8B030D-6E8A-4147-A177-3AD203B41FA5}">
                      <a16:colId xmlns:a16="http://schemas.microsoft.com/office/drawing/2014/main" val="3872918021"/>
                    </a:ext>
                  </a:extLst>
                </a:gridCol>
                <a:gridCol w="1225484">
                  <a:extLst>
                    <a:ext uri="{9D8B030D-6E8A-4147-A177-3AD203B41FA5}">
                      <a16:colId xmlns:a16="http://schemas.microsoft.com/office/drawing/2014/main" val="3414478700"/>
                    </a:ext>
                  </a:extLst>
                </a:gridCol>
              </a:tblGrid>
              <a:tr h="725379">
                <a:tc>
                  <a:txBody>
                    <a:bodyPr/>
                    <a:lstStyle/>
                    <a:p>
                      <a:endParaRPr lang="de-DE"/>
                    </a:p>
                  </a:txBody>
                  <a:tcPr>
                    <a:solidFill>
                      <a:schemeClr val="accent6">
                        <a:lumMod val="40000"/>
                        <a:lumOff val="60000"/>
                      </a:schemeClr>
                    </a:solidFill>
                  </a:tcPr>
                </a:tc>
                <a:tc>
                  <a:txBody>
                    <a:bodyPr/>
                    <a:lstStyle/>
                    <a:p>
                      <a:r>
                        <a:rPr lang="en-US" noProof="0"/>
                        <a:t>Governance</a:t>
                      </a:r>
                    </a:p>
                  </a:txBody>
                  <a:tcPr anchor="ctr">
                    <a:solidFill>
                      <a:schemeClr val="accent6">
                        <a:lumMod val="40000"/>
                        <a:lumOff val="60000"/>
                      </a:schemeClr>
                    </a:solidFill>
                  </a:tcPr>
                </a:tc>
                <a:extLst>
                  <a:ext uri="{0D108BD9-81ED-4DB2-BD59-A6C34878D82A}">
                    <a16:rowId xmlns:a16="http://schemas.microsoft.com/office/drawing/2014/main" val="1501066396"/>
                  </a:ext>
                </a:extLst>
              </a:tr>
              <a:tr h="725379">
                <a:tc>
                  <a:txBody>
                    <a:bodyPr/>
                    <a:lstStyle/>
                    <a:p>
                      <a:endParaRPr lang="de-DE"/>
                    </a:p>
                  </a:txBody>
                  <a:tcPr>
                    <a:solidFill>
                      <a:srgbClr val="FFC000"/>
                    </a:solidFill>
                  </a:tcPr>
                </a:tc>
                <a:tc>
                  <a:txBody>
                    <a:bodyPr/>
                    <a:lstStyle/>
                    <a:p>
                      <a:r>
                        <a:rPr lang="en-US" noProof="0"/>
                        <a:t>Livelihoods</a:t>
                      </a:r>
                    </a:p>
                  </a:txBody>
                  <a:tcPr anchor="ctr">
                    <a:solidFill>
                      <a:srgbClr val="FFC000"/>
                    </a:solidFill>
                  </a:tcPr>
                </a:tc>
                <a:extLst>
                  <a:ext uri="{0D108BD9-81ED-4DB2-BD59-A6C34878D82A}">
                    <a16:rowId xmlns:a16="http://schemas.microsoft.com/office/drawing/2014/main" val="2282611566"/>
                  </a:ext>
                </a:extLst>
              </a:tr>
              <a:tr h="725379">
                <a:tc>
                  <a:txBody>
                    <a:bodyPr/>
                    <a:lstStyle/>
                    <a:p>
                      <a:endParaRPr lang="de-DE"/>
                    </a:p>
                  </a:txBody>
                  <a:tcPr>
                    <a:solidFill>
                      <a:schemeClr val="accent5">
                        <a:lumMod val="40000"/>
                        <a:lumOff val="60000"/>
                      </a:schemeClr>
                    </a:solidFill>
                  </a:tcPr>
                </a:tc>
                <a:tc>
                  <a:txBody>
                    <a:bodyPr/>
                    <a:lstStyle/>
                    <a:p>
                      <a:r>
                        <a:rPr lang="en-US" noProof="0"/>
                        <a:t>Water</a:t>
                      </a:r>
                    </a:p>
                  </a:txBody>
                  <a:tcPr anchor="ctr">
                    <a:solidFill>
                      <a:schemeClr val="accent5">
                        <a:lumMod val="40000"/>
                        <a:lumOff val="60000"/>
                      </a:schemeClr>
                    </a:solidFill>
                  </a:tcPr>
                </a:tc>
                <a:extLst>
                  <a:ext uri="{0D108BD9-81ED-4DB2-BD59-A6C34878D82A}">
                    <a16:rowId xmlns:a16="http://schemas.microsoft.com/office/drawing/2014/main" val="692833035"/>
                  </a:ext>
                </a:extLst>
              </a:tr>
              <a:tr h="725379">
                <a:tc>
                  <a:txBody>
                    <a:bodyPr/>
                    <a:lstStyle/>
                    <a:p>
                      <a:endParaRPr lang="de-DE"/>
                    </a:p>
                  </a:txBody>
                  <a:tcPr>
                    <a:solidFill>
                      <a:schemeClr val="accent4">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Energy </a:t>
                      </a:r>
                    </a:p>
                  </a:txBody>
                  <a:tcPr anchor="ctr">
                    <a:solidFill>
                      <a:schemeClr val="accent4">
                        <a:lumMod val="60000"/>
                        <a:lumOff val="40000"/>
                      </a:schemeClr>
                    </a:solidFill>
                  </a:tcPr>
                </a:tc>
                <a:extLst>
                  <a:ext uri="{0D108BD9-81ED-4DB2-BD59-A6C34878D82A}">
                    <a16:rowId xmlns:a16="http://schemas.microsoft.com/office/drawing/2014/main" val="359952233"/>
                  </a:ext>
                </a:extLst>
              </a:tr>
              <a:tr h="725379">
                <a:tc>
                  <a:txBody>
                    <a:bodyPr/>
                    <a:lstStyle/>
                    <a:p>
                      <a:endParaRPr lang="de-DE"/>
                    </a:p>
                  </a:txBody>
                  <a:tcPr>
                    <a:solidFill>
                      <a:srgbClr val="C1DE86"/>
                    </a:solidFill>
                  </a:tcPr>
                </a:tc>
                <a:tc>
                  <a:txBody>
                    <a:bodyPr/>
                    <a:lstStyle/>
                    <a:p>
                      <a:r>
                        <a:rPr lang="en-US" noProof="0"/>
                        <a:t>Food</a:t>
                      </a:r>
                    </a:p>
                  </a:txBody>
                  <a:tcPr anchor="ctr">
                    <a:solidFill>
                      <a:srgbClr val="C1DE86"/>
                    </a:solidFill>
                  </a:tcPr>
                </a:tc>
                <a:extLst>
                  <a:ext uri="{0D108BD9-81ED-4DB2-BD59-A6C34878D82A}">
                    <a16:rowId xmlns:a16="http://schemas.microsoft.com/office/drawing/2014/main" val="2884030601"/>
                  </a:ext>
                </a:extLst>
              </a:tr>
            </a:tbl>
          </a:graphicData>
        </a:graphic>
      </p:graphicFrame>
      <p:pic>
        <p:nvPicPr>
          <p:cNvPr id="7" name="Grafik 6" descr="Gericht">
            <a:extLst>
              <a:ext uri="{FF2B5EF4-FFF2-40B4-BE49-F238E27FC236}">
                <a16:creationId xmlns:a16="http://schemas.microsoft.com/office/drawing/2014/main" id="{B7EB1665-50C8-4652-80C6-3606D2C83896}"/>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4579" y="1070230"/>
            <a:ext cx="438150" cy="441325"/>
          </a:xfrm>
          <a:prstGeom prst="rect">
            <a:avLst/>
          </a:prstGeom>
        </p:spPr>
      </p:pic>
      <p:pic>
        <p:nvPicPr>
          <p:cNvPr id="8" name="Grafik 7" descr="Universeller Zugriff">
            <a:extLst>
              <a:ext uri="{FF2B5EF4-FFF2-40B4-BE49-F238E27FC236}">
                <a16:creationId xmlns:a16="http://schemas.microsoft.com/office/drawing/2014/main" id="{0E0FD543-7130-4281-96E7-4C4CB3CD56E7}"/>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70604" y="1774159"/>
            <a:ext cx="546100" cy="542926"/>
          </a:xfrm>
          <a:prstGeom prst="rect">
            <a:avLst/>
          </a:prstGeom>
        </p:spPr>
      </p:pic>
      <p:pic>
        <p:nvPicPr>
          <p:cNvPr id="10" name="Grafik 9" descr="Blitz">
            <a:extLst>
              <a:ext uri="{FF2B5EF4-FFF2-40B4-BE49-F238E27FC236}">
                <a16:creationId xmlns:a16="http://schemas.microsoft.com/office/drawing/2014/main" id="{32F107FF-A9C6-46B3-8BBA-2B03D6EFFFE9}"/>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66751" y="3279597"/>
            <a:ext cx="353806" cy="468000"/>
          </a:xfrm>
          <a:prstGeom prst="rect">
            <a:avLst/>
          </a:prstGeom>
        </p:spPr>
      </p:pic>
      <p:pic>
        <p:nvPicPr>
          <p:cNvPr id="11" name="Grafik 10" descr="Korn">
            <a:extLst>
              <a:ext uri="{FF2B5EF4-FFF2-40B4-BE49-F238E27FC236}">
                <a16:creationId xmlns:a16="http://schemas.microsoft.com/office/drawing/2014/main" id="{F8961869-BC85-4268-AF0C-DE3A8A92367A}"/>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15152" y="4014246"/>
            <a:ext cx="428825" cy="422475"/>
          </a:xfrm>
          <a:prstGeom prst="rect">
            <a:avLst/>
          </a:prstGeom>
        </p:spPr>
      </p:pic>
      <p:pic>
        <p:nvPicPr>
          <p:cNvPr id="13" name="Grafik 12" descr="Wasser">
            <a:extLst>
              <a:ext uri="{FF2B5EF4-FFF2-40B4-BE49-F238E27FC236}">
                <a16:creationId xmlns:a16="http://schemas.microsoft.com/office/drawing/2014/main" id="{94DD36AB-90DD-4F27-B7D9-A32280F21B98}"/>
              </a:ext>
            </a:extLst>
          </p:cNvPr>
          <p:cNvPicPr>
            <a:picLocks noChangeAspect="1"/>
          </p:cNvPicPr>
          <p:nvPr/>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77544" y="2555643"/>
            <a:ext cx="457200" cy="457200"/>
          </a:xfrm>
          <a:prstGeom prst="rect">
            <a:avLst/>
          </a:prstGeom>
        </p:spPr>
      </p:pic>
    </p:spTree>
    <p:extLst>
      <p:ext uri="{BB962C8B-B14F-4D97-AF65-F5344CB8AC3E}">
        <p14:creationId xmlns:p14="http://schemas.microsoft.com/office/powerpoint/2010/main" val="128099375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A6A0330-07CC-4D2C-BF1E-521E8EA47034}"/>
              </a:ext>
            </a:extLst>
          </p:cNvPr>
          <p:cNvSpPr>
            <a:spLocks noGrp="1"/>
          </p:cNvSpPr>
          <p:nvPr>
            <p:ph type="body" sz="quarter" idx="13"/>
          </p:nvPr>
        </p:nvSpPr>
        <p:spPr/>
        <p:txBody>
          <a:bodyPr/>
          <a:lstStyle/>
          <a:p>
            <a:endParaRPr lang="de-DE"/>
          </a:p>
        </p:txBody>
      </p:sp>
      <p:sp>
        <p:nvSpPr>
          <p:cNvPr id="4" name="Titel 3">
            <a:extLst>
              <a:ext uri="{FF2B5EF4-FFF2-40B4-BE49-F238E27FC236}">
                <a16:creationId xmlns:a16="http://schemas.microsoft.com/office/drawing/2014/main" id="{C253E9D9-CDB8-42C8-B0A8-A3CE7EE1E811}"/>
              </a:ext>
            </a:extLst>
          </p:cNvPr>
          <p:cNvSpPr>
            <a:spLocks noGrp="1"/>
          </p:cNvSpPr>
          <p:nvPr>
            <p:ph type="title"/>
          </p:nvPr>
        </p:nvSpPr>
        <p:spPr/>
        <p:txBody>
          <a:bodyPr/>
          <a:lstStyle/>
          <a:p>
            <a:r>
              <a:rPr lang="en-US"/>
              <a:t>The NRD Nexus Indicators (2) - Examples</a:t>
            </a:r>
          </a:p>
        </p:txBody>
      </p:sp>
      <p:sp>
        <p:nvSpPr>
          <p:cNvPr id="5" name="Foliennummernplatzhalter 4">
            <a:extLst>
              <a:ext uri="{FF2B5EF4-FFF2-40B4-BE49-F238E27FC236}">
                <a16:creationId xmlns:a16="http://schemas.microsoft.com/office/drawing/2014/main" id="{BF80FD47-49FB-4A6E-944F-12D1F4CC5E91}"/>
              </a:ext>
            </a:extLst>
          </p:cNvPr>
          <p:cNvSpPr>
            <a:spLocks noGrp="1"/>
          </p:cNvSpPr>
          <p:nvPr>
            <p:ph type="sldNum" sz="quarter" idx="16"/>
          </p:nvPr>
        </p:nvSpPr>
        <p:spPr/>
        <p:txBody>
          <a:bodyPr/>
          <a:lstStyle/>
          <a:p>
            <a:fld id="{CF23C0C3-F0EC-4AF0-84C8-08554CFEDD03}" type="slidenum">
              <a:rPr lang="en-GB" smtClean="0"/>
              <a:t>33</a:t>
            </a:fld>
            <a:endParaRPr lang="en-GB"/>
          </a:p>
        </p:txBody>
      </p:sp>
      <p:graphicFrame>
        <p:nvGraphicFramePr>
          <p:cNvPr id="6" name="Tabelle 5">
            <a:extLst>
              <a:ext uri="{FF2B5EF4-FFF2-40B4-BE49-F238E27FC236}">
                <a16:creationId xmlns:a16="http://schemas.microsoft.com/office/drawing/2014/main" id="{A8F87606-9C18-4A5A-8421-185E43D7DCB4}"/>
              </a:ext>
            </a:extLst>
          </p:cNvPr>
          <p:cNvGraphicFramePr>
            <a:graphicFrameLocks noGrp="1"/>
          </p:cNvGraphicFramePr>
          <p:nvPr>
            <p:extLst>
              <p:ext uri="{D42A27DB-BD31-4B8C-83A1-F6EECF244321}">
                <p14:modId xmlns:p14="http://schemas.microsoft.com/office/powerpoint/2010/main" val="511965081"/>
              </p:ext>
            </p:extLst>
          </p:nvPr>
        </p:nvGraphicFramePr>
        <p:xfrm>
          <a:off x="164242" y="1377444"/>
          <a:ext cx="8815515" cy="3091180"/>
        </p:xfrm>
        <a:graphic>
          <a:graphicData uri="http://schemas.openxmlformats.org/drawingml/2006/table">
            <a:tbl>
              <a:tblPr firstRow="1">
                <a:tableStyleId>{073A0DAA-6AF3-43AB-8588-CEC1D06C72B9}</a:tableStyleId>
              </a:tblPr>
              <a:tblGrid>
                <a:gridCol w="1160950">
                  <a:extLst>
                    <a:ext uri="{9D8B030D-6E8A-4147-A177-3AD203B41FA5}">
                      <a16:colId xmlns:a16="http://schemas.microsoft.com/office/drawing/2014/main" val="1079872391"/>
                    </a:ext>
                  </a:extLst>
                </a:gridCol>
                <a:gridCol w="1385740">
                  <a:extLst>
                    <a:ext uri="{9D8B030D-6E8A-4147-A177-3AD203B41FA5}">
                      <a16:colId xmlns:a16="http://schemas.microsoft.com/office/drawing/2014/main" val="681730247"/>
                    </a:ext>
                  </a:extLst>
                </a:gridCol>
                <a:gridCol w="1272618">
                  <a:extLst>
                    <a:ext uri="{9D8B030D-6E8A-4147-A177-3AD203B41FA5}">
                      <a16:colId xmlns:a16="http://schemas.microsoft.com/office/drawing/2014/main" val="4028764318"/>
                    </a:ext>
                  </a:extLst>
                </a:gridCol>
                <a:gridCol w="3515727">
                  <a:extLst>
                    <a:ext uri="{9D8B030D-6E8A-4147-A177-3AD203B41FA5}">
                      <a16:colId xmlns:a16="http://schemas.microsoft.com/office/drawing/2014/main" val="3094888880"/>
                    </a:ext>
                  </a:extLst>
                </a:gridCol>
                <a:gridCol w="1480480">
                  <a:extLst>
                    <a:ext uri="{9D8B030D-6E8A-4147-A177-3AD203B41FA5}">
                      <a16:colId xmlns:a16="http://schemas.microsoft.com/office/drawing/2014/main" val="1215059656"/>
                    </a:ext>
                  </a:extLst>
                </a:gridCol>
              </a:tblGrid>
              <a:tr h="370840">
                <a:tc>
                  <a:txBody>
                    <a:bodyPr/>
                    <a:lstStyle/>
                    <a:p>
                      <a:pPr algn="l" fontAlgn="ctr"/>
                      <a:r>
                        <a:rPr lang="de-DE" sz="1300" u="none" strike="noStrike">
                          <a:effectLst/>
                        </a:rPr>
                        <a:t>Pillar</a:t>
                      </a:r>
                      <a:endParaRPr lang="de-DE" sz="1300" b="1" i="0" u="none" strike="noStrike">
                        <a:solidFill>
                          <a:srgbClr val="FFFFFF"/>
                        </a:solidFill>
                        <a:effectLst/>
                        <a:latin typeface="Arial" panose="020B0604020202020204" pitchFamily="34" charset="0"/>
                      </a:endParaRPr>
                    </a:p>
                  </a:txBody>
                  <a:tcPr anchor="ctr"/>
                </a:tc>
                <a:tc>
                  <a:txBody>
                    <a:bodyPr/>
                    <a:lstStyle/>
                    <a:p>
                      <a:pPr algn="l" fontAlgn="ctr"/>
                      <a:r>
                        <a:rPr lang="de-DE" sz="1300" u="none" strike="noStrike">
                          <a:effectLst/>
                        </a:rPr>
                        <a:t>Category</a:t>
                      </a:r>
                      <a:endParaRPr lang="de-DE" sz="1300" b="1" i="0" u="none" strike="noStrike">
                        <a:solidFill>
                          <a:srgbClr val="FFFFFF"/>
                        </a:solidFill>
                        <a:effectLst/>
                        <a:latin typeface="Arial" panose="020B0604020202020204" pitchFamily="34" charset="0"/>
                      </a:endParaRPr>
                    </a:p>
                  </a:txBody>
                  <a:tcPr anchor="ctr"/>
                </a:tc>
                <a:tc>
                  <a:txBody>
                    <a:bodyPr/>
                    <a:lstStyle/>
                    <a:p>
                      <a:pPr algn="l" fontAlgn="ctr"/>
                      <a:r>
                        <a:rPr lang="de-DE" sz="1300" u="none" strike="noStrike">
                          <a:effectLst/>
                        </a:rPr>
                        <a:t>Sub-Category</a:t>
                      </a:r>
                      <a:endParaRPr lang="de-DE" sz="1300" b="1" i="0" u="none" strike="noStrike">
                        <a:solidFill>
                          <a:srgbClr val="FFFFFF"/>
                        </a:solidFill>
                        <a:effectLst/>
                        <a:latin typeface="Arial" panose="020B0604020202020204" pitchFamily="34" charset="0"/>
                      </a:endParaRPr>
                    </a:p>
                  </a:txBody>
                  <a:tcPr anchor="ctr"/>
                </a:tc>
                <a:tc>
                  <a:txBody>
                    <a:bodyPr/>
                    <a:lstStyle/>
                    <a:p>
                      <a:pPr algn="l" fontAlgn="ctr"/>
                      <a:r>
                        <a:rPr lang="de-DE" sz="1300" u="none" strike="noStrike">
                          <a:effectLst/>
                        </a:rPr>
                        <a:t>Performance Metric </a:t>
                      </a:r>
                      <a:endParaRPr lang="de-DE" sz="1300" b="1" i="0" u="none" strike="noStrike">
                        <a:solidFill>
                          <a:srgbClr val="FFFFFF"/>
                        </a:solidFill>
                        <a:effectLst/>
                        <a:latin typeface="Arial" panose="020B0604020202020204" pitchFamily="34" charset="0"/>
                      </a:endParaRPr>
                    </a:p>
                  </a:txBody>
                  <a:tcPr anchor="ctr"/>
                </a:tc>
                <a:tc>
                  <a:txBody>
                    <a:bodyPr/>
                    <a:lstStyle/>
                    <a:p>
                      <a:pPr algn="l" fontAlgn="ctr"/>
                      <a:r>
                        <a:rPr lang="de-DE" sz="1300" u="none" strike="noStrike">
                          <a:effectLst/>
                        </a:rPr>
                        <a:t>SDG Targets</a:t>
                      </a:r>
                      <a:endParaRPr lang="de-DE" sz="1300" b="1" i="0" u="none" strike="noStrike">
                        <a:solidFill>
                          <a:srgbClr val="FFFFFF"/>
                        </a:solidFill>
                        <a:effectLst/>
                        <a:latin typeface="Arial" panose="020B0604020202020204" pitchFamily="34" charset="0"/>
                      </a:endParaRPr>
                    </a:p>
                  </a:txBody>
                  <a:tcPr anchor="ctr"/>
                </a:tc>
                <a:extLst>
                  <a:ext uri="{0D108BD9-81ED-4DB2-BD59-A6C34878D82A}">
                    <a16:rowId xmlns:a16="http://schemas.microsoft.com/office/drawing/2014/main" val="2446462816"/>
                  </a:ext>
                </a:extLst>
              </a:tr>
              <a:tr h="370840">
                <a:tc>
                  <a:txBody>
                    <a:bodyPr/>
                    <a:lstStyle/>
                    <a:p>
                      <a:r>
                        <a:rPr lang="de-DE"/>
                        <a:t>Governance</a:t>
                      </a:r>
                    </a:p>
                  </a:txBody>
                  <a:tcPr/>
                </a:tc>
                <a:tc>
                  <a:txBody>
                    <a:bodyPr/>
                    <a:lstStyle/>
                    <a:p>
                      <a:r>
                        <a:rPr lang="de-DE"/>
                        <a:t>n/a</a:t>
                      </a:r>
                    </a:p>
                  </a:txBody>
                  <a:tcPr/>
                </a:tc>
                <a:tc>
                  <a:txBody>
                    <a:bodyPr/>
                    <a:lstStyle/>
                    <a:p>
                      <a:r>
                        <a:rPr lang="de-DE"/>
                        <a:t>Regulatory Instruments</a:t>
                      </a:r>
                    </a:p>
                  </a:txBody>
                  <a:tcPr/>
                </a:tc>
                <a:tc>
                  <a:txBody>
                    <a:bodyPr/>
                    <a:lstStyle/>
                    <a:p>
                      <a:r>
                        <a:rPr lang="en-US"/>
                        <a:t>Number of regulatory instruments that support the WEF Nexus action</a:t>
                      </a:r>
                      <a:endParaRPr lang="de-DE"/>
                    </a:p>
                  </a:txBody>
                  <a:tcPr/>
                </a:tc>
                <a:tc>
                  <a:txBody>
                    <a:bodyPr/>
                    <a:lstStyle/>
                    <a:p>
                      <a:r>
                        <a:rPr lang="de-DE"/>
                        <a:t>15.6, 15.1,12.7, 12.2, 9.1</a:t>
                      </a:r>
                    </a:p>
                  </a:txBody>
                  <a:tcPr/>
                </a:tc>
                <a:extLst>
                  <a:ext uri="{0D108BD9-81ED-4DB2-BD59-A6C34878D82A}">
                    <a16:rowId xmlns:a16="http://schemas.microsoft.com/office/drawing/2014/main" val="1425287497"/>
                  </a:ext>
                </a:extLst>
              </a:tr>
              <a:tr h="370840">
                <a:tc>
                  <a:txBody>
                    <a:bodyPr/>
                    <a:lstStyle/>
                    <a:p>
                      <a:r>
                        <a:rPr lang="de-DE"/>
                        <a:t>Livelihoods</a:t>
                      </a:r>
                    </a:p>
                  </a:txBody>
                  <a:tcPr>
                    <a:solidFill>
                      <a:srgbClr val="FFC000"/>
                    </a:solidFill>
                  </a:tcPr>
                </a:tc>
                <a:tc>
                  <a:txBody>
                    <a:bodyPr/>
                    <a:lstStyle/>
                    <a:p>
                      <a:r>
                        <a:rPr lang="de-DE"/>
                        <a:t>Energy for Livelihoods</a:t>
                      </a:r>
                    </a:p>
                  </a:txBody>
                  <a:tcPr>
                    <a:solidFill>
                      <a:srgbClr val="FFC000"/>
                    </a:solidFill>
                  </a:tcPr>
                </a:tc>
                <a:tc>
                  <a:txBody>
                    <a:bodyPr/>
                    <a:lstStyle/>
                    <a:p>
                      <a:r>
                        <a:rPr lang="de-DE"/>
                        <a:t>Access to electricity</a:t>
                      </a:r>
                    </a:p>
                  </a:txBody>
                  <a:tcPr>
                    <a:solidFill>
                      <a:srgbClr val="FFC000"/>
                    </a:solidFill>
                  </a:tcPr>
                </a:tc>
                <a:tc>
                  <a:txBody>
                    <a:bodyPr/>
                    <a:lstStyle/>
                    <a:p>
                      <a:r>
                        <a:rPr lang="en-US"/>
                        <a:t>% of population with access to modern fuel for cooking and heating</a:t>
                      </a:r>
                      <a:endParaRPr lang="de-DE"/>
                    </a:p>
                  </a:txBody>
                  <a:tcPr>
                    <a:solidFill>
                      <a:srgbClr val="FFC000"/>
                    </a:solidFill>
                  </a:tcPr>
                </a:tc>
                <a:tc>
                  <a:txBody>
                    <a:bodyPr/>
                    <a:lstStyle/>
                    <a:p>
                      <a:r>
                        <a:rPr lang="de-DE"/>
                        <a:t>7.a.1</a:t>
                      </a:r>
                    </a:p>
                    <a:p>
                      <a:endParaRPr lang="de-DE"/>
                    </a:p>
                  </a:txBody>
                  <a:tcPr>
                    <a:solidFill>
                      <a:srgbClr val="FFC000"/>
                    </a:solidFill>
                  </a:tcPr>
                </a:tc>
                <a:extLst>
                  <a:ext uri="{0D108BD9-81ED-4DB2-BD59-A6C34878D82A}">
                    <a16:rowId xmlns:a16="http://schemas.microsoft.com/office/drawing/2014/main" val="3160421018"/>
                  </a:ext>
                </a:extLst>
              </a:tr>
              <a:tr h="370840">
                <a:tc>
                  <a:txBody>
                    <a:bodyPr/>
                    <a:lstStyle/>
                    <a:p>
                      <a:r>
                        <a:rPr lang="de-DE"/>
                        <a:t>Water</a:t>
                      </a:r>
                    </a:p>
                  </a:txBody>
                  <a:tcPr>
                    <a:solidFill>
                      <a:srgbClr val="97D5FF"/>
                    </a:solidFill>
                  </a:tcPr>
                </a:tc>
                <a:tc>
                  <a:txBody>
                    <a:bodyPr/>
                    <a:lstStyle/>
                    <a:p>
                      <a:r>
                        <a:rPr lang="de-DE"/>
                        <a:t>Energy for Water</a:t>
                      </a:r>
                    </a:p>
                  </a:txBody>
                  <a:tcPr>
                    <a:solidFill>
                      <a:srgbClr val="97D5FF"/>
                    </a:solidFill>
                  </a:tcPr>
                </a:tc>
                <a:tc>
                  <a:txBody>
                    <a:bodyPr/>
                    <a:lstStyle/>
                    <a:p>
                      <a:r>
                        <a:rPr lang="de-DE"/>
                        <a:t>Abstraction</a:t>
                      </a:r>
                    </a:p>
                  </a:txBody>
                  <a:tcPr>
                    <a:solidFill>
                      <a:srgbClr val="97D5FF"/>
                    </a:solidFill>
                  </a:tcPr>
                </a:tc>
                <a:tc>
                  <a:txBody>
                    <a:bodyPr/>
                    <a:lstStyle/>
                    <a:p>
                      <a:r>
                        <a:rPr lang="en-US"/>
                        <a:t>% of energy from renewables used for water pumping</a:t>
                      </a:r>
                      <a:endParaRPr lang="de-DE"/>
                    </a:p>
                  </a:txBody>
                  <a:tcPr>
                    <a:solidFill>
                      <a:srgbClr val="97D5FF"/>
                    </a:solidFill>
                  </a:tcPr>
                </a:tc>
                <a:tc>
                  <a:txBody>
                    <a:bodyPr/>
                    <a:lstStyle/>
                    <a:p>
                      <a:r>
                        <a:rPr lang="de-DE"/>
                        <a:t>15.1, 15.3</a:t>
                      </a:r>
                    </a:p>
                    <a:p>
                      <a:endParaRPr lang="de-DE"/>
                    </a:p>
                  </a:txBody>
                  <a:tcPr>
                    <a:solidFill>
                      <a:srgbClr val="97D5FF"/>
                    </a:solidFill>
                  </a:tcPr>
                </a:tc>
                <a:extLst>
                  <a:ext uri="{0D108BD9-81ED-4DB2-BD59-A6C34878D82A}">
                    <a16:rowId xmlns:a16="http://schemas.microsoft.com/office/drawing/2014/main" val="488412159"/>
                  </a:ext>
                </a:extLst>
              </a:tr>
              <a:tr h="370840">
                <a:tc>
                  <a:txBody>
                    <a:bodyPr/>
                    <a:lstStyle/>
                    <a:p>
                      <a:r>
                        <a:rPr lang="de-DE"/>
                        <a:t>Energy</a:t>
                      </a:r>
                    </a:p>
                  </a:txBody>
                  <a:tcPr>
                    <a:solidFill>
                      <a:schemeClr val="accent4">
                        <a:lumMod val="60000"/>
                        <a:lumOff val="40000"/>
                      </a:schemeClr>
                    </a:solidFill>
                  </a:tcPr>
                </a:tc>
                <a:tc>
                  <a:txBody>
                    <a:bodyPr/>
                    <a:lstStyle/>
                    <a:p>
                      <a:r>
                        <a:rPr lang="de-DE"/>
                        <a:t>Livelihoods for Energy</a:t>
                      </a:r>
                    </a:p>
                  </a:txBody>
                  <a:tcPr>
                    <a:solidFill>
                      <a:schemeClr val="accent4">
                        <a:lumMod val="60000"/>
                        <a:lumOff val="40000"/>
                      </a:schemeClr>
                    </a:solidFill>
                  </a:tcPr>
                </a:tc>
                <a:tc>
                  <a:txBody>
                    <a:bodyPr/>
                    <a:lstStyle/>
                    <a:p>
                      <a:r>
                        <a:rPr lang="de-DE"/>
                        <a:t>Labour</a:t>
                      </a:r>
                    </a:p>
                  </a:txBody>
                  <a:tcPr>
                    <a:solidFill>
                      <a:schemeClr val="accent4">
                        <a:lumMod val="60000"/>
                        <a:lumOff val="40000"/>
                      </a:schemeClr>
                    </a:solidFill>
                  </a:tcPr>
                </a:tc>
                <a:tc>
                  <a:txBody>
                    <a:bodyPr/>
                    <a:lstStyle/>
                    <a:p>
                      <a:r>
                        <a:rPr lang="en-US"/>
                        <a:t>Number of jobs created in the energy sector due to the transition to renewable energy</a:t>
                      </a:r>
                      <a:endParaRPr lang="de-DE"/>
                    </a:p>
                  </a:txBody>
                  <a:tcPr>
                    <a:solidFill>
                      <a:schemeClr val="accent4">
                        <a:lumMod val="60000"/>
                        <a:lumOff val="40000"/>
                      </a:schemeClr>
                    </a:solidFill>
                  </a:tcPr>
                </a:tc>
                <a:tc>
                  <a:txBody>
                    <a:bodyPr/>
                    <a:lstStyle/>
                    <a:p>
                      <a:r>
                        <a:rPr lang="de-DE"/>
                        <a:t>6.3, 15.1</a:t>
                      </a:r>
                    </a:p>
                    <a:p>
                      <a:endParaRPr lang="de-DE"/>
                    </a:p>
                  </a:txBody>
                  <a:tcPr>
                    <a:solidFill>
                      <a:schemeClr val="accent4">
                        <a:lumMod val="60000"/>
                        <a:lumOff val="40000"/>
                      </a:schemeClr>
                    </a:solidFill>
                  </a:tcPr>
                </a:tc>
                <a:extLst>
                  <a:ext uri="{0D108BD9-81ED-4DB2-BD59-A6C34878D82A}">
                    <a16:rowId xmlns:a16="http://schemas.microsoft.com/office/drawing/2014/main" val="99332330"/>
                  </a:ext>
                </a:extLst>
              </a:tr>
              <a:tr h="370840">
                <a:tc>
                  <a:txBody>
                    <a:bodyPr/>
                    <a:lstStyle/>
                    <a:p>
                      <a:r>
                        <a:rPr lang="de-DE"/>
                        <a:t>Food</a:t>
                      </a:r>
                    </a:p>
                  </a:txBody>
                  <a:tcPr>
                    <a:solidFill>
                      <a:srgbClr val="C1DE86"/>
                    </a:solidFill>
                  </a:tcPr>
                </a:tc>
                <a:tc>
                  <a:txBody>
                    <a:bodyPr/>
                    <a:lstStyle/>
                    <a:p>
                      <a:r>
                        <a:rPr lang="de-DE"/>
                        <a:t>Water for Food</a:t>
                      </a:r>
                    </a:p>
                  </a:txBody>
                  <a:tcPr>
                    <a:solidFill>
                      <a:srgbClr val="C1DE86"/>
                    </a:solidFill>
                  </a:tcPr>
                </a:tc>
                <a:tc>
                  <a:txBody>
                    <a:bodyPr/>
                    <a:lstStyle/>
                    <a:p>
                      <a:r>
                        <a:rPr lang="de-DE"/>
                        <a:t>Livestock</a:t>
                      </a:r>
                    </a:p>
                  </a:txBody>
                  <a:tcPr>
                    <a:solidFill>
                      <a:srgbClr val="C1DE86"/>
                    </a:solidFill>
                  </a:tcPr>
                </a:tc>
                <a:tc>
                  <a:txBody>
                    <a:bodyPr/>
                    <a:lstStyle/>
                    <a:p>
                      <a:r>
                        <a:rPr lang="en-US"/>
                        <a:t>% of water resources available for livestock at farm-level</a:t>
                      </a:r>
                      <a:endParaRPr lang="de-DE"/>
                    </a:p>
                  </a:txBody>
                  <a:tcPr>
                    <a:solidFill>
                      <a:srgbClr val="C1DE86"/>
                    </a:solidFill>
                  </a:tcPr>
                </a:tc>
                <a:tc>
                  <a:txBody>
                    <a:bodyPr/>
                    <a:lstStyle/>
                    <a:p>
                      <a:r>
                        <a:rPr lang="de-DE"/>
                        <a:t>6.4</a:t>
                      </a:r>
                    </a:p>
                    <a:p>
                      <a:endParaRPr lang="de-DE"/>
                    </a:p>
                  </a:txBody>
                  <a:tcPr>
                    <a:solidFill>
                      <a:srgbClr val="C1DE86"/>
                    </a:solidFill>
                  </a:tcPr>
                </a:tc>
                <a:extLst>
                  <a:ext uri="{0D108BD9-81ED-4DB2-BD59-A6C34878D82A}">
                    <a16:rowId xmlns:a16="http://schemas.microsoft.com/office/drawing/2014/main" val="3579860988"/>
                  </a:ext>
                </a:extLst>
              </a:tr>
            </a:tbl>
          </a:graphicData>
        </a:graphic>
      </p:graphicFrame>
    </p:spTree>
    <p:extLst>
      <p:ext uri="{BB962C8B-B14F-4D97-AF65-F5344CB8AC3E}">
        <p14:creationId xmlns:p14="http://schemas.microsoft.com/office/powerpoint/2010/main" val="367309094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a:extLst>
              <a:ext uri="{FF2B5EF4-FFF2-40B4-BE49-F238E27FC236}">
                <a16:creationId xmlns:a16="http://schemas.microsoft.com/office/drawing/2014/main" id="{998D24F7-06CF-41E0-8513-E66E77BD6575}"/>
              </a:ext>
            </a:extLst>
          </p:cNvPr>
          <p:cNvGraphicFramePr/>
          <p:nvPr>
            <p:extLst>
              <p:ext uri="{D42A27DB-BD31-4B8C-83A1-F6EECF244321}">
                <p14:modId xmlns:p14="http://schemas.microsoft.com/office/powerpoint/2010/main" val="1017775966"/>
              </p:ext>
            </p:extLst>
          </p:nvPr>
        </p:nvGraphicFramePr>
        <p:xfrm>
          <a:off x="895547" y="1216058"/>
          <a:ext cx="7791571" cy="3650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3DA65B64-A659-40C7-9998-51805DC79FA4}"/>
              </a:ext>
            </a:extLst>
          </p:cNvPr>
          <p:cNvSpPr>
            <a:spLocks noGrp="1"/>
          </p:cNvSpPr>
          <p:nvPr>
            <p:ph type="title"/>
          </p:nvPr>
        </p:nvSpPr>
        <p:spPr/>
        <p:txBody>
          <a:bodyPr/>
          <a:lstStyle/>
          <a:p>
            <a:r>
              <a:rPr lang="de-DE"/>
              <a:t>The NRD Nexus Indicators (3) – how it is applied</a:t>
            </a:r>
          </a:p>
        </p:txBody>
      </p:sp>
      <p:sp>
        <p:nvSpPr>
          <p:cNvPr id="5" name="Foliennummernplatzhalter 4">
            <a:extLst>
              <a:ext uri="{FF2B5EF4-FFF2-40B4-BE49-F238E27FC236}">
                <a16:creationId xmlns:a16="http://schemas.microsoft.com/office/drawing/2014/main" id="{536B012D-6C37-4CB0-8B20-73001893E486}"/>
              </a:ext>
            </a:extLst>
          </p:cNvPr>
          <p:cNvSpPr>
            <a:spLocks noGrp="1"/>
          </p:cNvSpPr>
          <p:nvPr>
            <p:ph type="sldNum" sz="quarter" idx="16"/>
          </p:nvPr>
        </p:nvSpPr>
        <p:spPr/>
        <p:txBody>
          <a:bodyPr/>
          <a:lstStyle/>
          <a:p>
            <a:fld id="{CF23C0C3-F0EC-4AF0-84C8-08554CFEDD03}" type="slidenum">
              <a:rPr lang="en-GB" smtClean="0"/>
              <a:t>34</a:t>
            </a:fld>
            <a:endParaRPr lang="en-GB"/>
          </a:p>
        </p:txBody>
      </p:sp>
    </p:spTree>
    <p:extLst>
      <p:ext uri="{BB962C8B-B14F-4D97-AF65-F5344CB8AC3E}">
        <p14:creationId xmlns:p14="http://schemas.microsoft.com/office/powerpoint/2010/main" val="186120490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F5012B-E004-4D05-B5DC-CD4AC5AD173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996282" y="2518347"/>
            <a:ext cx="3930361" cy="6154441"/>
          </a:xfrm>
          <a:prstGeom prst="rect">
            <a:avLst/>
          </a:prstGeom>
        </p:spPr>
      </p:pic>
      <p:sp>
        <p:nvSpPr>
          <p:cNvPr id="3" name="Titel 2">
            <a:extLst>
              <a:ext uri="{FF2B5EF4-FFF2-40B4-BE49-F238E27FC236}">
                <a16:creationId xmlns:a16="http://schemas.microsoft.com/office/drawing/2014/main" id="{865E0E59-F174-4409-992D-D876FC5F3450}"/>
              </a:ext>
            </a:extLst>
          </p:cNvPr>
          <p:cNvSpPr>
            <a:spLocks noGrp="1"/>
          </p:cNvSpPr>
          <p:nvPr>
            <p:ph type="title"/>
          </p:nvPr>
        </p:nvSpPr>
        <p:spPr>
          <a:xfrm>
            <a:off x="449818" y="784182"/>
            <a:ext cx="8227651" cy="540544"/>
          </a:xfrm>
        </p:spPr>
        <p:txBody>
          <a:bodyPr>
            <a:normAutofit fontScale="90000"/>
          </a:bodyPr>
          <a:lstStyle/>
          <a:p>
            <a:pPr algn="ctr"/>
            <a:r>
              <a:rPr lang="en-US"/>
              <a:t>Q &amp; A on tools and approaches for assessing the Nexus</a:t>
            </a:r>
          </a:p>
        </p:txBody>
      </p:sp>
      <p:sp>
        <p:nvSpPr>
          <p:cNvPr id="4" name="Foliennummernplatzhalter 3">
            <a:extLst>
              <a:ext uri="{FF2B5EF4-FFF2-40B4-BE49-F238E27FC236}">
                <a16:creationId xmlns:a16="http://schemas.microsoft.com/office/drawing/2014/main" id="{1C485BC0-1C34-4E17-A2BE-E9EABE30F9FA}"/>
              </a:ext>
            </a:extLst>
          </p:cNvPr>
          <p:cNvSpPr>
            <a:spLocks noGrp="1"/>
          </p:cNvSpPr>
          <p:nvPr>
            <p:ph type="sldNum" sz="quarter" idx="16"/>
          </p:nvPr>
        </p:nvSpPr>
        <p:spPr/>
        <p:txBody>
          <a:bodyPr/>
          <a:lstStyle/>
          <a:p>
            <a:fld id="{CF23C0C3-F0EC-4AF0-84C8-08554CFEDD03}" type="slidenum">
              <a:rPr lang="en-GB" smtClean="0"/>
              <a:t>35</a:t>
            </a:fld>
            <a:endParaRPr lang="en-GB"/>
          </a:p>
        </p:txBody>
      </p:sp>
      <p:sp>
        <p:nvSpPr>
          <p:cNvPr id="2" name="Sprechblase: oval 1">
            <a:extLst>
              <a:ext uri="{FF2B5EF4-FFF2-40B4-BE49-F238E27FC236}">
                <a16:creationId xmlns:a16="http://schemas.microsoft.com/office/drawing/2014/main" id="{B287A7FA-C983-4472-BFFF-D6D9AC071CA2}"/>
              </a:ext>
            </a:extLst>
          </p:cNvPr>
          <p:cNvSpPr/>
          <p:nvPr/>
        </p:nvSpPr>
        <p:spPr>
          <a:xfrm>
            <a:off x="1529828" y="1456468"/>
            <a:ext cx="3810267" cy="1874520"/>
          </a:xfrm>
          <a:prstGeom prst="wedgeEllipseCallout">
            <a:avLst>
              <a:gd name="adj1" fmla="val 70096"/>
              <a:gd name="adj2" fmla="val 44939"/>
            </a:avLst>
          </a:prstGeom>
          <a:solidFill>
            <a:srgbClr val="004C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Any questions on Chapter 2.1?</a:t>
            </a:r>
          </a:p>
        </p:txBody>
      </p:sp>
    </p:spTree>
    <p:extLst>
      <p:ext uri="{BB962C8B-B14F-4D97-AF65-F5344CB8AC3E}">
        <p14:creationId xmlns:p14="http://schemas.microsoft.com/office/powerpoint/2010/main" val="176184137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6473D-AA58-4CA8-93C2-B84FDE559DAE}"/>
              </a:ext>
            </a:extLst>
          </p:cNvPr>
          <p:cNvSpPr>
            <a:spLocks noGrp="1"/>
          </p:cNvSpPr>
          <p:nvPr>
            <p:ph type="body" sz="quarter" idx="10"/>
          </p:nvPr>
        </p:nvSpPr>
        <p:spPr>
          <a:xfrm>
            <a:off x="581130" y="4489385"/>
            <a:ext cx="6515961" cy="677108"/>
          </a:xfrm>
        </p:spPr>
        <p:txBody>
          <a:bodyPr/>
          <a:lstStyle/>
          <a:p>
            <a:r>
              <a:rPr lang="en-US"/>
              <a:t>Chapter 2.1 Assessing the Nexus – Assessment tools for decision support</a:t>
            </a:r>
          </a:p>
        </p:txBody>
      </p:sp>
      <p:sp>
        <p:nvSpPr>
          <p:cNvPr id="3" name="Titel 2">
            <a:extLst>
              <a:ext uri="{FF2B5EF4-FFF2-40B4-BE49-F238E27FC236}">
                <a16:creationId xmlns:a16="http://schemas.microsoft.com/office/drawing/2014/main" id="{50F331F9-0DAC-4301-9E09-3602204AAADF}"/>
              </a:ext>
            </a:extLst>
          </p:cNvPr>
          <p:cNvSpPr>
            <a:spLocks noGrp="1"/>
          </p:cNvSpPr>
          <p:nvPr>
            <p:ph type="title"/>
          </p:nvPr>
        </p:nvSpPr>
        <p:spPr>
          <a:xfrm>
            <a:off x="581130" y="3492455"/>
            <a:ext cx="6515961" cy="867930"/>
          </a:xfrm>
        </p:spPr>
        <p:txBody>
          <a:bodyPr/>
          <a:lstStyle/>
          <a:p>
            <a:r>
              <a:rPr lang="en-US" sz="2800">
                <a:latin typeface="Calibri" panose="020F0502020204030204" pitchFamily="34" charset="0"/>
                <a:cs typeface="Calibri" panose="020F0502020204030204" pitchFamily="34" charset="0"/>
              </a:rPr>
              <a:t>Interactive Exercise: Selecting Nexus indicators</a:t>
            </a:r>
            <a:endParaRPr lang="de-DE"/>
          </a:p>
        </p:txBody>
      </p:sp>
    </p:spTree>
    <p:extLst>
      <p:ext uri="{BB962C8B-B14F-4D97-AF65-F5344CB8AC3E}">
        <p14:creationId xmlns:p14="http://schemas.microsoft.com/office/powerpoint/2010/main" val="400892384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84F95B-2421-4B42-862A-577A6366A109}"/>
              </a:ext>
            </a:extLst>
          </p:cNvPr>
          <p:cNvSpPr>
            <a:spLocks noGrp="1"/>
          </p:cNvSpPr>
          <p:nvPr>
            <p:ph type="body" sz="quarter" idx="13"/>
          </p:nvPr>
        </p:nvSpPr>
        <p:spPr/>
        <p:txBody>
          <a:bodyPr>
            <a:normAutofit fontScale="85000" lnSpcReduction="10000"/>
          </a:bodyPr>
          <a:lstStyle/>
          <a:p>
            <a:pPr lvl="1">
              <a:lnSpc>
                <a:spcPct val="110000"/>
              </a:lnSpc>
            </a:pPr>
            <a:r>
              <a:rPr lang="en-US" sz="1900" u="sng"/>
              <a:t>Objective:</a:t>
            </a:r>
            <a:r>
              <a:rPr lang="en-US" sz="1900"/>
              <a:t> reflect on suitable indicators to assess the impacts of different types of nexus projects and discuss potential challenges in defining indicators and finding relevant data.</a:t>
            </a:r>
          </a:p>
          <a:p>
            <a:pPr lvl="1">
              <a:lnSpc>
                <a:spcPct val="110000"/>
              </a:lnSpc>
            </a:pPr>
            <a:endParaRPr lang="en-US" sz="1900"/>
          </a:p>
          <a:p>
            <a:pPr lvl="1">
              <a:lnSpc>
                <a:spcPct val="110000"/>
              </a:lnSpc>
            </a:pPr>
            <a:r>
              <a:rPr lang="en-US" sz="1900" u="sng"/>
              <a:t>What to do:</a:t>
            </a:r>
            <a:r>
              <a:rPr lang="en-US" sz="1900"/>
              <a:t> Split into groups of 3-5 persons and read the work instructions on the handout.</a:t>
            </a:r>
          </a:p>
          <a:p>
            <a:pPr lvl="1">
              <a:lnSpc>
                <a:spcPct val="110000"/>
              </a:lnSpc>
            </a:pPr>
            <a:endParaRPr lang="en-US" sz="1900"/>
          </a:p>
          <a:p>
            <a:pPr lvl="1">
              <a:lnSpc>
                <a:spcPct val="110000"/>
              </a:lnSpc>
            </a:pPr>
            <a:r>
              <a:rPr lang="en-US" sz="1900" u="sng"/>
              <a:t>Timeframe:</a:t>
            </a:r>
            <a:r>
              <a:rPr lang="en-US" sz="1900"/>
              <a:t> You have 30 min. for reading the instructions and discussion within the group, followed by 5 min presentation of each group in the plenum. </a:t>
            </a:r>
          </a:p>
          <a:p>
            <a:pPr lvl="1"/>
            <a:endParaRPr lang="en-US"/>
          </a:p>
          <a:p>
            <a:pPr lvl="1"/>
            <a:endParaRPr lang="en-US"/>
          </a:p>
          <a:p>
            <a:endParaRPr lang="de-DE"/>
          </a:p>
        </p:txBody>
      </p:sp>
      <p:sp>
        <p:nvSpPr>
          <p:cNvPr id="3" name="Titel 2">
            <a:extLst>
              <a:ext uri="{FF2B5EF4-FFF2-40B4-BE49-F238E27FC236}">
                <a16:creationId xmlns:a16="http://schemas.microsoft.com/office/drawing/2014/main" id="{C113CE7E-00F0-4056-A744-217014FAEE9F}"/>
              </a:ext>
            </a:extLst>
          </p:cNvPr>
          <p:cNvSpPr>
            <a:spLocks noGrp="1"/>
          </p:cNvSpPr>
          <p:nvPr>
            <p:ph type="title"/>
          </p:nvPr>
        </p:nvSpPr>
        <p:spPr/>
        <p:txBody>
          <a:bodyPr/>
          <a:lstStyle/>
          <a:p>
            <a:r>
              <a:rPr lang="en-US"/>
              <a:t>Selecting nexus indicators </a:t>
            </a:r>
          </a:p>
        </p:txBody>
      </p:sp>
      <p:sp>
        <p:nvSpPr>
          <p:cNvPr id="4" name="Foliennummernplatzhalter 3">
            <a:extLst>
              <a:ext uri="{FF2B5EF4-FFF2-40B4-BE49-F238E27FC236}">
                <a16:creationId xmlns:a16="http://schemas.microsoft.com/office/drawing/2014/main" id="{04FC85D8-ABE9-4CAE-AFDE-BCC15AA01631}"/>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37</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spTree>
    <p:extLst>
      <p:ext uri="{BB962C8B-B14F-4D97-AF65-F5344CB8AC3E}">
        <p14:creationId xmlns:p14="http://schemas.microsoft.com/office/powerpoint/2010/main" val="164731735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6473D-AA58-4CA8-93C2-B84FDE559DAE}"/>
              </a:ext>
            </a:extLst>
          </p:cNvPr>
          <p:cNvSpPr>
            <a:spLocks noGrp="1"/>
          </p:cNvSpPr>
          <p:nvPr>
            <p:ph type="body" sz="quarter" idx="10"/>
          </p:nvPr>
        </p:nvSpPr>
        <p:spPr>
          <a:xfrm>
            <a:off x="581130" y="4489385"/>
            <a:ext cx="6515961" cy="677108"/>
          </a:xfrm>
        </p:spPr>
        <p:txBody>
          <a:bodyPr/>
          <a:lstStyle/>
          <a:p>
            <a:r>
              <a:rPr lang="en-US"/>
              <a:t>Chapter 2.1 Assessing the Nexus – Assessment tools for decision support</a:t>
            </a:r>
          </a:p>
        </p:txBody>
      </p:sp>
      <p:sp>
        <p:nvSpPr>
          <p:cNvPr id="3" name="Titel 2">
            <a:extLst>
              <a:ext uri="{FF2B5EF4-FFF2-40B4-BE49-F238E27FC236}">
                <a16:creationId xmlns:a16="http://schemas.microsoft.com/office/drawing/2014/main" id="{50F331F9-0DAC-4301-9E09-3602204AAADF}"/>
              </a:ext>
            </a:extLst>
          </p:cNvPr>
          <p:cNvSpPr>
            <a:spLocks noGrp="1"/>
          </p:cNvSpPr>
          <p:nvPr>
            <p:ph type="title"/>
          </p:nvPr>
        </p:nvSpPr>
        <p:spPr>
          <a:xfrm>
            <a:off x="581130" y="3492455"/>
            <a:ext cx="6515961" cy="867930"/>
          </a:xfrm>
        </p:spPr>
        <p:txBody>
          <a:bodyPr/>
          <a:lstStyle/>
          <a:p>
            <a:r>
              <a:rPr lang="en-US" sz="2800">
                <a:latin typeface="Calibri" panose="020F0502020204030204" pitchFamily="34" charset="0"/>
                <a:cs typeface="Calibri" panose="020F0502020204030204" pitchFamily="34" charset="0"/>
              </a:rPr>
              <a:t>Alternative Role Play: The multi-purpose dam</a:t>
            </a:r>
            <a:endParaRPr lang="de-DE"/>
          </a:p>
        </p:txBody>
      </p:sp>
    </p:spTree>
    <p:extLst>
      <p:ext uri="{BB962C8B-B14F-4D97-AF65-F5344CB8AC3E}">
        <p14:creationId xmlns:p14="http://schemas.microsoft.com/office/powerpoint/2010/main" val="303508915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84F95B-2421-4B42-862A-577A6366A109}"/>
              </a:ext>
            </a:extLst>
          </p:cNvPr>
          <p:cNvSpPr>
            <a:spLocks noGrp="1"/>
          </p:cNvSpPr>
          <p:nvPr>
            <p:ph type="body" sz="quarter" idx="13"/>
          </p:nvPr>
        </p:nvSpPr>
        <p:spPr/>
        <p:txBody>
          <a:bodyPr>
            <a:normAutofit fontScale="85000" lnSpcReduction="10000"/>
          </a:bodyPr>
          <a:lstStyle/>
          <a:p>
            <a:pPr lvl="1">
              <a:lnSpc>
                <a:spcPct val="110000"/>
              </a:lnSpc>
            </a:pPr>
            <a:r>
              <a:rPr lang="en-US" sz="1900" u="sng"/>
              <a:t>Objective:</a:t>
            </a:r>
            <a:r>
              <a:rPr lang="en-US" sz="1900"/>
              <a:t> To develop indicators that integrate the point of view of other sectors.</a:t>
            </a:r>
          </a:p>
          <a:p>
            <a:pPr lvl="1">
              <a:lnSpc>
                <a:spcPct val="110000"/>
              </a:lnSpc>
            </a:pPr>
            <a:endParaRPr lang="en-US" sz="1900"/>
          </a:p>
          <a:p>
            <a:pPr lvl="1">
              <a:lnSpc>
                <a:spcPct val="110000"/>
              </a:lnSpc>
            </a:pPr>
            <a:r>
              <a:rPr lang="en-US" sz="1900" u="sng"/>
              <a:t>What to do:</a:t>
            </a:r>
            <a:r>
              <a:rPr lang="en-US" sz="1900"/>
              <a:t> Split into 4 large groups by sector and 1 group for the Office of the Presidency and read the work instructions on the handout.</a:t>
            </a:r>
          </a:p>
          <a:p>
            <a:pPr lvl="1">
              <a:lnSpc>
                <a:spcPct val="110000"/>
              </a:lnSpc>
            </a:pPr>
            <a:endParaRPr lang="en-US" sz="1900"/>
          </a:p>
          <a:p>
            <a:pPr lvl="1">
              <a:lnSpc>
                <a:spcPct val="110000"/>
              </a:lnSpc>
            </a:pPr>
            <a:r>
              <a:rPr lang="en-US" sz="1900" u="sng"/>
              <a:t>Timeframe:</a:t>
            </a:r>
            <a:r>
              <a:rPr lang="en-US" sz="1900"/>
              <a:t> You have 45 min. for reading the instructions and discussion within the group, followed by 15 min. presentation of each group. Further 30 min. are given to go to the next sector and discuss your indicators. Within 20 min. the indicators are collated on 4 tables and presented. In the end, 10 min. are given for the final plenary discussion.</a:t>
            </a:r>
            <a:endParaRPr lang="en-US"/>
          </a:p>
          <a:p>
            <a:pPr lvl="1"/>
            <a:endParaRPr lang="en-US"/>
          </a:p>
          <a:p>
            <a:endParaRPr lang="de-DE"/>
          </a:p>
        </p:txBody>
      </p:sp>
      <p:sp>
        <p:nvSpPr>
          <p:cNvPr id="3" name="Titel 2">
            <a:extLst>
              <a:ext uri="{FF2B5EF4-FFF2-40B4-BE49-F238E27FC236}">
                <a16:creationId xmlns:a16="http://schemas.microsoft.com/office/drawing/2014/main" id="{C113CE7E-00F0-4056-A744-217014FAEE9F}"/>
              </a:ext>
            </a:extLst>
          </p:cNvPr>
          <p:cNvSpPr>
            <a:spLocks noGrp="1"/>
          </p:cNvSpPr>
          <p:nvPr>
            <p:ph type="title"/>
          </p:nvPr>
        </p:nvSpPr>
        <p:spPr/>
        <p:txBody>
          <a:bodyPr/>
          <a:lstStyle/>
          <a:p>
            <a:r>
              <a:rPr lang="en-US"/>
              <a:t>The multi-purpose dam</a:t>
            </a:r>
          </a:p>
        </p:txBody>
      </p:sp>
      <p:sp>
        <p:nvSpPr>
          <p:cNvPr id="4" name="Foliennummernplatzhalter 3">
            <a:extLst>
              <a:ext uri="{FF2B5EF4-FFF2-40B4-BE49-F238E27FC236}">
                <a16:creationId xmlns:a16="http://schemas.microsoft.com/office/drawing/2014/main" id="{04FC85D8-ABE9-4CAE-AFDE-BCC15AA01631}"/>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spTree>
    <p:extLst>
      <p:ext uri="{BB962C8B-B14F-4D97-AF65-F5344CB8AC3E}">
        <p14:creationId xmlns:p14="http://schemas.microsoft.com/office/powerpoint/2010/main" val="11453535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103206026"/>
              </p:ext>
            </p:extLst>
          </p:nvPr>
        </p:nvGraphicFramePr>
        <p:xfrm>
          <a:off x="209019" y="1020226"/>
          <a:ext cx="8808164" cy="3994200"/>
        </p:xfrm>
        <a:graphic>
          <a:graphicData uri="http://schemas.openxmlformats.org/drawingml/2006/table">
            <a:tbl>
              <a:tblPr firstRow="1" bandRow="1">
                <a:tableStyleId>{5C22544A-7EE6-4342-B048-85BDC9FD1C3A}</a:tableStyleId>
              </a:tblPr>
              <a:tblGrid>
                <a:gridCol w="2131736">
                  <a:extLst>
                    <a:ext uri="{9D8B030D-6E8A-4147-A177-3AD203B41FA5}">
                      <a16:colId xmlns:a16="http://schemas.microsoft.com/office/drawing/2014/main" val="1827523324"/>
                    </a:ext>
                  </a:extLst>
                </a:gridCol>
                <a:gridCol w="6676428">
                  <a:extLst>
                    <a:ext uri="{9D8B030D-6E8A-4147-A177-3AD203B41FA5}">
                      <a16:colId xmlns:a16="http://schemas.microsoft.com/office/drawing/2014/main" val="2519275813"/>
                    </a:ext>
                  </a:extLst>
                </a:gridCol>
              </a:tblGrid>
              <a:tr h="1032338">
                <a:tc>
                  <a:txBody>
                    <a:bodyPr/>
                    <a:lstStyle/>
                    <a:p>
                      <a:pPr algn="ctr">
                        <a:spcBef>
                          <a:spcPts val="600"/>
                        </a:spcBef>
                      </a:pPr>
                      <a:r>
                        <a:rPr lang="en-GB" sz="1600" b="0" kern="1200">
                          <a:solidFill>
                            <a:srgbClr val="004C82"/>
                          </a:solidFill>
                          <a:latin typeface="+mn-lt"/>
                          <a:ea typeface="+mn-ea"/>
                          <a:cs typeface="Calibri" panose="020F0502020204030204" pitchFamily="34" charset="0"/>
                        </a:rPr>
                        <a:t>Chapter 2.1:</a:t>
                      </a:r>
                    </a:p>
                  </a:txBody>
                  <a:tcPr marT="32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n-US" sz="1600" b="1" kern="1200">
                          <a:solidFill>
                            <a:srgbClr val="004C82"/>
                          </a:solidFill>
                          <a:latin typeface="+mn-lt"/>
                          <a:ea typeface="+mn-ea"/>
                          <a:cs typeface="+mn-cs"/>
                        </a:rPr>
                        <a:t>Assessing the Nexus – Assessment tools for decision support</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WEF Nexus context analyses</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Assessing impacts of changes</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Assessment of specific Nexus interventions</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Interactive Exercise: selecting Nexus indicators</a:t>
                      </a:r>
                    </a:p>
                  </a:txBody>
                  <a:tcPr marT="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952415">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US" sz="1600" kern="1200">
                          <a:solidFill>
                            <a:srgbClr val="97D5FF"/>
                          </a:solidFill>
                          <a:latin typeface="+mn-lt"/>
                          <a:ea typeface="+mn-ea"/>
                          <a:cs typeface="Calibri" panose="020F0502020204030204" pitchFamily="34" charset="0"/>
                        </a:rPr>
                        <a:t>Chapter 2.2:</a:t>
                      </a:r>
                      <a:endParaRPr lang="en-GB" sz="1600" kern="1200">
                        <a:solidFill>
                          <a:srgbClr val="97D5FF"/>
                        </a:solidFill>
                        <a:latin typeface="+mn-lt"/>
                        <a:ea typeface="+mn-ea"/>
                        <a:cs typeface="Calibri" panose="020F0502020204030204" pitchFamily="34" charset="0"/>
                      </a:endParaRP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n-GB" sz="1600" b="1" kern="1200">
                          <a:solidFill>
                            <a:srgbClr val="97D5FF"/>
                          </a:solidFill>
                          <a:latin typeface="+mn-lt"/>
                          <a:ea typeface="+mn-ea"/>
                          <a:cs typeface="+mn-cs"/>
                        </a:rPr>
                        <a:t>Governing the Nexus</a:t>
                      </a:r>
                    </a:p>
                    <a:p>
                      <a:pPr marL="171450" indent="-171450" algn="l" defTabSz="685800" rtl="0" eaLnBrk="1" latinLnBrk="0" hangingPunct="1">
                        <a:buFont typeface="Wingdings" panose="05000000000000000000" pitchFamily="2" charset="2"/>
                        <a:buChar char="§"/>
                      </a:pPr>
                      <a:r>
                        <a:rPr lang="en-US" sz="1600" b="0" kern="1200">
                          <a:solidFill>
                            <a:srgbClr val="97D5FF"/>
                          </a:solidFill>
                          <a:latin typeface="+mn-lt"/>
                          <a:ea typeface="+mn-ea"/>
                          <a:cs typeface="+mn-cs"/>
                        </a:rPr>
                        <a:t>Horizontal and vertical policy coordination </a:t>
                      </a:r>
                    </a:p>
                    <a:p>
                      <a:pPr marL="171450" indent="-171450" algn="l" defTabSz="685800" rtl="0" eaLnBrk="1" latinLnBrk="0" hangingPunct="1">
                        <a:buFont typeface="Wingdings" panose="05000000000000000000" pitchFamily="2" charset="2"/>
                        <a:buChar char="§"/>
                      </a:pPr>
                      <a:r>
                        <a:rPr lang="en-US" sz="1600" b="0" kern="1200">
                          <a:solidFill>
                            <a:srgbClr val="97D5FF"/>
                          </a:solidFill>
                          <a:latin typeface="+mn-lt"/>
                          <a:ea typeface="+mn-ea"/>
                          <a:cs typeface="+mn-cs"/>
                        </a:rPr>
                        <a:t>Case studies policy coordination</a:t>
                      </a:r>
                    </a:p>
                    <a:p>
                      <a:pPr marL="171450" indent="-171450" algn="l" defTabSz="685800" rtl="0" eaLnBrk="1" latinLnBrk="0" hangingPunct="1">
                        <a:buFont typeface="Wingdings" panose="05000000000000000000" pitchFamily="2" charset="2"/>
                        <a:buChar char="§"/>
                      </a:pPr>
                      <a:r>
                        <a:rPr lang="en-US" sz="1600" b="0" kern="1200">
                          <a:solidFill>
                            <a:srgbClr val="97D5FF"/>
                          </a:solidFill>
                          <a:latin typeface="+mn-lt"/>
                          <a:ea typeface="+mn-ea"/>
                          <a:cs typeface="+mn-cs"/>
                        </a:rPr>
                        <a:t>Policy instruments to incentivize resource efficiency</a:t>
                      </a:r>
                    </a:p>
                    <a:p>
                      <a:pPr marL="171450" indent="-171450" algn="l" defTabSz="685800" rtl="0" eaLnBrk="1" latinLnBrk="0" hangingPunct="1">
                        <a:buFont typeface="Wingdings" panose="05000000000000000000" pitchFamily="2" charset="2"/>
                        <a:buChar char="§"/>
                      </a:pPr>
                      <a:r>
                        <a:rPr lang="en-US" sz="1600" b="0" kern="1200">
                          <a:solidFill>
                            <a:srgbClr val="97D5FF"/>
                          </a:solidFill>
                          <a:latin typeface="+mn-lt"/>
                          <a:ea typeface="+mn-ea"/>
                          <a:cs typeface="+mn-cs"/>
                        </a:rPr>
                        <a:t>Interactive exercise: policy analysis</a:t>
                      </a:r>
                      <a:endParaRPr lang="en-GB" sz="1200" b="1" kern="1200">
                        <a:solidFill>
                          <a:srgbClr val="97D5FF"/>
                        </a:solidFill>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952415">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GB" sz="1600" b="0" kern="1200">
                          <a:solidFill>
                            <a:srgbClr val="97D5FF"/>
                          </a:solidFill>
                          <a:latin typeface="+mn-lt"/>
                          <a:ea typeface="+mn-ea"/>
                          <a:cs typeface="+mn-cs"/>
                        </a:rPr>
                        <a:t>Chapter 2.3: </a:t>
                      </a: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kern="1200">
                          <a:solidFill>
                            <a:srgbClr val="97D5FF"/>
                          </a:solidFill>
                          <a:latin typeface="+mn-lt"/>
                          <a:ea typeface="+mn-ea"/>
                          <a:cs typeface="+mn-cs"/>
                        </a:rPr>
                        <a:t>Cross-sectoral investment planning and financing</a:t>
                      </a:r>
                    </a:p>
                    <a:p>
                      <a:pPr marL="285750" indent="-285750">
                        <a:buFont typeface="Wingdings" panose="05000000000000000000" pitchFamily="2" charset="2"/>
                        <a:buChar char="§"/>
                      </a:pPr>
                      <a:r>
                        <a:rPr lang="en-US" sz="1600" b="0" kern="1200">
                          <a:solidFill>
                            <a:srgbClr val="97D5FF"/>
                          </a:solidFill>
                          <a:latin typeface="+mn-lt"/>
                          <a:ea typeface="+mn-ea"/>
                          <a:cs typeface="+mn-cs"/>
                        </a:rPr>
                        <a:t>Introduction and definitions</a:t>
                      </a:r>
                    </a:p>
                    <a:p>
                      <a:pPr marL="285750" indent="-285750">
                        <a:buFont typeface="Wingdings" panose="05000000000000000000" pitchFamily="2" charset="2"/>
                        <a:buChar char="§"/>
                      </a:pPr>
                      <a:r>
                        <a:rPr lang="en-US" sz="1600" b="0" kern="1200">
                          <a:solidFill>
                            <a:srgbClr val="97D5FF"/>
                          </a:solidFill>
                          <a:latin typeface="+mn-lt"/>
                          <a:ea typeface="+mn-ea"/>
                          <a:cs typeface="+mn-cs"/>
                        </a:rPr>
                        <a:t>Demonstrating the economic added value of Nexus solutions</a:t>
                      </a:r>
                    </a:p>
                    <a:p>
                      <a:pPr marL="285750" indent="-285750">
                        <a:buFont typeface="Wingdings" panose="05000000000000000000" pitchFamily="2" charset="2"/>
                        <a:buChar char="§"/>
                      </a:pPr>
                      <a:r>
                        <a:rPr lang="en-US" sz="1600" b="0" kern="1200">
                          <a:solidFill>
                            <a:srgbClr val="97D5FF"/>
                          </a:solidFill>
                          <a:latin typeface="+mn-lt"/>
                          <a:ea typeface="+mn-ea"/>
                          <a:cs typeface="+mn-cs"/>
                        </a:rPr>
                        <a:t>Mobilizing finance to implement Nexus solutions</a:t>
                      </a:r>
                    </a:p>
                    <a:p>
                      <a:pPr marL="285750" indent="-285750" algn="l" defTabSz="685800" rtl="0" eaLnBrk="1" latinLnBrk="0" hangingPunct="1">
                        <a:buFont typeface="Wingdings" panose="05000000000000000000" pitchFamily="2" charset="2"/>
                        <a:buChar char="§"/>
                      </a:pPr>
                      <a:r>
                        <a:rPr lang="en-US" sz="1600" b="0" kern="1200">
                          <a:solidFill>
                            <a:srgbClr val="97D5FF"/>
                          </a:solidFill>
                          <a:latin typeface="+mn-lt"/>
                          <a:ea typeface="+mn-ea"/>
                          <a:cs typeface="+mn-cs"/>
                        </a:rPr>
                        <a:t>Interactive exercise: pitching your Nexus project</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458082686"/>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en-GB" sz="2800">
                <a:solidFill>
                  <a:srgbClr val="004C82"/>
                </a:solidFill>
              </a:rPr>
              <a:t>Outline</a:t>
            </a:r>
          </a:p>
        </p:txBody>
      </p:sp>
    </p:spTree>
    <p:extLst>
      <p:ext uri="{BB962C8B-B14F-4D97-AF65-F5344CB8AC3E}">
        <p14:creationId xmlns:p14="http://schemas.microsoft.com/office/powerpoint/2010/main" val="396177578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53813" y="4229722"/>
            <a:ext cx="1848677" cy="240678"/>
          </a:xfrm>
        </p:spPr>
        <p:txBody>
          <a:bodyPr/>
          <a:lstStyle/>
          <a:p>
            <a:fld id="{6FE78462-EC25-4D6F-859E-EAAB761FF960}" type="datetime4">
              <a:rPr lang="en-GB" smtClean="0"/>
              <a:pPr/>
              <a:t>20 September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pic>
        <p:nvPicPr>
          <p:cNvPr id="14" name="Picture Placeholder 29" descr="Icon&#10;&#10;Description automatically generated">
            <a:extLst>
              <a:ext uri="{FF2B5EF4-FFF2-40B4-BE49-F238E27FC236}">
                <a16:creationId xmlns:a16="http://schemas.microsoft.com/office/drawing/2014/main" id="{2093CF8C-A60D-47EF-8A46-660405292F9A}"/>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a:prstGeom prst="rect">
            <a:avLst/>
          </a:prstGeo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851DB105-8524-49AD-94AC-1E2363884CDC}"/>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a:prstGeom prst="rect">
            <a:avLst/>
          </a:prstGeom>
        </p:spPr>
      </p:pic>
      <p:grpSp>
        <p:nvGrpSpPr>
          <p:cNvPr id="18" name="Gruppieren 17">
            <a:extLst>
              <a:ext uri="{FF2B5EF4-FFF2-40B4-BE49-F238E27FC236}">
                <a16:creationId xmlns:a16="http://schemas.microsoft.com/office/drawing/2014/main" id="{E11CAA3F-7CFC-4A30-87B4-C4023172FAEC}"/>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12CD6EA5-61C2-49B2-A820-B896678D33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B02979AA-C6BC-4AA7-892C-80DE46734F36}"/>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16033869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489385"/>
            <a:ext cx="6515961" cy="677108"/>
          </a:xfrm>
        </p:spPr>
        <p:txBody>
          <a:bodyPr/>
          <a:lstStyle/>
          <a:p>
            <a:r>
              <a:rPr lang="en-US"/>
              <a:t>Chapter 2.1: Assessing the Nexus – Assessment tools for decision support</a:t>
            </a:r>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700203"/>
            <a:ext cx="6515961" cy="452432"/>
          </a:xfrm>
        </p:spPr>
        <p:txBody>
          <a:bodyPr/>
          <a:lstStyle/>
          <a:p>
            <a:r>
              <a:rPr lang="en-US"/>
              <a:t>Introduction </a:t>
            </a:r>
            <a:endParaRPr lang="de-DE"/>
          </a:p>
        </p:txBody>
      </p:sp>
    </p:spTree>
    <p:extLst>
      <p:ext uri="{BB962C8B-B14F-4D97-AF65-F5344CB8AC3E}">
        <p14:creationId xmlns:p14="http://schemas.microsoft.com/office/powerpoint/2010/main" val="2852222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D03D0E0-37E0-43C1-B65B-5491394BF0E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03409" y="1550745"/>
            <a:ext cx="4012176" cy="3009132"/>
          </a:xfrm>
          <a:prstGeom prst="rect">
            <a:avLst/>
          </a:prstGeom>
        </p:spPr>
      </p:pic>
      <p:pic>
        <p:nvPicPr>
          <p:cNvPr id="53" name="Picture 12" descr="Icon&#10;&#10;Description automatically generated">
            <a:extLst>
              <a:ext uri="{FF2B5EF4-FFF2-40B4-BE49-F238E27FC236}">
                <a16:creationId xmlns:a16="http://schemas.microsoft.com/office/drawing/2014/main" id="{48B732D3-5209-4AFC-9E15-BB9B05CF6EB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404904" y="4487823"/>
            <a:ext cx="530352" cy="530352"/>
          </a:xfrm>
          <a:prstGeom prst="rect">
            <a:avLst/>
          </a:prstGeom>
        </p:spPr>
      </p:pic>
      <p:pic>
        <p:nvPicPr>
          <p:cNvPr id="55" name="Picture 16" descr="Icon&#10;&#10;Description automatically generated">
            <a:extLst>
              <a:ext uri="{FF2B5EF4-FFF2-40B4-BE49-F238E27FC236}">
                <a16:creationId xmlns:a16="http://schemas.microsoft.com/office/drawing/2014/main" id="{4905B4BD-C3C0-4275-A203-FDABAE4F4E6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25818" y="3906548"/>
            <a:ext cx="530352" cy="530352"/>
          </a:xfrm>
          <a:prstGeom prst="rect">
            <a:avLst/>
          </a:prstGeom>
        </p:spPr>
      </p:pic>
      <p:pic>
        <p:nvPicPr>
          <p:cNvPr id="54" name="Picture 14" descr="Icon, circle&#10;&#10;Description automatically generated with medium confidence">
            <a:extLst>
              <a:ext uri="{FF2B5EF4-FFF2-40B4-BE49-F238E27FC236}">
                <a16:creationId xmlns:a16="http://schemas.microsoft.com/office/drawing/2014/main" id="{4B389BF9-11CC-4D19-8A2A-887C061F6E9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688183" y="3909717"/>
            <a:ext cx="527304" cy="530352"/>
          </a:xfrm>
          <a:prstGeom prst="rect">
            <a:avLst/>
          </a:prstGeom>
        </p:spPr>
      </p:pic>
      <p:sp>
        <p:nvSpPr>
          <p:cNvPr id="2" name="Titel 1">
            <a:extLst>
              <a:ext uri="{FF2B5EF4-FFF2-40B4-BE49-F238E27FC236}">
                <a16:creationId xmlns:a16="http://schemas.microsoft.com/office/drawing/2014/main" id="{788DB913-A403-4770-B72F-C1DB8088EDAC}"/>
              </a:ext>
            </a:extLst>
          </p:cNvPr>
          <p:cNvSpPr>
            <a:spLocks noGrp="1"/>
          </p:cNvSpPr>
          <p:nvPr>
            <p:ph type="title"/>
          </p:nvPr>
        </p:nvSpPr>
        <p:spPr>
          <a:xfrm>
            <a:off x="396347" y="616901"/>
            <a:ext cx="7472602" cy="472437"/>
          </a:xfrm>
        </p:spPr>
        <p:txBody>
          <a:bodyPr/>
          <a:lstStyle/>
          <a:p>
            <a:pPr algn="l"/>
            <a:r>
              <a:rPr lang="en-GB" b="1"/>
              <a:t>Let’s get back to </a:t>
            </a:r>
            <a:r>
              <a:rPr lang="de-DE" b="1"/>
              <a:t>Ms. Sinclair…</a:t>
            </a:r>
          </a:p>
        </p:txBody>
      </p:sp>
      <p:sp>
        <p:nvSpPr>
          <p:cNvPr id="5" name="Ellipse 4">
            <a:extLst>
              <a:ext uri="{FF2B5EF4-FFF2-40B4-BE49-F238E27FC236}">
                <a16:creationId xmlns:a16="http://schemas.microsoft.com/office/drawing/2014/main" id="{290F0B86-4370-4895-B686-E244BB8717DA}"/>
              </a:ext>
            </a:extLst>
          </p:cNvPr>
          <p:cNvSpPr/>
          <p:nvPr/>
        </p:nvSpPr>
        <p:spPr>
          <a:xfrm>
            <a:off x="-2178037" y="1108621"/>
            <a:ext cx="12158038" cy="5415862"/>
          </a:xfrm>
          <a:prstGeom prst="ellipse">
            <a:avLst/>
          </a:prstGeom>
          <a:solidFill>
            <a:srgbClr val="F4971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srgbClr val="F4971A"/>
              </a:solidFill>
            </a:endParaRPr>
          </a:p>
        </p:txBody>
      </p:sp>
      <p:pic>
        <p:nvPicPr>
          <p:cNvPr id="4" name="Grafik 3" descr="Schulgebäude">
            <a:extLst>
              <a:ext uri="{FF2B5EF4-FFF2-40B4-BE49-F238E27FC236}">
                <a16:creationId xmlns:a16="http://schemas.microsoft.com/office/drawing/2014/main" id="{9C046012-6D63-44B3-8EAB-09CDD7FB5D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3421" y="636184"/>
            <a:ext cx="2606176" cy="2606176"/>
          </a:xfrm>
          <a:prstGeom prst="rect">
            <a:avLst/>
          </a:prstGeom>
        </p:spPr>
      </p:pic>
      <p:sp>
        <p:nvSpPr>
          <p:cNvPr id="23" name="Ellipse 22">
            <a:extLst>
              <a:ext uri="{FF2B5EF4-FFF2-40B4-BE49-F238E27FC236}">
                <a16:creationId xmlns:a16="http://schemas.microsoft.com/office/drawing/2014/main" id="{85B70D7F-65E9-4EC5-885B-BB4C65545C7B}"/>
              </a:ext>
            </a:extLst>
          </p:cNvPr>
          <p:cNvSpPr/>
          <p:nvPr/>
        </p:nvSpPr>
        <p:spPr>
          <a:xfrm>
            <a:off x="1254900" y="1329164"/>
            <a:ext cx="786411" cy="786411"/>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34" name="Ellipse 33">
            <a:extLst>
              <a:ext uri="{FF2B5EF4-FFF2-40B4-BE49-F238E27FC236}">
                <a16:creationId xmlns:a16="http://schemas.microsoft.com/office/drawing/2014/main" id="{CA7EFA05-7222-40B3-8947-8FB9DFDC6DAF}"/>
              </a:ext>
            </a:extLst>
          </p:cNvPr>
          <p:cNvSpPr/>
          <p:nvPr/>
        </p:nvSpPr>
        <p:spPr>
          <a:xfrm>
            <a:off x="6632771" y="1646127"/>
            <a:ext cx="786411" cy="786411"/>
          </a:xfrm>
          <a:prstGeom prst="ellips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83C6F175-3858-4A09-AA35-58809D85A604}"/>
              </a:ext>
            </a:extLst>
          </p:cNvPr>
          <p:cNvSpPr/>
          <p:nvPr/>
        </p:nvSpPr>
        <p:spPr>
          <a:xfrm>
            <a:off x="2814742" y="3055311"/>
            <a:ext cx="786411" cy="786411"/>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42" name="Ellipse 41">
            <a:extLst>
              <a:ext uri="{FF2B5EF4-FFF2-40B4-BE49-F238E27FC236}">
                <a16:creationId xmlns:a16="http://schemas.microsoft.com/office/drawing/2014/main" id="{AB4F47F5-A2D0-46EF-BD0D-F908F69B0738}"/>
              </a:ext>
            </a:extLst>
          </p:cNvPr>
          <p:cNvSpPr/>
          <p:nvPr/>
        </p:nvSpPr>
        <p:spPr>
          <a:xfrm>
            <a:off x="5293402" y="1640645"/>
            <a:ext cx="786411" cy="786411"/>
          </a:xfrm>
          <a:prstGeom prst="ellipse">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49" name="Ellipse 48">
            <a:extLst>
              <a:ext uri="{FF2B5EF4-FFF2-40B4-BE49-F238E27FC236}">
                <a16:creationId xmlns:a16="http://schemas.microsoft.com/office/drawing/2014/main" id="{A5C1AE32-92FA-4196-866D-72562E68E5A2}"/>
              </a:ext>
            </a:extLst>
          </p:cNvPr>
          <p:cNvSpPr/>
          <p:nvPr/>
        </p:nvSpPr>
        <p:spPr>
          <a:xfrm>
            <a:off x="7327447" y="3629744"/>
            <a:ext cx="786411" cy="786411"/>
          </a:xfrm>
          <a:prstGeom prst="ellipse">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pic>
        <p:nvPicPr>
          <p:cNvPr id="57" name="Grafik 56" descr="Chat">
            <a:extLst>
              <a:ext uri="{FF2B5EF4-FFF2-40B4-BE49-F238E27FC236}">
                <a16:creationId xmlns:a16="http://schemas.microsoft.com/office/drawing/2014/main" id="{7DB10BFA-67E8-4DBC-A3AE-8C38A23CFD6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63452" y="2832820"/>
            <a:ext cx="914400" cy="914400"/>
          </a:xfrm>
          <a:prstGeom prst="rect">
            <a:avLst/>
          </a:prstGeom>
        </p:spPr>
      </p:pic>
      <p:sp>
        <p:nvSpPr>
          <p:cNvPr id="58" name="Additionszeichen 57">
            <a:extLst>
              <a:ext uri="{FF2B5EF4-FFF2-40B4-BE49-F238E27FC236}">
                <a16:creationId xmlns:a16="http://schemas.microsoft.com/office/drawing/2014/main" id="{38F76B03-FCA0-4DAF-9841-C789E78E2B17}"/>
              </a:ext>
            </a:extLst>
          </p:cNvPr>
          <p:cNvSpPr/>
          <p:nvPr/>
        </p:nvSpPr>
        <p:spPr>
          <a:xfrm>
            <a:off x="7730102" y="3172968"/>
            <a:ext cx="277693" cy="25889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60" name="Minuszeichen 59">
            <a:extLst>
              <a:ext uri="{FF2B5EF4-FFF2-40B4-BE49-F238E27FC236}">
                <a16:creationId xmlns:a16="http://schemas.microsoft.com/office/drawing/2014/main" id="{E6857B46-CE93-4346-BF1B-E807A357D9A5}"/>
              </a:ext>
            </a:extLst>
          </p:cNvPr>
          <p:cNvSpPr/>
          <p:nvPr/>
        </p:nvSpPr>
        <p:spPr>
          <a:xfrm>
            <a:off x="7404904" y="3043520"/>
            <a:ext cx="155141" cy="2588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70" name="Gleich 69">
            <a:extLst>
              <a:ext uri="{FF2B5EF4-FFF2-40B4-BE49-F238E27FC236}">
                <a16:creationId xmlns:a16="http://schemas.microsoft.com/office/drawing/2014/main" id="{C8D8D57F-CAF1-4199-B9F4-9387105BDFB6}"/>
              </a:ext>
            </a:extLst>
          </p:cNvPr>
          <p:cNvSpPr/>
          <p:nvPr/>
        </p:nvSpPr>
        <p:spPr>
          <a:xfrm>
            <a:off x="6141011" y="1901090"/>
            <a:ext cx="424543" cy="344151"/>
          </a:xfrm>
          <a:prstGeom prst="mathEqual">
            <a:avLst/>
          </a:prstGeom>
          <a:solidFill>
            <a:srgbClr val="F497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schemeClr val="tx1"/>
              </a:solidFill>
            </a:endParaRPr>
          </a:p>
        </p:txBody>
      </p:sp>
      <p:pic>
        <p:nvPicPr>
          <p:cNvPr id="81" name="Grafik 80" descr="Pfeil: Kurve im Uhrzeigersinn">
            <a:extLst>
              <a:ext uri="{FF2B5EF4-FFF2-40B4-BE49-F238E27FC236}">
                <a16:creationId xmlns:a16="http://schemas.microsoft.com/office/drawing/2014/main" id="{3CF33A7D-BD17-4557-953F-A298F181811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323545">
            <a:off x="7582397" y="1993511"/>
            <a:ext cx="914400" cy="914400"/>
          </a:xfrm>
          <a:prstGeom prst="rect">
            <a:avLst/>
          </a:prstGeom>
        </p:spPr>
      </p:pic>
      <p:pic>
        <p:nvPicPr>
          <p:cNvPr id="89" name="Grafik 88" descr="Pfeil: Kurve im Uhrzeigersinn">
            <a:extLst>
              <a:ext uri="{FF2B5EF4-FFF2-40B4-BE49-F238E27FC236}">
                <a16:creationId xmlns:a16="http://schemas.microsoft.com/office/drawing/2014/main" id="{5812220A-4FBD-424F-A7FE-0163EDA0106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6789096">
            <a:off x="5590556" y="4094217"/>
            <a:ext cx="914400" cy="914400"/>
          </a:xfrm>
          <a:prstGeom prst="rect">
            <a:avLst/>
          </a:prstGeom>
        </p:spPr>
      </p:pic>
      <p:pic>
        <p:nvPicPr>
          <p:cNvPr id="96" name="Grafik 95" descr="Blitzschlag">
            <a:extLst>
              <a:ext uri="{FF2B5EF4-FFF2-40B4-BE49-F238E27FC236}">
                <a16:creationId xmlns:a16="http://schemas.microsoft.com/office/drawing/2014/main" id="{7AB318C3-AF06-4B89-8F6C-A0232AD6A5F1}"/>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483619" y="3268704"/>
            <a:ext cx="517972" cy="517972"/>
          </a:xfrm>
          <a:prstGeom prst="rect">
            <a:avLst/>
          </a:prstGeom>
        </p:spPr>
      </p:pic>
      <p:sp>
        <p:nvSpPr>
          <p:cNvPr id="97" name="Ellipse 96">
            <a:extLst>
              <a:ext uri="{FF2B5EF4-FFF2-40B4-BE49-F238E27FC236}">
                <a16:creationId xmlns:a16="http://schemas.microsoft.com/office/drawing/2014/main" id="{F6454D6A-C2D6-48CC-83CC-3B29D1C48581}"/>
              </a:ext>
            </a:extLst>
          </p:cNvPr>
          <p:cNvSpPr/>
          <p:nvPr/>
        </p:nvSpPr>
        <p:spPr>
          <a:xfrm>
            <a:off x="4629091" y="3665285"/>
            <a:ext cx="786411" cy="786411"/>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pic>
        <p:nvPicPr>
          <p:cNvPr id="98" name="Grafik 97" descr="Händedruck">
            <a:extLst>
              <a:ext uri="{FF2B5EF4-FFF2-40B4-BE49-F238E27FC236}">
                <a16:creationId xmlns:a16="http://schemas.microsoft.com/office/drawing/2014/main" id="{33CC49AD-9E40-4A6D-8A79-D805D5AD4C4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707293" y="4342988"/>
            <a:ext cx="630005" cy="630005"/>
          </a:xfrm>
          <a:prstGeom prst="rect">
            <a:avLst/>
          </a:prstGeom>
        </p:spPr>
      </p:pic>
      <p:pic>
        <p:nvPicPr>
          <p:cNvPr id="10" name="Grafik 9" descr="Pfeil: Leichte Kurve">
            <a:extLst>
              <a:ext uri="{FF2B5EF4-FFF2-40B4-BE49-F238E27FC236}">
                <a16:creationId xmlns:a16="http://schemas.microsoft.com/office/drawing/2014/main" id="{B6296DD3-008D-4BB3-A124-50432381972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2374294">
            <a:off x="1779705" y="2827570"/>
            <a:ext cx="914400" cy="914400"/>
          </a:xfrm>
          <a:prstGeom prst="rect">
            <a:avLst/>
          </a:prstGeom>
        </p:spPr>
      </p:pic>
      <p:pic>
        <p:nvPicPr>
          <p:cNvPr id="40" name="Grafik 39" descr="Pfeil: Leichte Kurve">
            <a:extLst>
              <a:ext uri="{FF2B5EF4-FFF2-40B4-BE49-F238E27FC236}">
                <a16:creationId xmlns:a16="http://schemas.microsoft.com/office/drawing/2014/main" id="{E49980F8-97C5-4C96-8A47-56EA31706E1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256126">
            <a:off x="4086895" y="2517157"/>
            <a:ext cx="914400" cy="914400"/>
          </a:xfrm>
          <a:prstGeom prst="rect">
            <a:avLst/>
          </a:prstGeom>
        </p:spPr>
      </p:pic>
      <p:pic>
        <p:nvPicPr>
          <p:cNvPr id="6" name="Grafik 5" descr="Fragezeichen">
            <a:extLst>
              <a:ext uri="{FF2B5EF4-FFF2-40B4-BE49-F238E27FC236}">
                <a16:creationId xmlns:a16="http://schemas.microsoft.com/office/drawing/2014/main" id="{59A6E9BC-6D40-4983-812C-863F4E90125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763951" y="3527690"/>
            <a:ext cx="655231" cy="655231"/>
          </a:xfrm>
          <a:prstGeom prst="rect">
            <a:avLst/>
          </a:prstGeom>
        </p:spPr>
      </p:pic>
      <p:pic>
        <p:nvPicPr>
          <p:cNvPr id="27" name="Grafik 26" descr="Fragezeichen">
            <a:extLst>
              <a:ext uri="{FF2B5EF4-FFF2-40B4-BE49-F238E27FC236}">
                <a16:creationId xmlns:a16="http://schemas.microsoft.com/office/drawing/2014/main" id="{6FCC3976-D706-468B-83D0-ED7721EB094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947399" y="1759134"/>
            <a:ext cx="655231" cy="655231"/>
          </a:xfrm>
          <a:prstGeom prst="rect">
            <a:avLst/>
          </a:prstGeom>
        </p:spPr>
      </p:pic>
      <p:pic>
        <p:nvPicPr>
          <p:cNvPr id="28" name="Grafik 27" descr="Fragezeichen">
            <a:extLst>
              <a:ext uri="{FF2B5EF4-FFF2-40B4-BE49-F238E27FC236}">
                <a16:creationId xmlns:a16="http://schemas.microsoft.com/office/drawing/2014/main" id="{749BDCED-4041-4B03-8DE3-B658AB31609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289812" y="3538030"/>
            <a:ext cx="655231" cy="655231"/>
          </a:xfrm>
          <a:prstGeom prst="rect">
            <a:avLst/>
          </a:prstGeom>
        </p:spPr>
      </p:pic>
      <p:pic>
        <p:nvPicPr>
          <p:cNvPr id="29" name="Grafik 28" descr="Fragezeichen">
            <a:extLst>
              <a:ext uri="{FF2B5EF4-FFF2-40B4-BE49-F238E27FC236}">
                <a16:creationId xmlns:a16="http://schemas.microsoft.com/office/drawing/2014/main" id="{75E98097-D408-4D20-879E-4CFB2CC19C5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586555" y="4167376"/>
            <a:ext cx="655231" cy="655231"/>
          </a:xfrm>
          <a:prstGeom prst="rect">
            <a:avLst/>
          </a:prstGeom>
        </p:spPr>
      </p:pic>
      <p:pic>
        <p:nvPicPr>
          <p:cNvPr id="30" name="Grafik 29" descr="Fragezeichen">
            <a:extLst>
              <a:ext uri="{FF2B5EF4-FFF2-40B4-BE49-F238E27FC236}">
                <a16:creationId xmlns:a16="http://schemas.microsoft.com/office/drawing/2014/main" id="{C735CF5B-E335-4EB1-9731-3118D6BE5D2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207897" y="3448516"/>
            <a:ext cx="655231" cy="655231"/>
          </a:xfrm>
          <a:prstGeom prst="rect">
            <a:avLst/>
          </a:prstGeom>
        </p:spPr>
      </p:pic>
    </p:spTree>
    <p:extLst>
      <p:ext uri="{BB962C8B-B14F-4D97-AF65-F5344CB8AC3E}">
        <p14:creationId xmlns:p14="http://schemas.microsoft.com/office/powerpoint/2010/main" val="9898409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BE8922C-1843-48C9-A30F-B81424BBE226}"/>
              </a:ext>
            </a:extLst>
          </p:cNvPr>
          <p:cNvSpPr>
            <a:spLocks noGrp="1"/>
          </p:cNvSpPr>
          <p:nvPr>
            <p:ph type="title"/>
          </p:nvPr>
        </p:nvSpPr>
        <p:spPr/>
        <p:txBody>
          <a:bodyPr>
            <a:normAutofit fontScale="90000"/>
          </a:bodyPr>
          <a:lstStyle/>
          <a:p>
            <a:r>
              <a:rPr lang="en-US"/>
              <a:t>Nexus assessment for decision support - Interconnectedness and Scale</a:t>
            </a:r>
          </a:p>
        </p:txBody>
      </p:sp>
      <p:sp>
        <p:nvSpPr>
          <p:cNvPr id="4" name="Foliennummernplatzhalter 3">
            <a:extLst>
              <a:ext uri="{FF2B5EF4-FFF2-40B4-BE49-F238E27FC236}">
                <a16:creationId xmlns:a16="http://schemas.microsoft.com/office/drawing/2014/main" id="{C50BE9B7-8210-4A00-9624-01C690B61FFF}"/>
              </a:ext>
            </a:extLst>
          </p:cNvPr>
          <p:cNvSpPr>
            <a:spLocks noGrp="1"/>
          </p:cNvSpPr>
          <p:nvPr>
            <p:ph type="sldNum" sz="quarter" idx="16"/>
          </p:nvPr>
        </p:nvSpPr>
        <p:spPr/>
        <p:txBody>
          <a:bodyPr/>
          <a:lstStyle/>
          <a:p>
            <a:fld id="{CF23C0C3-F0EC-4AF0-84C8-08554CFEDD03}" type="slidenum">
              <a:rPr lang="en-GB" smtClean="0"/>
              <a:t>7</a:t>
            </a:fld>
            <a:endParaRPr lang="en-GB"/>
          </a:p>
        </p:txBody>
      </p:sp>
      <p:pic>
        <p:nvPicPr>
          <p:cNvPr id="5" name="Picture 2">
            <a:extLst>
              <a:ext uri="{FF2B5EF4-FFF2-40B4-BE49-F238E27FC236}">
                <a16:creationId xmlns:a16="http://schemas.microsoft.com/office/drawing/2014/main" id="{8325F037-3C72-4F62-BCA6-D8C829FDA373}"/>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19647" y="1149064"/>
            <a:ext cx="3335530" cy="3699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a:extLst>
              <a:ext uri="{FF2B5EF4-FFF2-40B4-BE49-F238E27FC236}">
                <a16:creationId xmlns:a16="http://schemas.microsoft.com/office/drawing/2014/main" id="{A4C28AB5-4868-4D75-AD85-02DC40551F1D}"/>
              </a:ext>
            </a:extLst>
          </p:cNvPr>
          <p:cNvSpPr txBox="1"/>
          <p:nvPr/>
        </p:nvSpPr>
        <p:spPr>
          <a:xfrm>
            <a:off x="6232628" y="4848826"/>
            <a:ext cx="2402324" cy="307777"/>
          </a:xfrm>
          <a:prstGeom prst="rect">
            <a:avLst/>
          </a:prstGeom>
          <a:noFill/>
        </p:spPr>
        <p:txBody>
          <a:bodyPr wrap="square" rtlCol="0">
            <a:spAutoFit/>
          </a:bodyPr>
          <a:lstStyle/>
          <a:p>
            <a:r>
              <a:rPr lang="de-DE" sz="1400"/>
              <a:t>Source: Daher et al., 2017</a:t>
            </a:r>
            <a:endParaRPr lang="en-GB" sz="1400"/>
          </a:p>
        </p:txBody>
      </p:sp>
    </p:spTree>
    <p:extLst>
      <p:ext uri="{BB962C8B-B14F-4D97-AF65-F5344CB8AC3E}">
        <p14:creationId xmlns:p14="http://schemas.microsoft.com/office/powerpoint/2010/main" val="33899741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11A6C28-E24F-45FB-BBB8-51B5490C1F85}"/>
              </a:ext>
            </a:extLst>
          </p:cNvPr>
          <p:cNvSpPr>
            <a:spLocks noGrp="1"/>
          </p:cNvSpPr>
          <p:nvPr>
            <p:ph type="title"/>
          </p:nvPr>
        </p:nvSpPr>
        <p:spPr/>
        <p:txBody>
          <a:bodyPr>
            <a:normAutofit/>
          </a:bodyPr>
          <a:lstStyle/>
          <a:p>
            <a:r>
              <a:rPr lang="en-US"/>
              <a:t>Various scopes of assessment</a:t>
            </a:r>
          </a:p>
        </p:txBody>
      </p:sp>
      <p:sp>
        <p:nvSpPr>
          <p:cNvPr id="4" name="Foliennummernplatzhalter 3">
            <a:extLst>
              <a:ext uri="{FF2B5EF4-FFF2-40B4-BE49-F238E27FC236}">
                <a16:creationId xmlns:a16="http://schemas.microsoft.com/office/drawing/2014/main" id="{15585F7A-EC01-42C3-922C-D30D732D4087}"/>
              </a:ext>
            </a:extLst>
          </p:cNvPr>
          <p:cNvSpPr>
            <a:spLocks noGrp="1"/>
          </p:cNvSpPr>
          <p:nvPr>
            <p:ph type="sldNum" sz="quarter" idx="16"/>
          </p:nvPr>
        </p:nvSpPr>
        <p:spPr/>
        <p:txBody>
          <a:bodyPr/>
          <a:lstStyle/>
          <a:p>
            <a:fld id="{CF23C0C3-F0EC-4AF0-84C8-08554CFEDD03}" type="slidenum">
              <a:rPr lang="en-GB" smtClean="0"/>
              <a:t>8</a:t>
            </a:fld>
            <a:endParaRPr lang="en-GB"/>
          </a:p>
        </p:txBody>
      </p:sp>
      <p:graphicFrame>
        <p:nvGraphicFramePr>
          <p:cNvPr id="7" name="Diagramm 6">
            <a:extLst>
              <a:ext uri="{FF2B5EF4-FFF2-40B4-BE49-F238E27FC236}">
                <a16:creationId xmlns:a16="http://schemas.microsoft.com/office/drawing/2014/main" id="{015009FD-DB81-4504-9146-353BB530500E}"/>
              </a:ext>
            </a:extLst>
          </p:cNvPr>
          <p:cNvGraphicFramePr/>
          <p:nvPr>
            <p:extLst>
              <p:ext uri="{D42A27DB-BD31-4B8C-83A1-F6EECF244321}">
                <p14:modId xmlns:p14="http://schemas.microsoft.com/office/powerpoint/2010/main" val="79792025"/>
              </p:ext>
            </p:extLst>
          </p:nvPr>
        </p:nvGraphicFramePr>
        <p:xfrm>
          <a:off x="847208" y="1141334"/>
          <a:ext cx="7449584" cy="344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281962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EC3C3B-27EB-474B-85FB-AE847B6D2AFD}"/>
              </a:ext>
            </a:extLst>
          </p:cNvPr>
          <p:cNvSpPr>
            <a:spLocks noGrp="1"/>
          </p:cNvSpPr>
          <p:nvPr>
            <p:ph type="body" sz="quarter" idx="13"/>
          </p:nvPr>
        </p:nvSpPr>
        <p:spPr>
          <a:xfrm>
            <a:off x="449818" y="1188000"/>
            <a:ext cx="6318627" cy="2839832"/>
          </a:xfrm>
        </p:spPr>
        <p:txBody>
          <a:bodyPr/>
          <a:lstStyle/>
          <a:p>
            <a:pPr algn="ctr"/>
            <a:endParaRPr lang="en-GB" sz="2400"/>
          </a:p>
          <a:p>
            <a:pPr marL="342900" indent="-342900">
              <a:buFont typeface="Arial" panose="020B0604020202020204" pitchFamily="34" charset="0"/>
              <a:buChar char="•"/>
            </a:pPr>
            <a:r>
              <a:rPr lang="en-GB" sz="2400"/>
              <a:t>What approaches and tools for assessing WEF nexus situations, interlinkages, or impacts are you aware of? </a:t>
            </a:r>
          </a:p>
          <a:p>
            <a:pPr marL="342900" indent="-342900">
              <a:buFont typeface="Arial" panose="020B0604020202020204" pitchFamily="34" charset="0"/>
              <a:buChar char="•"/>
            </a:pPr>
            <a:r>
              <a:rPr lang="en-GB" sz="2400"/>
              <a:t>Have any been applied in your own regional context? </a:t>
            </a:r>
          </a:p>
          <a:p>
            <a:pPr algn="ctr"/>
            <a:endParaRPr lang="en-GB"/>
          </a:p>
        </p:txBody>
      </p:sp>
      <p:sp>
        <p:nvSpPr>
          <p:cNvPr id="3" name="Titel 2">
            <a:extLst>
              <a:ext uri="{FF2B5EF4-FFF2-40B4-BE49-F238E27FC236}">
                <a16:creationId xmlns:a16="http://schemas.microsoft.com/office/drawing/2014/main" id="{29CCF77F-4C95-41ED-919C-0D896B7D6968}"/>
              </a:ext>
            </a:extLst>
          </p:cNvPr>
          <p:cNvSpPr>
            <a:spLocks noGrp="1"/>
          </p:cNvSpPr>
          <p:nvPr>
            <p:ph type="title"/>
          </p:nvPr>
        </p:nvSpPr>
        <p:spPr/>
        <p:txBody>
          <a:bodyPr/>
          <a:lstStyle/>
          <a:p>
            <a:r>
              <a:rPr lang="en-US"/>
              <a:t>Time for some reflection!</a:t>
            </a:r>
            <a:endParaRPr lang="de-DE"/>
          </a:p>
        </p:txBody>
      </p:sp>
      <p:sp>
        <p:nvSpPr>
          <p:cNvPr id="4" name="Foliennummernplatzhalter 3">
            <a:extLst>
              <a:ext uri="{FF2B5EF4-FFF2-40B4-BE49-F238E27FC236}">
                <a16:creationId xmlns:a16="http://schemas.microsoft.com/office/drawing/2014/main" id="{A26F5DDD-06E6-4BA4-B9FF-2B987B779B7D}"/>
              </a:ext>
            </a:extLst>
          </p:cNvPr>
          <p:cNvSpPr>
            <a:spLocks noGrp="1"/>
          </p:cNvSpPr>
          <p:nvPr>
            <p:ph type="sldNum" sz="quarter" idx="16"/>
          </p:nvPr>
        </p:nvSpPr>
        <p:spPr/>
        <p:txBody>
          <a:bodyPr/>
          <a:lstStyle/>
          <a:p>
            <a:fld id="{CF23C0C3-F0EC-4AF0-84C8-08554CFEDD03}" type="slidenum">
              <a:rPr lang="en-GB" smtClean="0"/>
              <a:t>9</a:t>
            </a:fld>
            <a:endParaRPr lang="en-GB"/>
          </a:p>
        </p:txBody>
      </p:sp>
      <p:pic>
        <p:nvPicPr>
          <p:cNvPr id="5" name="Grafik 4">
            <a:extLst>
              <a:ext uri="{FF2B5EF4-FFF2-40B4-BE49-F238E27FC236}">
                <a16:creationId xmlns:a16="http://schemas.microsoft.com/office/drawing/2014/main" id="{7DEC7EEC-3EB0-40F9-9E3F-9F27F289C89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682147" y="2599082"/>
            <a:ext cx="2321169" cy="2491612"/>
          </a:xfrm>
          <a:prstGeom prst="rect">
            <a:avLst/>
          </a:prstGeom>
        </p:spPr>
      </p:pic>
      <p:sp>
        <p:nvSpPr>
          <p:cNvPr id="6" name="Ellipse 5">
            <a:extLst>
              <a:ext uri="{FF2B5EF4-FFF2-40B4-BE49-F238E27FC236}">
                <a16:creationId xmlns:a16="http://schemas.microsoft.com/office/drawing/2014/main" id="{08DE6AA1-7057-4132-A06F-F4344B44F3F4}"/>
              </a:ext>
            </a:extLst>
          </p:cNvPr>
          <p:cNvSpPr/>
          <p:nvPr/>
        </p:nvSpPr>
        <p:spPr>
          <a:xfrm>
            <a:off x="7564198" y="1935164"/>
            <a:ext cx="492829" cy="482821"/>
          </a:xfrm>
          <a:prstGeom prst="ellipse">
            <a:avLst/>
          </a:prstGeom>
          <a:blipFill>
            <a:blip r:embed="rId4">
              <a:extLs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9926149"/>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SRFTFS2Y63PY-545973155-19142</_dlc_DocId>
    <_dlc_DocIdUrl xmlns="c223a77a-1bdc-44bd-8349-8f51de15cd10">
      <Url>https://gizonline.sharepoint.com/sites/WaterPolicy-InnovationforResilienceWaPo-RE/_layouts/15/DocIdRedir.aspx?ID=SRFTFS2Y63PY-545973155-19142</Url>
      <Description>SRFTFS2Y63PY-545973155-19142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F74E8B-78D5-4BF0-8017-72E4AEF9CEAC}">
  <ds:schemaRefs>
    <ds:schemaRef ds:uri="484c8c59-755d-4516-b8d2-1621b38262b4"/>
    <ds:schemaRef ds:uri="c223a77a-1bdc-44bd-8349-8f51de15cd10"/>
    <ds:schemaRef ds:uri="cf63e47e-96be-43a7-9c4e-0a5012f860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A7C14D-F256-4C55-9200-B36DFECD52C1}">
  <ds:schemaRefs>
    <ds:schemaRef ds:uri="http://schemas.microsoft.com/sharepoint/events"/>
  </ds:schemaRefs>
</ds:datastoreItem>
</file>

<file path=customXml/itemProps3.xml><?xml version="1.0" encoding="utf-8"?>
<ds:datastoreItem xmlns:ds="http://schemas.openxmlformats.org/officeDocument/2006/customXml" ds:itemID="{3C03BE2C-DBC9-4CFF-8F6C-0333178E2AAE}">
  <ds:schemaRefs>
    <ds:schemaRef ds:uri="309f29ec-eb46-4791-815b-646baaae42b4"/>
    <ds:schemaRef ds:uri="484c8c59-755d-4516-b8d2-1621b38262b4"/>
    <ds:schemaRef ds:uri="c223a77a-1bdc-44bd-8349-8f51de15cd10"/>
    <ds:schemaRef ds:uri="cf63e47e-96be-43a7-9c4e-0a5012f860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E575DDB-15B9-46E4-8420-94B68E3BC5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(16:9)</PresentationFormat>
  <Slides>40</Slides>
  <Notes>40</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Master English</vt:lpstr>
      <vt:lpstr>Module II - Institutions, processes and tools for institutionalizing the WEF Nexus</vt:lpstr>
      <vt:lpstr>What is this module about?</vt:lpstr>
      <vt:lpstr>Outline</vt:lpstr>
      <vt:lpstr>Outline</vt:lpstr>
      <vt:lpstr>Introduction </vt:lpstr>
      <vt:lpstr>Let’s get back to Ms. Sinclair…</vt:lpstr>
      <vt:lpstr>Nexus assessment for decision support - Interconnectedness and Scale</vt:lpstr>
      <vt:lpstr>Various scopes of assessment</vt:lpstr>
      <vt:lpstr>Time for some reflection!</vt:lpstr>
      <vt:lpstr>Examples of assessment approaches</vt:lpstr>
      <vt:lpstr>Value of nexus assessments</vt:lpstr>
      <vt:lpstr>WEF Nexus context analyses  </vt:lpstr>
      <vt:lpstr>Context Analysis – what is the current situation?</vt:lpstr>
      <vt:lpstr>Context analysis WEF Nexus Index</vt:lpstr>
      <vt:lpstr>Context analysis Examples of cross-sectoral indicators</vt:lpstr>
      <vt:lpstr>Context analysis Assessing policy coherence</vt:lpstr>
      <vt:lpstr>Context analysis Policy coherence screening matrix</vt:lpstr>
      <vt:lpstr>The Transboundary River Basin Nexus Approach (TRBNA)</vt:lpstr>
      <vt:lpstr>TRBNA in the Sava Basin</vt:lpstr>
      <vt:lpstr>Assessing impacts of changes</vt:lpstr>
      <vt:lpstr>Various scopes of assessment</vt:lpstr>
      <vt:lpstr>Visualisation Tool - Nexus Interconnections Diagram</vt:lpstr>
      <vt:lpstr>Example: Maipo Basin </vt:lpstr>
      <vt:lpstr>Modelling Tools to Assess the WEF Nexus</vt:lpstr>
      <vt:lpstr>Approaches of Modelling Tools to assess the WEF Nexus</vt:lpstr>
      <vt:lpstr>Climate, Land Use, Energy and Water Systems (CLEWs) framework</vt:lpstr>
      <vt:lpstr>CLEWs: Nexus Challenges in Burkina Faso</vt:lpstr>
      <vt:lpstr>Assessment of specific Nexus interventions </vt:lpstr>
      <vt:lpstr>Various scopes of assessment</vt:lpstr>
      <vt:lpstr>FAO Nexus Rapid Appraisal Tool: Example</vt:lpstr>
      <vt:lpstr>Nexus Rapid Appraisal Tool: Comparison</vt:lpstr>
      <vt:lpstr>The NRD Nexus Indicators (1)</vt:lpstr>
      <vt:lpstr>The NRD Nexus Indicators (2) - Examples</vt:lpstr>
      <vt:lpstr>The NRD Nexus Indicators (3) – how it is applied</vt:lpstr>
      <vt:lpstr>Q &amp; A on tools and approaches for assessing the Nexus</vt:lpstr>
      <vt:lpstr>Interactive Exercise: Selecting Nexus indicators</vt:lpstr>
      <vt:lpstr>Selecting nexus indicators </vt:lpstr>
      <vt:lpstr>Alternative Role Play: The multi-purpose dam</vt:lpstr>
      <vt:lpstr>The multi-purpose dam</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revision>1</cp:revision>
  <dcterms:created xsi:type="dcterms:W3CDTF">2017-09-14T11:33:37Z</dcterms:created>
  <dcterms:modified xsi:type="dcterms:W3CDTF">2022-09-21T05:41:22Z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99780ca2-7212-4453-8f33-d12bbf43e98f</vt:lpwstr>
  </property>
  <property fmtid="{D5CDD505-2E9C-101B-9397-08002B2CF9AE}" pid="4" name="MediaServiceImageTags">
    <vt:lpwstr/>
  </property>
</Properties>
</file>