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6"/>
  </p:notesMasterIdLst>
  <p:handoutMasterIdLst>
    <p:handoutMasterId r:id="rId27"/>
  </p:handoutMasterIdLst>
  <p:sldIdLst>
    <p:sldId id="738" r:id="rId6"/>
    <p:sldId id="785" r:id="rId7"/>
    <p:sldId id="818" r:id="rId8"/>
    <p:sldId id="726" r:id="rId9"/>
    <p:sldId id="819" r:id="rId10"/>
    <p:sldId id="820" r:id="rId11"/>
    <p:sldId id="719" r:id="rId12"/>
    <p:sldId id="822" r:id="rId13"/>
    <p:sldId id="722" r:id="rId14"/>
    <p:sldId id="784" r:id="rId15"/>
    <p:sldId id="821" r:id="rId16"/>
    <p:sldId id="779" r:id="rId17"/>
    <p:sldId id="749" r:id="rId18"/>
    <p:sldId id="780" r:id="rId19"/>
    <p:sldId id="751" r:id="rId20"/>
    <p:sldId id="725" r:id="rId21"/>
    <p:sldId id="724" r:id="rId22"/>
    <p:sldId id="720" r:id="rId23"/>
    <p:sldId id="816" r:id="rId24"/>
    <p:sldId id="823" r:id="rId25"/>
  </p:sldIdLst>
  <p:sldSz cx="9144000" cy="5143500" type="screen16x9"/>
  <p:notesSz cx="6858000" cy="9144000"/>
  <p:defaultTex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4" pos="2880" userDrawn="1">
          <p15:clr>
            <a:srgbClr val="A4A3A4"/>
          </p15:clr>
        </p15:guide>
        <p15:guide id="5" orient="horz" pos="162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Annika (adelphi)" initials="A(" lastIdx="41" clrIdx="6">
    <p:extLst>
      <p:ext uri="{19B8F6BF-5375-455C-9EA6-DF929625EA0E}">
        <p15:presenceInfo xmlns:p15="http://schemas.microsoft.com/office/powerpoint/2012/main" userId="S-1-5-21-1761227572-3249661292-4128413540-1209" providerId="AD"/>
      </p:ext>
    </p:extLst>
  </p:cmAuthor>
  <p:cmAuthor id="1" name="Drechsel, Julia GIZ" initials="DJG" lastIdx="1" clrIdx="0">
    <p:extLst>
      <p:ext uri="{19B8F6BF-5375-455C-9EA6-DF929625EA0E}">
        <p15:presenceInfo xmlns:p15="http://schemas.microsoft.com/office/powerpoint/2012/main" userId="S-1-5-21-3211005450-2565063988-1429816208-98754" providerId="AD"/>
      </p:ext>
    </p:extLst>
  </p:cmAuthor>
  <p:cmAuthor id="8" name="semmling" initials="s" lastIdx="23" clrIdx="7">
    <p:extLst>
      <p:ext uri="{19B8F6BF-5375-455C-9EA6-DF929625EA0E}">
        <p15:presenceInfo xmlns:p15="http://schemas.microsoft.com/office/powerpoint/2012/main" userId="S-1-5-21-1761227572-3249661292-4128413540-1247" providerId="AD"/>
      </p:ext>
    </p:extLst>
  </p:cmAuthor>
  <p:cmAuthor id="2" name="Strobel, Chiara GIZ" initials="SCG" lastIdx="15" clrIdx="1">
    <p:extLst>
      <p:ext uri="{19B8F6BF-5375-455C-9EA6-DF929625EA0E}">
        <p15:presenceInfo xmlns:p15="http://schemas.microsoft.com/office/powerpoint/2012/main" userId="S-1-5-21-3211005450-2565063988-1429816208-146432" providerId="AD"/>
      </p:ext>
    </p:extLst>
  </p:cmAuthor>
  <p:cmAuthor id="9" name="Lilly Aufdembrinke" initials="LA" lastIdx="1" clrIdx="8">
    <p:extLst>
      <p:ext uri="{19B8F6BF-5375-455C-9EA6-DF929625EA0E}">
        <p15:presenceInfo xmlns:p15="http://schemas.microsoft.com/office/powerpoint/2012/main" userId="S::aufdembrinke_adelphi.de#ext#@gizonline.onmicrosoft.com::452e99f9-345d-4af9-8393-7c3002635e4d" providerId="AD"/>
      </p:ext>
    </p:extLst>
  </p:cmAuthor>
  <p:cmAuthor id="3" name="Bauer, Vanessa GIZ" initials="BVG" lastIdx="18" clrIdx="2">
    <p:extLst>
      <p:ext uri="{19B8F6BF-5375-455C-9EA6-DF929625EA0E}">
        <p15:presenceInfo xmlns:p15="http://schemas.microsoft.com/office/powerpoint/2012/main" userId="S-1-5-21-3211005450-2565063988-1429816208-97333" providerId="AD"/>
      </p:ext>
    </p:extLst>
  </p:cmAuthor>
  <p:cmAuthor id="10" name="Bilgram, Stephanie GIZ" initials="BSG" lastIdx="5" clrIdx="9">
    <p:extLst>
      <p:ext uri="{19B8F6BF-5375-455C-9EA6-DF929625EA0E}">
        <p15:presenceInfo xmlns:p15="http://schemas.microsoft.com/office/powerpoint/2012/main" userId="S::stephanie.bilgram@giz.de::7eaf3b4c-b72a-4433-a624-c860e2d7022b" providerId="AD"/>
      </p:ext>
    </p:extLst>
  </p:cmAuthor>
  <p:cmAuthor id="4" name="Scriptoria - AJ" initials="SCR - AJ" lastIdx="3" clrIdx="3">
    <p:extLst>
      <p:ext uri="{19B8F6BF-5375-455C-9EA6-DF929625EA0E}">
        <p15:presenceInfo xmlns:p15="http://schemas.microsoft.com/office/powerpoint/2012/main" userId="Scriptoria - AJ" providerId="None"/>
      </p:ext>
    </p:extLst>
  </p:cmAuthor>
  <p:cmAuthor id="5" name="Lilly Aufdembrinke - adelphi" initials="LA-a" lastIdx="58" clrIdx="4">
    <p:extLst>
      <p:ext uri="{19B8F6BF-5375-455C-9EA6-DF929625EA0E}">
        <p15:presenceInfo xmlns:p15="http://schemas.microsoft.com/office/powerpoint/2012/main" userId="S-1-5-21-1761227572-3249661292-4128413540-5431" providerId="AD"/>
      </p:ext>
    </p:extLst>
  </p:cmAuthor>
  <p:cmAuthor id="6" name="Sabine Blumstein" initials="SB" lastIdx="33" clrIdx="5">
    <p:extLst>
      <p:ext uri="{19B8F6BF-5375-455C-9EA6-DF929625EA0E}">
        <p15:presenceInfo xmlns:p15="http://schemas.microsoft.com/office/powerpoint/2012/main" userId="7c8c8f6a3fce4c1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971A"/>
    <a:srgbClr val="79A12C"/>
    <a:srgbClr val="004C82"/>
    <a:srgbClr val="9BD7FF"/>
    <a:srgbClr val="9EC432"/>
    <a:srgbClr val="275D21"/>
    <a:srgbClr val="2D6C26"/>
    <a:srgbClr val="79708E"/>
    <a:srgbClr val="B19BC1"/>
    <a:srgbClr val="339953"/>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2DE63D5-997A-4646-A377-4702673A728D}" styleName="Helle Formatvorlage 2 - Akz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5226" autoAdjust="0"/>
  </p:normalViewPr>
  <p:slideViewPr>
    <p:cSldViewPr snapToGrid="0">
      <p:cViewPr varScale="1">
        <p:scale>
          <a:sx n="45" d="100"/>
          <a:sy n="45" d="100"/>
        </p:scale>
        <p:origin x="989" y="24"/>
      </p:cViewPr>
      <p:guideLst>
        <p:guide pos="2880"/>
        <p:guide orient="horz" pos="1620"/>
      </p:guideLst>
    </p:cSldViewPr>
  </p:slideViewPr>
  <p:notesTextViewPr>
    <p:cViewPr>
      <p:scale>
        <a:sx n="100" d="100"/>
        <a:sy n="100" d="100"/>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lly Aufdembrinke" userId="fee545d9-4af7-4ecf-b0b0-707eb0358dd5" providerId="ADAL" clId="{D2E8883B-6D30-40E7-B12A-AF9F0E826A35}"/>
    <pc:docChg chg="custSel modSld">
      <pc:chgData name="Lilly Aufdembrinke" userId="fee545d9-4af7-4ecf-b0b0-707eb0358dd5" providerId="ADAL" clId="{D2E8883B-6D30-40E7-B12A-AF9F0E826A35}" dt="2022-04-19T11:52:58.562" v="12" actId="20577"/>
      <pc:docMkLst>
        <pc:docMk/>
      </pc:docMkLst>
      <pc:sldChg chg="modNotesTx">
        <pc:chgData name="Lilly Aufdembrinke" userId="fee545d9-4af7-4ecf-b0b0-707eb0358dd5" providerId="ADAL" clId="{D2E8883B-6D30-40E7-B12A-AF9F0E826A35}" dt="2022-04-19T11:52:58.562" v="12" actId="20577"/>
        <pc:sldMkLst>
          <pc:docMk/>
          <pc:sldMk cId="1775289256" sldId="722"/>
        </pc:sldMkLst>
      </pc:sldChg>
      <pc:sldChg chg="modNotesTx">
        <pc:chgData name="Lilly Aufdembrinke" userId="fee545d9-4af7-4ecf-b0b0-707eb0358dd5" providerId="ADAL" clId="{D2E8883B-6D30-40E7-B12A-AF9F0E826A35}" dt="2022-04-19T11:52:28.507" v="7" actId="313"/>
        <pc:sldMkLst>
          <pc:docMk/>
          <pc:sldMk cId="1396645547" sldId="779"/>
        </pc:sldMkLst>
      </pc:sldChg>
      <pc:sldChg chg="modSp">
        <pc:chgData name="Lilly Aufdembrinke" userId="fee545d9-4af7-4ecf-b0b0-707eb0358dd5" providerId="ADAL" clId="{D2E8883B-6D30-40E7-B12A-AF9F0E826A35}" dt="2022-04-07T09:36:41.551" v="2" actId="313"/>
        <pc:sldMkLst>
          <pc:docMk/>
          <pc:sldMk cId="1012457346" sldId="780"/>
        </pc:sldMkLst>
        <pc:graphicFrameChg chg="modGraphic">
          <ac:chgData name="Lilly Aufdembrinke" userId="fee545d9-4af7-4ecf-b0b0-707eb0358dd5" providerId="ADAL" clId="{D2E8883B-6D30-40E7-B12A-AF9F0E826A35}" dt="2022-04-07T09:36:41.551" v="2" actId="313"/>
          <ac:graphicFrameMkLst>
            <pc:docMk/>
            <pc:sldMk cId="1012457346" sldId="780"/>
            <ac:graphicFrameMk id="12" creationId="{AA3606F1-802B-43DB-9A01-E81769C06F4C}"/>
          </ac:graphicFrameMkLst>
        </pc:graphicFrameChg>
      </pc:sldChg>
      <pc:sldChg chg="modNotesTx">
        <pc:chgData name="Lilly Aufdembrinke" userId="fee545d9-4af7-4ecf-b0b0-707eb0358dd5" providerId="ADAL" clId="{D2E8883B-6D30-40E7-B12A-AF9F0E826A35}" dt="2022-04-19T11:51:54.054" v="6" actId="20577"/>
        <pc:sldMkLst>
          <pc:docMk/>
          <pc:sldMk cId="3103053582" sldId="784"/>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64BD1BE-42F4-473D-ABD7-56243035F52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5D0099DF-E360-4416-806C-8CA07FB94FA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E810993-722C-4CA5-9648-D0522B650722}" type="datetimeFigureOut">
              <a:rPr lang="en-GB" smtClean="0"/>
              <a:t>14/09/2022</a:t>
            </a:fld>
            <a:endParaRPr lang="en-GB"/>
          </a:p>
        </p:txBody>
      </p:sp>
      <p:sp>
        <p:nvSpPr>
          <p:cNvPr id="4" name="Footer Placeholder 3">
            <a:extLst>
              <a:ext uri="{FF2B5EF4-FFF2-40B4-BE49-F238E27FC236}">
                <a16:creationId xmlns:a16="http://schemas.microsoft.com/office/drawing/2014/main" id="{3F9E00EC-BA88-491A-90CE-33F6DD3C69C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BD72AF6E-9018-48FC-85D0-2364A215CC6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5603EF-9C72-48A8-A361-004C5D75B5E4}" type="slidenum">
              <a:rPr lang="en-GB" smtClean="0"/>
              <a:t>‹Nr.›</a:t>
            </a:fld>
            <a:endParaRPr lang="en-GB"/>
          </a:p>
        </p:txBody>
      </p:sp>
    </p:spTree>
    <p:extLst>
      <p:ext uri="{BB962C8B-B14F-4D97-AF65-F5344CB8AC3E}">
        <p14:creationId xmlns:p14="http://schemas.microsoft.com/office/powerpoint/2010/main" val="10174583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13BDE53C-E68A-42E6-AFB0-AF5C1BDE8E3C}" type="datetimeFigureOut">
              <a:rPr lang="en-GB" smtClean="0"/>
              <a:pPr/>
              <a:t>14/09/2022</a:t>
            </a:fld>
            <a:endParaRPr lang="en-GB"/>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err="1"/>
              <a:t>Formatvorlagen</a:t>
            </a:r>
            <a:r>
              <a:rPr lang="en-GB"/>
              <a:t> des </a:t>
            </a:r>
            <a:r>
              <a:rPr lang="en-GB" err="1"/>
              <a:t>Textmasters</a:t>
            </a:r>
            <a:r>
              <a:rPr lang="en-GB"/>
              <a:t> </a:t>
            </a:r>
            <a:r>
              <a:rPr lang="en-GB" err="1"/>
              <a:t>bearbeiten</a:t>
            </a:r>
            <a:endParaRPr lang="en-GB"/>
          </a:p>
          <a:p>
            <a:pPr lvl="1"/>
            <a:r>
              <a:rPr lang="en-GB" err="1"/>
              <a:t>Zweite</a:t>
            </a:r>
            <a:r>
              <a:rPr lang="en-GB"/>
              <a:t> </a:t>
            </a:r>
            <a:r>
              <a:rPr lang="en-GB" err="1"/>
              <a:t>Ebene</a:t>
            </a:r>
            <a:endParaRPr lang="en-GB"/>
          </a:p>
          <a:p>
            <a:pPr lvl="2"/>
            <a:r>
              <a:rPr lang="en-GB" err="1"/>
              <a:t>Dritte</a:t>
            </a:r>
            <a:r>
              <a:rPr lang="en-GB"/>
              <a:t> </a:t>
            </a:r>
            <a:r>
              <a:rPr lang="en-GB" err="1"/>
              <a:t>Ebene</a:t>
            </a:r>
            <a:endParaRPr lang="en-GB"/>
          </a:p>
          <a:p>
            <a:pPr lvl="3"/>
            <a:r>
              <a:rPr lang="en-GB" err="1"/>
              <a:t>Vierte</a:t>
            </a:r>
            <a:r>
              <a:rPr lang="en-GB"/>
              <a:t> </a:t>
            </a:r>
            <a:r>
              <a:rPr lang="en-GB" err="1"/>
              <a:t>Ebene</a:t>
            </a:r>
            <a:endParaRPr lang="en-GB"/>
          </a:p>
          <a:p>
            <a:pPr lvl="4"/>
            <a:r>
              <a:rPr lang="en-GB" err="1"/>
              <a:t>Fünfte</a:t>
            </a:r>
            <a:r>
              <a:rPr lang="en-GB"/>
              <a:t> </a:t>
            </a:r>
            <a:r>
              <a:rPr lang="en-GB" err="1"/>
              <a:t>Ebene</a:t>
            </a:r>
            <a:endParaRPr lang="en-GB"/>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4045F879-0589-40D4-B0E5-B74D0CAD5C6C}" type="slidenum">
              <a:rPr lang="en-GB" smtClean="0"/>
              <a:pPr/>
              <a:t>‹Nr.›</a:t>
            </a:fld>
            <a:endParaRPr lang="en-GB"/>
          </a:p>
        </p:txBody>
      </p:sp>
    </p:spTree>
    <p:extLst>
      <p:ext uri="{BB962C8B-B14F-4D97-AF65-F5344CB8AC3E}">
        <p14:creationId xmlns:p14="http://schemas.microsoft.com/office/powerpoint/2010/main" val="3260952645"/>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Arial" panose="020B0604020202020204" pitchFamily="34" charset="0"/>
        <a:ea typeface="+mn-ea"/>
        <a:cs typeface="+mn-cs"/>
      </a:defRPr>
    </a:lvl1pPr>
    <a:lvl2pPr marL="342900" algn="l" defTabSz="685800" rtl="0" eaLnBrk="1" latinLnBrk="0" hangingPunct="1">
      <a:defRPr sz="900" kern="1200">
        <a:solidFill>
          <a:schemeClr val="tx1"/>
        </a:solidFill>
        <a:latin typeface="Arial" panose="020B0604020202020204" pitchFamily="34" charset="0"/>
        <a:ea typeface="+mn-ea"/>
        <a:cs typeface="+mn-cs"/>
      </a:defRPr>
    </a:lvl2pPr>
    <a:lvl3pPr marL="685800" algn="l" defTabSz="685800" rtl="0" eaLnBrk="1" latinLnBrk="0" hangingPunct="1">
      <a:defRPr sz="900" kern="1200">
        <a:solidFill>
          <a:schemeClr val="tx1"/>
        </a:solidFill>
        <a:latin typeface="Arial" panose="020B0604020202020204" pitchFamily="34" charset="0"/>
        <a:ea typeface="+mn-ea"/>
        <a:cs typeface="+mn-cs"/>
      </a:defRPr>
    </a:lvl3pPr>
    <a:lvl4pPr marL="1028700" algn="l" defTabSz="685800" rtl="0" eaLnBrk="1" latinLnBrk="0" hangingPunct="1">
      <a:defRPr sz="900" kern="1200">
        <a:solidFill>
          <a:schemeClr val="tx1"/>
        </a:solidFill>
        <a:latin typeface="Arial" panose="020B0604020202020204" pitchFamily="34" charset="0"/>
        <a:ea typeface="+mn-ea"/>
        <a:cs typeface="+mn-cs"/>
      </a:defRPr>
    </a:lvl4pPr>
    <a:lvl5pPr marL="1371600" algn="l" defTabSz="685800" rtl="0" eaLnBrk="1" latinLnBrk="0" hangingPunct="1">
      <a:defRPr sz="900" kern="1200">
        <a:solidFill>
          <a:schemeClr val="tx1"/>
        </a:solidFill>
        <a:latin typeface="Arial" panose="020B0604020202020204" pitchFamily="34" charset="0"/>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oecd.org/greengrowth/40317373.pdf"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watercenter.colostate.edu/wp-content/uploads/sites/33/2020/03/IS116.pdf"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climatepolicyinitiative.org/publication/where-are-we-at-implementing-the-forest-code-an-x-ray-of-the-car-and-the-pra-in-brazilian-states/" TargetMode="External"/><Relationship Id="rId2" Type="http://schemas.openxmlformats.org/officeDocument/2006/relationships/slide" Target="../slides/slide13.xml"/><Relationship Id="rId1" Type="http://schemas.openxmlformats.org/officeDocument/2006/relationships/notesMaster" Target="../notesMasters/notesMaster1.xml"/><Relationship Id="rId5" Type="http://schemas.openxmlformats.org/officeDocument/2006/relationships/hyperlink" Target="https://www.unep.org/news-and-stories/story/why-agricultural-support-must-be-reformed-work-nature" TargetMode="External"/><Relationship Id="rId4" Type="http://schemas.openxmlformats.org/officeDocument/2006/relationships/hyperlink" Target="https://www.redalyc.org/journal/5999/599962753001/html/"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iwaponline.com/wst/article/75/10/2237/29902/The-role-of-constructed-wetlands-for-biomass"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noProof="0" dirty="0"/>
              <a:t>This learning unit aims</a:t>
            </a:r>
            <a:r>
              <a:rPr lang="en-US" baseline="0" noProof="0" dirty="0"/>
              <a:t> at</a:t>
            </a:r>
            <a:r>
              <a:rPr lang="en-US" noProof="0" dirty="0"/>
              <a:t> introducing to the WEF Nexus and their associated securities and is designed to be taught to professionals from a variety of academic and employment backgrounds.</a:t>
            </a:r>
          </a:p>
        </p:txBody>
      </p:sp>
      <p:sp>
        <p:nvSpPr>
          <p:cNvPr id="4" name="Foliennummernplatzhalter 3"/>
          <p:cNvSpPr>
            <a:spLocks noGrp="1"/>
          </p:cNvSpPr>
          <p:nvPr>
            <p:ph type="sldNum" sz="quarter" idx="5"/>
          </p:nvPr>
        </p:nvSpPr>
        <p:spPr/>
        <p:txBody>
          <a:bodyPr/>
          <a:lstStyle/>
          <a:p>
            <a:fld id="{4045F879-0589-40D4-B0E5-B74D0CAD5C6C}" type="slidenum">
              <a:rPr lang="en-GB" smtClean="0"/>
              <a:pPr/>
              <a:t>1</a:t>
            </a:fld>
            <a:endParaRPr lang="en-GB"/>
          </a:p>
        </p:txBody>
      </p:sp>
    </p:spTree>
    <p:extLst>
      <p:ext uri="{BB962C8B-B14F-4D97-AF65-F5344CB8AC3E}">
        <p14:creationId xmlns:p14="http://schemas.microsoft.com/office/powerpoint/2010/main" val="34036396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noProof="0" dirty="0">
                <a:latin typeface="Arial"/>
                <a:cs typeface="Arial"/>
              </a:rPr>
              <a:t>Notes:</a:t>
            </a:r>
          </a:p>
          <a:p>
            <a:pPr rtl="0"/>
            <a:endParaRPr lang="en-US" sz="900" b="0" i="0" u="none" strike="noStrike" kern="1200" baseline="0" noProof="0" dirty="0">
              <a:solidFill>
                <a:schemeClr val="tx1"/>
              </a:solidFill>
              <a:latin typeface="Arial" panose="020B0604020202020204" pitchFamily="34" charset="0"/>
              <a:ea typeface="+mn-ea"/>
              <a:cs typeface="+mn-cs"/>
            </a:endParaRPr>
          </a:p>
          <a:p>
            <a:pPr marL="171450" indent="-171450">
              <a:buFont typeface="Symbol" panose="05050102010706020507" pitchFamily="18" charset="2"/>
              <a:buChar char="-"/>
            </a:pPr>
            <a:r>
              <a:rPr lang="en-US" noProof="0" dirty="0">
                <a:latin typeface="Arial"/>
                <a:cs typeface="Arial"/>
              </a:rPr>
              <a:t>Another NBS solution example are catchment management approaches</a:t>
            </a:r>
            <a:endParaRPr lang="en-US" noProof="0" dirty="0">
              <a:cs typeface="Arial"/>
            </a:endParaRPr>
          </a:p>
          <a:p>
            <a:pPr marL="171450" indent="-171450">
              <a:buFont typeface="Symbol" panose="05050102010706020507" pitchFamily="18" charset="2"/>
              <a:buChar char="-"/>
            </a:pPr>
            <a:r>
              <a:rPr lang="en-US" u="sng" noProof="0" dirty="0">
                <a:latin typeface="Arial"/>
                <a:cs typeface="Arial"/>
              </a:rPr>
              <a:t>Example Tana River in Kenya:</a:t>
            </a:r>
            <a:endParaRPr lang="en-US" u="sng" noProof="0" dirty="0">
              <a:cs typeface="Arial"/>
            </a:endParaRPr>
          </a:p>
          <a:p>
            <a:pPr marL="285750" lvl="1" indent="-171450">
              <a:buFont typeface="Symbol" panose="05050102010706020507" pitchFamily="18" charset="2"/>
              <a:buChar char="-"/>
            </a:pPr>
            <a:r>
              <a:rPr lang="en-US" noProof="0" dirty="0">
                <a:latin typeface="Arial"/>
                <a:cs typeface="Arial"/>
              </a:rPr>
              <a:t>Provides 95% of the drinking water for Nairobi, generates 70% of the country’s hydropower and irrigates about 645 km2 of farmland</a:t>
            </a:r>
            <a:endParaRPr lang="en-US" noProof="0" dirty="0">
              <a:cs typeface="Arial"/>
            </a:endParaRPr>
          </a:p>
          <a:p>
            <a:pPr marL="285750" lvl="1" indent="-171450">
              <a:buFont typeface="Symbol" panose="05050102010706020507" pitchFamily="18" charset="2"/>
              <a:buChar char="-"/>
            </a:pPr>
            <a:r>
              <a:rPr lang="en-US" noProof="0" dirty="0">
                <a:latin typeface="Arial"/>
                <a:cs typeface="Arial"/>
              </a:rPr>
              <a:t>Basin is characterized by steep hillsides and areas adjacent to rivers have been converted to agriculture which in combination has resulted in erosion and high silt levels in the water </a:t>
            </a:r>
            <a:endParaRPr lang="en-US" noProof="0" dirty="0">
              <a:cs typeface="Arial"/>
            </a:endParaRPr>
          </a:p>
          <a:p>
            <a:pPr marL="285750" lvl="1" indent="-171450">
              <a:buFont typeface="Symbol" panose="05050102010706020507" pitchFamily="18" charset="2"/>
              <a:buChar char="-"/>
            </a:pPr>
            <a:r>
              <a:rPr lang="en-US" noProof="0" dirty="0">
                <a:latin typeface="Arial"/>
                <a:cs typeface="Arial"/>
              </a:rPr>
              <a:t>This siltation has reduced the capacity of hydropower reservoirs and increased the costs of water treatment for Nairobi</a:t>
            </a:r>
            <a:endParaRPr lang="en-US" noProof="0" dirty="0">
              <a:cs typeface="Arial"/>
            </a:endParaRPr>
          </a:p>
          <a:p>
            <a:pPr marL="285750" lvl="1" indent="-171450">
              <a:buFont typeface="Symbol" panose="05050102010706020507" pitchFamily="18" charset="2"/>
              <a:buChar char="-"/>
            </a:pPr>
            <a:r>
              <a:rPr lang="en-US" noProof="0" dirty="0">
                <a:latin typeface="Arial"/>
                <a:cs typeface="Arial"/>
              </a:rPr>
              <a:t>To address this problem the </a:t>
            </a:r>
            <a:r>
              <a:rPr lang="en-US" b="0" noProof="0" dirty="0">
                <a:latin typeface="Arial"/>
                <a:cs typeface="Arial"/>
              </a:rPr>
              <a:t>Upper Tana-Nairobi Water Fund was launched </a:t>
            </a:r>
            <a:r>
              <a:rPr lang="en-US" noProof="0" dirty="0">
                <a:latin typeface="Arial"/>
                <a:cs typeface="Arial"/>
              </a:rPr>
              <a:t>in 2015</a:t>
            </a:r>
          </a:p>
          <a:p>
            <a:pPr marL="285750" lvl="1" indent="-171450">
              <a:buFont typeface="Symbol" panose="05050102010706020507" pitchFamily="18" charset="2"/>
              <a:buChar char="-"/>
            </a:pPr>
            <a:r>
              <a:rPr lang="en-US" noProof="0" dirty="0">
                <a:latin typeface="Arial"/>
                <a:cs typeface="Arial"/>
              </a:rPr>
              <a:t>Water funds are founded on the principle that it is cheaper to prevent water problems at the source than it is to address them further downstream</a:t>
            </a:r>
            <a:endParaRPr lang="en-US" noProof="0" dirty="0">
              <a:cs typeface="Arial"/>
            </a:endParaRPr>
          </a:p>
          <a:p>
            <a:pPr marL="285750" lvl="1" indent="-171450">
              <a:buFont typeface="Symbol" panose="05050102010706020507" pitchFamily="18" charset="2"/>
              <a:buChar char="-"/>
            </a:pPr>
            <a:r>
              <a:rPr lang="en-US" noProof="0" dirty="0">
                <a:latin typeface="Arial"/>
                <a:cs typeface="Arial"/>
              </a:rPr>
              <a:t>The fund provides funding for a range of upstream interventions, such as terracing, reforestation and improved farm management with benefits for the WEF sectors hydropower, water supply and also agricultural production</a:t>
            </a:r>
            <a:endParaRPr lang="en-US" noProof="0" dirty="0">
              <a:cs typeface="Arial"/>
            </a:endParaRPr>
          </a:p>
          <a:p>
            <a:pPr marL="285750" lvl="1" indent="-171450">
              <a:buFont typeface="Symbol" panose="05050102010706020507" pitchFamily="18" charset="2"/>
              <a:buChar char="-"/>
            </a:pPr>
            <a:r>
              <a:rPr lang="en-US" noProof="0" dirty="0">
                <a:latin typeface="Arial"/>
                <a:cs typeface="Arial"/>
              </a:rPr>
              <a:t>Additionally these interventions also help climate change adaptation: increased carbon storage in soils and stronger resilience to climate change </a:t>
            </a:r>
          </a:p>
          <a:p>
            <a:pPr marL="114300" lvl="1"/>
            <a:endParaRPr lang="en-US" noProof="0" dirty="0">
              <a:cs typeface="Arial"/>
            </a:endParaRPr>
          </a:p>
          <a:p>
            <a:endParaRPr lang="en-US" b="1" noProof="0" dirty="0">
              <a:cs typeface="Arial"/>
            </a:endParaRPr>
          </a:p>
          <a:p>
            <a:r>
              <a:rPr lang="en-US" u="sng" noProof="0" dirty="0">
                <a:latin typeface="Arial"/>
                <a:cs typeface="Arial"/>
              </a:rPr>
              <a:t>Additional information:</a:t>
            </a:r>
            <a:endParaRPr lang="en-US" u="sng" noProof="0" dirty="0">
              <a:cs typeface="Arial" panose="020B0604020202020204" pitchFamily="34" charset="0"/>
            </a:endParaRPr>
          </a:p>
          <a:p>
            <a:endParaRPr lang="en-US" noProof="0" dirty="0">
              <a:cs typeface="Arial" panose="020B0604020202020204" pitchFamily="34" charset="0"/>
            </a:endParaRPr>
          </a:p>
          <a:p>
            <a:r>
              <a:rPr lang="en-US" noProof="0" dirty="0">
                <a:latin typeface="Arial"/>
                <a:cs typeface="Arial"/>
              </a:rPr>
              <a:t>The Upper Tana River Basin is of critical importance to the Kenyan economy. Covering an area of approximately 1.7 million hectares, the Upper Tana supplies 95 percent of Nairobi’s drinking water, sustains important aquatic biodiversity, drives agricultural activities that feed millions of Kenyans and provides half of the country’s hydropower output. The basin has experienced high population growth and declining sustainability of agriculture, resulting in the conversion of forest to cropland and decreasing land per capita. Smallholder farms are the largest upstream water user in aggregate of Upper Tana Basin water. Hydropower generation is the second largest upstream user of water, though the water is returned to the river. The unchecked expansion of farming, quarrying and dirt road construction across the Upper Tana over the last 40 years has led to land degradation. Consequently, elevated sediment loads are entering the river system, impacting the delivery of water to Nairobi water users and reducing the storage capacity of reservoirs. In response to these challenges, the Upper Tana-Nairobi Water Fund was launched to implement a holistic set of source water protection activities with the objectives of increasing water yields, reducing sediment, and promoting sustainable food production and increased household incomes in farming communities across the project areas. In order to mobilize funding, a comprehensive analysis integrated investment planning techniques with watershed modeling tools to prioritize where to work. Nonmonetized benefits, including pollinator habitat and carbon storage, were identified and the overall cost-to-benefit analysis concluded that, even by conservative estimates, the selected watershed interventions could ultimately deliver a two-</a:t>
            </a:r>
            <a:r>
              <a:rPr lang="en-US" noProof="0" dirty="0" err="1">
                <a:latin typeface="Arial"/>
                <a:cs typeface="Arial"/>
              </a:rPr>
              <a:t>toone</a:t>
            </a:r>
            <a:r>
              <a:rPr lang="en-US" noProof="0" dirty="0">
                <a:latin typeface="Arial"/>
                <a:cs typeface="Arial"/>
              </a:rPr>
              <a:t> return on investment over a 30-year timeframe. By recognizing the multiple embedded values of a healthy watershed, and involving the key stakeholder groups, the water fund was able to design a collective action program whereby investing together made the most financial sense. Many of these projected benefits are already being measured through demonstration interventions. </a:t>
            </a:r>
            <a:endParaRPr lang="en-US" noProof="0" dirty="0">
              <a:cs typeface="Arial"/>
            </a:endParaRPr>
          </a:p>
          <a:p>
            <a:endParaRPr lang="en-US" noProof="0" dirty="0"/>
          </a:p>
          <a:p>
            <a:endParaRPr lang="en-US" noProof="0" dirty="0">
              <a:cs typeface="Arial" panose="020B0604020202020204" pitchFamily="34" charset="0"/>
            </a:endParaRPr>
          </a:p>
          <a:p>
            <a:pPr>
              <a:defRPr/>
            </a:pPr>
            <a:r>
              <a:rPr lang="en-US" b="1" noProof="0" dirty="0">
                <a:latin typeface="Arial"/>
                <a:cs typeface="Arial"/>
              </a:rPr>
              <a:t>Source: </a:t>
            </a:r>
          </a:p>
          <a:p>
            <a:pPr>
              <a:defRPr/>
            </a:pPr>
            <a:endParaRPr lang="en-US" b="1" noProof="0" dirty="0">
              <a:cs typeface="Arial"/>
            </a:endParaRPr>
          </a:p>
          <a:p>
            <a:r>
              <a:rPr lang="en-US" noProof="0" dirty="0"/>
              <a:t>Abell, R., et al. (2017). Beyond the Source: The Environmental, Economic and Community Benefits of Source Water Protection. The Nature Conservancy, Arlington, VA, USA. Available at: </a:t>
            </a:r>
            <a:r>
              <a:rPr lang="en-US" noProof="0" dirty="0">
                <a:latin typeface="Arial"/>
                <a:cs typeface="Arial"/>
              </a:rPr>
              <a:t>https://www.nature.org/content/dam/tnc/nature/en/documents/Beyond_The_Source_Full_Report_FinalV4.pdf </a:t>
            </a:r>
            <a:endParaRPr lang="en-US" noProof="0" dirty="0">
              <a:cs typeface="Arial"/>
            </a:endParaRPr>
          </a:p>
          <a:p>
            <a:endParaRPr lang="de-DE" dirty="0"/>
          </a:p>
        </p:txBody>
      </p:sp>
      <p:sp>
        <p:nvSpPr>
          <p:cNvPr id="4" name="Foliennummernplatzhalter 3"/>
          <p:cNvSpPr>
            <a:spLocks noGrp="1"/>
          </p:cNvSpPr>
          <p:nvPr>
            <p:ph type="sldNum" sz="quarter" idx="5"/>
          </p:nvPr>
        </p:nvSpPr>
        <p:spPr/>
        <p:txBody>
          <a:bodyPr/>
          <a:lstStyle/>
          <a:p>
            <a:fld id="{4045F879-0589-40D4-B0E5-B74D0CAD5C6C}" type="slidenum">
              <a:rPr lang="en-GB" smtClean="0"/>
              <a:pPr/>
              <a:t>10</a:t>
            </a:fld>
            <a:endParaRPr lang="en-GB"/>
          </a:p>
        </p:txBody>
      </p:sp>
    </p:spTree>
    <p:extLst>
      <p:ext uri="{BB962C8B-B14F-4D97-AF65-F5344CB8AC3E}">
        <p14:creationId xmlns:p14="http://schemas.microsoft.com/office/powerpoint/2010/main" val="14315732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noProof="0" dirty="0">
                <a:latin typeface="Arial"/>
                <a:cs typeface="Arial"/>
              </a:rPr>
              <a:t>Notes:</a:t>
            </a:r>
          </a:p>
          <a:p>
            <a:pPr marL="0" indent="0">
              <a:buFontTx/>
              <a:buNone/>
            </a:pPr>
            <a:endParaRPr lang="en-US" b="1" noProof="0" dirty="0">
              <a:latin typeface="Arial"/>
              <a:cs typeface="Arial"/>
            </a:endParaRPr>
          </a:p>
          <a:p>
            <a:pPr marL="0" indent="0">
              <a:buFont typeface="Symbol" panose="05050102010706020507" pitchFamily="18" charset="2"/>
              <a:buNone/>
            </a:pPr>
            <a:r>
              <a:rPr lang="en-US" b="0" noProof="0" dirty="0">
                <a:latin typeface="Arial"/>
                <a:cs typeface="Arial"/>
              </a:rPr>
              <a:t>Let’s look at Governance aspects in the following slides.</a:t>
            </a:r>
            <a:endParaRPr lang="en-US" noProof="0" dirty="0">
              <a:cs typeface="Arial"/>
            </a:endParaRPr>
          </a:p>
          <a:p>
            <a:endParaRPr lang="de-DE" dirty="0">
              <a:latin typeface="Arial"/>
              <a:cs typeface="Arial"/>
            </a:endParaRPr>
          </a:p>
        </p:txBody>
      </p:sp>
      <p:sp>
        <p:nvSpPr>
          <p:cNvPr id="4" name="Foliennummernplatzhalter 3"/>
          <p:cNvSpPr>
            <a:spLocks noGrp="1"/>
          </p:cNvSpPr>
          <p:nvPr>
            <p:ph type="sldNum" sz="quarter" idx="5"/>
          </p:nvPr>
        </p:nvSpPr>
        <p:spPr/>
        <p:txBody>
          <a:bodyPr/>
          <a:lstStyle/>
          <a:p>
            <a:fld id="{4045F879-0589-40D4-B0E5-B74D0CAD5C6C}" type="slidenum">
              <a:rPr lang="en-GB" smtClean="0"/>
              <a:pPr/>
              <a:t>11</a:t>
            </a:fld>
            <a:endParaRPr lang="en-GB"/>
          </a:p>
        </p:txBody>
      </p:sp>
    </p:spTree>
    <p:extLst>
      <p:ext uri="{BB962C8B-B14F-4D97-AF65-F5344CB8AC3E}">
        <p14:creationId xmlns:p14="http://schemas.microsoft.com/office/powerpoint/2010/main" val="1985057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u="none" noProof="0" dirty="0">
                <a:solidFill>
                  <a:schemeClr val="tx1"/>
                </a:solidFill>
                <a:latin typeface="Arial"/>
                <a:cs typeface="Arial"/>
              </a:rPr>
              <a:t>Notes:</a:t>
            </a:r>
            <a:r>
              <a:rPr lang="en-US" b="1" noProof="0" dirty="0">
                <a:solidFill>
                  <a:schemeClr val="tx1"/>
                </a:solidFill>
                <a:latin typeface="Arial"/>
                <a:cs typeface="Arial"/>
              </a:rPr>
              <a:t> </a:t>
            </a:r>
            <a:endParaRPr lang="en-US" b="1" u="none" noProof="0" dirty="0">
              <a:solidFill>
                <a:schemeClr val="tx1"/>
              </a:solidFill>
            </a:endParaRPr>
          </a:p>
          <a:p>
            <a:endParaRPr lang="en-US" u="sng" noProof="0" dirty="0">
              <a:solidFill>
                <a:schemeClr val="tx1"/>
              </a:solidFill>
            </a:endParaRPr>
          </a:p>
          <a:p>
            <a:pPr marL="171450" indent="-171450">
              <a:buFont typeface="Symbol" panose="05050102010706020507" pitchFamily="18" charset="2"/>
              <a:buChar char="-"/>
            </a:pPr>
            <a:r>
              <a:rPr lang="en-US" noProof="0" dirty="0">
                <a:solidFill>
                  <a:schemeClr val="tx1"/>
                </a:solidFill>
                <a:latin typeface="Arial"/>
                <a:cs typeface="Arial"/>
              </a:rPr>
              <a:t>Now let's move to some solutions within the governance context</a:t>
            </a:r>
          </a:p>
          <a:p>
            <a:pPr marL="171450" indent="-171450">
              <a:buFont typeface="Symbol" panose="05050102010706020507" pitchFamily="18" charset="2"/>
              <a:buChar char="-"/>
            </a:pPr>
            <a:r>
              <a:rPr lang="en-US" noProof="0" dirty="0">
                <a:solidFill>
                  <a:schemeClr val="tx1"/>
                </a:solidFill>
                <a:latin typeface="Arial"/>
                <a:cs typeface="Arial"/>
              </a:rPr>
              <a:t>First, there are tools that can be located within policy and financial framework conditions</a:t>
            </a:r>
          </a:p>
          <a:p>
            <a:endParaRPr lang="en-US" noProof="0" dirty="0">
              <a:solidFill>
                <a:schemeClr val="tx1"/>
              </a:solidFill>
              <a:latin typeface="Arial"/>
              <a:cs typeface="Arial"/>
            </a:endParaRPr>
          </a:p>
          <a:p>
            <a:r>
              <a:rPr lang="en-US" noProof="0" dirty="0">
                <a:solidFill>
                  <a:schemeClr val="tx1"/>
                </a:solidFill>
                <a:latin typeface="Arial"/>
                <a:cs typeface="Arial"/>
              </a:rPr>
              <a:t> </a:t>
            </a:r>
            <a:r>
              <a:rPr lang="en-US" b="1" noProof="0" dirty="0">
                <a:solidFill>
                  <a:schemeClr val="tx1"/>
                </a:solidFill>
                <a:latin typeface="Arial"/>
                <a:cs typeface="Arial"/>
              </a:rPr>
              <a:t>Regulatory instruments:</a:t>
            </a:r>
            <a:r>
              <a:rPr lang="en-US" noProof="0" dirty="0">
                <a:solidFill>
                  <a:schemeClr val="tx1"/>
                </a:solidFill>
                <a:latin typeface="Arial"/>
                <a:cs typeface="Arial"/>
              </a:rPr>
              <a:t> </a:t>
            </a:r>
          </a:p>
          <a:p>
            <a:pPr marL="171450" indent="-171450">
              <a:buFont typeface="Symbol" panose="05050102010706020507" pitchFamily="18" charset="2"/>
              <a:buChar char="-"/>
            </a:pPr>
            <a:r>
              <a:rPr lang="en-US" noProof="0" dirty="0">
                <a:solidFill>
                  <a:schemeClr val="tx1"/>
                </a:solidFill>
                <a:latin typeface="Arial"/>
                <a:cs typeface="Arial"/>
              </a:rPr>
              <a:t>Impact assessments can be employed that systematically capture impacts of an interventions on other sectors</a:t>
            </a:r>
          </a:p>
          <a:p>
            <a:pPr marL="171450" indent="-171450">
              <a:buFont typeface="Symbol" panose="05050102010706020507" pitchFamily="18" charset="2"/>
              <a:buChar char="-"/>
            </a:pPr>
            <a:r>
              <a:rPr lang="en-US" noProof="0" dirty="0">
                <a:solidFill>
                  <a:schemeClr val="tx1"/>
                </a:solidFill>
                <a:latin typeface="Arial"/>
                <a:cs typeface="Arial"/>
              </a:rPr>
              <a:t>Also various forms of standards  such as wastewater treatment and reuse standards can be employed that create incentives to use resources efficiently and/or reusing resources </a:t>
            </a:r>
          </a:p>
          <a:p>
            <a:endParaRPr lang="en-US" noProof="0" dirty="0">
              <a:solidFill>
                <a:schemeClr val="tx1"/>
              </a:solidFill>
              <a:latin typeface="Arial"/>
              <a:cs typeface="Arial"/>
            </a:endParaRPr>
          </a:p>
          <a:p>
            <a:r>
              <a:rPr lang="en-US" b="1" noProof="0" dirty="0">
                <a:solidFill>
                  <a:schemeClr val="tx1"/>
                </a:solidFill>
                <a:latin typeface="Arial"/>
                <a:cs typeface="Arial"/>
              </a:rPr>
              <a:t>Economic instruments:</a:t>
            </a:r>
            <a:r>
              <a:rPr lang="en-US" noProof="0" dirty="0">
                <a:solidFill>
                  <a:schemeClr val="tx1"/>
                </a:solidFill>
                <a:latin typeface="Arial"/>
                <a:cs typeface="Arial"/>
              </a:rPr>
              <a:t> </a:t>
            </a:r>
          </a:p>
          <a:p>
            <a:pPr marL="171450" indent="-171450">
              <a:buFont typeface="Symbol" panose="05050102010706020507" pitchFamily="18" charset="2"/>
              <a:buChar char="-"/>
            </a:pPr>
            <a:r>
              <a:rPr lang="en-US" noProof="0" dirty="0">
                <a:solidFill>
                  <a:schemeClr val="tx1"/>
                </a:solidFill>
                <a:latin typeface="Arial"/>
                <a:cs typeface="Arial"/>
              </a:rPr>
              <a:t>2 examples of economic instruments include water user charges and subsidies that can equally </a:t>
            </a:r>
            <a:r>
              <a:rPr lang="en-US" noProof="0" dirty="0" err="1">
                <a:solidFill>
                  <a:schemeClr val="tx1"/>
                </a:solidFill>
                <a:latin typeface="Arial"/>
                <a:cs typeface="Arial"/>
              </a:rPr>
              <a:t>incentivise</a:t>
            </a:r>
            <a:r>
              <a:rPr lang="en-US" noProof="0" dirty="0">
                <a:solidFill>
                  <a:schemeClr val="tx1"/>
                </a:solidFill>
                <a:latin typeface="Arial"/>
                <a:cs typeface="Arial"/>
              </a:rPr>
              <a:t> efficient resource use </a:t>
            </a:r>
          </a:p>
          <a:p>
            <a:pPr marL="0" indent="0">
              <a:buFont typeface="Symbol" panose="05050102010706020507" pitchFamily="18" charset="2"/>
              <a:buNone/>
            </a:pPr>
            <a:r>
              <a:rPr lang="en-US" u="sng" noProof="0" dirty="0">
                <a:solidFill>
                  <a:schemeClr val="tx1"/>
                </a:solidFill>
                <a:latin typeface="Arial"/>
                <a:cs typeface="Arial"/>
              </a:rPr>
              <a:t>Water user charges:</a:t>
            </a:r>
            <a:endParaRPr lang="en-US" noProof="0" dirty="0">
              <a:solidFill>
                <a:schemeClr val="tx1"/>
              </a:solidFill>
              <a:cs typeface="Arial"/>
            </a:endParaRPr>
          </a:p>
          <a:p>
            <a:pPr marL="171450" indent="-171450">
              <a:buFont typeface="Symbol" panose="05050102010706020507" pitchFamily="18" charset="2"/>
              <a:buChar char="-"/>
            </a:pPr>
            <a:r>
              <a:rPr lang="en-US" noProof="0" dirty="0">
                <a:solidFill>
                  <a:schemeClr val="tx1"/>
                </a:solidFill>
                <a:latin typeface="Arial"/>
                <a:cs typeface="Arial"/>
              </a:rPr>
              <a:t>Usually levied by public authorities for services provided for water supply and treatment  can provide important incentives for using water more efficiently, for instance in the agricultural sector or in energy production; they can also be useful to set incentives for industry to reuse water resources</a:t>
            </a:r>
            <a:endParaRPr lang="en-US" noProof="0" dirty="0">
              <a:solidFill>
                <a:schemeClr val="tx1"/>
              </a:solidFill>
              <a:cs typeface="Arial"/>
            </a:endParaRPr>
          </a:p>
          <a:p>
            <a:endParaRPr lang="en-US" noProof="0" dirty="0">
              <a:solidFill>
                <a:schemeClr val="tx1"/>
              </a:solidFill>
              <a:cs typeface="Arial" panose="020B0604020202020204" pitchFamily="34" charset="0"/>
            </a:endParaRPr>
          </a:p>
          <a:p>
            <a:r>
              <a:rPr lang="en-US" u="sng" noProof="0" dirty="0">
                <a:solidFill>
                  <a:schemeClr val="tx1"/>
                </a:solidFill>
                <a:latin typeface="Arial"/>
                <a:cs typeface="Arial"/>
              </a:rPr>
              <a:t>Subsidies: </a:t>
            </a:r>
          </a:p>
          <a:p>
            <a:pPr marL="171450" indent="-171450">
              <a:buFont typeface="Symbol" panose="05050102010706020507" pitchFamily="18" charset="2"/>
              <a:buChar char="-"/>
            </a:pPr>
            <a:r>
              <a:rPr lang="en-US" noProof="0" dirty="0">
                <a:solidFill>
                  <a:schemeClr val="tx1"/>
                </a:solidFill>
                <a:latin typeface="Arial"/>
                <a:cs typeface="Arial"/>
              </a:rPr>
              <a:t>finally also subsidies can be an important governance tool if you link subsidies to the efficient use of resources (e.g. link agricultural subsidies to efficient use of water and energy resources, environmental impacts)</a:t>
            </a:r>
          </a:p>
          <a:p>
            <a:pPr marL="171450" indent="-171450">
              <a:buFont typeface="Symbol" panose="05050102010706020507" pitchFamily="18" charset="2"/>
              <a:buChar char="-"/>
            </a:pPr>
            <a:r>
              <a:rPr lang="en-US" noProof="0" dirty="0">
                <a:solidFill>
                  <a:schemeClr val="tx1"/>
                </a:solidFill>
                <a:latin typeface="Arial"/>
                <a:cs typeface="Arial"/>
              </a:rPr>
              <a:t>Subsidies are of course very controversial and in reality today often have negative impacts on other sectors </a:t>
            </a:r>
            <a:endParaRPr lang="en-US" noProof="0" dirty="0">
              <a:solidFill>
                <a:schemeClr val="tx1"/>
              </a:solidFill>
              <a:latin typeface="Arial" panose="020B0604020202020204" pitchFamily="34" charset="0"/>
              <a:cs typeface="Arial"/>
            </a:endParaRPr>
          </a:p>
          <a:p>
            <a:pPr marL="171450" indent="-171450">
              <a:buFont typeface="Symbol" panose="05050102010706020507" pitchFamily="18" charset="2"/>
              <a:buChar char="-"/>
            </a:pPr>
            <a:r>
              <a:rPr lang="en-US" noProof="0" dirty="0">
                <a:solidFill>
                  <a:schemeClr val="tx1"/>
                </a:solidFill>
                <a:latin typeface="Arial"/>
                <a:cs typeface="Arial"/>
              </a:rPr>
              <a:t>Focus here should be on subsidies that support an efficient use of resources </a:t>
            </a:r>
            <a:endParaRPr lang="en-US" noProof="0" dirty="0">
              <a:solidFill>
                <a:schemeClr val="tx1"/>
              </a:solidFill>
              <a:cs typeface="Arial"/>
            </a:endParaRPr>
          </a:p>
          <a:p>
            <a:endParaRPr lang="en-US" noProof="0" dirty="0">
              <a:solidFill>
                <a:schemeClr val="tx1"/>
              </a:solidFill>
            </a:endParaRPr>
          </a:p>
          <a:p>
            <a:r>
              <a:rPr lang="en-US" b="1" noProof="0" dirty="0">
                <a:solidFill>
                  <a:schemeClr val="tx1"/>
                </a:solidFill>
                <a:latin typeface="Arial"/>
                <a:cs typeface="Arial"/>
              </a:rPr>
              <a:t>Sources: </a:t>
            </a:r>
            <a:endParaRPr lang="en-US" b="1" noProof="0" dirty="0">
              <a:solidFill>
                <a:schemeClr val="tx1"/>
              </a:solidFill>
              <a:cs typeface="Arial"/>
            </a:endParaRPr>
          </a:p>
          <a:p>
            <a:pPr marL="0" marR="0">
              <a:spcBef>
                <a:spcPts val="0"/>
              </a:spcBef>
              <a:spcAft>
                <a:spcPts val="0"/>
              </a:spcAft>
            </a:pPr>
            <a:r>
              <a:rPr lang="en-US" sz="1800" noProof="0" dirty="0">
                <a:solidFill>
                  <a:schemeClr val="tx1"/>
                </a:solidFill>
                <a:effectLst/>
                <a:latin typeface="Calibri"/>
                <a:cs typeface="Calibri"/>
              </a:rPr>
              <a:t> </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1800" noProof="0" dirty="0">
                <a:solidFill>
                  <a:schemeClr val="tx1"/>
                </a:solidFill>
                <a:effectLst/>
                <a:latin typeface="Calibri"/>
                <a:cs typeface="Calibri"/>
              </a:rPr>
              <a:t>OECD (2008), ‘</a:t>
            </a:r>
            <a:r>
              <a:rPr lang="en-US" sz="1800" noProof="0" dirty="0">
                <a:solidFill>
                  <a:schemeClr val="tx1"/>
                </a:solidFill>
              </a:rPr>
              <a:t>Promoting Sustainable Consumption: Good Practices in OECD Countries’, available at: </a:t>
            </a:r>
            <a:r>
              <a:rPr lang="en-US" sz="1800" noProof="0" dirty="0">
                <a:solidFill>
                  <a:schemeClr val="tx1"/>
                </a:solidFill>
                <a:effectLst/>
                <a:latin typeface="Calibri"/>
                <a:cs typeface="Calibri"/>
                <a:hlinkClick r:id="rId3">
                  <a:extLst>
                    <a:ext uri="{A12FA001-AC4F-418D-AE19-62706E023703}">
                      <ahyp:hlinkClr xmlns:ahyp="http://schemas.microsoft.com/office/drawing/2018/hyperlinkcolor" val="tx"/>
                    </a:ext>
                  </a:extLst>
                </a:hlinkClick>
              </a:rPr>
              <a:t>https://www.oecd.org/greengrowth/40317373.pdf</a:t>
            </a:r>
            <a:endParaRPr lang="en-US" sz="1800" noProof="0" dirty="0">
              <a:solidFill>
                <a:schemeClr val="tx1"/>
              </a:solidFill>
              <a:latin typeface="Calibri"/>
              <a:cs typeface="Calibri"/>
            </a:endParaRPr>
          </a:p>
          <a:p>
            <a:pPr marL="0" marR="0">
              <a:spcBef>
                <a:spcPts val="0"/>
              </a:spcBef>
              <a:spcAft>
                <a:spcPts val="0"/>
              </a:spcAft>
            </a:pPr>
            <a:endParaRPr lang="en-US" sz="1800" noProof="0" dirty="0">
              <a:solidFill>
                <a:schemeClr val="tx1"/>
              </a:solidFill>
            </a:endParaRPr>
          </a:p>
          <a:p>
            <a:pPr marL="0" marR="0">
              <a:spcBef>
                <a:spcPts val="0"/>
              </a:spcBef>
              <a:spcAft>
                <a:spcPts val="0"/>
              </a:spcAft>
            </a:pPr>
            <a:endParaRPr lang="en-US" sz="1800" noProof="0" dirty="0">
              <a:solidFill>
                <a:schemeClr val="tx1"/>
              </a:solidFill>
              <a:effectLst/>
              <a:latin typeface="Calibri"/>
              <a:cs typeface="Calibri"/>
            </a:endParaRPr>
          </a:p>
          <a:p>
            <a:pPr marL="0" marR="0">
              <a:spcBef>
                <a:spcPts val="0"/>
              </a:spcBef>
              <a:spcAft>
                <a:spcPts val="0"/>
              </a:spcAft>
            </a:pPr>
            <a:r>
              <a:rPr lang="en-US" sz="1800" noProof="0" dirty="0">
                <a:solidFill>
                  <a:schemeClr val="tx1"/>
                </a:solidFill>
                <a:effectLst/>
                <a:latin typeface="Calibri"/>
                <a:cs typeface="Calibri"/>
              </a:rPr>
              <a:t>Waskom et al. (2014), ‘</a:t>
            </a:r>
            <a:r>
              <a:rPr lang="en-US" sz="1800" noProof="0" dirty="0">
                <a:solidFill>
                  <a:schemeClr val="tx1"/>
                </a:solidFill>
              </a:rPr>
              <a:t>U.S. Perspective on the Water-Energy-Food Nexus’, Colorado Water Institute Completion Report No. 116, available at: </a:t>
            </a:r>
            <a:r>
              <a:rPr lang="en-US" sz="1800" noProof="0" dirty="0">
                <a:solidFill>
                  <a:schemeClr val="tx1"/>
                </a:solidFill>
                <a:effectLst/>
                <a:latin typeface="Calibri"/>
                <a:cs typeface="Calibri"/>
                <a:hlinkClick r:id="rId4">
                  <a:extLst>
                    <a:ext uri="{A12FA001-AC4F-418D-AE19-62706E023703}">
                      <ahyp:hlinkClr xmlns:ahyp="http://schemas.microsoft.com/office/drawing/2018/hyperlinkcolor" val="tx"/>
                    </a:ext>
                  </a:extLst>
                </a:hlinkClick>
              </a:rPr>
              <a:t>https://watercenter.colostate.edu/wp-content/uploads/sites/33/2020/03/IS116.pdf</a:t>
            </a:r>
            <a:endParaRPr lang="en-US" sz="1800" noProof="0" dirty="0">
              <a:solidFill>
                <a:schemeClr val="tx1"/>
              </a:solidFill>
              <a:effectLst/>
              <a:latin typeface="Calibri"/>
              <a:cs typeface="Calibri"/>
            </a:endParaRPr>
          </a:p>
        </p:txBody>
      </p:sp>
      <p:sp>
        <p:nvSpPr>
          <p:cNvPr id="4" name="Foliennummernplatzhalt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045F879-0589-40D4-B0E5-B74D0CAD5C6C}"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87332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noProof="0" dirty="0">
                <a:solidFill>
                  <a:schemeClr val="tx1"/>
                </a:solidFill>
                <a:latin typeface="Arial"/>
                <a:cs typeface="Arial"/>
              </a:rPr>
              <a:t>Notes: </a:t>
            </a:r>
            <a:endParaRPr lang="en-US" b="1" noProof="0" dirty="0">
              <a:solidFill>
                <a:schemeClr val="tx1"/>
              </a:solidFill>
            </a:endParaRPr>
          </a:p>
          <a:p>
            <a:endParaRPr lang="en-US" noProof="0" dirty="0">
              <a:solidFill>
                <a:schemeClr val="tx1"/>
              </a:solidFill>
            </a:endParaRPr>
          </a:p>
          <a:p>
            <a:pPr marL="171450" indent="-171450">
              <a:buFont typeface="Symbol" panose="05050102010706020507" pitchFamily="18" charset="2"/>
              <a:buChar char="-"/>
            </a:pPr>
            <a:r>
              <a:rPr lang="en-US" noProof="0" dirty="0">
                <a:solidFill>
                  <a:schemeClr val="tx1"/>
                </a:solidFill>
                <a:latin typeface="Arial"/>
                <a:cs typeface="Arial"/>
              </a:rPr>
              <a:t>Another example presented here are agricultural subsidies in Brazil </a:t>
            </a:r>
          </a:p>
          <a:p>
            <a:pPr marL="171450" indent="-171450">
              <a:buFont typeface="Symbol" panose="05050102010706020507" pitchFamily="18" charset="2"/>
              <a:buChar char="-"/>
            </a:pPr>
            <a:r>
              <a:rPr lang="en-US" noProof="0" dirty="0">
                <a:solidFill>
                  <a:schemeClr val="tx1"/>
                </a:solidFill>
                <a:latin typeface="Arial"/>
                <a:cs typeface="Arial"/>
              </a:rPr>
              <a:t>Since 2008 all subsidies provided to farmers are linked to fulfilling environmental criteria</a:t>
            </a:r>
          </a:p>
          <a:p>
            <a:pPr marL="171450" indent="-171450">
              <a:buFont typeface="Symbol" panose="05050102010706020507" pitchFamily="18" charset="2"/>
              <a:buChar char="-"/>
            </a:pPr>
            <a:r>
              <a:rPr lang="en-US" noProof="0" dirty="0">
                <a:solidFill>
                  <a:schemeClr val="tx1"/>
                </a:solidFill>
                <a:latin typeface="Arial"/>
                <a:cs typeface="Arial"/>
              </a:rPr>
              <a:t>The main agricultural subsistence tool are rural credits that aim to improve productivity and manage risks</a:t>
            </a:r>
          </a:p>
          <a:p>
            <a:pPr marL="171450" indent="-171450">
              <a:buFont typeface="Symbol" panose="05050102010706020507" pitchFamily="18" charset="2"/>
              <a:buChar char="-"/>
            </a:pPr>
            <a:r>
              <a:rPr lang="en-US" noProof="0" dirty="0">
                <a:solidFill>
                  <a:schemeClr val="tx1"/>
                </a:solidFill>
                <a:latin typeface="Arial"/>
                <a:cs typeface="Arial"/>
              </a:rPr>
              <a:t>To receive subsidized credits farmers have to fulfill requirements of the rural environmental registry (CAR)</a:t>
            </a:r>
          </a:p>
          <a:p>
            <a:pPr marL="171450" indent="-171450">
              <a:buFont typeface="Symbol" panose="05050102010706020507" pitchFamily="18" charset="2"/>
              <a:buChar char="-"/>
            </a:pPr>
            <a:r>
              <a:rPr lang="en-US" noProof="0" dirty="0">
                <a:solidFill>
                  <a:schemeClr val="tx1"/>
                </a:solidFill>
                <a:latin typeface="Arial"/>
                <a:cs typeface="Arial"/>
              </a:rPr>
              <a:t>So to get these government-subsidized credits landowners have to implement certain measures, including to maintain a certain percentage of their farm as forest area and also preserve certain areas permanently - these include river and pond margins and also slope areas </a:t>
            </a:r>
            <a:endParaRPr lang="en-US" noProof="0" dirty="0">
              <a:solidFill>
                <a:schemeClr val="tx1"/>
              </a:solidFill>
              <a:cs typeface="Arial"/>
            </a:endParaRPr>
          </a:p>
          <a:p>
            <a:pPr marL="171450" indent="-171450">
              <a:buFont typeface="Symbol" panose="05050102010706020507" pitchFamily="18" charset="2"/>
              <a:buChar char="-"/>
            </a:pPr>
            <a:r>
              <a:rPr lang="en-US" noProof="0" dirty="0">
                <a:solidFill>
                  <a:schemeClr val="tx1"/>
                </a:solidFill>
                <a:latin typeface="Arial"/>
                <a:cs typeface="Arial"/>
              </a:rPr>
              <a:t>Interesting example how agricultural subsidies can be used to pursue objectives of environmental conservation, protecting water resources and also contribute to lowering GHG emissions </a:t>
            </a:r>
            <a:endParaRPr lang="en-US" noProof="0" dirty="0">
              <a:solidFill>
                <a:schemeClr val="tx1"/>
              </a:solidFill>
              <a:cs typeface="Arial"/>
            </a:endParaRPr>
          </a:p>
          <a:p>
            <a:endParaRPr lang="en-US" noProof="0" dirty="0">
              <a:solidFill>
                <a:schemeClr val="tx1"/>
              </a:solidFill>
              <a:cs typeface="Arial"/>
            </a:endParaRPr>
          </a:p>
          <a:p>
            <a:endParaRPr lang="en-US" noProof="0" dirty="0">
              <a:solidFill>
                <a:schemeClr val="tx1"/>
              </a:solidFill>
              <a:cs typeface="Arial" panose="020B0604020202020204" pitchFamily="34" charset="0"/>
            </a:endParaRPr>
          </a:p>
          <a:p>
            <a:r>
              <a:rPr lang="en-US" b="1" noProof="0" dirty="0">
                <a:solidFill>
                  <a:schemeClr val="tx1"/>
                </a:solidFill>
                <a:latin typeface="Arial"/>
                <a:cs typeface="Arial"/>
              </a:rPr>
              <a:t>Sources: </a:t>
            </a:r>
            <a:endParaRPr lang="en-US" b="1" noProof="0" dirty="0">
              <a:solidFill>
                <a:schemeClr val="tx1"/>
              </a:solidFill>
              <a:cs typeface="Arial"/>
            </a:endParaRPr>
          </a:p>
          <a:p>
            <a:endParaRPr lang="en-US" noProof="0" dirty="0">
              <a:solidFill>
                <a:schemeClr val="tx1"/>
              </a:solidFill>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noProof="0" dirty="0">
                <a:solidFill>
                  <a:schemeClr val="tx1"/>
                </a:solidFill>
              </a:rPr>
              <a:t>Climate Policy Initiative (2020-12-10), ‘</a:t>
            </a:r>
            <a:r>
              <a:rPr lang="en-US" sz="900" b="0" i="0" kern="1200" noProof="0" dirty="0">
                <a:solidFill>
                  <a:schemeClr val="tx1"/>
                </a:solidFill>
                <a:effectLst/>
                <a:latin typeface="Arial" panose="020B0604020202020204" pitchFamily="34" charset="0"/>
                <a:ea typeface="+mn-ea"/>
                <a:cs typeface="+mn-cs"/>
              </a:rPr>
              <a:t>Where Does Brazil Stand With the Implementation of the Forest Code? A Snapshot of the CAR and the PRA in Brazil’s States – 2020 Edition’, available at: </a:t>
            </a:r>
            <a:r>
              <a:rPr lang="en-US" sz="900" noProof="0" dirty="0">
                <a:solidFill>
                  <a:schemeClr val="tx1"/>
                </a:solidFill>
                <a:effectLst/>
                <a:latin typeface="Calibri"/>
                <a:cs typeface="Calibri"/>
                <a:hlinkClick r:id="rId3">
                  <a:extLst>
                    <a:ext uri="{A12FA001-AC4F-418D-AE19-62706E023703}">
                      <ahyp:hlinkClr xmlns:ahyp="http://schemas.microsoft.com/office/drawing/2018/hyperlinkcolor" val="tx"/>
                    </a:ext>
                  </a:extLst>
                </a:hlinkClick>
              </a:rPr>
              <a:t>https://www.climatepolicyinitiative.org/publication/where-are-we-at-implementing-the-forest-code-an-x-ray-of-the-car-and-the-pra-in-brazilian-states/</a:t>
            </a:r>
            <a:endParaRPr lang="en-US" b="0" i="0" noProof="0" dirty="0">
              <a:solidFill>
                <a:schemeClr val="tx1"/>
              </a:solidFill>
              <a:effectLst/>
              <a:latin typeface="Calibri"/>
              <a:cs typeface="Calibri"/>
            </a:endParaRPr>
          </a:p>
          <a:p>
            <a:endParaRPr lang="en-US" noProof="0" dirty="0">
              <a:solidFill>
                <a:schemeClr val="tx1"/>
              </a:solidFill>
            </a:endParaRPr>
          </a:p>
          <a:p>
            <a:r>
              <a:rPr lang="en-US" noProof="0" dirty="0">
                <a:solidFill>
                  <a:schemeClr val="tx1"/>
                </a:solidFill>
                <a:latin typeface="Arial"/>
                <a:cs typeface="Arial"/>
              </a:rPr>
              <a:t>Da Silva Medina, G. (2019). </a:t>
            </a:r>
            <a:r>
              <a:rPr lang="en-US" b="0" i="0" noProof="0" dirty="0">
                <a:solidFill>
                  <a:schemeClr val="tx1"/>
                </a:solidFill>
                <a:effectLst/>
                <a:latin typeface="OpenSans-Regular"/>
              </a:rPr>
              <a:t>Where are governments leading their agricultural sectors? Comparative lessons from </a:t>
            </a:r>
            <a:r>
              <a:rPr lang="en-US" b="0" i="0" noProof="0" dirty="0" err="1">
                <a:solidFill>
                  <a:schemeClr val="tx1"/>
                </a:solidFill>
                <a:effectLst/>
                <a:latin typeface="OpenSans-Regular"/>
              </a:rPr>
              <a:t>agri</a:t>
            </a:r>
            <a:r>
              <a:rPr lang="en-US" b="0" i="0" noProof="0" dirty="0">
                <a:solidFill>
                  <a:schemeClr val="tx1"/>
                </a:solidFill>
                <a:effectLst/>
                <a:latin typeface="OpenSans-Regular"/>
              </a:rPr>
              <a:t>-environmental measures promoted in the U.S., Europe and Brazil. </a:t>
            </a:r>
            <a:r>
              <a:rPr lang="en-US" b="0" i="0" noProof="0" dirty="0" err="1">
                <a:solidFill>
                  <a:schemeClr val="tx1"/>
                </a:solidFill>
                <a:effectLst/>
                <a:latin typeface="OpenSans-Regular"/>
              </a:rPr>
              <a:t>Estudos</a:t>
            </a:r>
            <a:r>
              <a:rPr lang="en-US" b="0" i="0" noProof="0" dirty="0">
                <a:solidFill>
                  <a:schemeClr val="tx1"/>
                </a:solidFill>
                <a:effectLst/>
                <a:latin typeface="OpenSans-Regular"/>
              </a:rPr>
              <a:t> </a:t>
            </a:r>
            <a:r>
              <a:rPr lang="en-US" b="0" i="0" noProof="0" dirty="0" err="1">
                <a:solidFill>
                  <a:schemeClr val="tx1"/>
                </a:solidFill>
                <a:effectLst/>
                <a:latin typeface="OpenSans-Regular"/>
              </a:rPr>
              <a:t>Sociedade</a:t>
            </a:r>
            <a:r>
              <a:rPr lang="en-US" b="0" i="0" noProof="0" dirty="0">
                <a:solidFill>
                  <a:schemeClr val="tx1"/>
                </a:solidFill>
                <a:effectLst/>
                <a:latin typeface="OpenSans-Regular"/>
              </a:rPr>
              <a:t> e Agricultura, vol. 27, no. 1, pp. 5-23, 2019. Available at: </a:t>
            </a:r>
            <a:r>
              <a:rPr lang="en-US" sz="1800" noProof="0" dirty="0">
                <a:solidFill>
                  <a:schemeClr val="tx1"/>
                </a:solidFill>
                <a:effectLst/>
                <a:latin typeface="Calibri"/>
                <a:cs typeface="Calibri"/>
                <a:hlinkClick r:id="rId4">
                  <a:extLst>
                    <a:ext uri="{A12FA001-AC4F-418D-AE19-62706E023703}">
                      <ahyp:hlinkClr xmlns:ahyp="http://schemas.microsoft.com/office/drawing/2018/hyperlinkcolor" val="tx"/>
                    </a:ext>
                  </a:extLst>
                </a:hlinkClick>
              </a:rPr>
              <a:t>https://www.redalyc.org/journal/5999/599962753001/html/</a:t>
            </a:r>
            <a:endParaRPr lang="en-US" sz="1800" noProof="0" dirty="0">
              <a:solidFill>
                <a:schemeClr val="tx1"/>
              </a:solidFill>
              <a:effectLst/>
              <a:latin typeface="Calibri"/>
              <a:cs typeface="Calibri"/>
            </a:endParaRPr>
          </a:p>
          <a:p>
            <a:endParaRPr lang="en-US" i="0" noProof="0" dirty="0">
              <a:solidFill>
                <a:schemeClr val="tx1"/>
              </a:solidFill>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i="0" noProof="0" dirty="0">
                <a:solidFill>
                  <a:schemeClr val="tx1"/>
                </a:solidFill>
              </a:rPr>
              <a:t>UN Environment </a:t>
            </a:r>
            <a:r>
              <a:rPr lang="en-US" i="0" noProof="0" dirty="0" err="1">
                <a:solidFill>
                  <a:schemeClr val="tx1"/>
                </a:solidFill>
              </a:rPr>
              <a:t>Programme</a:t>
            </a:r>
            <a:r>
              <a:rPr lang="en-US" i="0" noProof="0" dirty="0">
                <a:solidFill>
                  <a:schemeClr val="tx1"/>
                </a:solidFill>
              </a:rPr>
              <a:t> (2021-09-14), ‘</a:t>
            </a:r>
            <a:r>
              <a:rPr lang="en-US" sz="900" b="0" i="0" kern="1200" noProof="0" dirty="0">
                <a:solidFill>
                  <a:schemeClr val="tx1"/>
                </a:solidFill>
                <a:effectLst/>
                <a:latin typeface="Arial" panose="020B0604020202020204" pitchFamily="34" charset="0"/>
                <a:ea typeface="+mn-ea"/>
                <a:cs typeface="+mn-cs"/>
              </a:rPr>
              <a:t>Why agricultural support must be reformed to work with nature’, available at: </a:t>
            </a:r>
            <a:r>
              <a:rPr lang="en-US" sz="1800" noProof="0" dirty="0">
                <a:solidFill>
                  <a:schemeClr val="tx1"/>
                </a:solidFill>
                <a:effectLst/>
                <a:latin typeface="Calibri"/>
                <a:cs typeface="Calibri"/>
                <a:hlinkClick r:id="rId5">
                  <a:extLst>
                    <a:ext uri="{A12FA001-AC4F-418D-AE19-62706E023703}">
                      <ahyp:hlinkClr xmlns:ahyp="http://schemas.microsoft.com/office/drawing/2018/hyperlinkcolor" val="tx"/>
                    </a:ext>
                  </a:extLst>
                </a:hlinkClick>
              </a:rPr>
              <a:t>https://www.unep.org/news-and-stories/story/why-agricultural-support-must-be-reformed-work-nature</a:t>
            </a:r>
            <a:endParaRPr lang="en-US" sz="1800" noProof="0" dirty="0">
              <a:solidFill>
                <a:schemeClr val="tx1"/>
              </a:solidFill>
              <a:effectLst/>
              <a:latin typeface="Calibri"/>
              <a:cs typeface="Calibri"/>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1800" noProof="0" dirty="0">
              <a:solidFill>
                <a:schemeClr val="tx1"/>
              </a:solidFill>
              <a:effectLst/>
              <a:latin typeface="Calibri" panose="020F0502020204030204" pitchFamily="34" charset="0"/>
            </a:endParaRPr>
          </a:p>
          <a:p>
            <a:pPr>
              <a:defRPr/>
            </a:pPr>
            <a:r>
              <a:rPr lang="en-US" sz="1800" b="0" i="1" noProof="0" dirty="0">
                <a:solidFill>
                  <a:schemeClr val="tx1"/>
                </a:solidFill>
                <a:effectLst/>
                <a:latin typeface="Calibri"/>
                <a:cs typeface="Calibri"/>
              </a:rPr>
              <a:t>Image reference:</a:t>
            </a:r>
            <a:endParaRPr lang="en-US" sz="1800" b="0" i="1" noProof="0" dirty="0">
              <a:solidFill>
                <a:schemeClr val="tx1"/>
              </a:solidFill>
              <a:effectLst/>
              <a:latin typeface="Calibri" panose="020F0502020204030204" pitchFamily="34" charset="0"/>
              <a:cs typeface="Calibri"/>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sz="1800" noProof="0" dirty="0">
                <a:solidFill>
                  <a:schemeClr val="tx1"/>
                </a:solidFill>
                <a:effectLst/>
                <a:latin typeface="Calibri"/>
                <a:cs typeface="Calibri"/>
              </a:rPr>
              <a:t>WWF (2016). </a:t>
            </a:r>
            <a:r>
              <a:rPr lang="en-US" sz="4400" noProof="0" dirty="0">
                <a:solidFill>
                  <a:schemeClr val="tx1"/>
                </a:solidFill>
                <a:latin typeface="Arial"/>
                <a:cs typeface="Arial"/>
              </a:rPr>
              <a:t>Brazil’s new Forest Code: A guide for decision-makers in supply chains and governments.</a:t>
            </a:r>
            <a:endParaRPr lang="en-US" sz="1800" noProof="0" dirty="0">
              <a:solidFill>
                <a:schemeClr val="tx1"/>
              </a:solidFill>
              <a:effectLst/>
              <a:latin typeface="Arial"/>
              <a:cs typeface="Arial"/>
            </a:endParaRPr>
          </a:p>
          <a:p>
            <a:endParaRPr lang="de-DE" dirty="0"/>
          </a:p>
        </p:txBody>
      </p:sp>
      <p:sp>
        <p:nvSpPr>
          <p:cNvPr id="4" name="Foliennummernplatzhalt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045F879-0589-40D4-B0E5-B74D0CAD5C6C}"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177715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noProof="0" dirty="0">
                <a:latin typeface="Arial"/>
                <a:cs typeface="Arial"/>
              </a:rPr>
              <a:t>Notes: </a:t>
            </a:r>
          </a:p>
          <a:p>
            <a:pPr marL="0" indent="0">
              <a:buFontTx/>
              <a:buNone/>
            </a:pPr>
            <a:endParaRPr lang="en-US" b="1" noProof="0" dirty="0">
              <a:latin typeface="Arial" panose="020B0604020202020204" pitchFamily="34" charset="0"/>
              <a:cs typeface="Arial" panose="020B0604020202020204" pitchFamily="34" charset="0"/>
            </a:endParaRPr>
          </a:p>
          <a:p>
            <a:pPr marL="171450" indent="-171450">
              <a:buFont typeface="Symbol" panose="05050102010706020507" pitchFamily="18" charset="2"/>
              <a:buChar char="-"/>
            </a:pPr>
            <a:r>
              <a:rPr lang="en-US" noProof="0" dirty="0">
                <a:latin typeface="Arial"/>
                <a:cs typeface="Arial"/>
              </a:rPr>
              <a:t>Another sphere of governance instruments comprise planning procedures/approaches</a:t>
            </a:r>
          </a:p>
          <a:p>
            <a:pPr marL="171450" indent="-171450">
              <a:buFontTx/>
              <a:buChar char="-"/>
            </a:pPr>
            <a:endParaRPr lang="en-US" noProof="0" dirty="0">
              <a:cs typeface="Arial"/>
            </a:endParaRPr>
          </a:p>
          <a:p>
            <a:r>
              <a:rPr lang="en-US" u="sng" noProof="0" dirty="0">
                <a:latin typeface="Arial"/>
                <a:cs typeface="Arial"/>
              </a:rPr>
              <a:t>Policy coordination: </a:t>
            </a:r>
            <a:endParaRPr lang="en-US" u="sng" noProof="0" dirty="0">
              <a:cs typeface="Arial"/>
            </a:endParaRPr>
          </a:p>
          <a:p>
            <a:pPr marL="171450" indent="-171450">
              <a:buFont typeface="Symbol" panose="05050102010706020507" pitchFamily="18" charset="2"/>
              <a:buChar char="-"/>
            </a:pPr>
            <a:r>
              <a:rPr lang="en-US" noProof="0" dirty="0">
                <a:latin typeface="Arial"/>
                <a:cs typeface="Arial"/>
              </a:rPr>
              <a:t>Example for policy coordination approaches have been mentioned in the first presentation</a:t>
            </a:r>
            <a:endParaRPr lang="en-US" noProof="0" dirty="0">
              <a:cs typeface="Arial"/>
            </a:endParaRPr>
          </a:p>
          <a:p>
            <a:pPr marL="171450" indent="-171450">
              <a:buFont typeface="Symbol" panose="05050102010706020507" pitchFamily="18" charset="2"/>
              <a:buChar char="-"/>
            </a:pPr>
            <a:r>
              <a:rPr lang="en-US" noProof="0" dirty="0">
                <a:latin typeface="Arial"/>
                <a:cs typeface="Arial"/>
              </a:rPr>
              <a:t>These comprise </a:t>
            </a:r>
            <a:r>
              <a:rPr lang="en-US" noProof="0" dirty="0" err="1">
                <a:latin typeface="Arial"/>
                <a:cs typeface="Arial"/>
              </a:rPr>
              <a:t>organisational</a:t>
            </a:r>
            <a:r>
              <a:rPr lang="en-US" noProof="0" dirty="0">
                <a:latin typeface="Arial"/>
                <a:cs typeface="Arial"/>
              </a:rPr>
              <a:t> structures and procedures which are capable of guaranteeing consultations and coordination between different sectoral unities and interest groups</a:t>
            </a:r>
          </a:p>
          <a:p>
            <a:pPr marL="171450" indent="-171450">
              <a:buFont typeface="Symbol" panose="05050102010706020507" pitchFamily="18" charset="2"/>
              <a:buChar char="-"/>
            </a:pPr>
            <a:r>
              <a:rPr lang="en-US" noProof="0" dirty="0">
                <a:latin typeface="Arial"/>
                <a:cs typeface="Arial"/>
              </a:rPr>
              <a:t>E.g. cross-ministerial or departmental working groups that enable collaboration in in dealings with policies or various forms of stakeholder participation </a:t>
            </a:r>
            <a:endParaRPr lang="en-US" noProof="0" dirty="0">
              <a:cs typeface="Arial"/>
            </a:endParaRPr>
          </a:p>
          <a:p>
            <a:pPr marL="171450" indent="-171450">
              <a:buFont typeface="Symbol" panose="05050102010706020507" pitchFamily="18" charset="2"/>
              <a:buChar char="-"/>
            </a:pPr>
            <a:r>
              <a:rPr lang="en-US" noProof="0" dirty="0">
                <a:latin typeface="Arial"/>
                <a:cs typeface="Arial"/>
              </a:rPr>
              <a:t>Stakeholder participation (e.g. inclusion of experts) ensures that all relevant interlinkages are identified (that policy makers might not be aware of) and to ensure legitimacy of the process – the latter will also likely help to increase acceptance of governance solutions </a:t>
            </a:r>
            <a:endParaRPr lang="en-US" noProof="0" dirty="0">
              <a:cs typeface="Arial"/>
            </a:endParaRPr>
          </a:p>
          <a:p>
            <a:endParaRPr lang="en-US" noProof="0" dirty="0">
              <a:cs typeface="Arial"/>
            </a:endParaRPr>
          </a:p>
          <a:p>
            <a:r>
              <a:rPr lang="en-US" u="sng" noProof="0" dirty="0">
                <a:latin typeface="Arial"/>
                <a:cs typeface="Arial"/>
              </a:rPr>
              <a:t>Strategic Planning: </a:t>
            </a:r>
            <a:endParaRPr lang="en-US" u="sng" noProof="0" dirty="0">
              <a:cs typeface="Arial"/>
            </a:endParaRPr>
          </a:p>
          <a:p>
            <a:pPr marL="171450" indent="-171450">
              <a:buFont typeface="Symbol" panose="05050102010706020507" pitchFamily="18" charset="2"/>
              <a:buChar char="-"/>
            </a:pPr>
            <a:r>
              <a:rPr lang="en-US" noProof="0" dirty="0">
                <a:latin typeface="Arial"/>
                <a:cs typeface="Arial"/>
              </a:rPr>
              <a:t>While policy coordination today is the more dominant form of policy planning across sectors (in cases where this exists) there are also forms that are here labeled as strategic policy planning </a:t>
            </a:r>
          </a:p>
          <a:p>
            <a:pPr marL="171450" indent="-171450">
              <a:buFont typeface="Symbol" panose="05050102010706020507" pitchFamily="18" charset="2"/>
              <a:buChar char="-"/>
            </a:pPr>
            <a:r>
              <a:rPr lang="en-US" noProof="0" dirty="0">
                <a:latin typeface="Arial"/>
                <a:cs typeface="Arial"/>
              </a:rPr>
              <a:t>Strategic </a:t>
            </a:r>
            <a:r>
              <a:rPr lang="en-US" noProof="0" dirty="0" err="1">
                <a:latin typeface="Arial"/>
                <a:cs typeface="Arial"/>
              </a:rPr>
              <a:t>plannings</a:t>
            </a:r>
            <a:r>
              <a:rPr lang="en-US" noProof="0" dirty="0">
                <a:latin typeface="Arial"/>
                <a:cs typeface="Arial"/>
              </a:rPr>
              <a:t> are types of cross-sectoral policy planning that outline long-term policy goals that go beyond one specific sector and are therefore also developed through a broader process that includes multiple sectors and also broader stakeholder consultation</a:t>
            </a:r>
            <a:endParaRPr lang="en-US" noProof="0" dirty="0">
              <a:cs typeface="Arial"/>
            </a:endParaRPr>
          </a:p>
          <a:p>
            <a:pPr marL="171450" indent="-171450">
              <a:buFont typeface="Symbol" panose="05050102010706020507" pitchFamily="18" charset="2"/>
              <a:buChar char="-"/>
            </a:pPr>
            <a:r>
              <a:rPr lang="en-US" noProof="0" dirty="0">
                <a:latin typeface="Arial"/>
                <a:cs typeface="Arial"/>
              </a:rPr>
              <a:t>The advantage from a nexus perspective here is that perspectives from across different sectors are included in the policy planning process from the beginning and that potential trade-offs but also synergies are identified at an early stage</a:t>
            </a:r>
            <a:endParaRPr lang="en-US" noProof="0" dirty="0">
              <a:cs typeface="Arial"/>
            </a:endParaRPr>
          </a:p>
          <a:p>
            <a:pPr marL="171450" indent="-171450">
              <a:buFont typeface="Symbol" panose="05050102010706020507" pitchFamily="18" charset="2"/>
              <a:buChar char="-"/>
            </a:pPr>
            <a:r>
              <a:rPr lang="en-US" noProof="0" dirty="0">
                <a:latin typeface="Arial"/>
                <a:cs typeface="Arial"/>
              </a:rPr>
              <a:t>The challenge is that strategic planning usually takes much longer and is a more complex process as it involves a much largen number of stakeholders with varying and sometimes opposing objectives, values etc. </a:t>
            </a:r>
            <a:endParaRPr lang="en-US" noProof="0" dirty="0">
              <a:cs typeface="Arial"/>
            </a:endParaRPr>
          </a:p>
          <a:p>
            <a:endParaRPr lang="en-US" noProof="0" dirty="0">
              <a:cs typeface="Arial"/>
            </a:endParaRPr>
          </a:p>
          <a:p>
            <a:r>
              <a:rPr lang="en-US" b="1" noProof="0" dirty="0">
                <a:latin typeface="Arial"/>
                <a:cs typeface="Arial"/>
              </a:rPr>
              <a:t>Sources: </a:t>
            </a:r>
          </a:p>
          <a:p>
            <a:endParaRPr lang="en-US" noProof="0" dirty="0">
              <a:cs typeface="Arial"/>
            </a:endParaRPr>
          </a:p>
          <a:p>
            <a:r>
              <a:rPr lang="en-US" noProof="0" dirty="0">
                <a:latin typeface="Arial"/>
                <a:cs typeface="Arial"/>
              </a:rPr>
              <a:t>Blumstein, S., Kramer, A. and A. </a:t>
            </a:r>
            <a:r>
              <a:rPr lang="en-US" noProof="0" dirty="0" err="1">
                <a:latin typeface="Arial"/>
                <a:cs typeface="Arial"/>
              </a:rPr>
              <a:t>Carius</a:t>
            </a:r>
            <a:r>
              <a:rPr lang="en-US" noProof="0" dirty="0">
                <a:latin typeface="Arial"/>
                <a:cs typeface="Arial"/>
              </a:rPr>
              <a:t> (2017). Coordination of Sectoral Interests in the Nexus Between Water, Energy and Agriculture. Mechanisms and Interests in Germany. Available at: https://www.adelphi.de/en/system/files/mediathek/bilder/Nexus%20in%20Germany_03.pdf </a:t>
            </a:r>
            <a:endParaRPr lang="en-US" noProof="0" dirty="0">
              <a:cs typeface="Arial"/>
            </a:endParaRPr>
          </a:p>
        </p:txBody>
      </p:sp>
      <p:sp>
        <p:nvSpPr>
          <p:cNvPr id="4" name="Foliennummernplatzhalt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045F879-0589-40D4-B0E5-B74D0CAD5C6C}"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005141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noProof="0" dirty="0">
                <a:latin typeface="Arial"/>
                <a:cs typeface="Arial"/>
              </a:rPr>
              <a:t>Notes: </a:t>
            </a:r>
          </a:p>
          <a:p>
            <a:endParaRPr lang="en-US" b="1" noProof="0" dirty="0"/>
          </a:p>
          <a:p>
            <a:pPr marL="171450" indent="-171450">
              <a:buFont typeface="Symbol" panose="05050102010706020507" pitchFamily="18" charset="2"/>
              <a:buChar char="-"/>
            </a:pPr>
            <a:r>
              <a:rPr lang="en-US" noProof="0" dirty="0">
                <a:latin typeface="Arial"/>
                <a:cs typeface="Arial"/>
              </a:rPr>
              <a:t>One example of such a strategic planning process  is outlined in this slide - South African National Waste Management Strategy 2020</a:t>
            </a:r>
          </a:p>
          <a:p>
            <a:pPr marL="171450" indent="-171450">
              <a:buFont typeface="Symbol" panose="05050102010706020507" pitchFamily="18" charset="2"/>
              <a:buChar char="-"/>
            </a:pPr>
            <a:r>
              <a:rPr lang="en-US" noProof="0" dirty="0">
                <a:latin typeface="Arial"/>
                <a:cs typeface="Arial"/>
              </a:rPr>
              <a:t>Developed under lead of Department of Forestry and Fisheries and the Environment (DFFE) with broad cooperation of other sectors including energy and land/food</a:t>
            </a:r>
          </a:p>
          <a:p>
            <a:pPr marL="171450" indent="-171450">
              <a:buFont typeface="Symbol" panose="05050102010706020507" pitchFamily="18" charset="2"/>
              <a:buChar char="-"/>
            </a:pPr>
            <a:r>
              <a:rPr lang="en-US" noProof="0" dirty="0">
                <a:latin typeface="Arial"/>
                <a:cs typeface="Arial"/>
              </a:rPr>
              <a:t>It sets out by outlining overarching development goals it wants reach or contribute to with the strategy and also outlines key principles </a:t>
            </a:r>
          </a:p>
          <a:p>
            <a:pPr marL="171450" indent="-171450">
              <a:buFont typeface="Symbol" panose="05050102010706020507" pitchFamily="18" charset="2"/>
              <a:buChar char="-"/>
            </a:pPr>
            <a:r>
              <a:rPr lang="en-US" noProof="0" dirty="0">
                <a:latin typeface="Arial"/>
                <a:cs typeface="Arial"/>
              </a:rPr>
              <a:t>And then outlines the strategic approach to reach these goals – and this approach is a cross-sectoral one including amongst others, waste sector but also food/agricultural sector, energy sector, and of course also considers environmental issues </a:t>
            </a:r>
          </a:p>
          <a:p>
            <a:pPr marL="171450" indent="-171450">
              <a:buFont typeface="Symbol" panose="05050102010706020507" pitchFamily="18" charset="2"/>
              <a:buChar char="-"/>
            </a:pPr>
            <a:r>
              <a:rPr lang="en-US" noProof="0" dirty="0">
                <a:latin typeface="Arial"/>
                <a:cs typeface="Arial"/>
              </a:rPr>
              <a:t>Addresses key interlinkages between WEF sectors: </a:t>
            </a:r>
          </a:p>
          <a:p>
            <a:pPr marL="879475" lvl="2" indent="-342900">
              <a:lnSpc>
                <a:spcPct val="90000"/>
              </a:lnSpc>
              <a:spcBef>
                <a:spcPts val="600"/>
              </a:spcBef>
              <a:buFont typeface="Symbol" panose="05050102010706020507" pitchFamily="18" charset="2"/>
              <a:buChar char="-"/>
            </a:pPr>
            <a:r>
              <a:rPr lang="en-US" noProof="0" dirty="0">
                <a:latin typeface="Arial"/>
                <a:cs typeface="Arial"/>
              </a:rPr>
              <a:t>Outlines objectives and measures to promote energy recovery from sewage and organic waste </a:t>
            </a:r>
          </a:p>
          <a:p>
            <a:pPr marL="879475" lvl="2" indent="-342900">
              <a:lnSpc>
                <a:spcPct val="90000"/>
              </a:lnSpc>
              <a:spcBef>
                <a:spcPts val="600"/>
              </a:spcBef>
              <a:buFont typeface="Symbol" panose="05050102010706020507" pitchFamily="18" charset="2"/>
              <a:buChar char="-"/>
            </a:pPr>
            <a:r>
              <a:rPr lang="en-US" noProof="0" dirty="0">
                <a:latin typeface="Arial"/>
                <a:cs typeface="Arial"/>
              </a:rPr>
              <a:t>Activities to prevent food waste which is a is key pillar in the strategy to minimize waste </a:t>
            </a:r>
          </a:p>
          <a:p>
            <a:pPr marL="879475" lvl="2" indent="-342900">
              <a:lnSpc>
                <a:spcPct val="90000"/>
              </a:lnSpc>
              <a:spcBef>
                <a:spcPts val="600"/>
              </a:spcBef>
              <a:buFont typeface="Symbol" panose="05050102010706020507" pitchFamily="18" charset="2"/>
              <a:buChar char="-"/>
            </a:pPr>
            <a:r>
              <a:rPr lang="en-US" noProof="0" dirty="0">
                <a:latin typeface="Arial"/>
                <a:cs typeface="Arial"/>
              </a:rPr>
              <a:t>Promotes products and packaging that reduce waste or encourage reuse, repair and preparation for recycling – to minimize resource use including water and energy resources</a:t>
            </a:r>
          </a:p>
          <a:p>
            <a:endParaRPr lang="en-US" noProof="0" dirty="0">
              <a:cs typeface="Arial" panose="020B0604020202020204" pitchFamily="34" charset="0"/>
            </a:endParaRPr>
          </a:p>
          <a:p>
            <a:r>
              <a:rPr lang="en-US" b="1" noProof="0" dirty="0">
                <a:latin typeface="Arial"/>
                <a:cs typeface="Arial"/>
              </a:rPr>
              <a:t>Sources: </a:t>
            </a:r>
            <a:endParaRPr lang="en-US" b="1" noProof="0" dirty="0">
              <a:cs typeface="Arial"/>
            </a:endParaRPr>
          </a:p>
          <a:p>
            <a:endParaRPr lang="en-US" noProof="0" dirty="0"/>
          </a:p>
          <a:p>
            <a:r>
              <a:rPr lang="en-US" noProof="0" dirty="0">
                <a:latin typeface="Arial"/>
                <a:cs typeface="Arial"/>
              </a:rPr>
              <a:t>DFFE (2020). National Waste Management Strategy 2020. Available at: https://www.dffe.gov.za/sites/default/files/docs/2020nationalwaste_managementstrategy1</a:t>
            </a:r>
            <a:r>
              <a:rPr lang="en-US" dirty="0">
                <a:latin typeface="Arial"/>
                <a:cs typeface="Arial"/>
              </a:rPr>
              <a:t>.pdf</a:t>
            </a:r>
            <a:r>
              <a:rPr lang="de-DE" dirty="0">
                <a:latin typeface="Arial"/>
                <a:cs typeface="Arial"/>
              </a:rPr>
              <a:t>  </a:t>
            </a:r>
            <a:endParaRPr lang="de-DE" dirty="0">
              <a:cs typeface="Arial"/>
            </a:endParaRPr>
          </a:p>
        </p:txBody>
      </p:sp>
      <p:sp>
        <p:nvSpPr>
          <p:cNvPr id="4" name="Foliennummernplatzhalt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045F879-0589-40D4-B0E5-B74D0CAD5C6C}"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919027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noProof="0" dirty="0"/>
          </a:p>
        </p:txBody>
      </p:sp>
      <p:sp>
        <p:nvSpPr>
          <p:cNvPr id="4" name="Foliennummernplatzhalter 3"/>
          <p:cNvSpPr>
            <a:spLocks noGrp="1"/>
          </p:cNvSpPr>
          <p:nvPr>
            <p:ph type="sldNum" sz="quarter" idx="5"/>
          </p:nvPr>
        </p:nvSpPr>
        <p:spPr/>
        <p:txBody>
          <a:bodyPr/>
          <a:lstStyle/>
          <a:p>
            <a:fld id="{4045F879-0589-40D4-B0E5-B74D0CAD5C6C}" type="slidenum">
              <a:rPr lang="en-GB" smtClean="0"/>
              <a:pPr/>
              <a:t>16</a:t>
            </a:fld>
            <a:endParaRPr lang="en-GB"/>
          </a:p>
        </p:txBody>
      </p:sp>
    </p:spTree>
    <p:extLst>
      <p:ext uri="{BB962C8B-B14F-4D97-AF65-F5344CB8AC3E}">
        <p14:creationId xmlns:p14="http://schemas.microsoft.com/office/powerpoint/2010/main" val="29656574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b="1" noProof="0" dirty="0"/>
              <a:t>Notes:</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noProof="0" dirty="0"/>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noProof="0" dirty="0"/>
              <a:t>See instructions in handout. </a:t>
            </a:r>
          </a:p>
          <a:p>
            <a:endParaRPr lang="de-DE" dirty="0"/>
          </a:p>
        </p:txBody>
      </p:sp>
      <p:sp>
        <p:nvSpPr>
          <p:cNvPr id="4" name="Foliennummernplatzhalter 3"/>
          <p:cNvSpPr>
            <a:spLocks noGrp="1"/>
          </p:cNvSpPr>
          <p:nvPr>
            <p:ph type="sldNum" sz="quarter" idx="5"/>
          </p:nvPr>
        </p:nvSpPr>
        <p:spPr/>
        <p:txBody>
          <a:bodyPr/>
          <a:lstStyle/>
          <a:p>
            <a:fld id="{4045F879-0589-40D4-B0E5-B74D0CAD5C6C}" type="slidenum">
              <a:rPr lang="en-GB" smtClean="0"/>
              <a:pPr/>
              <a:t>17</a:t>
            </a:fld>
            <a:endParaRPr lang="en-GB"/>
          </a:p>
        </p:txBody>
      </p:sp>
    </p:spTree>
    <p:extLst>
      <p:ext uri="{BB962C8B-B14F-4D97-AF65-F5344CB8AC3E}">
        <p14:creationId xmlns:p14="http://schemas.microsoft.com/office/powerpoint/2010/main" val="6894689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noProof="0" dirty="0"/>
              <a:t>Notes: </a:t>
            </a:r>
            <a:endParaRPr lang="en-US" noProof="0" dirty="0"/>
          </a:p>
          <a:p>
            <a:endParaRPr lang="en-US" noProof="0" dirty="0"/>
          </a:p>
          <a:p>
            <a:pPr marL="171450" indent="-171450">
              <a:buFont typeface="Symbol" panose="05050102010706020507" pitchFamily="18" charset="2"/>
              <a:buChar char="-"/>
            </a:pPr>
            <a:r>
              <a:rPr lang="en-US" noProof="0" dirty="0"/>
              <a:t>Discussion of solutions based on those that were presented in exercise 1.3 – reflection on these based on input that was just provided</a:t>
            </a:r>
          </a:p>
          <a:p>
            <a:pPr marL="171450" indent="-171450">
              <a:buFont typeface="Symbol" panose="05050102010706020507" pitchFamily="18" charset="2"/>
              <a:buChar char="-"/>
            </a:pPr>
            <a:r>
              <a:rPr lang="en-US" noProof="0" dirty="0"/>
              <a:t>See instructions in handout:</a:t>
            </a:r>
          </a:p>
          <a:p>
            <a:pPr marL="514350" lvl="1" indent="-171450">
              <a:buFont typeface="Symbol" panose="05050102010706020507" pitchFamily="18" charset="2"/>
              <a:buChar char="-"/>
            </a:pPr>
            <a:r>
              <a:rPr lang="en-GB" sz="900" kern="1200" dirty="0">
                <a:solidFill>
                  <a:schemeClr val="tx1"/>
                </a:solidFill>
                <a:effectLst/>
                <a:latin typeface="Arial" panose="020B0604020202020204" pitchFamily="34" charset="0"/>
                <a:ea typeface="+mn-ea"/>
                <a:cs typeface="+mn-cs"/>
              </a:rPr>
              <a:t>Compare your results with the other groups in a plenary discussion. </a:t>
            </a:r>
          </a:p>
          <a:p>
            <a:pPr marL="514350" lvl="1" indent="-171450">
              <a:buFont typeface="Symbol" panose="05050102010706020507" pitchFamily="18" charset="2"/>
              <a:buChar char="-"/>
            </a:pPr>
            <a:r>
              <a:rPr lang="en-GB" sz="900" kern="1200" dirty="0">
                <a:solidFill>
                  <a:schemeClr val="tx1"/>
                </a:solidFill>
                <a:effectLst/>
                <a:latin typeface="Arial" panose="020B0604020202020204" pitchFamily="34" charset="0"/>
                <a:ea typeface="+mn-ea"/>
                <a:cs typeface="+mn-cs"/>
              </a:rPr>
              <a:t>Where could you observe similarities or differences? </a:t>
            </a:r>
          </a:p>
          <a:p>
            <a:pPr marL="514350" lvl="1" indent="-171450">
              <a:buFont typeface="Symbol" panose="05050102010706020507" pitchFamily="18" charset="2"/>
              <a:buChar char="-"/>
            </a:pPr>
            <a:r>
              <a:rPr lang="en-GB" sz="900" kern="1200" dirty="0">
                <a:solidFill>
                  <a:schemeClr val="tx1"/>
                </a:solidFill>
                <a:effectLst/>
                <a:latin typeface="Arial" panose="020B0604020202020204" pitchFamily="34" charset="0"/>
                <a:ea typeface="+mn-ea"/>
                <a:cs typeface="+mn-cs"/>
              </a:rPr>
              <a:t>What did you surprise? </a:t>
            </a:r>
            <a:endParaRPr lang="en-US" noProof="0" dirty="0"/>
          </a:p>
          <a:p>
            <a:endParaRPr lang="de-DE" dirty="0"/>
          </a:p>
        </p:txBody>
      </p:sp>
      <p:sp>
        <p:nvSpPr>
          <p:cNvPr id="4" name="Foliennummernplatzhalter 3"/>
          <p:cNvSpPr>
            <a:spLocks noGrp="1"/>
          </p:cNvSpPr>
          <p:nvPr>
            <p:ph type="sldNum" sz="quarter" idx="5"/>
          </p:nvPr>
        </p:nvSpPr>
        <p:spPr/>
        <p:txBody>
          <a:bodyPr/>
          <a:lstStyle/>
          <a:p>
            <a:fld id="{4045F879-0589-40D4-B0E5-B74D0CAD5C6C}" type="slidenum">
              <a:rPr lang="en-GB" smtClean="0"/>
              <a:pPr/>
              <a:t>18</a:t>
            </a:fld>
            <a:endParaRPr lang="en-GB"/>
          </a:p>
        </p:txBody>
      </p:sp>
    </p:spTree>
    <p:extLst>
      <p:ext uri="{BB962C8B-B14F-4D97-AF65-F5344CB8AC3E}">
        <p14:creationId xmlns:p14="http://schemas.microsoft.com/office/powerpoint/2010/main" val="28376936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noProof="0" dirty="0">
                <a:latin typeface="Arial"/>
                <a:cs typeface="Arial"/>
              </a:rPr>
              <a:t>Notes:</a:t>
            </a:r>
            <a:endParaRPr lang="en-US" b="1" noProof="0" dirty="0">
              <a:cs typeface="Arial" panose="020B0604020202020204" pitchFamily="34" charset="0"/>
            </a:endParaRPr>
          </a:p>
          <a:p>
            <a:endParaRPr lang="en-US" noProof="0" dirty="0">
              <a:latin typeface="Arial"/>
              <a:cs typeface="Arial"/>
            </a:endParaRPr>
          </a:p>
          <a:p>
            <a:pPr marL="0" indent="0">
              <a:buFont typeface="Symbol" panose="05050102010706020507" pitchFamily="18" charset="2"/>
              <a:buNone/>
            </a:pPr>
            <a:r>
              <a:rPr lang="en-US" noProof="0" dirty="0">
                <a:latin typeface="Arial"/>
                <a:cs typeface="Arial"/>
              </a:rPr>
              <a:t>There are different types of WEF Nexus solutions to secure resource availability.</a:t>
            </a:r>
          </a:p>
          <a:p>
            <a:pPr marL="0" indent="0">
              <a:buFont typeface="Symbol" panose="05050102010706020507" pitchFamily="18" charset="2"/>
              <a:buNone/>
            </a:pPr>
            <a:endParaRPr lang="en-US" noProof="0" dirty="0">
              <a:latin typeface="Arial"/>
              <a:cs typeface="Arial"/>
            </a:endParaRPr>
          </a:p>
          <a:p>
            <a:pPr marL="228600" lvl="0" indent="-228600">
              <a:lnSpc>
                <a:spcPct val="90000"/>
              </a:lnSpc>
              <a:spcBef>
                <a:spcPts val="600"/>
              </a:spcBef>
              <a:buFont typeface="+mj-lt"/>
              <a:buAutoNum type="arabicPeriod"/>
            </a:pPr>
            <a:r>
              <a:rPr lang="en-US" noProof="0" dirty="0">
                <a:latin typeface="Arial"/>
                <a:cs typeface="Arial"/>
              </a:rPr>
              <a:t>Technical and engineering:  avoid trade-offs and optimize resource-use</a:t>
            </a:r>
          </a:p>
          <a:p>
            <a:pPr marL="228600" lvl="0" indent="-228600">
              <a:lnSpc>
                <a:spcPct val="90000"/>
              </a:lnSpc>
              <a:spcBef>
                <a:spcPts val="600"/>
              </a:spcBef>
              <a:buFont typeface="+mj-lt"/>
              <a:buAutoNum type="arabicPeriod"/>
            </a:pPr>
            <a:r>
              <a:rPr lang="en-US" noProof="0" dirty="0">
                <a:latin typeface="Arial"/>
                <a:cs typeface="Arial"/>
              </a:rPr>
              <a:t>Nature-based solutions: protect, sustainably manage and restore ecosystems</a:t>
            </a:r>
          </a:p>
          <a:p>
            <a:pPr marL="228600" lvl="0" indent="-228600">
              <a:lnSpc>
                <a:spcPct val="90000"/>
              </a:lnSpc>
              <a:spcBef>
                <a:spcPts val="600"/>
              </a:spcBef>
              <a:buFont typeface="+mj-lt"/>
              <a:buAutoNum type="arabicPeriod"/>
            </a:pPr>
            <a:r>
              <a:rPr lang="en-US" noProof="0" dirty="0">
                <a:latin typeface="Arial"/>
                <a:cs typeface="Arial"/>
              </a:rPr>
              <a:t>Governance: include policies, frameworks and planning approaches </a:t>
            </a:r>
          </a:p>
          <a:p>
            <a:endParaRPr lang="de-DE" dirty="0">
              <a:cs typeface="Arial"/>
            </a:endParaRPr>
          </a:p>
        </p:txBody>
      </p:sp>
      <p:sp>
        <p:nvSpPr>
          <p:cNvPr id="4" name="Foliennummernplatzhalter 3"/>
          <p:cNvSpPr>
            <a:spLocks noGrp="1"/>
          </p:cNvSpPr>
          <p:nvPr>
            <p:ph type="sldNum" sz="quarter" idx="5"/>
          </p:nvPr>
        </p:nvSpPr>
        <p:spPr/>
        <p:txBody>
          <a:bodyPr/>
          <a:lstStyle/>
          <a:p>
            <a:fld id="{4045F879-0589-40D4-B0E5-B74D0CAD5C6C}" type="slidenum">
              <a:rPr lang="en-GB" smtClean="0"/>
              <a:pPr/>
              <a:t>19</a:t>
            </a:fld>
            <a:endParaRPr lang="en-GB"/>
          </a:p>
        </p:txBody>
      </p:sp>
    </p:spTree>
    <p:extLst>
      <p:ext uri="{BB962C8B-B14F-4D97-AF65-F5344CB8AC3E}">
        <p14:creationId xmlns:p14="http://schemas.microsoft.com/office/powerpoint/2010/main" val="1905496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r>
              <a:rPr lang="en-US" b="1" noProof="0" dirty="0"/>
              <a:t>Notes: </a:t>
            </a:r>
          </a:p>
          <a:p>
            <a:pPr marL="0" indent="0">
              <a:buNone/>
            </a:pPr>
            <a:endParaRPr lang="en-US" noProof="0" dirty="0"/>
          </a:p>
          <a:p>
            <a:pPr marL="0" indent="0">
              <a:buNone/>
            </a:pPr>
            <a:r>
              <a:rPr lang="en-US" noProof="0" dirty="0"/>
              <a:t>The learning unit is divided into three chapters:</a:t>
            </a:r>
          </a:p>
          <a:p>
            <a:pPr marL="171450" indent="-171450">
              <a:buFont typeface="Symbol" panose="05050102010706020507" pitchFamily="18" charset="2"/>
              <a:buChar char="-"/>
            </a:pPr>
            <a:r>
              <a:rPr lang="en-US" b="1" noProof="0" dirty="0"/>
              <a:t>Chapter 1 </a:t>
            </a:r>
            <a:r>
              <a:rPr lang="en-US" noProof="0" dirty="0"/>
              <a:t>provides the background including justification, key characteristics and implementation questions of the WEF Nexus; and also touch upon the link between the WEF Nexus and bigger political processes such as the SDGs, NDCs</a:t>
            </a:r>
          </a:p>
          <a:p>
            <a:pPr marL="171450" indent="-171450">
              <a:buFont typeface="Symbol" panose="05050102010706020507" pitchFamily="18" charset="2"/>
              <a:buChar char="-"/>
            </a:pPr>
            <a:r>
              <a:rPr lang="en-US" noProof="0" dirty="0"/>
              <a:t>Group exercise where we will ask participants to reflect on sectoral interconnections and possible trade-offs they perceive in their own regional/national context</a:t>
            </a:r>
          </a:p>
          <a:p>
            <a:pPr marL="171450" indent="-171450">
              <a:buFont typeface="Symbol" panose="05050102010706020507" pitchFamily="18" charset="2"/>
              <a:buChar char="-"/>
            </a:pPr>
            <a:r>
              <a:rPr lang="en-US" b="1" noProof="0" dirty="0"/>
              <a:t>Chapter 2</a:t>
            </a:r>
            <a:r>
              <a:rPr lang="en-US" baseline="0" noProof="0" dirty="0"/>
              <a:t> </a:t>
            </a:r>
            <a:r>
              <a:rPr lang="en-US" noProof="0" dirty="0"/>
              <a:t>looks into the interactions in more detail, referring to issues of bilateral interactions (Water-Food; Water-Energy; Energy-Food) as well as trilateral interactions as well as </a:t>
            </a:r>
          </a:p>
          <a:p>
            <a:pPr marL="171450" indent="-171450">
              <a:buFont typeface="Symbol" panose="05050102010706020507" pitchFamily="18" charset="2"/>
              <a:buChar char="-"/>
            </a:pPr>
            <a:r>
              <a:rPr lang="en-US" b="1" noProof="0" dirty="0"/>
              <a:t>Chapter 3 </a:t>
            </a:r>
            <a:r>
              <a:rPr lang="en-US" b="0" noProof="0" dirty="0"/>
              <a:t>highlights </a:t>
            </a:r>
            <a:r>
              <a:rPr lang="en-US" noProof="0" dirty="0"/>
              <a:t>potential synergies and solutions  – in general as well as along several examples</a:t>
            </a:r>
            <a:endParaRPr lang="en-US" b="0" noProof="0" dirty="0"/>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noProof="0" dirty="0"/>
              <a:t>In the end there will be an interactive group exercise which builds on the first – but now looking into possible solutions and synergies that could be identified</a:t>
            </a:r>
          </a:p>
        </p:txBody>
      </p:sp>
      <p:sp>
        <p:nvSpPr>
          <p:cNvPr id="4" name="Foliennummernplatzhalter 3"/>
          <p:cNvSpPr>
            <a:spLocks noGrp="1"/>
          </p:cNvSpPr>
          <p:nvPr>
            <p:ph type="sldNum" sz="quarter" idx="5"/>
          </p:nvPr>
        </p:nvSpPr>
        <p:spPr/>
        <p:txBody>
          <a:bodyPr/>
          <a:lstStyle/>
          <a:p>
            <a:fld id="{4045F879-0589-40D4-B0E5-B74D0CAD5C6C}" type="slidenum">
              <a:rPr lang="en-GB" smtClean="0"/>
              <a:pPr/>
              <a:t>2</a:t>
            </a:fld>
            <a:endParaRPr lang="en-GB"/>
          </a:p>
        </p:txBody>
      </p:sp>
    </p:spTree>
    <p:extLst>
      <p:ext uri="{BB962C8B-B14F-4D97-AF65-F5344CB8AC3E}">
        <p14:creationId xmlns:p14="http://schemas.microsoft.com/office/powerpoint/2010/main" val="29238229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noProof="0" dirty="0"/>
          </a:p>
        </p:txBody>
      </p:sp>
      <p:sp>
        <p:nvSpPr>
          <p:cNvPr id="4" name="Foliennummernplatzhalter 3"/>
          <p:cNvSpPr>
            <a:spLocks noGrp="1"/>
          </p:cNvSpPr>
          <p:nvPr>
            <p:ph type="sldNum" sz="quarter" idx="5"/>
          </p:nvPr>
        </p:nvSpPr>
        <p:spPr/>
        <p:txBody>
          <a:bodyPr/>
          <a:lstStyle/>
          <a:p>
            <a:fld id="{4045F879-0589-40D4-B0E5-B74D0CAD5C6C}" type="slidenum">
              <a:rPr lang="en-GB" smtClean="0"/>
              <a:pPr/>
              <a:t>20</a:t>
            </a:fld>
            <a:endParaRPr lang="en-GB"/>
          </a:p>
        </p:txBody>
      </p:sp>
    </p:spTree>
    <p:extLst>
      <p:ext uri="{BB962C8B-B14F-4D97-AF65-F5344CB8AC3E}">
        <p14:creationId xmlns:p14="http://schemas.microsoft.com/office/powerpoint/2010/main" val="28032929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r>
              <a:rPr lang="en-US" b="1" noProof="0" dirty="0"/>
              <a:t>Notes: </a:t>
            </a:r>
          </a:p>
          <a:p>
            <a:pPr marL="0" indent="0">
              <a:buNone/>
            </a:pPr>
            <a:endParaRPr lang="en-US" noProof="0" dirty="0"/>
          </a:p>
          <a:p>
            <a:pPr marL="0" indent="0">
              <a:buNone/>
            </a:pPr>
            <a:r>
              <a:rPr lang="en-US" noProof="0" dirty="0"/>
              <a:t>The learning unit is divided into three chapters:</a:t>
            </a:r>
          </a:p>
          <a:p>
            <a:pPr marL="171450" indent="-171450">
              <a:buFont typeface="Symbol" panose="05050102010706020507" pitchFamily="18" charset="2"/>
              <a:buChar char="-"/>
            </a:pPr>
            <a:r>
              <a:rPr lang="en-US" b="1" noProof="0" dirty="0"/>
              <a:t>Chapter 1 </a:t>
            </a:r>
            <a:r>
              <a:rPr lang="en-US" noProof="0" dirty="0"/>
              <a:t>provides the background including justification, key characteristics and implementation questions of the WEF Nexus; and also touch upon the link between the WEF Nexus and bigger political processes such as the SDGs, NDCs</a:t>
            </a:r>
          </a:p>
          <a:p>
            <a:pPr marL="171450" indent="-171450">
              <a:buFont typeface="Symbol" panose="05050102010706020507" pitchFamily="18" charset="2"/>
              <a:buChar char="-"/>
            </a:pPr>
            <a:r>
              <a:rPr lang="en-US" noProof="0" dirty="0"/>
              <a:t>Group exercise where we will ask participants to reflect on sectoral interconnections and possible trade-offs they perceive in their own regional/national context</a:t>
            </a:r>
          </a:p>
          <a:p>
            <a:pPr marL="171450" indent="-171450">
              <a:buFont typeface="Symbol" panose="05050102010706020507" pitchFamily="18" charset="2"/>
              <a:buChar char="-"/>
            </a:pPr>
            <a:r>
              <a:rPr lang="en-US" b="1" noProof="0" dirty="0"/>
              <a:t>Chapter 2</a:t>
            </a:r>
            <a:r>
              <a:rPr lang="en-US" baseline="0" noProof="0" dirty="0"/>
              <a:t> </a:t>
            </a:r>
            <a:r>
              <a:rPr lang="en-US" noProof="0" dirty="0"/>
              <a:t>looks into the interactions in more detail, referring to issues of bilateral interactions (Water-Food; Water-Energy; Energy-Food) as well as trilateral interactions as well as </a:t>
            </a:r>
          </a:p>
          <a:p>
            <a:pPr marL="171450" indent="-171450">
              <a:buFont typeface="Symbol" panose="05050102010706020507" pitchFamily="18" charset="2"/>
              <a:buChar char="-"/>
            </a:pPr>
            <a:r>
              <a:rPr lang="en-US" b="1" noProof="0" dirty="0"/>
              <a:t>Chapter 3 </a:t>
            </a:r>
            <a:r>
              <a:rPr lang="en-US" b="0" noProof="0" dirty="0"/>
              <a:t>highlights </a:t>
            </a:r>
            <a:r>
              <a:rPr lang="en-US" noProof="0" dirty="0"/>
              <a:t>potential synergies and solutions  – in general as well as along several examples</a:t>
            </a:r>
            <a:endParaRPr lang="en-US" b="0" noProof="0" dirty="0"/>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noProof="0" dirty="0"/>
              <a:t>In the end there will be an interactive group exercise which builds on the first – but now looking into possible solutions and synergies that could be identified</a:t>
            </a:r>
          </a:p>
        </p:txBody>
      </p:sp>
      <p:sp>
        <p:nvSpPr>
          <p:cNvPr id="4" name="Foliennummernplatzhalter 3"/>
          <p:cNvSpPr>
            <a:spLocks noGrp="1"/>
          </p:cNvSpPr>
          <p:nvPr>
            <p:ph type="sldNum" sz="quarter" idx="5"/>
          </p:nvPr>
        </p:nvSpPr>
        <p:spPr/>
        <p:txBody>
          <a:bodyPr/>
          <a:lstStyle/>
          <a:p>
            <a:fld id="{4045F879-0589-40D4-B0E5-B74D0CAD5C6C}" type="slidenum">
              <a:rPr lang="en-GB" smtClean="0"/>
              <a:pPr/>
              <a:t>3</a:t>
            </a:fld>
            <a:endParaRPr lang="en-GB"/>
          </a:p>
        </p:txBody>
      </p:sp>
    </p:spTree>
    <p:extLst>
      <p:ext uri="{BB962C8B-B14F-4D97-AF65-F5344CB8AC3E}">
        <p14:creationId xmlns:p14="http://schemas.microsoft.com/office/powerpoint/2010/main" val="41250753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noProof="0" dirty="0">
                <a:latin typeface="Arial"/>
                <a:cs typeface="Arial"/>
              </a:rPr>
              <a:t>Notes: </a:t>
            </a:r>
          </a:p>
          <a:p>
            <a:endParaRPr lang="en-US" b="1" noProof="0" dirty="0">
              <a:latin typeface="Arial"/>
              <a:cs typeface="Arial"/>
            </a:endParaRPr>
          </a:p>
          <a:p>
            <a:pPr marL="171450" indent="-171450">
              <a:buFont typeface="Symbol" panose="05050102010706020507" pitchFamily="18" charset="2"/>
              <a:buChar char="-"/>
            </a:pPr>
            <a:r>
              <a:rPr lang="en-US" noProof="0" dirty="0">
                <a:latin typeface="Arial"/>
                <a:cs typeface="Arial"/>
              </a:rPr>
              <a:t>Now that we discussed the interlinkages between the WEF sectors and outlined the potential trade-offs that can arise when we address resource challenges in one sector we also want to shed light on solutions that help us avoid these negative externalities</a:t>
            </a:r>
            <a:endParaRPr lang="en-US" noProof="0" dirty="0">
              <a:cs typeface="Arial"/>
            </a:endParaRPr>
          </a:p>
          <a:p>
            <a:pPr marL="171450" indent="-171450">
              <a:buFont typeface="Symbol" panose="05050102010706020507" pitchFamily="18" charset="2"/>
              <a:buChar char="-"/>
            </a:pPr>
            <a:r>
              <a:rPr lang="en-US" noProof="0" dirty="0">
                <a:latin typeface="Arial"/>
                <a:cs typeface="Arial"/>
              </a:rPr>
              <a:t>Even more so, as mentioned in the first session, the Nexus approach also  aims to make use of synergies </a:t>
            </a:r>
            <a:endParaRPr lang="en-US" noProof="0" dirty="0">
              <a:cs typeface="Arial"/>
            </a:endParaRPr>
          </a:p>
        </p:txBody>
      </p:sp>
      <p:sp>
        <p:nvSpPr>
          <p:cNvPr id="4" name="Foliennummernplatzhalter 3"/>
          <p:cNvSpPr>
            <a:spLocks noGrp="1"/>
          </p:cNvSpPr>
          <p:nvPr>
            <p:ph type="sldNum" sz="quarter" idx="5"/>
          </p:nvPr>
        </p:nvSpPr>
        <p:spPr/>
        <p:txBody>
          <a:bodyPr/>
          <a:lstStyle/>
          <a:p>
            <a:fld id="{4045F879-0589-40D4-B0E5-B74D0CAD5C6C}" type="slidenum">
              <a:rPr lang="en-GB" smtClean="0"/>
              <a:pPr/>
              <a:t>4</a:t>
            </a:fld>
            <a:endParaRPr lang="en-GB"/>
          </a:p>
        </p:txBody>
      </p:sp>
    </p:spTree>
    <p:extLst>
      <p:ext uri="{BB962C8B-B14F-4D97-AF65-F5344CB8AC3E}">
        <p14:creationId xmlns:p14="http://schemas.microsoft.com/office/powerpoint/2010/main" val="7664428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noProof="0" dirty="0">
                <a:latin typeface="Arial"/>
                <a:cs typeface="Arial"/>
              </a:rPr>
              <a:t>Notes:</a:t>
            </a:r>
          </a:p>
          <a:p>
            <a:pPr marL="0" indent="0">
              <a:buFontTx/>
              <a:buNone/>
            </a:pPr>
            <a:endParaRPr lang="en-US" b="1" noProof="0" dirty="0">
              <a:latin typeface="Arial"/>
              <a:cs typeface="Arial"/>
            </a:endParaRPr>
          </a:p>
          <a:p>
            <a:pPr marL="171450" indent="-171450">
              <a:buFont typeface="Symbol" panose="05050102010706020507" pitchFamily="18" charset="2"/>
              <a:buChar char="-"/>
            </a:pPr>
            <a:r>
              <a:rPr lang="en-US" b="0" noProof="0" dirty="0">
                <a:latin typeface="Arial"/>
                <a:cs typeface="Arial"/>
              </a:rPr>
              <a:t>T</a:t>
            </a:r>
            <a:r>
              <a:rPr lang="en-US" noProof="0" dirty="0">
                <a:latin typeface="Arial"/>
                <a:cs typeface="Arial"/>
              </a:rPr>
              <a:t>here are different categories of solution approaches that are displayed on this slide</a:t>
            </a:r>
          </a:p>
          <a:p>
            <a:pPr marL="171450" indent="-171450">
              <a:buFontTx/>
              <a:buChar char="-"/>
            </a:pPr>
            <a:endParaRPr lang="en-US" noProof="0" dirty="0">
              <a:cs typeface="Arial"/>
            </a:endParaRPr>
          </a:p>
          <a:p>
            <a:r>
              <a:rPr lang="en-US" b="1" noProof="0" dirty="0">
                <a:latin typeface="Arial"/>
                <a:cs typeface="Arial"/>
              </a:rPr>
              <a:t>Technical and Engineering: </a:t>
            </a:r>
          </a:p>
          <a:p>
            <a:pPr marL="171450" indent="-171450">
              <a:buFont typeface="Symbol" panose="05050102010706020507" pitchFamily="18" charset="2"/>
              <a:buChar char="-"/>
            </a:pPr>
            <a:r>
              <a:rPr lang="en-US" noProof="0" dirty="0">
                <a:latin typeface="Arial"/>
                <a:cs typeface="Arial"/>
              </a:rPr>
              <a:t>Some of the technical and engineering solutions we have already discussed in the first part of the presentations, e.g. multi-purpose infrastructure like multi-purpose dams or solar-powered irrigation, integrated wastewater management and reuse, an </a:t>
            </a:r>
            <a:r>
              <a:rPr lang="en-US" noProof="0" dirty="0" err="1">
                <a:latin typeface="Arial"/>
                <a:cs typeface="Arial"/>
              </a:rPr>
              <a:t>agriphotovoltaics</a:t>
            </a:r>
            <a:endParaRPr lang="en-US" noProof="0" dirty="0">
              <a:latin typeface="Arial"/>
              <a:cs typeface="Arial"/>
            </a:endParaRPr>
          </a:p>
          <a:p>
            <a:pPr marL="171450" indent="-171450">
              <a:buFont typeface="Symbol" panose="05050102010706020507" pitchFamily="18" charset="2"/>
              <a:buChar char="-"/>
            </a:pPr>
            <a:r>
              <a:rPr lang="en-US" noProof="0" dirty="0">
                <a:latin typeface="Arial"/>
                <a:cs typeface="Arial"/>
              </a:rPr>
              <a:t>Generally: technical solutions that try to avoid or minimize trade-offs and </a:t>
            </a:r>
            <a:r>
              <a:rPr lang="en-US" noProof="0" dirty="0" err="1">
                <a:latin typeface="Arial"/>
                <a:cs typeface="Arial"/>
              </a:rPr>
              <a:t>opitimize</a:t>
            </a:r>
            <a:r>
              <a:rPr lang="en-US" noProof="0" dirty="0">
                <a:latin typeface="Arial"/>
                <a:cs typeface="Arial"/>
              </a:rPr>
              <a:t> resource-use by providing benefits across multiple sectors</a:t>
            </a:r>
          </a:p>
          <a:p>
            <a:r>
              <a:rPr lang="en-US" i="1" noProof="0" dirty="0">
                <a:latin typeface="Arial"/>
                <a:cs typeface="Arial"/>
              </a:rPr>
              <a:t>[some examples are included in PPT 1.1 – therefore no examples are presented in the following slides. Depending on the set-up of the training, they could be copied in here]</a:t>
            </a:r>
          </a:p>
          <a:p>
            <a:endParaRPr lang="en-US" noProof="0" dirty="0">
              <a:latin typeface="Arial"/>
              <a:cs typeface="Arial"/>
            </a:endParaRPr>
          </a:p>
          <a:p>
            <a:r>
              <a:rPr lang="en-US" b="1" noProof="0" dirty="0">
                <a:latin typeface="Arial"/>
                <a:cs typeface="Arial"/>
              </a:rPr>
              <a:t>Nature-based solutions: </a:t>
            </a:r>
          </a:p>
          <a:p>
            <a:pPr marL="171450" indent="-171450">
              <a:buFont typeface="Symbol" panose="05050102010706020507" pitchFamily="18" charset="2"/>
              <a:buChar char="-"/>
            </a:pPr>
            <a:r>
              <a:rPr lang="en-US" noProof="0" dirty="0">
                <a:latin typeface="Arial"/>
                <a:cs typeface="Arial"/>
              </a:rPr>
              <a:t>Some typical examples here are constructed wetlands and catchment management</a:t>
            </a:r>
          </a:p>
          <a:p>
            <a:endParaRPr lang="en-US" noProof="0" dirty="0">
              <a:latin typeface="Arial"/>
              <a:cs typeface="Arial"/>
            </a:endParaRPr>
          </a:p>
          <a:p>
            <a:r>
              <a:rPr lang="en-US" b="1" noProof="0" dirty="0">
                <a:latin typeface="Arial"/>
                <a:cs typeface="Arial"/>
              </a:rPr>
              <a:t>Governance: </a:t>
            </a:r>
          </a:p>
          <a:p>
            <a:pPr marL="171450" indent="-171450">
              <a:buFont typeface="Symbol" panose="05050102010706020507" pitchFamily="18" charset="2"/>
              <a:buChar char="-"/>
            </a:pPr>
            <a:r>
              <a:rPr lang="en-US" noProof="0" dirty="0">
                <a:latin typeface="Arial"/>
                <a:cs typeface="Arial"/>
              </a:rPr>
              <a:t>There is a broad portfolio of governance instruments that can be employed to address WEF nexus challenges </a:t>
            </a:r>
          </a:p>
          <a:p>
            <a:pPr marL="171450" indent="-171450">
              <a:buFont typeface="Symbol" panose="05050102010706020507" pitchFamily="18" charset="2"/>
              <a:buChar char="-"/>
            </a:pPr>
            <a:r>
              <a:rPr lang="en-US" noProof="0" dirty="0">
                <a:latin typeface="Arial"/>
                <a:cs typeface="Arial"/>
              </a:rPr>
              <a:t>We will look at two broader categories and some examples in more detail: policy &amp; financial frameworks and planning procedures</a:t>
            </a:r>
          </a:p>
          <a:p>
            <a:endParaRPr lang="en-US" noProof="0" dirty="0">
              <a:latin typeface="Arial"/>
              <a:cs typeface="Arial"/>
            </a:endParaRPr>
          </a:p>
          <a:p>
            <a:endParaRPr lang="de-DE" dirty="0">
              <a:latin typeface="Arial"/>
              <a:cs typeface="Arial"/>
            </a:endParaRPr>
          </a:p>
        </p:txBody>
      </p:sp>
      <p:sp>
        <p:nvSpPr>
          <p:cNvPr id="4" name="Foliennummernplatzhalter 3"/>
          <p:cNvSpPr>
            <a:spLocks noGrp="1"/>
          </p:cNvSpPr>
          <p:nvPr>
            <p:ph type="sldNum" sz="quarter" idx="5"/>
          </p:nvPr>
        </p:nvSpPr>
        <p:spPr/>
        <p:txBody>
          <a:bodyPr/>
          <a:lstStyle/>
          <a:p>
            <a:fld id="{4045F879-0589-40D4-B0E5-B74D0CAD5C6C}" type="slidenum">
              <a:rPr lang="en-GB" smtClean="0"/>
              <a:pPr/>
              <a:t>5</a:t>
            </a:fld>
            <a:endParaRPr lang="en-GB"/>
          </a:p>
        </p:txBody>
      </p:sp>
    </p:spTree>
    <p:extLst>
      <p:ext uri="{BB962C8B-B14F-4D97-AF65-F5344CB8AC3E}">
        <p14:creationId xmlns:p14="http://schemas.microsoft.com/office/powerpoint/2010/main" val="12708270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noProof="0" dirty="0">
                <a:latin typeface="Arial"/>
                <a:cs typeface="Arial"/>
              </a:rPr>
              <a:t>Notes:</a:t>
            </a:r>
          </a:p>
          <a:p>
            <a:endParaRPr lang="en-US" noProof="0" dirty="0">
              <a:latin typeface="Arial"/>
              <a:cs typeface="Arial"/>
            </a:endParaRPr>
          </a:p>
          <a:p>
            <a:r>
              <a:rPr lang="en-US" noProof="0" dirty="0">
                <a:latin typeface="Arial"/>
                <a:cs typeface="Arial"/>
              </a:rPr>
              <a:t>Let‘s look at </a:t>
            </a:r>
            <a:r>
              <a:rPr lang="en-US" noProof="0" dirty="0" err="1">
                <a:latin typeface="Arial"/>
                <a:cs typeface="Arial"/>
              </a:rPr>
              <a:t>NbS</a:t>
            </a:r>
            <a:r>
              <a:rPr lang="en-US" noProof="0" dirty="0">
                <a:latin typeface="Arial"/>
                <a:cs typeface="Arial"/>
              </a:rPr>
              <a:t> first.</a:t>
            </a:r>
          </a:p>
        </p:txBody>
      </p:sp>
      <p:sp>
        <p:nvSpPr>
          <p:cNvPr id="4" name="Foliennummernplatzhalter 3"/>
          <p:cNvSpPr>
            <a:spLocks noGrp="1"/>
          </p:cNvSpPr>
          <p:nvPr>
            <p:ph type="sldNum" sz="quarter" idx="5"/>
          </p:nvPr>
        </p:nvSpPr>
        <p:spPr/>
        <p:txBody>
          <a:bodyPr/>
          <a:lstStyle/>
          <a:p>
            <a:fld id="{4045F879-0589-40D4-B0E5-B74D0CAD5C6C}" type="slidenum">
              <a:rPr lang="en-GB" smtClean="0"/>
              <a:pPr/>
              <a:t>6</a:t>
            </a:fld>
            <a:endParaRPr lang="en-GB"/>
          </a:p>
        </p:txBody>
      </p:sp>
    </p:spTree>
    <p:extLst>
      <p:ext uri="{BB962C8B-B14F-4D97-AF65-F5344CB8AC3E}">
        <p14:creationId xmlns:p14="http://schemas.microsoft.com/office/powerpoint/2010/main" val="19235694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noProof="0" dirty="0"/>
              <a:t>Notes:</a:t>
            </a:r>
          </a:p>
          <a:p>
            <a:endParaRPr lang="en-US" noProof="0" dirty="0"/>
          </a:p>
          <a:p>
            <a:r>
              <a:rPr lang="en-US" noProof="0" dirty="0"/>
              <a:t>Nature-based Solutions (</a:t>
            </a:r>
            <a:r>
              <a:rPr lang="en-US" noProof="0" dirty="0" err="1"/>
              <a:t>NbS</a:t>
            </a:r>
            <a:r>
              <a:rPr lang="en-US" noProof="0" dirty="0"/>
              <a:t>)   </a:t>
            </a:r>
          </a:p>
          <a:p>
            <a:pPr marL="171450" indent="-171450">
              <a:buFont typeface="Symbol" panose="05050102010706020507" pitchFamily="18" charset="2"/>
              <a:buChar char="-"/>
            </a:pPr>
            <a:r>
              <a:rPr lang="en-US" noProof="0" dirty="0"/>
              <a:t>can be defined as actions to protect, sustainably manage, and restore natural or modified ecosystems to address societal challenges, while simultaneously providing human well-being and biodiversity benefits. Societal challenges addressed by NBS climate change, food security, water security, flood risks or clean air. NBS is an umbrella term, which encompasses different approaches of working with nature, </a:t>
            </a:r>
          </a:p>
          <a:p>
            <a:pPr marL="171450" indent="-171450">
              <a:buFont typeface="Symbol" panose="05050102010706020507" pitchFamily="18" charset="2"/>
              <a:buChar char="-"/>
            </a:pPr>
            <a:endParaRPr lang="en-US" noProof="0" dirty="0"/>
          </a:p>
          <a:p>
            <a:pPr marL="0" indent="0">
              <a:buFont typeface="Symbol" panose="05050102010706020507" pitchFamily="18" charset="2"/>
              <a:buNone/>
            </a:pPr>
            <a:r>
              <a:rPr lang="en-US" noProof="0" dirty="0"/>
              <a:t>When addressing climate change, often </a:t>
            </a:r>
            <a:r>
              <a:rPr lang="en-US" noProof="0" dirty="0" err="1"/>
              <a:t>NbS</a:t>
            </a:r>
            <a:r>
              <a:rPr lang="en-US" noProof="0" dirty="0"/>
              <a:t> are specified as : </a:t>
            </a:r>
          </a:p>
          <a:p>
            <a:pPr marL="514350" lvl="1" indent="-171450">
              <a:buFont typeface="Symbol" panose="05050102010706020507" pitchFamily="18" charset="2"/>
              <a:buChar char="-"/>
            </a:pPr>
            <a:r>
              <a:rPr lang="en-US" noProof="0" dirty="0"/>
              <a:t>Ecosystem-based Adaptation (</a:t>
            </a:r>
            <a:r>
              <a:rPr lang="en-US" noProof="0" dirty="0" err="1"/>
              <a:t>EbA</a:t>
            </a:r>
            <a:r>
              <a:rPr lang="en-US" noProof="0" dirty="0"/>
              <a:t>), </a:t>
            </a:r>
          </a:p>
          <a:p>
            <a:pPr marL="514350" lvl="1" indent="-171450">
              <a:buFont typeface="Symbol" panose="05050102010706020507" pitchFamily="18" charset="2"/>
              <a:buChar char="-"/>
            </a:pPr>
            <a:r>
              <a:rPr lang="en-US" noProof="0" dirty="0"/>
              <a:t>Ecosystem-based Disaster Risk Reduction (Eco-DRR) </a:t>
            </a:r>
          </a:p>
          <a:p>
            <a:pPr marL="514350" lvl="1" indent="-171450">
              <a:buFont typeface="Symbol" panose="05050102010706020507" pitchFamily="18" charset="2"/>
              <a:buChar char="-"/>
            </a:pPr>
            <a:r>
              <a:rPr lang="en-US" noProof="0" dirty="0"/>
              <a:t>Ecosystem-based Mitigation (</a:t>
            </a:r>
            <a:r>
              <a:rPr lang="en-US" noProof="0" dirty="0" err="1"/>
              <a:t>EbM</a:t>
            </a:r>
            <a:r>
              <a:rPr lang="en-US" noProof="0" dirty="0"/>
              <a:t>) </a:t>
            </a:r>
          </a:p>
          <a:p>
            <a:pPr marL="514350" lvl="1" indent="-171450">
              <a:buFont typeface="Symbol" panose="05050102010706020507" pitchFamily="18" charset="2"/>
              <a:buChar char="-"/>
            </a:pPr>
            <a:endParaRPr lang="en-US" noProof="0" dirty="0"/>
          </a:p>
          <a:p>
            <a:pPr marL="0" lvl="0" indent="0">
              <a:buFont typeface="Symbol" panose="05050102010706020507" pitchFamily="18" charset="2"/>
              <a:buNone/>
            </a:pPr>
            <a:r>
              <a:rPr lang="en-US" b="1" noProof="0" dirty="0"/>
              <a:t>Sources:</a:t>
            </a:r>
          </a:p>
          <a:p>
            <a:pPr marL="0" lvl="0" indent="0">
              <a:buFont typeface="Symbol" panose="05050102010706020507" pitchFamily="18" charset="2"/>
              <a:buNone/>
            </a:pPr>
            <a:endParaRPr lang="en-US" noProof="0" dirty="0"/>
          </a:p>
          <a:p>
            <a:pPr marL="0" lvl="0" indent="0">
              <a:buFont typeface="Symbol" panose="05050102010706020507" pitchFamily="18" charset="2"/>
              <a:buNone/>
            </a:pPr>
            <a:r>
              <a:rPr lang="en-US" noProof="0" dirty="0"/>
              <a:t>GIZ (2019), ‘Emerging lessons for mainstreaming Ecosystem-based Adaptation: Strategic entry points and processes’. Authors: Lili </a:t>
            </a:r>
            <a:r>
              <a:rPr lang="en-US" noProof="0" dirty="0" err="1"/>
              <a:t>Ilieva</a:t>
            </a:r>
            <a:r>
              <a:rPr lang="en-US" noProof="0" dirty="0"/>
              <a:t> and Thora Amend. Deutsche Gesellschaft </a:t>
            </a:r>
            <a:r>
              <a:rPr lang="en-US" noProof="0" dirty="0" err="1"/>
              <a:t>für</a:t>
            </a:r>
            <a:r>
              <a:rPr lang="en-US" noProof="0" dirty="0"/>
              <a:t> </a:t>
            </a:r>
            <a:r>
              <a:rPr lang="en-US" noProof="0" dirty="0" err="1"/>
              <a:t>Internationale</a:t>
            </a:r>
            <a:r>
              <a:rPr lang="en-US" noProof="0" dirty="0"/>
              <a:t> </a:t>
            </a:r>
            <a:r>
              <a:rPr lang="en-US" noProof="0" dirty="0" err="1"/>
              <a:t>Zusammenarbeit</a:t>
            </a:r>
            <a:r>
              <a:rPr lang="en-US" noProof="0" dirty="0"/>
              <a:t> (GIZ) GmbH, Bonn.</a:t>
            </a:r>
          </a:p>
        </p:txBody>
      </p:sp>
      <p:sp>
        <p:nvSpPr>
          <p:cNvPr id="4" name="Foliennummernplatzhalter 3"/>
          <p:cNvSpPr>
            <a:spLocks noGrp="1"/>
          </p:cNvSpPr>
          <p:nvPr>
            <p:ph type="sldNum" sz="quarter" idx="5"/>
          </p:nvPr>
        </p:nvSpPr>
        <p:spPr/>
        <p:txBody>
          <a:bodyPr/>
          <a:lstStyle/>
          <a:p>
            <a:fld id="{4045F879-0589-40D4-B0E5-B74D0CAD5C6C}" type="slidenum">
              <a:rPr lang="en-GB" smtClean="0"/>
              <a:pPr/>
              <a:t>7</a:t>
            </a:fld>
            <a:endParaRPr lang="en-GB"/>
          </a:p>
        </p:txBody>
      </p:sp>
    </p:spTree>
    <p:extLst>
      <p:ext uri="{BB962C8B-B14F-4D97-AF65-F5344CB8AC3E}">
        <p14:creationId xmlns:p14="http://schemas.microsoft.com/office/powerpoint/2010/main" val="35371129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GB" dirty="0"/>
              <a:t>water, energy, and food are often interlinked through the ecosystems they are embedded in </a:t>
            </a:r>
          </a:p>
          <a:p>
            <a:pPr marL="342900" indent="-342900">
              <a:buFont typeface="Arial" panose="020B0604020202020204" pitchFamily="34" charset="0"/>
              <a:buChar char="•"/>
            </a:pPr>
            <a:r>
              <a:rPr lang="en-GB" dirty="0" err="1"/>
              <a:t>NbS</a:t>
            </a:r>
            <a:r>
              <a:rPr lang="en-GB" dirty="0"/>
              <a:t> build on ecosystem functions, they </a:t>
            </a:r>
            <a:r>
              <a:rPr lang="en-US" dirty="0"/>
              <a:t>protect, sustainably manage, and restore natural or modified ecosystems and therefore offer opportunities address water energy and food security challenges in synergy</a:t>
            </a:r>
          </a:p>
          <a:p>
            <a:endParaRPr lang="en-US" dirty="0"/>
          </a:p>
          <a:p>
            <a:r>
              <a:rPr lang="en-US" dirty="0"/>
              <a:t>Examples</a:t>
            </a:r>
          </a:p>
          <a:p>
            <a:pPr marL="171450" indent="-171450">
              <a:buFont typeface="Arial" panose="020B0604020202020204" pitchFamily="34" charset="0"/>
              <a:buChar char="•"/>
            </a:pPr>
            <a:r>
              <a:rPr lang="en-GB" sz="900" kern="1200" dirty="0">
                <a:solidFill>
                  <a:schemeClr val="tx1"/>
                </a:solidFill>
                <a:effectLst/>
                <a:latin typeface="Arial" panose="020B0604020202020204" pitchFamily="34" charset="0"/>
                <a:ea typeface="+mn-ea"/>
                <a:cs typeface="+mn-cs"/>
              </a:rPr>
              <a:t>Healthy forests, wetlands, and floodplains for example filter sediments, toxins, and nutrients and improve water quality while reducing the need for energy-intensive water treatment</a:t>
            </a:r>
            <a:endParaRPr lang="de-DE" sz="900" kern="1200" dirty="0">
              <a:solidFill>
                <a:schemeClr val="tx1"/>
              </a:solidFill>
              <a:effectLst/>
              <a:latin typeface="Arial" panose="020B0604020202020204" pitchFamily="34" charset="0"/>
              <a:ea typeface="+mn-ea"/>
              <a:cs typeface="+mn-cs"/>
            </a:endParaRPr>
          </a:p>
          <a:p>
            <a:pPr marL="0" indent="0">
              <a:buFont typeface="Arial" panose="020B0604020202020204" pitchFamily="34" charset="0"/>
              <a:buNone/>
            </a:pPr>
            <a:endParaRPr lang="de-DE" sz="900" kern="1200" dirty="0">
              <a:solidFill>
                <a:schemeClr val="tx1"/>
              </a:solidFill>
              <a:effectLst/>
              <a:latin typeface="Arial" panose="020B0604020202020204" pitchFamily="34" charset="0"/>
              <a:ea typeface="+mn-ea"/>
              <a:cs typeface="+mn-cs"/>
            </a:endParaRPr>
          </a:p>
          <a:p>
            <a:pPr marL="171450" indent="-171450">
              <a:buFont typeface="Arial" panose="020B0604020202020204" pitchFamily="34" charset="0"/>
              <a:buChar char="•"/>
            </a:pPr>
            <a:r>
              <a:rPr lang="en-GB" sz="900" kern="1200" dirty="0">
                <a:solidFill>
                  <a:schemeClr val="tx1"/>
                </a:solidFill>
                <a:effectLst/>
                <a:latin typeface="Arial" panose="020B0604020202020204" pitchFamily="34" charset="0"/>
                <a:ea typeface="+mn-ea"/>
                <a:cs typeface="+mn-cs"/>
              </a:rPr>
              <a:t>Sustainable agricultural practices (e.g. organic agriculture, eco-agriculture, agroforestry, agricultural parks and other types of multi-functional agricultural landscapes) can conserve water and improve its quality, improve quality and safety of food, reduce soil erosion and the need for energy-intensive inorganic fertilizers, and mitigate climate change through reducing greenhouse gas emissions</a:t>
            </a:r>
            <a:endParaRPr lang="de-DE" sz="900" kern="1200" dirty="0">
              <a:solidFill>
                <a:schemeClr val="tx1"/>
              </a:solidFill>
              <a:effectLst/>
              <a:latin typeface="Arial" panose="020B0604020202020204" pitchFamily="34" charset="0"/>
              <a:ea typeface="+mn-ea"/>
              <a:cs typeface="+mn-cs"/>
            </a:endParaRPr>
          </a:p>
          <a:p>
            <a:r>
              <a:rPr lang="en-GB" sz="900" kern="1200" dirty="0">
                <a:solidFill>
                  <a:schemeClr val="tx1"/>
                </a:solidFill>
                <a:effectLst/>
                <a:latin typeface="Arial" panose="020B0604020202020204" pitchFamily="34" charset="0"/>
                <a:ea typeface="+mn-ea"/>
                <a:cs typeface="+mn-cs"/>
              </a:rPr>
              <a:t> </a:t>
            </a:r>
            <a:endParaRPr lang="de-DE" sz="900" kern="1200" dirty="0">
              <a:solidFill>
                <a:schemeClr val="tx1"/>
              </a:solidFill>
              <a:effectLst/>
              <a:latin typeface="Arial" panose="020B0604020202020204" pitchFamily="34" charset="0"/>
              <a:ea typeface="+mn-ea"/>
              <a:cs typeface="+mn-cs"/>
            </a:endParaRPr>
          </a:p>
          <a:p>
            <a:endParaRPr lang="en-US" dirty="0"/>
          </a:p>
        </p:txBody>
      </p:sp>
      <p:sp>
        <p:nvSpPr>
          <p:cNvPr id="4" name="Slide Number Placeholder 3"/>
          <p:cNvSpPr>
            <a:spLocks noGrp="1"/>
          </p:cNvSpPr>
          <p:nvPr>
            <p:ph type="sldNum" sz="quarter" idx="5"/>
          </p:nvPr>
        </p:nvSpPr>
        <p:spPr/>
        <p:txBody>
          <a:bodyPr/>
          <a:lstStyle/>
          <a:p>
            <a:fld id="{4045F879-0589-40D4-B0E5-B74D0CAD5C6C}" type="slidenum">
              <a:rPr lang="en-GB" smtClean="0"/>
              <a:pPr/>
              <a:t>8</a:t>
            </a:fld>
            <a:endParaRPr lang="en-GB"/>
          </a:p>
        </p:txBody>
      </p:sp>
    </p:spTree>
    <p:extLst>
      <p:ext uri="{BB962C8B-B14F-4D97-AF65-F5344CB8AC3E}">
        <p14:creationId xmlns:p14="http://schemas.microsoft.com/office/powerpoint/2010/main" val="38466558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noProof="0" dirty="0">
                <a:latin typeface="Arial"/>
                <a:cs typeface="Arial"/>
              </a:rPr>
              <a:t>Notes:</a:t>
            </a:r>
          </a:p>
          <a:p>
            <a:endParaRPr lang="en-US" noProof="0" dirty="0"/>
          </a:p>
          <a:p>
            <a:pPr marL="228600" indent="-228600">
              <a:buFont typeface="Symbol" panose="05050102010706020507" pitchFamily="18" charset="2"/>
              <a:buChar char="-"/>
            </a:pPr>
            <a:r>
              <a:rPr lang="en-US" noProof="0" dirty="0">
                <a:latin typeface="Arial"/>
                <a:cs typeface="Arial"/>
              </a:rPr>
              <a:t>One example for </a:t>
            </a:r>
            <a:r>
              <a:rPr lang="en-US" noProof="0">
                <a:latin typeface="Arial"/>
                <a:cs typeface="Arial"/>
              </a:rPr>
              <a:t>NBS is </a:t>
            </a:r>
            <a:r>
              <a:rPr lang="en-US" noProof="0" dirty="0">
                <a:latin typeface="Arial"/>
                <a:cs typeface="Arial"/>
              </a:rPr>
              <a:t>constructed wetlands which simultaneously serve multiple purposes. </a:t>
            </a:r>
          </a:p>
          <a:p>
            <a:pPr marL="228600" indent="-228600">
              <a:buFont typeface="Symbol" panose="05050102010706020507" pitchFamily="18" charset="2"/>
              <a:buChar char="-"/>
            </a:pPr>
            <a:r>
              <a:rPr lang="en-US" noProof="0" dirty="0">
                <a:latin typeface="Arial"/>
                <a:cs typeface="Arial"/>
              </a:rPr>
              <a:t>Traditionally, wetlands are used for water pollution control / wastewater treatment </a:t>
            </a:r>
          </a:p>
          <a:p>
            <a:pPr marL="228600" indent="-228600">
              <a:buFont typeface="Symbol" panose="05050102010706020507" pitchFamily="18" charset="2"/>
              <a:buChar char="-"/>
            </a:pPr>
            <a:r>
              <a:rPr lang="en-US" noProof="0" dirty="0">
                <a:latin typeface="Arial"/>
                <a:cs typeface="Arial"/>
              </a:rPr>
              <a:t> As most conventional treatment systems, they are intended to reduce organic matter and pathogens to a minimum, </a:t>
            </a:r>
            <a:endParaRPr lang="en-US" noProof="0" dirty="0">
              <a:cs typeface="Arial"/>
            </a:endParaRPr>
          </a:p>
          <a:p>
            <a:pPr marL="228600" indent="-228600">
              <a:buFont typeface="Symbol" panose="05050102010706020507" pitchFamily="18" charset="2"/>
              <a:buChar char="-"/>
            </a:pPr>
            <a:r>
              <a:rPr lang="en-US" noProof="0" dirty="0">
                <a:latin typeface="Arial"/>
                <a:cs typeface="Arial"/>
              </a:rPr>
              <a:t>At the same time nutrients like nitrogen or phosphorus largely remain in the effluent – the filtered water provided by wetlands is therefore of beneficial use for agricultural production </a:t>
            </a:r>
            <a:endParaRPr lang="en-US" noProof="0" dirty="0">
              <a:cs typeface="Arial"/>
            </a:endParaRPr>
          </a:p>
          <a:p>
            <a:pPr marL="228600" indent="-228600">
              <a:buFont typeface="Symbol" panose="05050102010706020507" pitchFamily="18" charset="2"/>
              <a:buChar char="-"/>
            </a:pPr>
            <a:r>
              <a:rPr lang="en-US" noProof="0" dirty="0">
                <a:latin typeface="Arial"/>
                <a:cs typeface="Arial"/>
              </a:rPr>
              <a:t>In addition, wetlands are productive ecosystems that are capable of producing large quantities of biomass – that can be harvested and turned into biofuels and used for cooking </a:t>
            </a:r>
            <a:endParaRPr lang="en-US" noProof="0" dirty="0">
              <a:cs typeface="Arial"/>
            </a:endParaRPr>
          </a:p>
          <a:p>
            <a:pPr marL="228600" indent="-228600">
              <a:buFont typeface="Symbol" panose="05050102010706020507" pitchFamily="18" charset="2"/>
              <a:buChar char="-"/>
            </a:pPr>
            <a:endParaRPr lang="en-US" noProof="0" dirty="0">
              <a:latin typeface="Arial"/>
              <a:cs typeface="Arial"/>
            </a:endParaRPr>
          </a:p>
          <a:p>
            <a:pPr marL="228600" indent="-228600">
              <a:buFont typeface="Symbol" panose="05050102010706020507" pitchFamily="18" charset="2"/>
              <a:buChar char="-"/>
            </a:pPr>
            <a:endParaRPr lang="en-US" noProof="0" dirty="0">
              <a:latin typeface="Arial"/>
              <a:cs typeface="Arial"/>
            </a:endParaRPr>
          </a:p>
          <a:p>
            <a:r>
              <a:rPr lang="en-US" u="sng" noProof="0" dirty="0">
                <a:latin typeface="Arial"/>
                <a:cs typeface="Arial"/>
              </a:rPr>
              <a:t>Additional information</a:t>
            </a:r>
            <a:r>
              <a:rPr lang="en-US" u="sng" dirty="0">
                <a:latin typeface="Arial"/>
                <a:cs typeface="Arial"/>
              </a:rPr>
              <a:t> (WWAP 2018):</a:t>
            </a:r>
            <a:r>
              <a:rPr lang="en-US" u="sng" noProof="0" dirty="0">
                <a:latin typeface="Arial"/>
                <a:cs typeface="Arial"/>
              </a:rPr>
              <a:t> </a:t>
            </a:r>
          </a:p>
          <a:p>
            <a:pPr marL="171450" indent="-171450">
              <a:buFont typeface="Symbol" panose="05050102010706020507" pitchFamily="18" charset="2"/>
              <a:buChar char="-"/>
            </a:pPr>
            <a:r>
              <a:rPr lang="en-US" noProof="0" dirty="0">
                <a:latin typeface="Arial"/>
                <a:cs typeface="Arial"/>
              </a:rPr>
              <a:t>Domestic wastewater is made up of three basic components: water, carbon and nutrients. These are useful components for various purposes such as growing food or producing </a:t>
            </a:r>
            <a:r>
              <a:rPr lang="en-US" dirty="0">
                <a:latin typeface="Arial"/>
                <a:cs typeface="Arial"/>
              </a:rPr>
              <a:t>bio-energy.</a:t>
            </a:r>
            <a:endParaRPr lang="en-US" noProof="0" dirty="0">
              <a:latin typeface="Arial"/>
              <a:cs typeface="Arial"/>
            </a:endParaRPr>
          </a:p>
          <a:p>
            <a:pPr marL="228600" indent="-228600">
              <a:buFont typeface="Symbol,Sans-Serif"/>
              <a:buChar char="-"/>
            </a:pPr>
            <a:r>
              <a:rPr lang="en-US" noProof="0" dirty="0">
                <a:latin typeface="Arial"/>
                <a:cs typeface="Arial"/>
              </a:rPr>
              <a:t>Since humans produce about 4.5 kg of nitrogen and 0.6 kg of phosphorus per person per year</a:t>
            </a:r>
            <a:r>
              <a:rPr lang="en-US" dirty="0">
                <a:latin typeface="Arial"/>
                <a:cs typeface="Arial"/>
              </a:rPr>
              <a:t>,</a:t>
            </a:r>
            <a:r>
              <a:rPr lang="en-US" noProof="0" dirty="0">
                <a:latin typeface="Arial"/>
                <a:cs typeface="Arial"/>
              </a:rPr>
              <a:t> the effluent leaving constructed wetlands can have relatively high levels of these nutrients, making it a highly suitable source of water for irrigation.</a:t>
            </a:r>
          </a:p>
          <a:p>
            <a:pPr marL="228600" indent="-228600">
              <a:buFont typeface="Symbol" panose="05050102010706020507" pitchFamily="18" charset="2"/>
              <a:buChar char="-"/>
            </a:pPr>
            <a:r>
              <a:rPr lang="en-US" noProof="0" dirty="0">
                <a:latin typeface="Arial"/>
                <a:cs typeface="Arial"/>
              </a:rPr>
              <a:t>Constructed wetlands are also among the world’s most productive ecosystems, capable of producing relatively large quantities of biomass, depending on the type of plant used (most commonly either Phragmites australis or Typha spp.) and the climate of the </a:t>
            </a:r>
            <a:r>
              <a:rPr lang="en-US" dirty="0">
                <a:latin typeface="Arial"/>
                <a:cs typeface="Arial"/>
              </a:rPr>
              <a:t>location.</a:t>
            </a:r>
            <a:r>
              <a:rPr lang="en-US" noProof="0" dirty="0">
                <a:latin typeface="Arial"/>
                <a:cs typeface="Arial"/>
              </a:rPr>
              <a:t> This biomass can be harvested at regular intervals to be used as biofuel. The caloric value of most of these plants is also similar to traditional combustion fuels such as Acacia spp. Even less explored is their potential for biogas production, which shows some promising initial research results. In particular, when using A. </a:t>
            </a:r>
            <a:r>
              <a:rPr lang="en-US" noProof="0" dirty="0" err="1">
                <a:latin typeface="Arial"/>
                <a:cs typeface="Arial"/>
              </a:rPr>
              <a:t>donax</a:t>
            </a:r>
            <a:r>
              <a:rPr lang="en-US" noProof="0" dirty="0">
                <a:latin typeface="Arial"/>
                <a:cs typeface="Arial"/>
              </a:rPr>
              <a:t>, also known as giant reed, methane yields surpass that of corn or sorghum in some cases</a:t>
            </a:r>
            <a:r>
              <a:rPr lang="en-US" dirty="0">
                <a:latin typeface="Arial"/>
                <a:cs typeface="Arial"/>
              </a:rPr>
              <a:t>.</a:t>
            </a:r>
            <a:r>
              <a:rPr lang="en-US" noProof="0" dirty="0">
                <a:latin typeface="Arial"/>
                <a:cs typeface="Arial"/>
              </a:rPr>
              <a:t> It is estimated that about 12% of the cooking fuel needs of a 60-person village in sub-Saharan Africa can be supplied from the biomass of a constructed wetland</a:t>
            </a:r>
            <a:r>
              <a:rPr lang="en-US" dirty="0">
                <a:latin typeface="Arial"/>
                <a:cs typeface="Arial"/>
              </a:rPr>
              <a:t>.</a:t>
            </a:r>
            <a:endParaRPr lang="en-US" noProof="0" dirty="0">
              <a:latin typeface="Arial"/>
              <a:cs typeface="Arial"/>
            </a:endParaRPr>
          </a:p>
          <a:p>
            <a:pPr marL="228600" indent="-228600">
              <a:buFont typeface="Symbol" panose="05050102010706020507" pitchFamily="18" charset="2"/>
              <a:buChar char="-"/>
            </a:pPr>
            <a:r>
              <a:rPr lang="en-US" noProof="0" dirty="0">
                <a:latin typeface="Arial"/>
                <a:cs typeface="Arial"/>
              </a:rPr>
              <a:t>Using these NBS can thus serve multiple purposes and indirectly impact other aspects, such as increased forest conservation through a reduced reliance on wood fuels and enhanced energy security.</a:t>
            </a:r>
          </a:p>
          <a:p>
            <a:endParaRPr lang="en-US" b="1" noProof="0" dirty="0"/>
          </a:p>
          <a:p>
            <a:r>
              <a:rPr lang="en-US" b="1" noProof="0" dirty="0">
                <a:latin typeface="Arial"/>
                <a:cs typeface="Arial"/>
              </a:rPr>
              <a:t>Sources: </a:t>
            </a:r>
            <a:endParaRPr lang="en-US" b="1" noProof="0" dirty="0">
              <a:cs typeface="Arial"/>
            </a:endParaRPr>
          </a:p>
          <a:p>
            <a:endParaRPr lang="en-US" noProof="0" dirty="0"/>
          </a:p>
          <a:p>
            <a:pPr>
              <a:defRPr/>
            </a:pPr>
            <a:r>
              <a:rPr lang="en-US" sz="900" kern="1200" dirty="0">
                <a:solidFill>
                  <a:schemeClr val="tx1"/>
                </a:solidFill>
                <a:effectLst/>
                <a:latin typeface="Arial"/>
                <a:cs typeface="Arial"/>
              </a:rPr>
              <a:t>Avellan, C.T., </a:t>
            </a:r>
            <a:r>
              <a:rPr lang="en-US" sz="900" kern="1200" dirty="0" err="1">
                <a:solidFill>
                  <a:schemeClr val="tx1"/>
                </a:solidFill>
                <a:effectLst/>
                <a:latin typeface="Arial"/>
                <a:cs typeface="Arial"/>
              </a:rPr>
              <a:t>Ardakanian</a:t>
            </a:r>
            <a:r>
              <a:rPr lang="en-US" sz="900" kern="1200" dirty="0">
                <a:solidFill>
                  <a:schemeClr val="tx1"/>
                </a:solidFill>
                <a:effectLst/>
                <a:latin typeface="Arial"/>
                <a:cs typeface="Arial"/>
              </a:rPr>
              <a:t>, R. and P. Gremillion (2017). The role of constructed wetlands for biomass production within water-soil-waste nexus. In: Water Sci Technol (2017) 75 (10): 2237–2245. Available at: </a:t>
            </a:r>
            <a:r>
              <a:rPr lang="en-US" sz="900" u="sng" kern="1200" dirty="0">
                <a:solidFill>
                  <a:schemeClr val="tx1"/>
                </a:solidFill>
                <a:effectLst/>
                <a:latin typeface="Arial"/>
                <a:cs typeface="Arial"/>
                <a:hlinkClick r:id="rId3">
                  <a:extLst>
                    <a:ext uri="{A12FA001-AC4F-418D-AE19-62706E023703}">
                      <ahyp:hlinkClr xmlns:ahyp="http://schemas.microsoft.com/office/drawing/2018/hyperlinkcolor" val="tx"/>
                    </a:ext>
                  </a:extLst>
                </a:hlinkClick>
              </a:rPr>
              <a:t>https://iwaponline.com/wst/article/75/10/2237/29902/The-role-of-constructed-wetlands-for-biomass</a:t>
            </a:r>
            <a:r>
              <a:rPr lang="en-US" dirty="0">
                <a:latin typeface="Arial"/>
                <a:cs typeface="Arial"/>
              </a:rPr>
              <a:t> </a:t>
            </a:r>
            <a:endParaRPr lang="en-US" noProof="0" dirty="0">
              <a:solidFill>
                <a:schemeClr val="tx1"/>
              </a:solidFill>
              <a:cs typeface="Arial"/>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en-US" noProof="0" dirty="0">
              <a:latin typeface="Arial"/>
              <a:cs typeface="Arial"/>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noProof="0" dirty="0">
                <a:latin typeface="Arial"/>
                <a:cs typeface="Arial"/>
              </a:rPr>
              <a:t>WWAP (United Nations World Water Assessment </a:t>
            </a:r>
            <a:r>
              <a:rPr lang="en-US" noProof="0" dirty="0" err="1">
                <a:latin typeface="Arial"/>
                <a:cs typeface="Arial"/>
              </a:rPr>
              <a:t>Programme</a:t>
            </a:r>
            <a:r>
              <a:rPr lang="en-US" noProof="0" dirty="0">
                <a:latin typeface="Arial"/>
                <a:cs typeface="Arial"/>
              </a:rPr>
              <a:t>)/UN-Water. 2018. The United Nations World Water Development Report 2018: Nature-Based Solutions for Water. Paris, UNESCO.</a:t>
            </a:r>
          </a:p>
          <a:p>
            <a:pPr marL="0" marR="0" lvl="0" indent="0" algn="l" defTabSz="685800" rtl="0" eaLnBrk="1" fontAlgn="auto" latinLnBrk="0" hangingPunct="1">
              <a:lnSpc>
                <a:spcPct val="100000"/>
              </a:lnSpc>
              <a:spcBef>
                <a:spcPts val="0"/>
              </a:spcBef>
              <a:spcAft>
                <a:spcPts val="0"/>
              </a:spcAft>
              <a:buClrTx/>
              <a:buSzTx/>
              <a:buFontTx/>
              <a:buNone/>
              <a:tabLst/>
              <a:defRPr/>
            </a:pPr>
            <a:r>
              <a:rPr lang="en-US" noProof="0" dirty="0">
                <a:latin typeface="Arial"/>
                <a:cs typeface="Arial"/>
              </a:rPr>
              <a:t>and full source: https://iwaponline.com/wst/article/75/10/2237/29902/The-role-of-constructed-wetlands-for-biomass</a:t>
            </a:r>
          </a:p>
          <a:p>
            <a:endParaRPr lang="de-DE" dirty="0"/>
          </a:p>
        </p:txBody>
      </p:sp>
      <p:sp>
        <p:nvSpPr>
          <p:cNvPr id="4" name="Foliennummernplatzhalter 3"/>
          <p:cNvSpPr>
            <a:spLocks noGrp="1"/>
          </p:cNvSpPr>
          <p:nvPr>
            <p:ph type="sldNum" sz="quarter" idx="5"/>
          </p:nvPr>
        </p:nvSpPr>
        <p:spPr/>
        <p:txBody>
          <a:bodyPr/>
          <a:lstStyle/>
          <a:p>
            <a:fld id="{4045F879-0589-40D4-B0E5-B74D0CAD5C6C}" type="slidenum">
              <a:rPr lang="en-GB" smtClean="0"/>
              <a:pPr/>
              <a:t>9</a:t>
            </a:fld>
            <a:endParaRPr lang="en-GB"/>
          </a:p>
        </p:txBody>
      </p:sp>
    </p:spTree>
    <p:extLst>
      <p:ext uri="{BB962C8B-B14F-4D97-AF65-F5344CB8AC3E}">
        <p14:creationId xmlns:p14="http://schemas.microsoft.com/office/powerpoint/2010/main" val="16249744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7.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2.png"/><Relationship Id="rId4" Type="http://schemas.openxmlformats.org/officeDocument/2006/relationships/image" Target="../media/image17.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11.png"/><Relationship Id="rId2"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20.jpeg"/><Relationship Id="rId4" Type="http://schemas.openxmlformats.org/officeDocument/2006/relationships/image" Target="../media/image19.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22.png"/><Relationship Id="rId7" Type="http://schemas.openxmlformats.org/officeDocument/2006/relationships/image" Target="../media/image23.png"/><Relationship Id="rId12" Type="http://schemas.openxmlformats.org/officeDocument/2006/relationships/image" Target="../media/image28.svg"/><Relationship Id="rId2" Type="http://schemas.openxmlformats.org/officeDocument/2006/relationships/image" Target="../media/image21.png"/><Relationship Id="rId1" Type="http://schemas.openxmlformats.org/officeDocument/2006/relationships/slideMaster" Target="../slideMasters/slideMaster1.xml"/><Relationship Id="rId6" Type="http://schemas.openxmlformats.org/officeDocument/2006/relationships/image" Target="../media/image4.png"/><Relationship Id="rId11" Type="http://schemas.openxmlformats.org/officeDocument/2006/relationships/image" Target="../media/image27.png"/><Relationship Id="rId5" Type="http://schemas.openxmlformats.org/officeDocument/2006/relationships/image" Target="../media/image2.png"/><Relationship Id="rId10" Type="http://schemas.openxmlformats.org/officeDocument/2006/relationships/image" Target="../media/image26.svg"/><Relationship Id="rId4" Type="http://schemas.openxmlformats.org/officeDocument/2006/relationships/image" Target="../media/image3.png"/><Relationship Id="rId9" Type="http://schemas.openxmlformats.org/officeDocument/2006/relationships/image" Target="../media/image2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colour">
    <p:spTree>
      <p:nvGrpSpPr>
        <p:cNvPr id="1" name=""/>
        <p:cNvGrpSpPr/>
        <p:nvPr/>
      </p:nvGrpSpPr>
      <p:grpSpPr>
        <a:xfrm>
          <a:off x="0" y="0"/>
          <a:ext cx="0" cy="0"/>
          <a:chOff x="0" y="0"/>
          <a:chExt cx="0" cy="0"/>
        </a:xfrm>
      </p:grpSpPr>
      <p:pic>
        <p:nvPicPr>
          <p:cNvPr id="14" name="Picture 13" descr="Icon&#10;&#10;Description automatically generated with medium confidence">
            <a:extLst>
              <a:ext uri="{FF2B5EF4-FFF2-40B4-BE49-F238E27FC236}">
                <a16:creationId xmlns:a16="http://schemas.microsoft.com/office/drawing/2014/main" id="{DF8B4763-8085-470F-B389-2C256EAC835D}"/>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1382170"/>
            <a:ext cx="9144000" cy="2379160"/>
          </a:xfrm>
          <a:prstGeom prst="rect">
            <a:avLst/>
          </a:prstGeom>
        </p:spPr>
      </p:pic>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684000" y="2266746"/>
            <a:ext cx="7971711" cy="360099"/>
          </a:xfrm>
          <a:prstGeom prst="rect">
            <a:avLst/>
          </a:prstGeom>
        </p:spPr>
        <p:txBody>
          <a:bodyPr wrap="square">
            <a:spAutoFit/>
          </a:bodyPr>
          <a:lstStyle>
            <a:lvl1pPr>
              <a:defRPr sz="2600" b="1">
                <a:solidFill>
                  <a:schemeClr val="bg1"/>
                </a:solidFill>
              </a:defRPr>
            </a:lvl1pPr>
          </a:lstStyle>
          <a:p>
            <a:r>
              <a:rPr lang="en-GB"/>
              <a:t>Title slide/headline with colour Nexus visual</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84000" y="2786091"/>
            <a:ext cx="7970837" cy="384721"/>
          </a:xfrm>
          <a:prstGeom prst="rect">
            <a:avLst/>
          </a:prstGeom>
        </p:spPr>
        <p:txBody>
          <a:bodyPr>
            <a:spAutoFit/>
          </a:bodyPr>
          <a:lstStyle>
            <a:lvl1pPr marL="0" indent="0">
              <a:lnSpc>
                <a:spcPct val="95000"/>
              </a:lnSpc>
              <a:spcBef>
                <a:spcPts val="1200"/>
              </a:spcBef>
              <a:spcAft>
                <a:spcPts val="0"/>
              </a:spcAft>
              <a:buNone/>
              <a:defRPr sz="2000">
                <a:solidFill>
                  <a:schemeClr val="bg1"/>
                </a:solidFill>
                <a:latin typeface="+mj-lt"/>
                <a:cs typeface="Calibri" panose="020F0502020204030204" pitchFamily="34" charset="0"/>
              </a:defRPr>
            </a:lvl1pPr>
          </a:lstStyle>
          <a:p>
            <a:pPr lvl="0"/>
            <a:r>
              <a:rPr lang="en-GB"/>
              <a:t>This is the sub-line</a:t>
            </a:r>
          </a:p>
        </p:txBody>
      </p:sp>
      <p:pic>
        <p:nvPicPr>
          <p:cNvPr id="11" name="Picture 10" descr="Logo, company name&#10;&#10;Description automatically generated">
            <a:extLst>
              <a:ext uri="{FF2B5EF4-FFF2-40B4-BE49-F238E27FC236}">
                <a16:creationId xmlns:a16="http://schemas.microsoft.com/office/drawing/2014/main" id="{F1FA2165-3EB1-416F-8418-3572E0CC76C5}"/>
              </a:ext>
            </a:extLst>
          </p:cNvPr>
          <p:cNvPicPr>
            <a:picLocks noChangeAspect="1"/>
          </p:cNvPicPr>
          <p:nvPr userDrawn="1"/>
        </p:nvPicPr>
        <p:blipFill>
          <a:blip r:embed="rId3"/>
          <a:stretch>
            <a:fillRect/>
          </a:stretch>
        </p:blipFill>
        <p:spPr>
          <a:xfrm>
            <a:off x="6451736" y="247685"/>
            <a:ext cx="2218949" cy="865634"/>
          </a:xfrm>
          <a:prstGeom prst="rect">
            <a:avLst/>
          </a:prstGeom>
        </p:spPr>
      </p:pic>
      <p:sp>
        <p:nvSpPr>
          <p:cNvPr id="9" name="Date Placeholder 21">
            <a:extLst>
              <a:ext uri="{FF2B5EF4-FFF2-40B4-BE49-F238E27FC236}">
                <a16:creationId xmlns:a16="http://schemas.microsoft.com/office/drawing/2014/main" id="{884093BF-DC27-4A9C-9F1F-AA7A8A50AFFC}"/>
              </a:ext>
            </a:extLst>
          </p:cNvPr>
          <p:cNvSpPr>
            <a:spLocks noGrp="1"/>
          </p:cNvSpPr>
          <p:nvPr>
            <p:ph type="dt" sz="half" idx="13"/>
          </p:nvPr>
        </p:nvSpPr>
        <p:spPr>
          <a:xfrm>
            <a:off x="684000" y="4124658"/>
            <a:ext cx="1618490" cy="215988"/>
          </a:xfrm>
          <a:prstGeom prst="rect">
            <a:avLst/>
          </a:prstGeom>
        </p:spPr>
        <p:txBody>
          <a:bodyPr/>
          <a:lstStyle>
            <a:lvl1pPr>
              <a:defRPr sz="1400">
                <a:solidFill>
                  <a:schemeClr val="tx2"/>
                </a:solidFill>
                <a:latin typeface="+mj-lt"/>
                <a:cs typeface="Calibri" panose="020F0502020204030204" pitchFamily="34" charset="0"/>
              </a:defRPr>
            </a:lvl1pPr>
          </a:lstStyle>
          <a:p>
            <a:fld id="{DD93220C-8909-4B09-8043-D71D84E9BD29}" type="datetime4">
              <a:rPr lang="en-GB" smtClean="0"/>
              <a:pPr/>
              <a:t>14 September 2022</a:t>
            </a:fld>
            <a:endParaRPr lang="en-GB"/>
          </a:p>
        </p:txBody>
      </p:sp>
      <p:pic>
        <p:nvPicPr>
          <p:cNvPr id="13" name="Picture 12">
            <a:extLst>
              <a:ext uri="{FF2B5EF4-FFF2-40B4-BE49-F238E27FC236}">
                <a16:creationId xmlns:a16="http://schemas.microsoft.com/office/drawing/2014/main" id="{0F3103E5-EEAC-43C0-ACC4-B9C590947E69}"/>
              </a:ext>
            </a:extLst>
          </p:cNvPr>
          <p:cNvPicPr>
            <a:picLocks noChangeAspect="1"/>
          </p:cNvPicPr>
          <p:nvPr userDrawn="1"/>
        </p:nvPicPr>
        <p:blipFill>
          <a:blip r:embed="rId4"/>
          <a:stretch>
            <a:fillRect/>
          </a:stretch>
        </p:blipFill>
        <p:spPr>
          <a:xfrm>
            <a:off x="699848" y="179867"/>
            <a:ext cx="3197359" cy="987554"/>
          </a:xfrm>
          <a:prstGeom prst="rect">
            <a:avLst/>
          </a:prstGeom>
        </p:spPr>
      </p:pic>
      <p:pic>
        <p:nvPicPr>
          <p:cNvPr id="12" name="Picture 11" descr="Text&#10;&#10;Description automatically generated">
            <a:extLst>
              <a:ext uri="{FF2B5EF4-FFF2-40B4-BE49-F238E27FC236}">
                <a16:creationId xmlns:a16="http://schemas.microsoft.com/office/drawing/2014/main" id="{CC16DC49-64CC-40A5-9B9E-39EED8684A62}"/>
              </a:ext>
            </a:extLst>
          </p:cNvPr>
          <p:cNvPicPr>
            <a:picLocks noChangeAspect="1"/>
          </p:cNvPicPr>
          <p:nvPr userDrawn="1"/>
        </p:nvPicPr>
        <p:blipFill>
          <a:blip r:embed="rId5"/>
          <a:stretch>
            <a:fillRect/>
          </a:stretch>
        </p:blipFill>
        <p:spPr>
          <a:xfrm>
            <a:off x="6693474" y="4124658"/>
            <a:ext cx="1390256" cy="547200"/>
          </a:xfrm>
          <a:prstGeom prst="rect">
            <a:avLst/>
          </a:prstGeom>
        </p:spPr>
      </p:pic>
    </p:spTree>
    <p:extLst>
      <p:ext uri="{BB962C8B-B14F-4D97-AF65-F5344CB8AC3E}">
        <p14:creationId xmlns:p14="http://schemas.microsoft.com/office/powerpoint/2010/main" val="713914068"/>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pter start slide, alternative">
    <p:spTree>
      <p:nvGrpSpPr>
        <p:cNvPr id="1" name=""/>
        <p:cNvGrpSpPr/>
        <p:nvPr/>
      </p:nvGrpSpPr>
      <p:grpSpPr>
        <a:xfrm>
          <a:off x="0" y="0"/>
          <a:ext cx="0" cy="0"/>
          <a:chOff x="0" y="0"/>
          <a:chExt cx="0" cy="0"/>
        </a:xfrm>
      </p:grpSpPr>
      <p:sp>
        <p:nvSpPr>
          <p:cNvPr id="28" name="Picture Placeholder 27">
            <a:extLst>
              <a:ext uri="{FF2B5EF4-FFF2-40B4-BE49-F238E27FC236}">
                <a16:creationId xmlns:a16="http://schemas.microsoft.com/office/drawing/2014/main" id="{5BFCB099-335F-4015-AAE2-C620736A14A6}"/>
              </a:ext>
            </a:extLst>
          </p:cNvPr>
          <p:cNvSpPr>
            <a:spLocks noGrp="1"/>
          </p:cNvSpPr>
          <p:nvPr>
            <p:ph type="pic" sz="quarter" idx="13"/>
          </p:nvPr>
        </p:nvSpPr>
        <p:spPr>
          <a:xfrm>
            <a:off x="5041232" y="2892158"/>
            <a:ext cx="2710511" cy="1867241"/>
          </a:xfrm>
          <a:custGeom>
            <a:avLst/>
            <a:gdLst>
              <a:gd name="connsiteX0" fmla="*/ 2041502 w 2710511"/>
              <a:gd name="connsiteY0" fmla="*/ 275 h 1867241"/>
              <a:gd name="connsiteX1" fmla="*/ 2668823 w 2710511"/>
              <a:gd name="connsiteY1" fmla="*/ 730310 h 1867241"/>
              <a:gd name="connsiteX2" fmla="*/ 2605028 w 2710511"/>
              <a:gd name="connsiteY2" fmla="*/ 1432061 h 1867241"/>
              <a:gd name="connsiteX3" fmla="*/ 1531141 w 2710511"/>
              <a:gd name="connsiteY3" fmla="*/ 1860973 h 1867241"/>
              <a:gd name="connsiteX4" fmla="*/ 457250 w 2710511"/>
              <a:gd name="connsiteY4" fmla="*/ 1304469 h 1867241"/>
              <a:gd name="connsiteX5" fmla="*/ 52 w 2710511"/>
              <a:gd name="connsiteY5" fmla="*/ 435843 h 1867241"/>
              <a:gd name="connsiteX6" fmla="*/ 542312 w 2710511"/>
              <a:gd name="connsiteY6" fmla="*/ 177417 h 1867241"/>
              <a:gd name="connsiteX7" fmla="*/ 1297223 w 2710511"/>
              <a:gd name="connsiteY7" fmla="*/ 400701 h 1867241"/>
              <a:gd name="connsiteX8" fmla="*/ 2041502 w 2710511"/>
              <a:gd name="connsiteY8" fmla="*/ 275 h 1867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10511" h="1867241">
                <a:moveTo>
                  <a:pt x="2041502" y="275"/>
                </a:moveTo>
                <a:cubicBezTo>
                  <a:pt x="2270102" y="12680"/>
                  <a:pt x="2606800" y="504084"/>
                  <a:pt x="2668823" y="730310"/>
                </a:cubicBezTo>
                <a:cubicBezTo>
                  <a:pt x="2730846" y="956536"/>
                  <a:pt x="2734391" y="1209948"/>
                  <a:pt x="2605028" y="1432061"/>
                </a:cubicBezTo>
                <a:cubicBezTo>
                  <a:pt x="2417187" y="1726228"/>
                  <a:pt x="1910369" y="1903503"/>
                  <a:pt x="1531141" y="1860973"/>
                </a:cubicBezTo>
                <a:cubicBezTo>
                  <a:pt x="1151913" y="1818443"/>
                  <a:pt x="694711" y="1568572"/>
                  <a:pt x="457250" y="1304469"/>
                </a:cubicBezTo>
                <a:cubicBezTo>
                  <a:pt x="177259" y="1040366"/>
                  <a:pt x="-3493" y="634317"/>
                  <a:pt x="52" y="435843"/>
                </a:cubicBezTo>
                <a:cubicBezTo>
                  <a:pt x="3597" y="237369"/>
                  <a:pt x="326117" y="183274"/>
                  <a:pt x="542312" y="177417"/>
                </a:cubicBezTo>
                <a:cubicBezTo>
                  <a:pt x="758507" y="171560"/>
                  <a:pt x="1042042" y="460350"/>
                  <a:pt x="1297223" y="400701"/>
                </a:cubicBezTo>
                <a:cubicBezTo>
                  <a:pt x="1630377" y="399531"/>
                  <a:pt x="1812902" y="-12130"/>
                  <a:pt x="2041502" y="275"/>
                </a:cubicBezTo>
                <a:close/>
              </a:path>
            </a:pathLst>
          </a:custGeom>
        </p:spPr>
        <p:txBody>
          <a:bodyPr wrap="square">
            <a:noAutofit/>
          </a:bodyPr>
          <a:lstStyle/>
          <a:p>
            <a:endParaRPr lang="en-GB"/>
          </a:p>
        </p:txBody>
      </p:sp>
      <p:sp>
        <p:nvSpPr>
          <p:cNvPr id="25" name="Picture Placeholder 24">
            <a:extLst>
              <a:ext uri="{FF2B5EF4-FFF2-40B4-BE49-F238E27FC236}">
                <a16:creationId xmlns:a16="http://schemas.microsoft.com/office/drawing/2014/main" id="{63D0A4BF-51C2-4D74-9CE2-DE1498AD2A22}"/>
              </a:ext>
            </a:extLst>
          </p:cNvPr>
          <p:cNvSpPr>
            <a:spLocks noGrp="1"/>
          </p:cNvSpPr>
          <p:nvPr>
            <p:ph type="pic" sz="quarter" idx="12"/>
          </p:nvPr>
        </p:nvSpPr>
        <p:spPr>
          <a:xfrm>
            <a:off x="7015898" y="1521296"/>
            <a:ext cx="2036757" cy="2733850"/>
          </a:xfrm>
          <a:custGeom>
            <a:avLst/>
            <a:gdLst>
              <a:gd name="connsiteX0" fmla="*/ 923813 w 2036757"/>
              <a:gd name="connsiteY0" fmla="*/ 849 h 2733850"/>
              <a:gd name="connsiteX1" fmla="*/ 1572274 w 2036757"/>
              <a:gd name="connsiteY1" fmla="*/ 227239 h 2733850"/>
              <a:gd name="connsiteX2" fmla="*/ 2036003 w 2036757"/>
              <a:gd name="connsiteY2" fmla="*/ 1107939 h 2733850"/>
              <a:gd name="connsiteX3" fmla="*/ 1914974 w 2036757"/>
              <a:gd name="connsiteY3" fmla="*/ 1973228 h 2733850"/>
              <a:gd name="connsiteX4" fmla="*/ 1744554 w 2036757"/>
              <a:gd name="connsiteY4" fmla="*/ 2422174 h 2733850"/>
              <a:gd name="connsiteX5" fmla="*/ 1485361 w 2036757"/>
              <a:gd name="connsiteY5" fmla="*/ 2710101 h 2733850"/>
              <a:gd name="connsiteX6" fmla="*/ 1020241 w 2036757"/>
              <a:gd name="connsiteY6" fmla="*/ 2556740 h 2733850"/>
              <a:gd name="connsiteX7" fmla="*/ 658510 w 2036757"/>
              <a:gd name="connsiteY7" fmla="*/ 1490942 h 2733850"/>
              <a:gd name="connsiteX8" fmla="*/ 65970 w 2036757"/>
              <a:gd name="connsiteY8" fmla="*/ 1274448 h 2733850"/>
              <a:gd name="connsiteX9" fmla="*/ 43280 w 2036757"/>
              <a:gd name="connsiteY9" fmla="*/ 725341 h 2733850"/>
              <a:gd name="connsiteX10" fmla="*/ 548519 w 2036757"/>
              <a:gd name="connsiteY10" fmla="*/ 114548 h 2733850"/>
              <a:gd name="connsiteX11" fmla="*/ 923813 w 2036757"/>
              <a:gd name="connsiteY11" fmla="*/ 849 h 273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36757" h="2733850">
                <a:moveTo>
                  <a:pt x="923813" y="849"/>
                </a:moveTo>
                <a:cubicBezTo>
                  <a:pt x="1159929" y="11655"/>
                  <a:pt x="1417327" y="123761"/>
                  <a:pt x="1572274" y="227239"/>
                </a:cubicBezTo>
                <a:cubicBezTo>
                  <a:pt x="1820188" y="392804"/>
                  <a:pt x="1976857" y="757739"/>
                  <a:pt x="2036003" y="1107939"/>
                </a:cubicBezTo>
                <a:cubicBezTo>
                  <a:pt x="2044258" y="1460200"/>
                  <a:pt x="1983484" y="1756041"/>
                  <a:pt x="1914974" y="1973228"/>
                </a:cubicBezTo>
                <a:cubicBezTo>
                  <a:pt x="1870752" y="2174850"/>
                  <a:pt x="1820510" y="2300813"/>
                  <a:pt x="1744554" y="2422174"/>
                </a:cubicBezTo>
                <a:cubicBezTo>
                  <a:pt x="1668597" y="2543534"/>
                  <a:pt x="1608983" y="2668804"/>
                  <a:pt x="1485361" y="2710101"/>
                </a:cubicBezTo>
                <a:cubicBezTo>
                  <a:pt x="1361739" y="2751397"/>
                  <a:pt x="1158049" y="2759933"/>
                  <a:pt x="1020241" y="2556740"/>
                </a:cubicBezTo>
                <a:cubicBezTo>
                  <a:pt x="882433" y="2353546"/>
                  <a:pt x="810298" y="1709011"/>
                  <a:pt x="658510" y="1490942"/>
                </a:cubicBezTo>
                <a:cubicBezTo>
                  <a:pt x="506722" y="1272872"/>
                  <a:pt x="168509" y="1402048"/>
                  <a:pt x="65970" y="1274448"/>
                </a:cubicBezTo>
                <a:cubicBezTo>
                  <a:pt x="-36568" y="1146848"/>
                  <a:pt x="503" y="955287"/>
                  <a:pt x="43280" y="725341"/>
                </a:cubicBezTo>
                <a:cubicBezTo>
                  <a:pt x="112025" y="501066"/>
                  <a:pt x="320335" y="232875"/>
                  <a:pt x="548519" y="114548"/>
                </a:cubicBezTo>
                <a:cubicBezTo>
                  <a:pt x="648137" y="24350"/>
                  <a:pt x="782144" y="-5634"/>
                  <a:pt x="923813" y="849"/>
                </a:cubicBezTo>
                <a:close/>
              </a:path>
            </a:pathLst>
          </a:custGeom>
        </p:spPr>
        <p:txBody>
          <a:bodyPr wrap="square">
            <a:noAutofit/>
          </a:bodyPr>
          <a:lstStyle/>
          <a:p>
            <a:endParaRPr lang="en-GB"/>
          </a:p>
        </p:txBody>
      </p:sp>
      <p:sp>
        <p:nvSpPr>
          <p:cNvPr id="20" name="Picture Placeholder 19">
            <a:extLst>
              <a:ext uri="{FF2B5EF4-FFF2-40B4-BE49-F238E27FC236}">
                <a16:creationId xmlns:a16="http://schemas.microsoft.com/office/drawing/2014/main" id="{4CFAED8B-3BE1-49D2-99A6-3E215E1EDC32}"/>
              </a:ext>
            </a:extLst>
          </p:cNvPr>
          <p:cNvSpPr>
            <a:spLocks noGrp="1"/>
          </p:cNvSpPr>
          <p:nvPr>
            <p:ph type="pic" sz="quarter" idx="11"/>
          </p:nvPr>
        </p:nvSpPr>
        <p:spPr>
          <a:xfrm>
            <a:off x="5273632" y="781666"/>
            <a:ext cx="2348210" cy="2342220"/>
          </a:xfrm>
          <a:custGeom>
            <a:avLst/>
            <a:gdLst>
              <a:gd name="connsiteX0" fmla="*/ 1756983 w 2348210"/>
              <a:gd name="connsiteY0" fmla="*/ 19 h 2342220"/>
              <a:gd name="connsiteX1" fmla="*/ 1846313 w 2348210"/>
              <a:gd name="connsiteY1" fmla="*/ 3561 h 2342220"/>
              <a:gd name="connsiteX2" fmla="*/ 2298198 w 2348210"/>
              <a:gd name="connsiteY2" fmla="*/ 210896 h 2342220"/>
              <a:gd name="connsiteX3" fmla="*/ 2308539 w 2348210"/>
              <a:gd name="connsiteY3" fmla="*/ 568841 h 2342220"/>
              <a:gd name="connsiteX4" fmla="*/ 1995171 w 2348210"/>
              <a:gd name="connsiteY4" fmla="*/ 912647 h 2342220"/>
              <a:gd name="connsiteX5" fmla="*/ 1551215 w 2348210"/>
              <a:gd name="connsiteY5" fmla="*/ 1443233 h 2342220"/>
              <a:gd name="connsiteX6" fmla="*/ 1603056 w 2348210"/>
              <a:gd name="connsiteY6" fmla="*/ 2082989 h 2342220"/>
              <a:gd name="connsiteX7" fmla="*/ 1053053 w 2348210"/>
              <a:gd name="connsiteY7" fmla="*/ 2342220 h 2342220"/>
              <a:gd name="connsiteX8" fmla="*/ 266862 w 2348210"/>
              <a:gd name="connsiteY8" fmla="*/ 2094836 h 2342220"/>
              <a:gd name="connsiteX9" fmla="*/ 67364 w 2348210"/>
              <a:gd name="connsiteY9" fmla="*/ 938985 h 2342220"/>
              <a:gd name="connsiteX10" fmla="*/ 995564 w 2348210"/>
              <a:gd name="connsiteY10" fmla="*/ 163540 h 2342220"/>
              <a:gd name="connsiteX11" fmla="*/ 1756983 w 2348210"/>
              <a:gd name="connsiteY11" fmla="*/ 19 h 234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48210" h="2342220">
                <a:moveTo>
                  <a:pt x="1756983" y="19"/>
                </a:moveTo>
                <a:cubicBezTo>
                  <a:pt x="1788109" y="-160"/>
                  <a:pt x="1817963" y="987"/>
                  <a:pt x="1846313" y="3561"/>
                </a:cubicBezTo>
                <a:cubicBezTo>
                  <a:pt x="2037723" y="23858"/>
                  <a:pt x="2229135" y="123771"/>
                  <a:pt x="2298198" y="210896"/>
                </a:cubicBezTo>
                <a:cubicBezTo>
                  <a:pt x="2367261" y="298021"/>
                  <a:pt x="2359044" y="451883"/>
                  <a:pt x="2308539" y="568841"/>
                </a:cubicBezTo>
                <a:cubicBezTo>
                  <a:pt x="2258035" y="685799"/>
                  <a:pt x="2182530" y="730588"/>
                  <a:pt x="1995171" y="912647"/>
                </a:cubicBezTo>
                <a:cubicBezTo>
                  <a:pt x="1813130" y="1057492"/>
                  <a:pt x="1611251" y="1250834"/>
                  <a:pt x="1551215" y="1443233"/>
                </a:cubicBezTo>
                <a:cubicBezTo>
                  <a:pt x="1491179" y="1635632"/>
                  <a:pt x="1686082" y="1933158"/>
                  <a:pt x="1603056" y="2082989"/>
                </a:cubicBezTo>
                <a:cubicBezTo>
                  <a:pt x="1520029" y="2232821"/>
                  <a:pt x="1286830" y="2334945"/>
                  <a:pt x="1053053" y="2342220"/>
                </a:cubicBezTo>
                <a:cubicBezTo>
                  <a:pt x="819274" y="2322914"/>
                  <a:pt x="431154" y="2292515"/>
                  <a:pt x="266862" y="2094836"/>
                </a:cubicBezTo>
                <a:cubicBezTo>
                  <a:pt x="-24809" y="1886629"/>
                  <a:pt x="-54087" y="1260867"/>
                  <a:pt x="67364" y="938985"/>
                </a:cubicBezTo>
                <a:cubicBezTo>
                  <a:pt x="188814" y="617102"/>
                  <a:pt x="666051" y="296049"/>
                  <a:pt x="995564" y="163540"/>
                </a:cubicBezTo>
                <a:cubicBezTo>
                  <a:pt x="1258871" y="67439"/>
                  <a:pt x="1539099" y="1267"/>
                  <a:pt x="1756983" y="19"/>
                </a:cubicBezTo>
                <a:close/>
              </a:path>
            </a:pathLst>
          </a:custGeom>
        </p:spPr>
        <p:txBody>
          <a:bodyPr wrap="square">
            <a:noAutofit/>
          </a:bodyPr>
          <a:lstStyle/>
          <a:p>
            <a:endParaRPr lang="en-GB"/>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290776" y="2892158"/>
            <a:ext cx="4341160" cy="384721"/>
          </a:xfrm>
          <a:prstGeom prst="rect">
            <a:avLst/>
          </a:prstGeom>
        </p:spPr>
        <p:txBody>
          <a:bodyPr wrap="square">
            <a:spAutoFit/>
          </a:bodyPr>
          <a:lstStyle>
            <a:lvl1pPr marL="0" indent="0">
              <a:lnSpc>
                <a:spcPct val="95000"/>
              </a:lnSpc>
              <a:spcBef>
                <a:spcPts val="0"/>
              </a:spcBef>
              <a:spcAft>
                <a:spcPts val="0"/>
              </a:spcAft>
              <a:buNone/>
              <a:defRPr sz="2000">
                <a:solidFill>
                  <a:srgbClr val="004C82"/>
                </a:solidFill>
                <a:latin typeface="+mj-lt"/>
              </a:defRPr>
            </a:lvl1pPr>
          </a:lstStyle>
          <a:p>
            <a:r>
              <a:rPr lang="en-GB"/>
              <a:t>This is the sub-line</a:t>
            </a:r>
          </a:p>
        </p:txBody>
      </p:sp>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290775" y="1869867"/>
            <a:ext cx="4750457" cy="812530"/>
          </a:xfrm>
          <a:prstGeom prst="rect">
            <a:avLst/>
          </a:prstGeom>
        </p:spPr>
        <p:txBody>
          <a:bodyPr wrap="square">
            <a:spAutoFit/>
          </a:bodyPr>
          <a:lstStyle>
            <a:lvl1pPr>
              <a:defRPr sz="2600" b="1">
                <a:solidFill>
                  <a:srgbClr val="004C82"/>
                </a:solidFill>
              </a:defRPr>
            </a:lvl1pPr>
          </a:lstStyle>
          <a:p>
            <a:r>
              <a:rPr lang="en-GB"/>
              <a:t>Section start slide</a:t>
            </a:r>
            <a:br>
              <a:rPr lang="en-GB"/>
            </a:br>
            <a:r>
              <a:rPr lang="en-GB"/>
              <a:t>This may also have two lines</a:t>
            </a:r>
          </a:p>
        </p:txBody>
      </p:sp>
      <p:pic>
        <p:nvPicPr>
          <p:cNvPr id="6" name="Picture 5">
            <a:extLst>
              <a:ext uri="{FF2B5EF4-FFF2-40B4-BE49-F238E27FC236}">
                <a16:creationId xmlns:a16="http://schemas.microsoft.com/office/drawing/2014/main" id="{CFA82D05-4119-4032-86A9-E6888DFE308B}"/>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pic>
        <p:nvPicPr>
          <p:cNvPr id="8" name="Picture 7">
            <a:extLst>
              <a:ext uri="{FF2B5EF4-FFF2-40B4-BE49-F238E27FC236}">
                <a16:creationId xmlns:a16="http://schemas.microsoft.com/office/drawing/2014/main" id="{7F30F8E5-3217-4F36-AF8B-5C977687A319}"/>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4416499"/>
            <a:ext cx="9144000" cy="727245"/>
          </a:xfrm>
          <a:prstGeom prst="rect">
            <a:avLst/>
          </a:prstGeom>
        </p:spPr>
      </p:pic>
      <p:sp>
        <p:nvSpPr>
          <p:cNvPr id="11" name="Slide Number Placeholder 3">
            <a:extLst>
              <a:ext uri="{FF2B5EF4-FFF2-40B4-BE49-F238E27FC236}">
                <a16:creationId xmlns:a16="http://schemas.microsoft.com/office/drawing/2014/main" id="{0A68D1DE-9AA7-4CF9-A35F-B13B776858B3}"/>
              </a:ext>
            </a:extLst>
          </p:cNvPr>
          <p:cNvSpPr txBox="1">
            <a:spLocks/>
          </p:cNvSpPr>
          <p:nvPr userDrawn="1"/>
        </p:nvSpPr>
        <p:spPr>
          <a:xfrm>
            <a:off x="6957528" y="4754925"/>
            <a:ext cx="2057400" cy="274637"/>
          </a:xfrm>
          <a:prstGeom prst="rect">
            <a:avLst/>
          </a:prstGeom>
        </p:spPr>
        <p:txBody>
          <a:bodyPr vert="horz" lIns="91440" tIns="45720" rIns="91440" bIns="45720" rtlCol="0" anchor="ctr"/>
          <a:lstStyle>
            <a:defPPr>
              <a:defRPr lang="de-DE"/>
            </a:defPPr>
            <a:lvl1pPr marL="0" algn="r" defTabSz="685800" rtl="0" eaLnBrk="1" latinLnBrk="0" hangingPunct="1">
              <a:defRPr sz="1000" b="1" kern="1200">
                <a:solidFill>
                  <a:srgbClr val="575756"/>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CF23C0C3-F0EC-4AF0-84C8-08554CFEDD03}" type="slidenum">
              <a:rPr lang="en-GB" smtClean="0"/>
              <a:pPr/>
              <a:t>‹Nr.›</a:t>
            </a:fld>
            <a:endParaRPr lang="en-GB"/>
          </a:p>
        </p:txBody>
      </p:sp>
    </p:spTree>
    <p:extLst>
      <p:ext uri="{BB962C8B-B14F-4D97-AF65-F5344CB8AC3E}">
        <p14:creationId xmlns:p14="http://schemas.microsoft.com/office/powerpoint/2010/main" val="846429090"/>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ustom Layout">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636724D-17DF-4D10-AB44-BA3254A27119}"/>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4" y="4423790"/>
            <a:ext cx="9144000" cy="727245"/>
          </a:xfrm>
          <a:prstGeom prst="rect">
            <a:avLst/>
          </a:prstGeom>
        </p:spPr>
      </p:pic>
      <p:sp>
        <p:nvSpPr>
          <p:cNvPr id="24" name="Isosceles Triangle 3">
            <a:extLst>
              <a:ext uri="{FF2B5EF4-FFF2-40B4-BE49-F238E27FC236}">
                <a16:creationId xmlns:a16="http://schemas.microsoft.com/office/drawing/2014/main" id="{1BDB90DE-A46E-4131-A1D1-D9B0DF2F49E4}"/>
              </a:ext>
            </a:extLst>
          </p:cNvPr>
          <p:cNvSpPr/>
          <p:nvPr userDrawn="1"/>
        </p:nvSpPr>
        <p:spPr>
          <a:xfrm>
            <a:off x="572052" y="1534902"/>
            <a:ext cx="4102547" cy="2994624"/>
          </a:xfrm>
          <a:custGeom>
            <a:avLst/>
            <a:gdLst>
              <a:gd name="connsiteX0" fmla="*/ 0 w 3466214"/>
              <a:gd name="connsiteY0" fmla="*/ 2988116 h 2988116"/>
              <a:gd name="connsiteX1" fmla="*/ 1733107 w 3466214"/>
              <a:gd name="connsiteY1" fmla="*/ 0 h 2988116"/>
              <a:gd name="connsiteX2" fmla="*/ 3466214 w 3466214"/>
              <a:gd name="connsiteY2" fmla="*/ 2988116 h 2988116"/>
              <a:gd name="connsiteX3" fmla="*/ 0 w 3466214"/>
              <a:gd name="connsiteY3" fmla="*/ 2988116 h 2988116"/>
              <a:gd name="connsiteX0" fmla="*/ 37772 w 3541758"/>
              <a:gd name="connsiteY0" fmla="*/ 2988116 h 2988116"/>
              <a:gd name="connsiteX1" fmla="*/ 1770879 w 3541758"/>
              <a:gd name="connsiteY1" fmla="*/ 0 h 2988116"/>
              <a:gd name="connsiteX2" fmla="*/ 3503986 w 3541758"/>
              <a:gd name="connsiteY2" fmla="*/ 2988116 h 2988116"/>
              <a:gd name="connsiteX3" fmla="*/ 37772 w 3541758"/>
              <a:gd name="connsiteY3" fmla="*/ 2988116 h 2988116"/>
              <a:gd name="connsiteX0" fmla="*/ 37772 w 3541758"/>
              <a:gd name="connsiteY0" fmla="*/ 2988116 h 3209457"/>
              <a:gd name="connsiteX1" fmla="*/ 1770879 w 3541758"/>
              <a:gd name="connsiteY1" fmla="*/ 0 h 3209457"/>
              <a:gd name="connsiteX2" fmla="*/ 3503986 w 3541758"/>
              <a:gd name="connsiteY2" fmla="*/ 2988116 h 3209457"/>
              <a:gd name="connsiteX3" fmla="*/ 37772 w 3541758"/>
              <a:gd name="connsiteY3" fmla="*/ 2988116 h 3209457"/>
              <a:gd name="connsiteX0" fmla="*/ 37772 w 3823042"/>
              <a:gd name="connsiteY0" fmla="*/ 2988116 h 3209457"/>
              <a:gd name="connsiteX1" fmla="*/ 1770879 w 3823042"/>
              <a:gd name="connsiteY1" fmla="*/ 0 h 3209457"/>
              <a:gd name="connsiteX2" fmla="*/ 3503986 w 3823042"/>
              <a:gd name="connsiteY2" fmla="*/ 2988116 h 3209457"/>
              <a:gd name="connsiteX3" fmla="*/ 37772 w 3823042"/>
              <a:gd name="connsiteY3" fmla="*/ 2988116 h 3209457"/>
              <a:gd name="connsiteX0" fmla="*/ 77279 w 2518848"/>
              <a:gd name="connsiteY0" fmla="*/ 2903118 h 3316160"/>
              <a:gd name="connsiteX1" fmla="*/ 779027 w 2518848"/>
              <a:gd name="connsiteY1" fmla="*/ 62 h 3316160"/>
              <a:gd name="connsiteX2" fmla="*/ 2512134 w 2518848"/>
              <a:gd name="connsiteY2" fmla="*/ 2988178 h 3316160"/>
              <a:gd name="connsiteX3" fmla="*/ 77279 w 2518848"/>
              <a:gd name="connsiteY3" fmla="*/ 2903118 h 3316160"/>
              <a:gd name="connsiteX0" fmla="*/ 41479 w 1964712"/>
              <a:gd name="connsiteY0" fmla="*/ 2905819 h 3061033"/>
              <a:gd name="connsiteX1" fmla="*/ 743227 w 1964712"/>
              <a:gd name="connsiteY1" fmla="*/ 2763 h 3061033"/>
              <a:gd name="connsiteX2" fmla="*/ 1955338 w 1964712"/>
              <a:gd name="connsiteY2" fmla="*/ 2384823 h 3061033"/>
              <a:gd name="connsiteX3" fmla="*/ 41479 w 1964712"/>
              <a:gd name="connsiteY3" fmla="*/ 2905819 h 3061033"/>
              <a:gd name="connsiteX0" fmla="*/ 783413 w 2703205"/>
              <a:gd name="connsiteY0" fmla="*/ 1358202 h 1384837"/>
              <a:gd name="connsiteX1" fmla="*/ 92296 w 2703205"/>
              <a:gd name="connsiteY1" fmla="*/ 7499 h 1384837"/>
              <a:gd name="connsiteX2" fmla="*/ 2697272 w 2703205"/>
              <a:gd name="connsiteY2" fmla="*/ 837206 h 1384837"/>
              <a:gd name="connsiteX3" fmla="*/ 783413 w 2703205"/>
              <a:gd name="connsiteY3" fmla="*/ 1358202 h 1384837"/>
              <a:gd name="connsiteX0" fmla="*/ 827957 w 2695693"/>
              <a:gd name="connsiteY0" fmla="*/ 1412893 h 1437530"/>
              <a:gd name="connsiteX1" fmla="*/ 83677 w 2695693"/>
              <a:gd name="connsiteY1" fmla="*/ 9027 h 1437530"/>
              <a:gd name="connsiteX2" fmla="*/ 2688653 w 2695693"/>
              <a:gd name="connsiteY2" fmla="*/ 838734 h 1437530"/>
              <a:gd name="connsiteX3" fmla="*/ 827957 w 2695693"/>
              <a:gd name="connsiteY3" fmla="*/ 1412893 h 1437530"/>
              <a:gd name="connsiteX0" fmla="*/ 794300 w 2185829"/>
              <a:gd name="connsiteY0" fmla="*/ 1692253 h 1692757"/>
              <a:gd name="connsiteX1" fmla="*/ 50020 w 2185829"/>
              <a:gd name="connsiteY1" fmla="*/ 288387 h 1692757"/>
              <a:gd name="connsiteX2" fmla="*/ 2176531 w 2185829"/>
              <a:gd name="connsiteY2" fmla="*/ 118634 h 1692757"/>
              <a:gd name="connsiteX3" fmla="*/ 794300 w 2185829"/>
              <a:gd name="connsiteY3" fmla="*/ 1692253 h 1692757"/>
              <a:gd name="connsiteX0" fmla="*/ 798110 w 2652416"/>
              <a:gd name="connsiteY0" fmla="*/ 1676287 h 1766681"/>
              <a:gd name="connsiteX1" fmla="*/ 53830 w 2652416"/>
              <a:gd name="connsiteY1" fmla="*/ 272421 h 1766681"/>
              <a:gd name="connsiteX2" fmla="*/ 2180341 w 2652416"/>
              <a:gd name="connsiteY2" fmla="*/ 102668 h 1766681"/>
              <a:gd name="connsiteX3" fmla="*/ 2552481 w 2652416"/>
              <a:gd name="connsiteY3" fmla="*/ 1460026 h 1766681"/>
              <a:gd name="connsiteX4" fmla="*/ 798110 w 2652416"/>
              <a:gd name="connsiteY4" fmla="*/ 1676287 h 1766681"/>
              <a:gd name="connsiteX0" fmla="*/ 1433239 w 2607061"/>
              <a:gd name="connsiteY0" fmla="*/ 1864743 h 1924812"/>
              <a:gd name="connsiteX1" fmla="*/ 8475 w 2607061"/>
              <a:gd name="connsiteY1" fmla="*/ 280123 h 1924812"/>
              <a:gd name="connsiteX2" fmla="*/ 2134986 w 2607061"/>
              <a:gd name="connsiteY2" fmla="*/ 110370 h 1924812"/>
              <a:gd name="connsiteX3" fmla="*/ 2507126 w 2607061"/>
              <a:gd name="connsiteY3" fmla="*/ 1467728 h 1924812"/>
              <a:gd name="connsiteX4" fmla="*/ 1433239 w 2607061"/>
              <a:gd name="connsiteY4" fmla="*/ 1864743 h 1924812"/>
              <a:gd name="connsiteX0" fmla="*/ 1528188 w 2702010"/>
              <a:gd name="connsiteY0" fmla="*/ 1844030 h 1845958"/>
              <a:gd name="connsiteX1" fmla="*/ 454297 w 2702010"/>
              <a:gd name="connsiteY1" fmla="*/ 1319423 h 1845958"/>
              <a:gd name="connsiteX2" fmla="*/ 103424 w 2702010"/>
              <a:gd name="connsiteY2" fmla="*/ 259410 h 1845958"/>
              <a:gd name="connsiteX3" fmla="*/ 2229935 w 2702010"/>
              <a:gd name="connsiteY3" fmla="*/ 89657 h 1845958"/>
              <a:gd name="connsiteX4" fmla="*/ 2602075 w 2702010"/>
              <a:gd name="connsiteY4" fmla="*/ 1447015 h 1845958"/>
              <a:gd name="connsiteX5" fmla="*/ 1528188 w 2702010"/>
              <a:gd name="connsiteY5" fmla="*/ 1844030 h 1845958"/>
              <a:gd name="connsiteX0" fmla="*/ 1528188 w 2702010"/>
              <a:gd name="connsiteY0" fmla="*/ 1875927 h 1877566"/>
              <a:gd name="connsiteX1" fmla="*/ 454297 w 2702010"/>
              <a:gd name="connsiteY1" fmla="*/ 1319423 h 1877566"/>
              <a:gd name="connsiteX2" fmla="*/ 103424 w 2702010"/>
              <a:gd name="connsiteY2" fmla="*/ 259410 h 1877566"/>
              <a:gd name="connsiteX3" fmla="*/ 2229935 w 2702010"/>
              <a:gd name="connsiteY3" fmla="*/ 89657 h 1877566"/>
              <a:gd name="connsiteX4" fmla="*/ 2602075 w 2702010"/>
              <a:gd name="connsiteY4" fmla="*/ 1447015 h 1877566"/>
              <a:gd name="connsiteX5" fmla="*/ 1528188 w 2702010"/>
              <a:gd name="connsiteY5" fmla="*/ 1875927 h 1877566"/>
              <a:gd name="connsiteX0" fmla="*/ 1528188 w 2702010"/>
              <a:gd name="connsiteY0" fmla="*/ 1875927 h 1881442"/>
              <a:gd name="connsiteX1" fmla="*/ 454297 w 2702010"/>
              <a:gd name="connsiteY1" fmla="*/ 1319423 h 1881442"/>
              <a:gd name="connsiteX2" fmla="*/ 103424 w 2702010"/>
              <a:gd name="connsiteY2" fmla="*/ 259410 h 1881442"/>
              <a:gd name="connsiteX3" fmla="*/ 2229935 w 2702010"/>
              <a:gd name="connsiteY3" fmla="*/ 89657 h 1881442"/>
              <a:gd name="connsiteX4" fmla="*/ 2602075 w 2702010"/>
              <a:gd name="connsiteY4" fmla="*/ 1447015 h 1881442"/>
              <a:gd name="connsiteX5" fmla="*/ 1528188 w 2702010"/>
              <a:gd name="connsiteY5" fmla="*/ 1875927 h 1881442"/>
              <a:gd name="connsiteX0" fmla="*/ 1433186 w 2589725"/>
              <a:gd name="connsiteY0" fmla="*/ 1855218 h 1860733"/>
              <a:gd name="connsiteX1" fmla="*/ 359295 w 2589725"/>
              <a:gd name="connsiteY1" fmla="*/ 1298714 h 1860733"/>
              <a:gd name="connsiteX2" fmla="*/ 8422 w 2589725"/>
              <a:gd name="connsiteY2" fmla="*/ 238701 h 1860733"/>
              <a:gd name="connsiteX3" fmla="*/ 646374 w 2589725"/>
              <a:gd name="connsiteY3" fmla="*/ 203560 h 1860733"/>
              <a:gd name="connsiteX4" fmla="*/ 2134933 w 2589725"/>
              <a:gd name="connsiteY4" fmla="*/ 68948 h 1860733"/>
              <a:gd name="connsiteX5" fmla="*/ 2507073 w 2589725"/>
              <a:gd name="connsiteY5" fmla="*/ 1426306 h 1860733"/>
              <a:gd name="connsiteX6" fmla="*/ 1433186 w 2589725"/>
              <a:gd name="connsiteY6" fmla="*/ 1855218 h 1860733"/>
              <a:gd name="connsiteX0" fmla="*/ 1433186 w 2578163"/>
              <a:gd name="connsiteY0" fmla="*/ 1823649 h 1829164"/>
              <a:gd name="connsiteX1" fmla="*/ 359295 w 2578163"/>
              <a:gd name="connsiteY1" fmla="*/ 1267145 h 1829164"/>
              <a:gd name="connsiteX2" fmla="*/ 8422 w 2578163"/>
              <a:gd name="connsiteY2" fmla="*/ 207132 h 1829164"/>
              <a:gd name="connsiteX3" fmla="*/ 646374 w 2578163"/>
              <a:gd name="connsiteY3" fmla="*/ 171991 h 1829164"/>
              <a:gd name="connsiteX4" fmla="*/ 1199268 w 2578163"/>
              <a:gd name="connsiteY4" fmla="*/ 363377 h 1829164"/>
              <a:gd name="connsiteX5" fmla="*/ 2134933 w 2578163"/>
              <a:gd name="connsiteY5" fmla="*/ 37379 h 1829164"/>
              <a:gd name="connsiteX6" fmla="*/ 2507073 w 2578163"/>
              <a:gd name="connsiteY6" fmla="*/ 1394737 h 1829164"/>
              <a:gd name="connsiteX7" fmla="*/ 1433186 w 2578163"/>
              <a:gd name="connsiteY7" fmla="*/ 1823649 h 1829164"/>
              <a:gd name="connsiteX0" fmla="*/ 1536693 w 2681670"/>
              <a:gd name="connsiteY0" fmla="*/ 1823649 h 1829164"/>
              <a:gd name="connsiteX1" fmla="*/ 462802 w 2681670"/>
              <a:gd name="connsiteY1" fmla="*/ 1267145 h 1829164"/>
              <a:gd name="connsiteX2" fmla="*/ 5604 w 2681670"/>
              <a:gd name="connsiteY2" fmla="*/ 398519 h 1829164"/>
              <a:gd name="connsiteX3" fmla="*/ 749881 w 2681670"/>
              <a:gd name="connsiteY3" fmla="*/ 171991 h 1829164"/>
              <a:gd name="connsiteX4" fmla="*/ 1302775 w 2681670"/>
              <a:gd name="connsiteY4" fmla="*/ 363377 h 1829164"/>
              <a:gd name="connsiteX5" fmla="*/ 2238440 w 2681670"/>
              <a:gd name="connsiteY5" fmla="*/ 37379 h 1829164"/>
              <a:gd name="connsiteX6" fmla="*/ 2610580 w 2681670"/>
              <a:gd name="connsiteY6" fmla="*/ 1394737 h 1829164"/>
              <a:gd name="connsiteX7" fmla="*/ 1536693 w 2681670"/>
              <a:gd name="connsiteY7" fmla="*/ 1823649 h 1829164"/>
              <a:gd name="connsiteX0" fmla="*/ 1562485 w 2707462"/>
              <a:gd name="connsiteY0" fmla="*/ 1823649 h 1829164"/>
              <a:gd name="connsiteX1" fmla="*/ 488594 w 2707462"/>
              <a:gd name="connsiteY1" fmla="*/ 1267145 h 1829164"/>
              <a:gd name="connsiteX2" fmla="*/ 31396 w 2707462"/>
              <a:gd name="connsiteY2" fmla="*/ 398519 h 1829164"/>
              <a:gd name="connsiteX3" fmla="*/ 1328567 w 2707462"/>
              <a:gd name="connsiteY3" fmla="*/ 363377 h 1829164"/>
              <a:gd name="connsiteX4" fmla="*/ 2264232 w 2707462"/>
              <a:gd name="connsiteY4" fmla="*/ 37379 h 1829164"/>
              <a:gd name="connsiteX5" fmla="*/ 2636372 w 2707462"/>
              <a:gd name="connsiteY5" fmla="*/ 1394737 h 1829164"/>
              <a:gd name="connsiteX6" fmla="*/ 1562485 w 2707462"/>
              <a:gd name="connsiteY6" fmla="*/ 1823649 h 1829164"/>
              <a:gd name="connsiteX0" fmla="*/ 1562485 w 2756115"/>
              <a:gd name="connsiteY0" fmla="*/ 1791988 h 1797503"/>
              <a:gd name="connsiteX1" fmla="*/ 488594 w 2756115"/>
              <a:gd name="connsiteY1" fmla="*/ 1235484 h 1797503"/>
              <a:gd name="connsiteX2" fmla="*/ 31396 w 2756115"/>
              <a:gd name="connsiteY2" fmla="*/ 366858 h 1797503"/>
              <a:gd name="connsiteX3" fmla="*/ 1328567 w 2756115"/>
              <a:gd name="connsiteY3" fmla="*/ 331716 h 1797503"/>
              <a:gd name="connsiteX4" fmla="*/ 2264232 w 2756115"/>
              <a:gd name="connsiteY4" fmla="*/ 5718 h 1797503"/>
              <a:gd name="connsiteX5" fmla="*/ 2700167 w 2756115"/>
              <a:gd name="connsiteY5" fmla="*/ 661325 h 1797503"/>
              <a:gd name="connsiteX6" fmla="*/ 2636372 w 2756115"/>
              <a:gd name="connsiteY6" fmla="*/ 1363076 h 1797503"/>
              <a:gd name="connsiteX7" fmla="*/ 1562485 w 2756115"/>
              <a:gd name="connsiteY7" fmla="*/ 1791988 h 1797503"/>
              <a:gd name="connsiteX0" fmla="*/ 1562485 w 2756115"/>
              <a:gd name="connsiteY0" fmla="*/ 1833964 h 1839479"/>
              <a:gd name="connsiteX1" fmla="*/ 488594 w 2756115"/>
              <a:gd name="connsiteY1" fmla="*/ 1277460 h 1839479"/>
              <a:gd name="connsiteX2" fmla="*/ 31396 w 2756115"/>
              <a:gd name="connsiteY2" fmla="*/ 408834 h 1839479"/>
              <a:gd name="connsiteX3" fmla="*/ 1328567 w 2756115"/>
              <a:gd name="connsiteY3" fmla="*/ 373692 h 1839479"/>
              <a:gd name="connsiteX4" fmla="*/ 2147274 w 2756115"/>
              <a:gd name="connsiteY4" fmla="*/ 5163 h 1839479"/>
              <a:gd name="connsiteX5" fmla="*/ 2700167 w 2756115"/>
              <a:gd name="connsiteY5" fmla="*/ 703301 h 1839479"/>
              <a:gd name="connsiteX6" fmla="*/ 2636372 w 2756115"/>
              <a:gd name="connsiteY6" fmla="*/ 1405052 h 1839479"/>
              <a:gd name="connsiteX7" fmla="*/ 1562485 w 2756115"/>
              <a:gd name="connsiteY7" fmla="*/ 1833964 h 1839479"/>
              <a:gd name="connsiteX0" fmla="*/ 1531703 w 2725333"/>
              <a:gd name="connsiteY0" fmla="*/ 1833964 h 1839479"/>
              <a:gd name="connsiteX1" fmla="*/ 457812 w 2725333"/>
              <a:gd name="connsiteY1" fmla="*/ 1277460 h 1839479"/>
              <a:gd name="connsiteX2" fmla="*/ 614 w 2725333"/>
              <a:gd name="connsiteY2" fmla="*/ 408834 h 1839479"/>
              <a:gd name="connsiteX3" fmla="*/ 542874 w 2725333"/>
              <a:gd name="connsiteY3" fmla="*/ 150408 h 1839479"/>
              <a:gd name="connsiteX4" fmla="*/ 1297785 w 2725333"/>
              <a:gd name="connsiteY4" fmla="*/ 373692 h 1839479"/>
              <a:gd name="connsiteX5" fmla="*/ 2116492 w 2725333"/>
              <a:gd name="connsiteY5" fmla="*/ 5163 h 1839479"/>
              <a:gd name="connsiteX6" fmla="*/ 2669385 w 2725333"/>
              <a:gd name="connsiteY6" fmla="*/ 703301 h 1839479"/>
              <a:gd name="connsiteX7" fmla="*/ 2605590 w 2725333"/>
              <a:gd name="connsiteY7" fmla="*/ 1405052 h 1839479"/>
              <a:gd name="connsiteX8" fmla="*/ 1531703 w 2725333"/>
              <a:gd name="connsiteY8" fmla="*/ 1833964 h 1839479"/>
              <a:gd name="connsiteX0" fmla="*/ 1531703 w 2725333"/>
              <a:gd name="connsiteY0" fmla="*/ 1833731 h 1839246"/>
              <a:gd name="connsiteX1" fmla="*/ 457812 w 2725333"/>
              <a:gd name="connsiteY1" fmla="*/ 1277227 h 1839246"/>
              <a:gd name="connsiteX2" fmla="*/ 614 w 2725333"/>
              <a:gd name="connsiteY2" fmla="*/ 408601 h 1839246"/>
              <a:gd name="connsiteX3" fmla="*/ 542874 w 2725333"/>
              <a:gd name="connsiteY3" fmla="*/ 150175 h 1839246"/>
              <a:gd name="connsiteX4" fmla="*/ 1297785 w 2725333"/>
              <a:gd name="connsiteY4" fmla="*/ 373459 h 1839246"/>
              <a:gd name="connsiteX5" fmla="*/ 2116492 w 2725333"/>
              <a:gd name="connsiteY5" fmla="*/ 4930 h 1839246"/>
              <a:gd name="connsiteX6" fmla="*/ 2669385 w 2725333"/>
              <a:gd name="connsiteY6" fmla="*/ 703068 h 1839246"/>
              <a:gd name="connsiteX7" fmla="*/ 2605590 w 2725333"/>
              <a:gd name="connsiteY7" fmla="*/ 1404819 h 1839246"/>
              <a:gd name="connsiteX8" fmla="*/ 1531703 w 2725333"/>
              <a:gd name="connsiteY8" fmla="*/ 1833731 h 1839246"/>
              <a:gd name="connsiteX0" fmla="*/ 1531703 w 2725333"/>
              <a:gd name="connsiteY0" fmla="*/ 1865307 h 1870822"/>
              <a:gd name="connsiteX1" fmla="*/ 457812 w 2725333"/>
              <a:gd name="connsiteY1" fmla="*/ 1308803 h 1870822"/>
              <a:gd name="connsiteX2" fmla="*/ 614 w 2725333"/>
              <a:gd name="connsiteY2" fmla="*/ 440177 h 1870822"/>
              <a:gd name="connsiteX3" fmla="*/ 542874 w 2725333"/>
              <a:gd name="connsiteY3" fmla="*/ 181751 h 1870822"/>
              <a:gd name="connsiteX4" fmla="*/ 1297785 w 2725333"/>
              <a:gd name="connsiteY4" fmla="*/ 405035 h 1870822"/>
              <a:gd name="connsiteX5" fmla="*/ 2042064 w 2725333"/>
              <a:gd name="connsiteY5" fmla="*/ 4609 h 1870822"/>
              <a:gd name="connsiteX6" fmla="*/ 2669385 w 2725333"/>
              <a:gd name="connsiteY6" fmla="*/ 734644 h 1870822"/>
              <a:gd name="connsiteX7" fmla="*/ 2605590 w 2725333"/>
              <a:gd name="connsiteY7" fmla="*/ 1436395 h 1870822"/>
              <a:gd name="connsiteX8" fmla="*/ 1531703 w 2725333"/>
              <a:gd name="connsiteY8" fmla="*/ 1865307 h 1870822"/>
              <a:gd name="connsiteX0" fmla="*/ 1531703 w 2725333"/>
              <a:gd name="connsiteY0" fmla="*/ 1860973 h 1866488"/>
              <a:gd name="connsiteX1" fmla="*/ 457812 w 2725333"/>
              <a:gd name="connsiteY1" fmla="*/ 1304469 h 1866488"/>
              <a:gd name="connsiteX2" fmla="*/ 614 w 2725333"/>
              <a:gd name="connsiteY2" fmla="*/ 435843 h 1866488"/>
              <a:gd name="connsiteX3" fmla="*/ 542874 w 2725333"/>
              <a:gd name="connsiteY3" fmla="*/ 177417 h 1866488"/>
              <a:gd name="connsiteX4" fmla="*/ 1297785 w 2725333"/>
              <a:gd name="connsiteY4" fmla="*/ 400701 h 1866488"/>
              <a:gd name="connsiteX5" fmla="*/ 2042064 w 2725333"/>
              <a:gd name="connsiteY5" fmla="*/ 275 h 1866488"/>
              <a:gd name="connsiteX6" fmla="*/ 2669385 w 2725333"/>
              <a:gd name="connsiteY6" fmla="*/ 730310 h 1866488"/>
              <a:gd name="connsiteX7" fmla="*/ 2605590 w 2725333"/>
              <a:gd name="connsiteY7" fmla="*/ 1432061 h 1866488"/>
              <a:gd name="connsiteX8" fmla="*/ 1531703 w 2725333"/>
              <a:gd name="connsiteY8" fmla="*/ 1860973 h 1866488"/>
              <a:gd name="connsiteX0" fmla="*/ 1531703 w 2711073"/>
              <a:gd name="connsiteY0" fmla="*/ 1860973 h 1866488"/>
              <a:gd name="connsiteX1" fmla="*/ 457812 w 2711073"/>
              <a:gd name="connsiteY1" fmla="*/ 1304469 h 1866488"/>
              <a:gd name="connsiteX2" fmla="*/ 614 w 2711073"/>
              <a:gd name="connsiteY2" fmla="*/ 435843 h 1866488"/>
              <a:gd name="connsiteX3" fmla="*/ 542874 w 2711073"/>
              <a:gd name="connsiteY3" fmla="*/ 177417 h 1866488"/>
              <a:gd name="connsiteX4" fmla="*/ 1297785 w 2711073"/>
              <a:gd name="connsiteY4" fmla="*/ 400701 h 1866488"/>
              <a:gd name="connsiteX5" fmla="*/ 2042064 w 2711073"/>
              <a:gd name="connsiteY5" fmla="*/ 275 h 1866488"/>
              <a:gd name="connsiteX6" fmla="*/ 2669385 w 2711073"/>
              <a:gd name="connsiteY6" fmla="*/ 730310 h 1866488"/>
              <a:gd name="connsiteX7" fmla="*/ 2605590 w 2711073"/>
              <a:gd name="connsiteY7" fmla="*/ 1432061 h 1866488"/>
              <a:gd name="connsiteX8" fmla="*/ 1531703 w 2711073"/>
              <a:gd name="connsiteY8" fmla="*/ 1860973 h 1866488"/>
              <a:gd name="connsiteX0" fmla="*/ 1531703 w 2711073"/>
              <a:gd name="connsiteY0" fmla="*/ 1860973 h 1867241"/>
              <a:gd name="connsiteX1" fmla="*/ 457812 w 2711073"/>
              <a:gd name="connsiteY1" fmla="*/ 1304469 h 1867241"/>
              <a:gd name="connsiteX2" fmla="*/ 614 w 2711073"/>
              <a:gd name="connsiteY2" fmla="*/ 435843 h 1867241"/>
              <a:gd name="connsiteX3" fmla="*/ 542874 w 2711073"/>
              <a:gd name="connsiteY3" fmla="*/ 177417 h 1867241"/>
              <a:gd name="connsiteX4" fmla="*/ 1297785 w 2711073"/>
              <a:gd name="connsiteY4" fmla="*/ 400701 h 1867241"/>
              <a:gd name="connsiteX5" fmla="*/ 2042064 w 2711073"/>
              <a:gd name="connsiteY5" fmla="*/ 275 h 1867241"/>
              <a:gd name="connsiteX6" fmla="*/ 2669385 w 2711073"/>
              <a:gd name="connsiteY6" fmla="*/ 730310 h 1867241"/>
              <a:gd name="connsiteX7" fmla="*/ 2605590 w 2711073"/>
              <a:gd name="connsiteY7" fmla="*/ 1432061 h 1867241"/>
              <a:gd name="connsiteX8" fmla="*/ 1531703 w 2711073"/>
              <a:gd name="connsiteY8" fmla="*/ 1860973 h 1867241"/>
              <a:gd name="connsiteX0" fmla="*/ 1531827 w 2711197"/>
              <a:gd name="connsiteY0" fmla="*/ 1860973 h 1867241"/>
              <a:gd name="connsiteX1" fmla="*/ 457936 w 2711197"/>
              <a:gd name="connsiteY1" fmla="*/ 1304469 h 1867241"/>
              <a:gd name="connsiteX2" fmla="*/ 738 w 2711197"/>
              <a:gd name="connsiteY2" fmla="*/ 435843 h 1867241"/>
              <a:gd name="connsiteX3" fmla="*/ 542998 w 2711197"/>
              <a:gd name="connsiteY3" fmla="*/ 177417 h 1867241"/>
              <a:gd name="connsiteX4" fmla="*/ 1297909 w 2711197"/>
              <a:gd name="connsiteY4" fmla="*/ 400701 h 1867241"/>
              <a:gd name="connsiteX5" fmla="*/ 2042188 w 2711197"/>
              <a:gd name="connsiteY5" fmla="*/ 275 h 1867241"/>
              <a:gd name="connsiteX6" fmla="*/ 2669509 w 2711197"/>
              <a:gd name="connsiteY6" fmla="*/ 730310 h 1867241"/>
              <a:gd name="connsiteX7" fmla="*/ 2605714 w 2711197"/>
              <a:gd name="connsiteY7" fmla="*/ 1432061 h 1867241"/>
              <a:gd name="connsiteX8" fmla="*/ 1531827 w 2711197"/>
              <a:gd name="connsiteY8" fmla="*/ 1860973 h 1867241"/>
              <a:gd name="connsiteX0" fmla="*/ 1531141 w 2710511"/>
              <a:gd name="connsiteY0" fmla="*/ 1860973 h 1867241"/>
              <a:gd name="connsiteX1" fmla="*/ 457250 w 2710511"/>
              <a:gd name="connsiteY1" fmla="*/ 1304469 h 1867241"/>
              <a:gd name="connsiteX2" fmla="*/ 52 w 2710511"/>
              <a:gd name="connsiteY2" fmla="*/ 435843 h 1867241"/>
              <a:gd name="connsiteX3" fmla="*/ 542312 w 2710511"/>
              <a:gd name="connsiteY3" fmla="*/ 177417 h 1867241"/>
              <a:gd name="connsiteX4" fmla="*/ 1297223 w 2710511"/>
              <a:gd name="connsiteY4" fmla="*/ 400701 h 1867241"/>
              <a:gd name="connsiteX5" fmla="*/ 2041502 w 2710511"/>
              <a:gd name="connsiteY5" fmla="*/ 275 h 1867241"/>
              <a:gd name="connsiteX6" fmla="*/ 2668823 w 2710511"/>
              <a:gd name="connsiteY6" fmla="*/ 730310 h 1867241"/>
              <a:gd name="connsiteX7" fmla="*/ 2605028 w 2710511"/>
              <a:gd name="connsiteY7" fmla="*/ 1432061 h 1867241"/>
              <a:gd name="connsiteX8" fmla="*/ 1531141 w 2710511"/>
              <a:gd name="connsiteY8" fmla="*/ 1860973 h 1867241"/>
              <a:gd name="connsiteX0" fmla="*/ 1486104 w 2665474"/>
              <a:gd name="connsiteY0" fmla="*/ 1860973 h 1867241"/>
              <a:gd name="connsiteX1" fmla="*/ 412213 w 2665474"/>
              <a:gd name="connsiteY1" fmla="*/ 1304469 h 1867241"/>
              <a:gd name="connsiteX2" fmla="*/ 68 w 2665474"/>
              <a:gd name="connsiteY2" fmla="*/ 357447 h 1867241"/>
              <a:gd name="connsiteX3" fmla="*/ 497275 w 2665474"/>
              <a:gd name="connsiteY3" fmla="*/ 177417 h 1867241"/>
              <a:gd name="connsiteX4" fmla="*/ 1252186 w 2665474"/>
              <a:gd name="connsiteY4" fmla="*/ 400701 h 1867241"/>
              <a:gd name="connsiteX5" fmla="*/ 1996465 w 2665474"/>
              <a:gd name="connsiteY5" fmla="*/ 275 h 1867241"/>
              <a:gd name="connsiteX6" fmla="*/ 2623786 w 2665474"/>
              <a:gd name="connsiteY6" fmla="*/ 730310 h 1867241"/>
              <a:gd name="connsiteX7" fmla="*/ 2559991 w 2665474"/>
              <a:gd name="connsiteY7" fmla="*/ 1432061 h 1867241"/>
              <a:gd name="connsiteX8" fmla="*/ 1486104 w 2665474"/>
              <a:gd name="connsiteY8" fmla="*/ 1860973 h 1867241"/>
              <a:gd name="connsiteX0" fmla="*/ 1508620 w 2687990"/>
              <a:gd name="connsiteY0" fmla="*/ 1860973 h 1867241"/>
              <a:gd name="connsiteX1" fmla="*/ 434729 w 2687990"/>
              <a:gd name="connsiteY1" fmla="*/ 1304469 h 1867241"/>
              <a:gd name="connsiteX2" fmla="*/ 58 w 2687990"/>
              <a:gd name="connsiteY2" fmla="*/ 350320 h 1867241"/>
              <a:gd name="connsiteX3" fmla="*/ 519791 w 2687990"/>
              <a:gd name="connsiteY3" fmla="*/ 177417 h 1867241"/>
              <a:gd name="connsiteX4" fmla="*/ 1274702 w 2687990"/>
              <a:gd name="connsiteY4" fmla="*/ 400701 h 1867241"/>
              <a:gd name="connsiteX5" fmla="*/ 2018981 w 2687990"/>
              <a:gd name="connsiteY5" fmla="*/ 275 h 1867241"/>
              <a:gd name="connsiteX6" fmla="*/ 2646302 w 2687990"/>
              <a:gd name="connsiteY6" fmla="*/ 730310 h 1867241"/>
              <a:gd name="connsiteX7" fmla="*/ 2582507 w 2687990"/>
              <a:gd name="connsiteY7" fmla="*/ 1432061 h 1867241"/>
              <a:gd name="connsiteX8" fmla="*/ 1508620 w 2687990"/>
              <a:gd name="connsiteY8" fmla="*/ 1860973 h 1867241"/>
              <a:gd name="connsiteX0" fmla="*/ 1515760 w 2695130"/>
              <a:gd name="connsiteY0" fmla="*/ 1860973 h 1867241"/>
              <a:gd name="connsiteX1" fmla="*/ 441869 w 2695130"/>
              <a:gd name="connsiteY1" fmla="*/ 1304469 h 1867241"/>
              <a:gd name="connsiteX2" fmla="*/ 7198 w 2695130"/>
              <a:gd name="connsiteY2" fmla="*/ 350320 h 1867241"/>
              <a:gd name="connsiteX3" fmla="*/ 526931 w 2695130"/>
              <a:gd name="connsiteY3" fmla="*/ 177417 h 1867241"/>
              <a:gd name="connsiteX4" fmla="*/ 1281842 w 2695130"/>
              <a:gd name="connsiteY4" fmla="*/ 400701 h 1867241"/>
              <a:gd name="connsiteX5" fmla="*/ 2026121 w 2695130"/>
              <a:gd name="connsiteY5" fmla="*/ 275 h 1867241"/>
              <a:gd name="connsiteX6" fmla="*/ 2653442 w 2695130"/>
              <a:gd name="connsiteY6" fmla="*/ 730310 h 1867241"/>
              <a:gd name="connsiteX7" fmla="*/ 2589647 w 2695130"/>
              <a:gd name="connsiteY7" fmla="*/ 1432061 h 1867241"/>
              <a:gd name="connsiteX8" fmla="*/ 1515760 w 2695130"/>
              <a:gd name="connsiteY8" fmla="*/ 1860973 h 1867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5130" h="1867241">
                <a:moveTo>
                  <a:pt x="1515760" y="1860973"/>
                </a:moveTo>
                <a:cubicBezTo>
                  <a:pt x="1136532" y="1818443"/>
                  <a:pt x="679330" y="1568572"/>
                  <a:pt x="441869" y="1304469"/>
                </a:cubicBezTo>
                <a:cubicBezTo>
                  <a:pt x="161878" y="1040366"/>
                  <a:pt x="-41400" y="520286"/>
                  <a:pt x="7198" y="350320"/>
                </a:cubicBezTo>
                <a:cubicBezTo>
                  <a:pt x="55796" y="180354"/>
                  <a:pt x="314490" y="169020"/>
                  <a:pt x="526931" y="177417"/>
                </a:cubicBezTo>
                <a:cubicBezTo>
                  <a:pt x="739372" y="185814"/>
                  <a:pt x="1026661" y="460350"/>
                  <a:pt x="1281842" y="400701"/>
                </a:cubicBezTo>
                <a:cubicBezTo>
                  <a:pt x="1614996" y="399531"/>
                  <a:pt x="1797521" y="-12130"/>
                  <a:pt x="2026121" y="275"/>
                </a:cubicBezTo>
                <a:cubicBezTo>
                  <a:pt x="2254721" y="12680"/>
                  <a:pt x="2591419" y="504084"/>
                  <a:pt x="2653442" y="730310"/>
                </a:cubicBezTo>
                <a:cubicBezTo>
                  <a:pt x="2715465" y="956536"/>
                  <a:pt x="2719010" y="1209948"/>
                  <a:pt x="2589647" y="1432061"/>
                </a:cubicBezTo>
                <a:cubicBezTo>
                  <a:pt x="2401806" y="1726228"/>
                  <a:pt x="1894988" y="1903503"/>
                  <a:pt x="1515760" y="1860973"/>
                </a:cubicBezTo>
                <a:close/>
              </a:path>
            </a:pathLst>
          </a:custGeom>
          <a:solidFill>
            <a:srgbClr val="EC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p>
        </p:txBody>
      </p:sp>
      <p:sp>
        <p:nvSpPr>
          <p:cNvPr id="13" name="Picture Placeholder 12">
            <a:extLst>
              <a:ext uri="{FF2B5EF4-FFF2-40B4-BE49-F238E27FC236}">
                <a16:creationId xmlns:a16="http://schemas.microsoft.com/office/drawing/2014/main" id="{CED55DAC-0C60-4C82-BDCC-46740AC3D1CC}"/>
              </a:ext>
            </a:extLst>
          </p:cNvPr>
          <p:cNvSpPr>
            <a:spLocks noGrp="1"/>
          </p:cNvSpPr>
          <p:nvPr>
            <p:ph type="pic" sz="quarter" idx="10"/>
          </p:nvPr>
        </p:nvSpPr>
        <p:spPr>
          <a:xfrm>
            <a:off x="582930" y="1485121"/>
            <a:ext cx="4129884" cy="2845154"/>
          </a:xfrm>
          <a:custGeom>
            <a:avLst/>
            <a:gdLst>
              <a:gd name="connsiteX0" fmla="*/ 2749171 w 3650137"/>
              <a:gd name="connsiteY0" fmla="*/ 371 h 2514647"/>
              <a:gd name="connsiteX1" fmla="*/ 3593995 w 3650137"/>
              <a:gd name="connsiteY1" fmla="*/ 983522 h 2514647"/>
              <a:gd name="connsiteX2" fmla="*/ 3508081 w 3650137"/>
              <a:gd name="connsiteY2" fmla="*/ 1928583 h 2514647"/>
              <a:gd name="connsiteX3" fmla="*/ 2061859 w 3650137"/>
              <a:gd name="connsiteY3" fmla="*/ 2506206 h 2514647"/>
              <a:gd name="connsiteX4" fmla="*/ 615632 w 3650137"/>
              <a:gd name="connsiteY4" fmla="*/ 1756752 h 2514647"/>
              <a:gd name="connsiteX5" fmla="*/ 9535 w 3650137"/>
              <a:gd name="connsiteY5" fmla="*/ 699376 h 2514647"/>
              <a:gd name="connsiteX6" fmla="*/ 0 w 3650137"/>
              <a:gd name="connsiteY6" fmla="*/ 587952 h 2514647"/>
              <a:gd name="connsiteX7" fmla="*/ 0 w 3650137"/>
              <a:gd name="connsiteY7" fmla="*/ 586585 h 2514647"/>
              <a:gd name="connsiteX8" fmla="*/ 20723 w 3650137"/>
              <a:gd name="connsiteY8" fmla="*/ 495586 h 2514647"/>
              <a:gd name="connsiteX9" fmla="*/ 730186 w 3650137"/>
              <a:gd name="connsiteY9" fmla="*/ 238932 h 2514647"/>
              <a:gd name="connsiteX10" fmla="*/ 1746838 w 3650137"/>
              <a:gd name="connsiteY10" fmla="*/ 539632 h 2514647"/>
              <a:gd name="connsiteX11" fmla="*/ 2749171 w 3650137"/>
              <a:gd name="connsiteY11" fmla="*/ 371 h 2514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50137" h="2514647">
                <a:moveTo>
                  <a:pt x="2749171" y="371"/>
                </a:moveTo>
                <a:cubicBezTo>
                  <a:pt x="3057031" y="17077"/>
                  <a:pt x="3510468" y="678860"/>
                  <a:pt x="3593995" y="983522"/>
                </a:cubicBezTo>
                <a:cubicBezTo>
                  <a:pt x="3677523" y="1288185"/>
                  <a:pt x="3682297" y="1629459"/>
                  <a:pt x="3508081" y="1928583"/>
                </a:cubicBezTo>
                <a:cubicBezTo>
                  <a:pt x="3255113" y="2324742"/>
                  <a:pt x="2572572" y="2563482"/>
                  <a:pt x="2061859" y="2506206"/>
                </a:cubicBezTo>
                <a:cubicBezTo>
                  <a:pt x="1551146" y="2448930"/>
                  <a:pt x="935424" y="2112424"/>
                  <a:pt x="615632" y="1756752"/>
                </a:cubicBezTo>
                <a:cubicBezTo>
                  <a:pt x="285697" y="1445539"/>
                  <a:pt x="58085" y="987969"/>
                  <a:pt x="9535" y="699376"/>
                </a:cubicBezTo>
                <a:lnTo>
                  <a:pt x="0" y="587952"/>
                </a:lnTo>
                <a:lnTo>
                  <a:pt x="0" y="586585"/>
                </a:lnTo>
                <a:lnTo>
                  <a:pt x="20723" y="495586"/>
                </a:lnTo>
                <a:cubicBezTo>
                  <a:pt x="111038" y="302472"/>
                  <a:pt x="475427" y="245833"/>
                  <a:pt x="730186" y="238932"/>
                </a:cubicBezTo>
                <a:cubicBezTo>
                  <a:pt x="1021340" y="231044"/>
                  <a:pt x="1403181" y="619962"/>
                  <a:pt x="1746838" y="539632"/>
                </a:cubicBezTo>
                <a:cubicBezTo>
                  <a:pt x="2195502" y="538056"/>
                  <a:pt x="2441312" y="-16335"/>
                  <a:pt x="2749171" y="371"/>
                </a:cubicBezTo>
                <a:close/>
              </a:path>
            </a:pathLst>
          </a:custGeom>
        </p:spPr>
        <p:txBody>
          <a:bodyPr wrap="square">
            <a:noAutofit/>
          </a:bodyPr>
          <a:lstStyle/>
          <a:p>
            <a:endParaRPr lang="en-GB"/>
          </a:p>
        </p:txBody>
      </p:sp>
      <p:pic>
        <p:nvPicPr>
          <p:cNvPr id="7" name="Picture 6" descr="Logo, icon&#10;&#10;Description automatically generated">
            <a:extLst>
              <a:ext uri="{FF2B5EF4-FFF2-40B4-BE49-F238E27FC236}">
                <a16:creationId xmlns:a16="http://schemas.microsoft.com/office/drawing/2014/main" id="{2526B6D9-72E1-4DB3-902C-446EDD05F152}"/>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4712814" y="1417321"/>
            <a:ext cx="628062" cy="514349"/>
          </a:xfrm>
          <a:prstGeom prst="rect">
            <a:avLst/>
          </a:prstGeom>
        </p:spPr>
      </p:pic>
      <p:sp>
        <p:nvSpPr>
          <p:cNvPr id="11" name="Text Placeholder 10">
            <a:extLst>
              <a:ext uri="{FF2B5EF4-FFF2-40B4-BE49-F238E27FC236}">
                <a16:creationId xmlns:a16="http://schemas.microsoft.com/office/drawing/2014/main" id="{C5CE2635-8D7F-4A6A-8596-E79A28F5BB01}"/>
              </a:ext>
            </a:extLst>
          </p:cNvPr>
          <p:cNvSpPr>
            <a:spLocks noGrp="1"/>
          </p:cNvSpPr>
          <p:nvPr>
            <p:ph type="body" sz="quarter" idx="11" hasCustomPrompt="1"/>
          </p:nvPr>
        </p:nvSpPr>
        <p:spPr>
          <a:xfrm>
            <a:off x="5027613" y="1674813"/>
            <a:ext cx="3830637" cy="1674812"/>
          </a:xfrm>
        </p:spPr>
        <p:txBody>
          <a:bodyPr>
            <a:normAutofit/>
          </a:bodyPr>
          <a:lstStyle>
            <a:lvl1pPr>
              <a:defRPr sz="2000" i="1">
                <a:solidFill>
                  <a:srgbClr val="004C82"/>
                </a:solidFill>
              </a:defRPr>
            </a:lvl1pPr>
          </a:lstStyle>
          <a:p>
            <a:pPr lvl="0"/>
            <a:r>
              <a:rPr lang="en-GB"/>
              <a:t>Insert Quote text here</a:t>
            </a:r>
          </a:p>
        </p:txBody>
      </p:sp>
      <p:sp>
        <p:nvSpPr>
          <p:cNvPr id="14" name="Text Placeholder 13">
            <a:extLst>
              <a:ext uri="{FF2B5EF4-FFF2-40B4-BE49-F238E27FC236}">
                <a16:creationId xmlns:a16="http://schemas.microsoft.com/office/drawing/2014/main" id="{AB023536-9C36-40B0-A507-8ABE2F617C04}"/>
              </a:ext>
            </a:extLst>
          </p:cNvPr>
          <p:cNvSpPr>
            <a:spLocks noGrp="1"/>
          </p:cNvSpPr>
          <p:nvPr>
            <p:ph type="body" sz="quarter" idx="12" hasCustomPrompt="1"/>
          </p:nvPr>
        </p:nvSpPr>
        <p:spPr>
          <a:xfrm>
            <a:off x="450000" y="576000"/>
            <a:ext cx="4902835" cy="573172"/>
          </a:xfrm>
        </p:spPr>
        <p:txBody>
          <a:bodyPr>
            <a:normAutofit/>
          </a:bodyPr>
          <a:lstStyle>
            <a:lvl1pPr>
              <a:defRPr sz="2600" b="1">
                <a:solidFill>
                  <a:srgbClr val="004C82"/>
                </a:solidFill>
                <a:latin typeface="+mj-lt"/>
              </a:defRPr>
            </a:lvl1pPr>
          </a:lstStyle>
          <a:p>
            <a:pPr lvl="0"/>
            <a:r>
              <a:rPr lang="en-US"/>
              <a:t>Quote slide heading</a:t>
            </a:r>
            <a:endParaRPr lang="en-GB"/>
          </a:p>
        </p:txBody>
      </p:sp>
      <p:pic>
        <p:nvPicPr>
          <p:cNvPr id="5" name="Picture 4">
            <a:extLst>
              <a:ext uri="{FF2B5EF4-FFF2-40B4-BE49-F238E27FC236}">
                <a16:creationId xmlns:a16="http://schemas.microsoft.com/office/drawing/2014/main" id="{EAF18F3D-16FB-4ACE-9A55-ABB00955B7C4}"/>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4" y="-2214"/>
            <a:ext cx="9144000" cy="727245"/>
          </a:xfrm>
          <a:prstGeom prst="rect">
            <a:avLst/>
          </a:prstGeom>
        </p:spPr>
      </p:pic>
      <p:sp>
        <p:nvSpPr>
          <p:cNvPr id="15" name="Slide Number Placeholder 3">
            <a:extLst>
              <a:ext uri="{FF2B5EF4-FFF2-40B4-BE49-F238E27FC236}">
                <a16:creationId xmlns:a16="http://schemas.microsoft.com/office/drawing/2014/main" id="{AB00706B-ED07-4FF5-84BD-E88323219FE9}"/>
              </a:ext>
            </a:extLst>
          </p:cNvPr>
          <p:cNvSpPr txBox="1">
            <a:spLocks/>
          </p:cNvSpPr>
          <p:nvPr userDrawn="1"/>
        </p:nvSpPr>
        <p:spPr>
          <a:xfrm>
            <a:off x="6957528" y="4754925"/>
            <a:ext cx="2057400" cy="274637"/>
          </a:xfrm>
          <a:prstGeom prst="rect">
            <a:avLst/>
          </a:prstGeom>
        </p:spPr>
        <p:txBody>
          <a:bodyPr vert="horz" lIns="91440" tIns="45720" rIns="91440" bIns="45720" rtlCol="0" anchor="ctr"/>
          <a:lstStyle>
            <a:defPPr>
              <a:defRPr lang="de-DE"/>
            </a:defPPr>
            <a:lvl1pPr marL="0" algn="r" defTabSz="685800" rtl="0" eaLnBrk="1" latinLnBrk="0" hangingPunct="1">
              <a:defRPr sz="1000" b="1" kern="1200">
                <a:solidFill>
                  <a:srgbClr val="575756"/>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CF23C0C3-F0EC-4AF0-84C8-08554CFEDD03}" type="slidenum">
              <a:rPr lang="en-GB" smtClean="0"/>
              <a:pPr/>
              <a:t>‹Nr.›</a:t>
            </a:fld>
            <a:endParaRPr lang="en-GB"/>
          </a:p>
        </p:txBody>
      </p:sp>
    </p:spTree>
    <p:extLst>
      <p:ext uri="{BB962C8B-B14F-4D97-AF65-F5344CB8AC3E}">
        <p14:creationId xmlns:p14="http://schemas.microsoft.com/office/powerpoint/2010/main" val="70360422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Custom Layout">
    <p:bg>
      <p:bgRef idx="1001">
        <a:schemeClr val="bg1"/>
      </p:bgRef>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D66DEE7-1A19-474A-83EF-6972B5A33BA8}"/>
              </a:ext>
            </a:extLst>
          </p:cNvPr>
          <p:cNvSpPr>
            <a:spLocks noGrp="1"/>
          </p:cNvSpPr>
          <p:nvPr>
            <p:ph type="pic" sz="quarter" idx="12"/>
          </p:nvPr>
        </p:nvSpPr>
        <p:spPr>
          <a:xfrm>
            <a:off x="0" y="1"/>
            <a:ext cx="9144000" cy="3429000"/>
          </a:xfrm>
        </p:spPr>
        <p:txBody>
          <a:bodyPr/>
          <a:lstStyle/>
          <a:p>
            <a:endParaRPr lang="en-GB"/>
          </a:p>
        </p:txBody>
      </p:sp>
      <p:sp>
        <p:nvSpPr>
          <p:cNvPr id="9" name="Text Placeholder 8">
            <a:extLst>
              <a:ext uri="{FF2B5EF4-FFF2-40B4-BE49-F238E27FC236}">
                <a16:creationId xmlns:a16="http://schemas.microsoft.com/office/drawing/2014/main" id="{FF246C73-B31E-441F-B836-510893512DE2}"/>
              </a:ext>
            </a:extLst>
          </p:cNvPr>
          <p:cNvSpPr>
            <a:spLocks noGrp="1"/>
          </p:cNvSpPr>
          <p:nvPr>
            <p:ph type="body" sz="quarter" idx="13" hasCustomPrompt="1"/>
          </p:nvPr>
        </p:nvSpPr>
        <p:spPr>
          <a:xfrm>
            <a:off x="904461" y="2885487"/>
            <a:ext cx="4443716" cy="1708485"/>
          </a:xfrm>
          <a:solidFill>
            <a:srgbClr val="004C82"/>
          </a:solidFill>
        </p:spPr>
        <p:txBody>
          <a:bodyPr lIns="180000" tIns="108000">
            <a:normAutofit/>
          </a:bodyPr>
          <a:lstStyle>
            <a:lvl1pPr>
              <a:defRPr sz="1600" i="1">
                <a:solidFill>
                  <a:schemeClr val="bg1"/>
                </a:solidFill>
              </a:defRPr>
            </a:lvl1pPr>
          </a:lstStyle>
          <a:p>
            <a:pPr lvl="0"/>
            <a:r>
              <a:rPr lang="en-US"/>
              <a:t>Insert quote text here </a:t>
            </a:r>
            <a:endParaRPr lang="en-GB"/>
          </a:p>
        </p:txBody>
      </p:sp>
      <p:pic>
        <p:nvPicPr>
          <p:cNvPr id="8" name="Picture 7">
            <a:extLst>
              <a:ext uri="{FF2B5EF4-FFF2-40B4-BE49-F238E27FC236}">
                <a16:creationId xmlns:a16="http://schemas.microsoft.com/office/drawing/2014/main" id="{34A0B806-580C-4D3D-A2C4-32F6305C5081}"/>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10" name="Slide Number Placeholder 3">
            <a:extLst>
              <a:ext uri="{FF2B5EF4-FFF2-40B4-BE49-F238E27FC236}">
                <a16:creationId xmlns:a16="http://schemas.microsoft.com/office/drawing/2014/main" id="{2C31CD37-FF02-4638-B105-DE967279FD9F}"/>
              </a:ext>
            </a:extLst>
          </p:cNvPr>
          <p:cNvSpPr txBox="1">
            <a:spLocks/>
          </p:cNvSpPr>
          <p:nvPr userDrawn="1"/>
        </p:nvSpPr>
        <p:spPr>
          <a:xfrm>
            <a:off x="6957528" y="4754925"/>
            <a:ext cx="2057400" cy="274637"/>
          </a:xfrm>
          <a:prstGeom prst="rect">
            <a:avLst/>
          </a:prstGeom>
        </p:spPr>
        <p:txBody>
          <a:bodyPr vert="horz" lIns="91440" tIns="45720" rIns="91440" bIns="45720" rtlCol="0" anchor="ctr"/>
          <a:lstStyle>
            <a:defPPr>
              <a:defRPr lang="de-DE"/>
            </a:defPPr>
            <a:lvl1pPr marL="0" algn="r" defTabSz="685800" rtl="0" eaLnBrk="1" latinLnBrk="0" hangingPunct="1">
              <a:defRPr sz="1000" b="1" kern="1200">
                <a:solidFill>
                  <a:srgbClr val="575756"/>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CF23C0C3-F0EC-4AF0-84C8-08554CFEDD03}" type="slidenum">
              <a:rPr lang="en-GB" smtClean="0"/>
              <a:pPr/>
              <a:t>‹Nr.›</a:t>
            </a:fld>
            <a:endParaRPr lang="en-GB"/>
          </a:p>
        </p:txBody>
      </p:sp>
    </p:spTree>
    <p:extLst>
      <p:ext uri="{BB962C8B-B14F-4D97-AF65-F5344CB8AC3E}">
        <p14:creationId xmlns:p14="http://schemas.microsoft.com/office/powerpoint/2010/main" val="397845409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termediate slide, b/w visual">
    <p:spTree>
      <p:nvGrpSpPr>
        <p:cNvPr id="1" name=""/>
        <p:cNvGrpSpPr/>
        <p:nvPr/>
      </p:nvGrpSpPr>
      <p:grpSpPr>
        <a:xfrm>
          <a:off x="0" y="0"/>
          <a:ext cx="0" cy="0"/>
          <a:chOff x="0" y="0"/>
          <a:chExt cx="0" cy="0"/>
        </a:xfrm>
      </p:grpSpPr>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835698" y="2381698"/>
            <a:ext cx="7472602" cy="380104"/>
          </a:xfrm>
          <a:prstGeom prst="rect">
            <a:avLst/>
          </a:prstGeom>
        </p:spPr>
        <p:txBody>
          <a:bodyPr wrap="square" anchor="ctr">
            <a:spAutoFit/>
          </a:bodyPr>
          <a:lstStyle>
            <a:lvl1pPr algn="ctr">
              <a:lnSpc>
                <a:spcPct val="95000"/>
              </a:lnSpc>
              <a:spcBef>
                <a:spcPts val="1200"/>
              </a:spcBef>
              <a:defRPr sz="2600" b="0">
                <a:solidFill>
                  <a:srgbClr val="004C82"/>
                </a:solidFill>
              </a:defRPr>
            </a:lvl1pPr>
          </a:lstStyle>
          <a:p>
            <a:r>
              <a:rPr lang="en-GB" noProof="0"/>
              <a:t>Intermediate slide</a:t>
            </a:r>
            <a:endParaRPr lang="en-GB"/>
          </a:p>
        </p:txBody>
      </p:sp>
      <p:pic>
        <p:nvPicPr>
          <p:cNvPr id="7" name="Picture 6">
            <a:extLst>
              <a:ext uri="{FF2B5EF4-FFF2-40B4-BE49-F238E27FC236}">
                <a16:creationId xmlns:a16="http://schemas.microsoft.com/office/drawing/2014/main" id="{2088B94F-1D12-476A-B35F-9B5E83C5BFB8}"/>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pic>
        <p:nvPicPr>
          <p:cNvPr id="9" name="Picture 8">
            <a:extLst>
              <a:ext uri="{FF2B5EF4-FFF2-40B4-BE49-F238E27FC236}">
                <a16:creationId xmlns:a16="http://schemas.microsoft.com/office/drawing/2014/main" id="{2CBFF494-C77E-4FE3-A21C-874F9B80DB3D}"/>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Tree>
    <p:extLst>
      <p:ext uri="{BB962C8B-B14F-4D97-AF65-F5344CB8AC3E}">
        <p14:creationId xmlns:p14="http://schemas.microsoft.com/office/powerpoint/2010/main" val="433023638"/>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termediate slide, photo">
    <p:spTree>
      <p:nvGrpSpPr>
        <p:cNvPr id="1" name=""/>
        <p:cNvGrpSpPr/>
        <p:nvPr/>
      </p:nvGrpSpPr>
      <p:grpSpPr>
        <a:xfrm>
          <a:off x="0" y="0"/>
          <a:ext cx="0" cy="0"/>
          <a:chOff x="0" y="0"/>
          <a:chExt cx="0" cy="0"/>
        </a:xfrm>
      </p:grpSpPr>
      <p:sp>
        <p:nvSpPr>
          <p:cNvPr id="13" name="Bildplatzhalter">
            <a:extLst>
              <a:ext uri="{FF2B5EF4-FFF2-40B4-BE49-F238E27FC236}">
                <a16:creationId xmlns:a16="http://schemas.microsoft.com/office/drawing/2014/main" id="{670A352A-9075-4383-BC37-7EF209BB4A7F}"/>
              </a:ext>
            </a:extLst>
          </p:cNvPr>
          <p:cNvSpPr>
            <a:spLocks noGrp="1"/>
          </p:cNvSpPr>
          <p:nvPr>
            <p:ph type="pic" sz="quarter" idx="11" hasCustomPrompt="1"/>
          </p:nvPr>
        </p:nvSpPr>
        <p:spPr bwMode="gray">
          <a:xfrm>
            <a:off x="0" y="0"/>
            <a:ext cx="9143999" cy="5143500"/>
          </a:xfrm>
          <a:prstGeom prst="rect">
            <a:avLst/>
          </a:prstGeo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n-GB"/>
              <a:t>.</a:t>
            </a:r>
          </a:p>
        </p:txBody>
      </p:sp>
      <p:cxnSp>
        <p:nvCxnSpPr>
          <p:cNvPr id="6" name="Gerade Verbindung mit Pfeil 5">
            <a:extLst>
              <a:ext uri="{FF2B5EF4-FFF2-40B4-BE49-F238E27FC236}">
                <a16:creationId xmlns:a16="http://schemas.microsoft.com/office/drawing/2014/main" id="{FE685868-EA5A-4891-A28F-04F16BEAED38}"/>
              </a:ext>
            </a:extLst>
          </p:cNvPr>
          <p:cNvCxnSpPr/>
          <p:nvPr userDrawn="1"/>
        </p:nvCxnSpPr>
        <p:spPr bwMode="gray">
          <a:xfrm>
            <a:off x="4572000" y="933450"/>
            <a:ext cx="0" cy="685800"/>
          </a:xfrm>
          <a:prstGeom prst="straightConnector1">
            <a:avLst/>
          </a:prstGeom>
          <a:ln w="12700">
            <a:prstDash val="sysDash"/>
            <a:tailEnd type="triangle" w="lg" len="lg"/>
          </a:ln>
        </p:spPr>
        <p:style>
          <a:lnRef idx="1">
            <a:schemeClr val="accent1"/>
          </a:lnRef>
          <a:fillRef idx="0">
            <a:schemeClr val="accent1"/>
          </a:fillRef>
          <a:effectRef idx="0">
            <a:schemeClr val="accent1"/>
          </a:effectRef>
          <a:fontRef idx="minor">
            <a:schemeClr val="tx1"/>
          </a:fontRef>
        </p:style>
      </p:cxnSp>
      <p:sp>
        <p:nvSpPr>
          <p:cNvPr id="15" name="Headline">
            <a:extLst>
              <a:ext uri="{FF2B5EF4-FFF2-40B4-BE49-F238E27FC236}">
                <a16:creationId xmlns:a16="http://schemas.microsoft.com/office/drawing/2014/main" id="{F8646EF2-FE73-41DC-B654-C5012A3720DD}"/>
              </a:ext>
            </a:extLst>
          </p:cNvPr>
          <p:cNvSpPr>
            <a:spLocks noGrp="1"/>
          </p:cNvSpPr>
          <p:nvPr>
            <p:ph type="title" hasCustomPrompt="1"/>
          </p:nvPr>
        </p:nvSpPr>
        <p:spPr bwMode="gray">
          <a:xfrm>
            <a:off x="0" y="3337560"/>
            <a:ext cx="9143999" cy="1805940"/>
          </a:xfrm>
          <a:prstGeom prst="rect">
            <a:avLst/>
          </a:prstGeom>
          <a:solidFill>
            <a:schemeClr val="bg1">
              <a:alpha val="60000"/>
            </a:schemeClr>
          </a:solidFill>
        </p:spPr>
        <p:txBody>
          <a:bodyPr wrap="square" lIns="900000" bIns="540000" anchor="b">
            <a:noAutofit/>
          </a:bodyPr>
          <a:lstStyle>
            <a:lvl1pPr>
              <a:defRPr sz="2600" b="0">
                <a:solidFill>
                  <a:srgbClr val="004C82"/>
                </a:solidFill>
              </a:defRPr>
            </a:lvl1pPr>
          </a:lstStyle>
          <a:p>
            <a:r>
              <a:rPr lang="en-GB"/>
              <a:t>Intermediate slide, photo</a:t>
            </a:r>
            <a:br>
              <a:rPr lang="en-GB"/>
            </a:br>
            <a:r>
              <a:rPr lang="en-GB"/>
              <a:t>(interchangeable)</a:t>
            </a:r>
          </a:p>
        </p:txBody>
      </p:sp>
      <p:sp>
        <p:nvSpPr>
          <p:cNvPr id="28" name="1.">
            <a:extLst>
              <a:ext uri="{FF2B5EF4-FFF2-40B4-BE49-F238E27FC236}">
                <a16:creationId xmlns:a16="http://schemas.microsoft.com/office/drawing/2014/main" id="{0BCFDBF6-0C4F-4BA9-84EB-ED3466065719}"/>
              </a:ext>
            </a:extLst>
          </p:cNvPr>
          <p:cNvSpPr/>
          <p:nvPr userDrawn="1"/>
        </p:nvSpPr>
        <p:spPr bwMode="gray">
          <a:xfrm>
            <a:off x="4092742" y="128165"/>
            <a:ext cx="1476375" cy="590931"/>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1. Click on this icon to insert a new photo.</a:t>
            </a:r>
          </a:p>
        </p:txBody>
      </p:sp>
      <p:sp>
        <p:nvSpPr>
          <p:cNvPr id="29" name="2.">
            <a:extLst>
              <a:ext uri="{FF2B5EF4-FFF2-40B4-BE49-F238E27FC236}">
                <a16:creationId xmlns:a16="http://schemas.microsoft.com/office/drawing/2014/main" id="{918BC469-7392-45B5-882F-1B971DBE17B2}"/>
              </a:ext>
            </a:extLst>
          </p:cNvPr>
          <p:cNvSpPr/>
          <p:nvPr userDrawn="1"/>
        </p:nvSpPr>
        <p:spPr bwMode="gray">
          <a:xfrm>
            <a:off x="5501862" y="128165"/>
            <a:ext cx="1476375" cy="258532"/>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2. Reset the slide.</a:t>
            </a:r>
          </a:p>
        </p:txBody>
      </p:sp>
      <p:sp>
        <p:nvSpPr>
          <p:cNvPr id="30" name="3.">
            <a:extLst>
              <a:ext uri="{FF2B5EF4-FFF2-40B4-BE49-F238E27FC236}">
                <a16:creationId xmlns:a16="http://schemas.microsoft.com/office/drawing/2014/main" id="{431D4BE7-4DC0-4A8D-8A4E-899AB39C9BFA}"/>
              </a:ext>
            </a:extLst>
          </p:cNvPr>
          <p:cNvSpPr/>
          <p:nvPr userDrawn="1"/>
        </p:nvSpPr>
        <p:spPr bwMode="gray">
          <a:xfrm>
            <a:off x="7261861" y="128165"/>
            <a:ext cx="1863194" cy="590931"/>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3. Where necessary, change the section using the ‘Crop’ function.</a:t>
            </a:r>
          </a:p>
        </p:txBody>
      </p:sp>
      <p:sp>
        <p:nvSpPr>
          <p:cNvPr id="31" name="how">
            <a:extLst>
              <a:ext uri="{FF2B5EF4-FFF2-40B4-BE49-F238E27FC236}">
                <a16:creationId xmlns:a16="http://schemas.microsoft.com/office/drawing/2014/main" id="{CFE17404-D559-410E-817A-BE37032A4EC8}"/>
              </a:ext>
            </a:extLst>
          </p:cNvPr>
          <p:cNvSpPr txBox="1"/>
          <p:nvPr userDrawn="1"/>
        </p:nvSpPr>
        <p:spPr bwMode="gray">
          <a:xfrm>
            <a:off x="-2857397" y="177800"/>
            <a:ext cx="2796278" cy="923330"/>
          </a:xfrm>
          <a:prstGeom prst="rect">
            <a:avLst/>
          </a:prstGeom>
          <a:noFill/>
        </p:spPr>
        <p:txBody>
          <a:bodyPr wrap="none" rtlCol="0">
            <a:spAutoFit/>
          </a:bodyPr>
          <a:lstStyle/>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Click on image above transparent section.</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Delete image by pressing the DEL key.</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Click on small icon in centre of page.</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Select photo.</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Select ‘Home / Reset ’.</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If required, edit the section under ‘Format/Crop ’.</a:t>
            </a:r>
          </a:p>
        </p:txBody>
      </p:sp>
      <p:pic>
        <p:nvPicPr>
          <p:cNvPr id="19" name="Grafik 18" descr="Ein Bild, das Screenshot enthält.&#10;&#10;Automatisch generierte Beschreibung">
            <a:extLst>
              <a:ext uri="{FF2B5EF4-FFF2-40B4-BE49-F238E27FC236}">
                <a16:creationId xmlns:a16="http://schemas.microsoft.com/office/drawing/2014/main" id="{F90E96F9-8FB8-41D7-9257-7179FD053D2F}"/>
              </a:ext>
            </a:extLst>
          </p:cNvPr>
          <p:cNvPicPr>
            <a:picLocks noChangeAspect="1"/>
          </p:cNvPicPr>
          <p:nvPr userDrawn="1"/>
        </p:nvPicPr>
        <p:blipFill rotWithShape="1">
          <a:blip r:embed="rId2"/>
          <a:srcRect l="50418" r="36621"/>
          <a:stretch/>
        </p:blipFill>
        <p:spPr>
          <a:xfrm>
            <a:off x="7497546" y="772118"/>
            <a:ext cx="387893" cy="590931"/>
          </a:xfrm>
          <a:prstGeom prst="rect">
            <a:avLst/>
          </a:prstGeom>
        </p:spPr>
      </p:pic>
      <p:grpSp>
        <p:nvGrpSpPr>
          <p:cNvPr id="23" name="Gruppieren 22">
            <a:extLst>
              <a:ext uri="{FF2B5EF4-FFF2-40B4-BE49-F238E27FC236}">
                <a16:creationId xmlns:a16="http://schemas.microsoft.com/office/drawing/2014/main" id="{67BCCCE2-341A-478B-A3EC-6046F8A5D497}"/>
              </a:ext>
            </a:extLst>
          </p:cNvPr>
          <p:cNvGrpSpPr/>
          <p:nvPr userDrawn="1"/>
        </p:nvGrpSpPr>
        <p:grpSpPr>
          <a:xfrm>
            <a:off x="5604594" y="776007"/>
            <a:ext cx="1588101" cy="650246"/>
            <a:chOff x="5604594" y="1459908"/>
            <a:chExt cx="1588101" cy="650246"/>
          </a:xfrm>
        </p:grpSpPr>
        <p:pic>
          <p:nvPicPr>
            <p:cNvPr id="32" name="Grafik 31" descr="Ein Bild, das Screenshot enthält.&#10;&#10;Automatisch generierte Beschreibung">
              <a:extLst>
                <a:ext uri="{FF2B5EF4-FFF2-40B4-BE49-F238E27FC236}">
                  <a16:creationId xmlns:a16="http://schemas.microsoft.com/office/drawing/2014/main" id="{78A59224-4957-4C08-BE65-D8BD25A23E44}"/>
                </a:ext>
              </a:extLst>
            </p:cNvPr>
            <p:cNvPicPr>
              <a:picLocks noChangeAspect="1"/>
            </p:cNvPicPr>
            <p:nvPr userDrawn="1"/>
          </p:nvPicPr>
          <p:blipFill>
            <a:blip r:embed="rId3"/>
            <a:stretch>
              <a:fillRect/>
            </a:stretch>
          </p:blipFill>
          <p:spPr>
            <a:xfrm>
              <a:off x="5604594" y="1459908"/>
              <a:ext cx="1588101" cy="650246"/>
            </a:xfrm>
            <a:prstGeom prst="rect">
              <a:avLst/>
            </a:prstGeom>
          </p:spPr>
        </p:pic>
        <p:sp>
          <p:nvSpPr>
            <p:cNvPr id="33" name="Rechteck 32">
              <a:extLst>
                <a:ext uri="{FF2B5EF4-FFF2-40B4-BE49-F238E27FC236}">
                  <a16:creationId xmlns:a16="http://schemas.microsoft.com/office/drawing/2014/main" id="{D3A98BB7-764F-4350-BD71-C6758C885B37}"/>
                </a:ext>
              </a:extLst>
            </p:cNvPr>
            <p:cNvSpPr/>
            <p:nvPr userDrawn="1"/>
          </p:nvSpPr>
          <p:spPr bwMode="gray">
            <a:xfrm>
              <a:off x="6631396" y="1739890"/>
              <a:ext cx="482357" cy="179961"/>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34" name="Rechteck">
            <a:extLst>
              <a:ext uri="{FF2B5EF4-FFF2-40B4-BE49-F238E27FC236}">
                <a16:creationId xmlns:a16="http://schemas.microsoft.com/office/drawing/2014/main" id="{C2B577D0-C8DA-42B1-BF4C-EE3ACF0A05FC}"/>
              </a:ext>
            </a:extLst>
          </p:cNvPr>
          <p:cNvSpPr/>
          <p:nvPr userDrawn="1"/>
        </p:nvSpPr>
        <p:spPr bwMode="gray">
          <a:xfrm>
            <a:off x="7530036" y="959758"/>
            <a:ext cx="334720" cy="338137"/>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847978215"/>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andard text slide, alternativ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3822749-21CF-477B-87DD-D2B416B8208E}"/>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188000"/>
            <a:ext cx="7172684" cy="2839832"/>
          </a:xfrm>
          <a:prstGeom prst="rect">
            <a:avLst/>
          </a:prstGeom>
        </p:spPr>
        <p:txBody>
          <a:bodyPr/>
          <a:lstStyle>
            <a:lvl1pPr>
              <a:defRPr sz="2000"/>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49816" y="576000"/>
            <a:ext cx="8567183" cy="540544"/>
          </a:xfrm>
          <a:prstGeom prst="rect">
            <a:avLst/>
          </a:prstGeom>
        </p:spPr>
        <p:txBody>
          <a:bodyPr/>
          <a:lstStyle>
            <a:lvl1pPr>
              <a:defRPr>
                <a:solidFill>
                  <a:srgbClr val="004C82"/>
                </a:solidFill>
              </a:defRPr>
            </a:lvl1pPr>
          </a:lstStyle>
          <a:p>
            <a:r>
              <a:rPr lang="en-GB"/>
              <a:t>Click to add headline</a:t>
            </a:r>
          </a:p>
        </p:txBody>
      </p:sp>
      <p:pic>
        <p:nvPicPr>
          <p:cNvPr id="6" name="Picture 5">
            <a:extLst>
              <a:ext uri="{FF2B5EF4-FFF2-40B4-BE49-F238E27FC236}">
                <a16:creationId xmlns:a16="http://schemas.microsoft.com/office/drawing/2014/main" id="{CB0E7152-8CE7-434D-9D09-DFAF92FF30CA}"/>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
        <p:nvSpPr>
          <p:cNvPr id="7" name="Slide Number Placeholder 3">
            <a:extLst>
              <a:ext uri="{FF2B5EF4-FFF2-40B4-BE49-F238E27FC236}">
                <a16:creationId xmlns:a16="http://schemas.microsoft.com/office/drawing/2014/main" id="{D8A0F87E-BC43-4B1B-9B24-3F8247396C47}"/>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1358597088"/>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tandard text slide with sub-lin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EFF65870-3EAA-488B-98B8-182B532F7731}"/>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7" name="Textplatzhalter 2">
            <a:extLst>
              <a:ext uri="{FF2B5EF4-FFF2-40B4-BE49-F238E27FC236}">
                <a16:creationId xmlns:a16="http://schemas.microsoft.com/office/drawing/2014/main" id="{7BDDDF81-EBEA-4C88-AA55-681A5710CA2C}"/>
              </a:ext>
            </a:extLst>
          </p:cNvPr>
          <p:cNvSpPr>
            <a:spLocks noGrp="1"/>
          </p:cNvSpPr>
          <p:nvPr>
            <p:ph type="body" sz="quarter" idx="14" hasCustomPrompt="1"/>
          </p:nvPr>
        </p:nvSpPr>
        <p:spPr bwMode="gray">
          <a:xfrm>
            <a:off x="449263" y="1188000"/>
            <a:ext cx="8567737" cy="270565"/>
          </a:xfrm>
          <a:prstGeom prst="rect">
            <a:avLst/>
          </a:prstGeom>
        </p:spPr>
        <p:txBody>
          <a:bodyPr vert="horz" lIns="90000" tIns="0" rIns="72000" bIns="0" rtlCol="0" anchor="t">
            <a:noAutofit/>
          </a:bodyPr>
          <a:lstStyle>
            <a:lvl1pPr>
              <a:defRPr lang="de-DE" sz="2000" b="0" cap="none" baseline="0" smtClean="0">
                <a:solidFill>
                  <a:srgbClr val="004C82"/>
                </a:solidFill>
                <a:latin typeface="+mj-lt"/>
                <a:ea typeface="+mj-ea"/>
                <a:cs typeface="Calibri" panose="020F0502020204030204" pitchFamily="34" charset="0"/>
              </a:defRPr>
            </a:lvl1pPr>
            <a:lvl2pPr>
              <a:defRPr lang="de-DE" smtClean="0"/>
            </a:lvl2pPr>
            <a:lvl3pPr>
              <a:defRPr lang="de-DE" smtClean="0"/>
            </a:lvl3pPr>
            <a:lvl4pPr>
              <a:defRPr lang="de-DE" smtClean="0"/>
            </a:lvl4pPr>
            <a:lvl5pPr>
              <a:defRPr lang="en-US"/>
            </a:lvl5pPr>
          </a:lstStyle>
          <a:p>
            <a:pPr lvl="0">
              <a:spcBef>
                <a:spcPct val="0"/>
              </a:spcBef>
            </a:pPr>
            <a:r>
              <a:rPr lang="en-GB"/>
              <a:t>Click to add sub-line</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7" y="1548000"/>
            <a:ext cx="7172683" cy="3365733"/>
          </a:xfrm>
          <a:prstGeom prst="rect">
            <a:avLst/>
          </a:prstGeom>
        </p:spPr>
        <p:txBody>
          <a:bodyPr/>
          <a:lstStyle>
            <a:lvl1pPr>
              <a:defRPr/>
            </a:lvl1pPr>
            <a:lvl2pPr>
              <a:buClr>
                <a:srgbClr val="F4971A"/>
              </a:buClr>
              <a:buSzPct val="125000"/>
              <a:defRPr/>
            </a:lvl2pPr>
            <a:lvl3pPr>
              <a:buClr>
                <a:srgbClr val="F4971A"/>
              </a:buClr>
              <a:buSzPct val="125000"/>
              <a:defRPr/>
            </a:lvl3pPr>
          </a:lstStyle>
          <a:p>
            <a:pPr lvl="0"/>
            <a:r>
              <a:rPr lang="en-GB" noProof="0"/>
              <a:t>Main body text</a:t>
            </a:r>
          </a:p>
          <a:p>
            <a:pPr lvl="1"/>
            <a:r>
              <a:rPr lang="en-GB" noProof="0"/>
              <a:t>Second level</a:t>
            </a:r>
          </a:p>
          <a:p>
            <a:pPr lvl="2"/>
            <a:r>
              <a:rPr lang="en-GB" noProof="0"/>
              <a:t>Third level</a:t>
            </a:r>
          </a:p>
        </p:txBody>
      </p:sp>
      <p:sp>
        <p:nvSpPr>
          <p:cNvPr id="11" name="Titel 1">
            <a:extLst>
              <a:ext uri="{FF2B5EF4-FFF2-40B4-BE49-F238E27FC236}">
                <a16:creationId xmlns:a16="http://schemas.microsoft.com/office/drawing/2014/main" id="{007A8040-D175-4285-9C9D-33CB04E3FBC1}"/>
              </a:ext>
            </a:extLst>
          </p:cNvPr>
          <p:cNvSpPr>
            <a:spLocks noGrp="1"/>
          </p:cNvSpPr>
          <p:nvPr>
            <p:ph type="title" hasCustomPrompt="1"/>
          </p:nvPr>
        </p:nvSpPr>
        <p:spPr bwMode="gray">
          <a:xfrm>
            <a:off x="449816" y="576000"/>
            <a:ext cx="8567183" cy="540544"/>
          </a:xfrm>
          <a:prstGeom prst="rect">
            <a:avLst/>
          </a:prstGeom>
        </p:spPr>
        <p:txBody>
          <a:bodyPr lIns="90000"/>
          <a:lstStyle>
            <a:lvl1pPr>
              <a:defRPr>
                <a:solidFill>
                  <a:srgbClr val="004C82"/>
                </a:solidFill>
              </a:defRPr>
            </a:lvl1pPr>
          </a:lstStyle>
          <a:p>
            <a:r>
              <a:rPr lang="en-GB"/>
              <a:t>Click to add headline</a:t>
            </a:r>
          </a:p>
        </p:txBody>
      </p:sp>
      <p:pic>
        <p:nvPicPr>
          <p:cNvPr id="12" name="Picture 11">
            <a:extLst>
              <a:ext uri="{FF2B5EF4-FFF2-40B4-BE49-F238E27FC236}">
                <a16:creationId xmlns:a16="http://schemas.microsoft.com/office/drawing/2014/main" id="{5CCBE694-6135-4BD7-978A-C56E742FE7F3}"/>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
        <p:nvSpPr>
          <p:cNvPr id="9" name="Slide Number Placeholder 3">
            <a:extLst>
              <a:ext uri="{FF2B5EF4-FFF2-40B4-BE49-F238E27FC236}">
                <a16:creationId xmlns:a16="http://schemas.microsoft.com/office/drawing/2014/main" id="{B4C99330-4197-4514-A63E-5287A25A56C3}"/>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2055235818"/>
      </p:ext>
    </p:extLst>
  </p:cSld>
  <p:clrMapOvr>
    <a:masterClrMapping/>
  </p:clrMapOvr>
  <p:transition>
    <p:fade/>
  </p:transition>
  <p:extLst>
    <p:ext uri="{DCECCB84-F9BA-43D5-87BE-67443E8EF086}">
      <p15:sldGuideLst xmlns:p15="http://schemas.microsoft.com/office/powerpoint/2012/main">
        <p15:guide id="1" orient="horz" pos="2845"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slide, with two columns">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8BB1E356-D3DB-4665-923D-51398ED0F04C}"/>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4416255"/>
            <a:ext cx="9144000" cy="727245"/>
          </a:xfrm>
          <a:prstGeom prst="rect">
            <a:avLst/>
          </a:prstGeom>
        </p:spPr>
      </p:pic>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7" y="1188000"/>
            <a:ext cx="4122182" cy="3495469"/>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hasCustomPrompt="1"/>
          </p:nvPr>
        </p:nvSpPr>
        <p:spPr bwMode="gray">
          <a:xfrm>
            <a:off x="4892746" y="1188000"/>
            <a:ext cx="4122182" cy="3495469"/>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7" name="Titel 1">
            <a:extLst>
              <a:ext uri="{FF2B5EF4-FFF2-40B4-BE49-F238E27FC236}">
                <a16:creationId xmlns:a16="http://schemas.microsoft.com/office/drawing/2014/main" id="{657F2AFA-D012-45E0-85F4-97105B28F62C}"/>
              </a:ext>
            </a:extLst>
          </p:cNvPr>
          <p:cNvSpPr>
            <a:spLocks noGrp="1"/>
          </p:cNvSpPr>
          <p:nvPr>
            <p:ph type="title" hasCustomPrompt="1"/>
          </p:nvPr>
        </p:nvSpPr>
        <p:spPr bwMode="gray">
          <a:xfrm>
            <a:off x="449816" y="576000"/>
            <a:ext cx="8567183" cy="540544"/>
          </a:xfrm>
          <a:prstGeom prst="rect">
            <a:avLst/>
          </a:prstGeom>
        </p:spPr>
        <p:txBody>
          <a:bodyPr/>
          <a:lstStyle>
            <a:lvl1pPr>
              <a:defRPr>
                <a:solidFill>
                  <a:srgbClr val="004C82"/>
                </a:solidFill>
              </a:defRPr>
            </a:lvl1pPr>
          </a:lstStyle>
          <a:p>
            <a:r>
              <a:rPr lang="en-GB"/>
              <a:t>Click to add headline</a:t>
            </a:r>
          </a:p>
        </p:txBody>
      </p:sp>
      <p:sp>
        <p:nvSpPr>
          <p:cNvPr id="4" name="Slide Number Placeholder 3">
            <a:extLst>
              <a:ext uri="{FF2B5EF4-FFF2-40B4-BE49-F238E27FC236}">
                <a16:creationId xmlns:a16="http://schemas.microsoft.com/office/drawing/2014/main" id="{531FA33E-844C-48AC-B5FE-B9899B743D9E}"/>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‹Nr.›</a:t>
            </a:fld>
            <a:endParaRPr lang="en-GB"/>
          </a:p>
        </p:txBody>
      </p:sp>
      <p:pic>
        <p:nvPicPr>
          <p:cNvPr id="10" name="Picture 9">
            <a:extLst>
              <a:ext uri="{FF2B5EF4-FFF2-40B4-BE49-F238E27FC236}">
                <a16:creationId xmlns:a16="http://schemas.microsoft.com/office/drawing/2014/main" id="{518565EB-CB5C-4438-A46C-58842115D9D9}"/>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Tree>
    <p:extLst>
      <p:ext uri="{BB962C8B-B14F-4D97-AF65-F5344CB8AC3E}">
        <p14:creationId xmlns:p14="http://schemas.microsoft.com/office/powerpoint/2010/main" val="1871978961"/>
      </p:ext>
    </p:extLst>
  </p:cSld>
  <p:clrMapOvr>
    <a:masterClrMapping/>
  </p:clrMapOvr>
  <p:transition>
    <p:fade/>
  </p:transition>
  <p:extLst>
    <p:ext uri="{DCECCB84-F9BA-43D5-87BE-67443E8EF086}">
      <p15:sldGuideLst xmlns:p15="http://schemas.microsoft.com/office/powerpoint/2012/main">
        <p15:guide id="2" orient="horz" pos="2845"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ext slide, with two columns">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078B610F-4B5C-4B5D-B1DC-BBF8AA4FF743}"/>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7" y="1188000"/>
            <a:ext cx="4122182" cy="3495469"/>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hasCustomPrompt="1"/>
          </p:nvPr>
        </p:nvSpPr>
        <p:spPr bwMode="gray">
          <a:xfrm>
            <a:off x="4892746" y="1188000"/>
            <a:ext cx="4122182" cy="3495469"/>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7" name="Titel 1">
            <a:extLst>
              <a:ext uri="{FF2B5EF4-FFF2-40B4-BE49-F238E27FC236}">
                <a16:creationId xmlns:a16="http://schemas.microsoft.com/office/drawing/2014/main" id="{657F2AFA-D012-45E0-85F4-97105B28F62C}"/>
              </a:ext>
            </a:extLst>
          </p:cNvPr>
          <p:cNvSpPr>
            <a:spLocks noGrp="1"/>
          </p:cNvSpPr>
          <p:nvPr>
            <p:ph type="title" hasCustomPrompt="1"/>
          </p:nvPr>
        </p:nvSpPr>
        <p:spPr bwMode="gray">
          <a:xfrm>
            <a:off x="449816" y="576000"/>
            <a:ext cx="8567183" cy="540544"/>
          </a:xfrm>
          <a:prstGeom prst="rect">
            <a:avLst/>
          </a:prstGeom>
        </p:spPr>
        <p:txBody>
          <a:bodyPr/>
          <a:lstStyle>
            <a:lvl1pPr>
              <a:defRPr>
                <a:solidFill>
                  <a:srgbClr val="004C82"/>
                </a:solidFill>
              </a:defRPr>
            </a:lvl1pPr>
          </a:lstStyle>
          <a:p>
            <a:r>
              <a:rPr lang="en-GB"/>
              <a:t>Click to add headline</a:t>
            </a:r>
          </a:p>
        </p:txBody>
      </p:sp>
      <p:sp>
        <p:nvSpPr>
          <p:cNvPr id="10" name="Slide Number Placeholder 3">
            <a:extLst>
              <a:ext uri="{FF2B5EF4-FFF2-40B4-BE49-F238E27FC236}">
                <a16:creationId xmlns:a16="http://schemas.microsoft.com/office/drawing/2014/main" id="{279A542A-233B-4088-8252-3868F12720E5}"/>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2083855100"/>
      </p:ext>
    </p:extLst>
  </p:cSld>
  <p:clrMapOvr>
    <a:masterClrMapping/>
  </p:clrMapOvr>
  <p:transition>
    <p:fade/>
  </p:transition>
  <p:extLst>
    <p:ext uri="{DCECCB84-F9BA-43D5-87BE-67443E8EF086}">
      <p15:sldGuideLst xmlns:p15="http://schemas.microsoft.com/office/powerpoint/2012/main">
        <p15:guide id="2" orient="horz" pos="2845"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slide, with one column">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263048D-2852-4C72-B0C2-69D18AE7767B}"/>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6" name="Titel 1">
            <a:extLst>
              <a:ext uri="{FF2B5EF4-FFF2-40B4-BE49-F238E27FC236}">
                <a16:creationId xmlns:a16="http://schemas.microsoft.com/office/drawing/2014/main" id="{8B261AE6-05A1-4952-B7CB-AD0BAC332546}"/>
              </a:ext>
            </a:extLst>
          </p:cNvPr>
          <p:cNvSpPr>
            <a:spLocks noGrp="1"/>
          </p:cNvSpPr>
          <p:nvPr>
            <p:ph type="title" hasCustomPrompt="1"/>
          </p:nvPr>
        </p:nvSpPr>
        <p:spPr bwMode="gray">
          <a:xfrm>
            <a:off x="449816" y="576000"/>
            <a:ext cx="8567183" cy="540544"/>
          </a:xfrm>
          <a:prstGeom prst="rect">
            <a:avLst/>
          </a:prstGeom>
        </p:spPr>
        <p:txBody>
          <a:bodyPr/>
          <a:lstStyle>
            <a:lvl1pPr>
              <a:defRPr>
                <a:solidFill>
                  <a:srgbClr val="004C82"/>
                </a:solidFill>
              </a:defRPr>
            </a:lvl1pPr>
          </a:lstStyle>
          <a:p>
            <a:r>
              <a:rPr lang="en-GB"/>
              <a:t>Click to add headline</a:t>
            </a:r>
          </a:p>
        </p:txBody>
      </p:sp>
      <p:sp>
        <p:nvSpPr>
          <p:cNvPr id="3" name="Text Placeholder 2">
            <a:extLst>
              <a:ext uri="{FF2B5EF4-FFF2-40B4-BE49-F238E27FC236}">
                <a16:creationId xmlns:a16="http://schemas.microsoft.com/office/drawing/2014/main" id="{22A3D0D3-9D33-427D-A06B-50ECF5E44F1E}"/>
              </a:ext>
            </a:extLst>
          </p:cNvPr>
          <p:cNvSpPr>
            <a:spLocks noGrp="1"/>
          </p:cNvSpPr>
          <p:nvPr>
            <p:ph type="body" sz="quarter" idx="10" hasCustomPrompt="1"/>
          </p:nvPr>
        </p:nvSpPr>
        <p:spPr>
          <a:xfrm>
            <a:off x="449263" y="1188000"/>
            <a:ext cx="4241800" cy="3706812"/>
          </a:xfrm>
        </p:spPr>
        <p:txBody>
          <a:bodyPr/>
          <a:lstStyle>
            <a:lvl1pPr>
              <a:defRPr/>
            </a:lvl1pPr>
          </a:lstStyle>
          <a:p>
            <a:pPr lvl="0"/>
            <a:r>
              <a:rPr lang="en-GB" noProof="0"/>
              <a:t>Main body text</a:t>
            </a:r>
          </a:p>
          <a:p>
            <a:pPr lvl="1"/>
            <a:r>
              <a:rPr lang="en-US"/>
              <a:t>Second level</a:t>
            </a:r>
          </a:p>
          <a:p>
            <a:pPr lvl="2"/>
            <a:r>
              <a:rPr lang="en-US"/>
              <a:t>Third level</a:t>
            </a:r>
          </a:p>
        </p:txBody>
      </p:sp>
      <p:pic>
        <p:nvPicPr>
          <p:cNvPr id="11" name="Picture 10">
            <a:extLst>
              <a:ext uri="{FF2B5EF4-FFF2-40B4-BE49-F238E27FC236}">
                <a16:creationId xmlns:a16="http://schemas.microsoft.com/office/drawing/2014/main" id="{CF0B63DC-D5B7-4AF9-9144-05CDC5A39524}"/>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
        <p:nvSpPr>
          <p:cNvPr id="7" name="Slide Number Placeholder 3">
            <a:extLst>
              <a:ext uri="{FF2B5EF4-FFF2-40B4-BE49-F238E27FC236}">
                <a16:creationId xmlns:a16="http://schemas.microsoft.com/office/drawing/2014/main" id="{5EC7DE0C-79D9-49CA-8E6C-61469970CF41}"/>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187320649"/>
      </p:ext>
    </p:extLst>
  </p:cSld>
  <p:clrMapOvr>
    <a:masterClrMapping/>
  </p:clrMapOvr>
  <p:transition>
    <p:fade/>
  </p:transition>
  <p:extLst>
    <p:ext uri="{DCECCB84-F9BA-43D5-87BE-67443E8EF086}">
      <p15:sldGuideLst xmlns:p15="http://schemas.microsoft.com/office/powerpoint/2012/main">
        <p15:guide id="1" pos="2880">
          <p15:clr>
            <a:srgbClr val="FBAE40"/>
          </p15:clr>
        </p15:guide>
        <p15:guide id="2" orient="horz" pos="2845"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colour">
    <p:spTree>
      <p:nvGrpSpPr>
        <p:cNvPr id="1" name=""/>
        <p:cNvGrpSpPr/>
        <p:nvPr/>
      </p:nvGrpSpPr>
      <p:grpSpPr>
        <a:xfrm>
          <a:off x="0" y="0"/>
          <a:ext cx="0" cy="0"/>
          <a:chOff x="0" y="0"/>
          <a:chExt cx="0" cy="0"/>
        </a:xfrm>
      </p:grpSpPr>
      <p:pic>
        <p:nvPicPr>
          <p:cNvPr id="15" name="Picture 14" descr="Icon&#10;&#10;Description automatically generated with medium confidence">
            <a:extLst>
              <a:ext uri="{FF2B5EF4-FFF2-40B4-BE49-F238E27FC236}">
                <a16:creationId xmlns:a16="http://schemas.microsoft.com/office/drawing/2014/main" id="{B33804AC-326F-47D3-A6EE-6C5E5E36AB18}"/>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1382170"/>
            <a:ext cx="9144000" cy="2379160"/>
          </a:xfrm>
          <a:prstGeom prst="rect">
            <a:avLst/>
          </a:prstGeom>
        </p:spPr>
      </p:pic>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684000" y="2266746"/>
            <a:ext cx="7971711" cy="360099"/>
          </a:xfrm>
          <a:prstGeom prst="rect">
            <a:avLst/>
          </a:prstGeom>
        </p:spPr>
        <p:txBody>
          <a:bodyPr wrap="square">
            <a:spAutoFit/>
          </a:bodyPr>
          <a:lstStyle>
            <a:lvl1pPr>
              <a:defRPr sz="2600" b="1">
                <a:solidFill>
                  <a:schemeClr val="bg1"/>
                </a:solidFill>
              </a:defRPr>
            </a:lvl1pPr>
          </a:lstStyle>
          <a:p>
            <a:r>
              <a:rPr lang="en-GB"/>
              <a:t>Title slide/headline with colour Nexus visual</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84000" y="2786091"/>
            <a:ext cx="7970837" cy="384721"/>
          </a:xfrm>
          <a:prstGeom prst="rect">
            <a:avLst/>
          </a:prstGeom>
        </p:spPr>
        <p:txBody>
          <a:bodyPr>
            <a:spAutoFit/>
          </a:bodyPr>
          <a:lstStyle>
            <a:lvl1pPr marL="0" indent="0">
              <a:lnSpc>
                <a:spcPct val="95000"/>
              </a:lnSpc>
              <a:spcBef>
                <a:spcPts val="1200"/>
              </a:spcBef>
              <a:spcAft>
                <a:spcPts val="0"/>
              </a:spcAft>
              <a:buNone/>
              <a:defRPr sz="2000">
                <a:solidFill>
                  <a:schemeClr val="bg1"/>
                </a:solidFill>
                <a:latin typeface="+mj-lt"/>
                <a:cs typeface="Calibri" panose="020F0502020204030204" pitchFamily="34" charset="0"/>
              </a:defRPr>
            </a:lvl1pPr>
          </a:lstStyle>
          <a:p>
            <a:pPr lvl="0"/>
            <a:r>
              <a:rPr lang="en-GB"/>
              <a:t>This is the sub-line</a:t>
            </a:r>
          </a:p>
        </p:txBody>
      </p:sp>
      <p:pic>
        <p:nvPicPr>
          <p:cNvPr id="8" name="Picture 7">
            <a:extLst>
              <a:ext uri="{FF2B5EF4-FFF2-40B4-BE49-F238E27FC236}">
                <a16:creationId xmlns:a16="http://schemas.microsoft.com/office/drawing/2014/main" id="{7363CE9A-CC0C-47E0-91A6-9F24A8629123}"/>
              </a:ext>
            </a:extLst>
          </p:cNvPr>
          <p:cNvPicPr>
            <a:picLocks noChangeAspect="1"/>
          </p:cNvPicPr>
          <p:nvPr userDrawn="1"/>
        </p:nvPicPr>
        <p:blipFill>
          <a:blip r:embed="rId3"/>
          <a:stretch>
            <a:fillRect/>
          </a:stretch>
        </p:blipFill>
        <p:spPr>
          <a:xfrm>
            <a:off x="300488" y="285338"/>
            <a:ext cx="2340383" cy="722864"/>
          </a:xfrm>
          <a:prstGeom prst="rect">
            <a:avLst/>
          </a:prstGeom>
        </p:spPr>
      </p:pic>
      <p:pic>
        <p:nvPicPr>
          <p:cNvPr id="11" name="Picture 10" descr="Logo, company name&#10;&#10;Description automatically generated">
            <a:extLst>
              <a:ext uri="{FF2B5EF4-FFF2-40B4-BE49-F238E27FC236}">
                <a16:creationId xmlns:a16="http://schemas.microsoft.com/office/drawing/2014/main" id="{F1FA2165-3EB1-416F-8418-3572E0CC76C5}"/>
              </a:ext>
            </a:extLst>
          </p:cNvPr>
          <p:cNvPicPr>
            <a:picLocks noChangeAspect="1"/>
          </p:cNvPicPr>
          <p:nvPr userDrawn="1"/>
        </p:nvPicPr>
        <p:blipFill>
          <a:blip r:embed="rId4"/>
          <a:stretch>
            <a:fillRect/>
          </a:stretch>
        </p:blipFill>
        <p:spPr>
          <a:xfrm>
            <a:off x="6920193" y="227045"/>
            <a:ext cx="2040781" cy="796129"/>
          </a:xfrm>
          <a:prstGeom prst="rect">
            <a:avLst/>
          </a:prstGeom>
        </p:spPr>
      </p:pic>
      <p:sp>
        <p:nvSpPr>
          <p:cNvPr id="16" name="Date Placeholder 21">
            <a:extLst>
              <a:ext uri="{FF2B5EF4-FFF2-40B4-BE49-F238E27FC236}">
                <a16:creationId xmlns:a16="http://schemas.microsoft.com/office/drawing/2014/main" id="{6311D803-3276-4D78-A764-D05E0B01C1F1}"/>
              </a:ext>
            </a:extLst>
          </p:cNvPr>
          <p:cNvSpPr>
            <a:spLocks noGrp="1"/>
          </p:cNvSpPr>
          <p:nvPr>
            <p:ph type="dt" sz="half" idx="13"/>
          </p:nvPr>
        </p:nvSpPr>
        <p:spPr>
          <a:xfrm>
            <a:off x="684000" y="4124658"/>
            <a:ext cx="1618490" cy="215988"/>
          </a:xfrm>
          <a:prstGeom prst="rect">
            <a:avLst/>
          </a:prstGeom>
        </p:spPr>
        <p:txBody>
          <a:bodyPr/>
          <a:lstStyle>
            <a:lvl1pPr>
              <a:defRPr sz="1400">
                <a:solidFill>
                  <a:schemeClr val="tx2"/>
                </a:solidFill>
                <a:latin typeface="+mj-lt"/>
                <a:cs typeface="Calibri" panose="020F0502020204030204" pitchFamily="34" charset="0"/>
              </a:defRPr>
            </a:lvl1pPr>
          </a:lstStyle>
          <a:p>
            <a:fld id="{DD93220C-8909-4B09-8043-D71D84E9BD29}" type="datetime4">
              <a:rPr lang="en-GB" smtClean="0"/>
              <a:pPr/>
              <a:t>14 September 2022</a:t>
            </a:fld>
            <a:endParaRPr lang="en-GB"/>
          </a:p>
        </p:txBody>
      </p:sp>
      <p:sp>
        <p:nvSpPr>
          <p:cNvPr id="22" name="Picture Placeholder 2">
            <a:extLst>
              <a:ext uri="{FF2B5EF4-FFF2-40B4-BE49-F238E27FC236}">
                <a16:creationId xmlns:a16="http://schemas.microsoft.com/office/drawing/2014/main" id="{1420AB97-8AC1-460D-ACE1-A6EB211591F2}"/>
              </a:ext>
            </a:extLst>
          </p:cNvPr>
          <p:cNvSpPr>
            <a:spLocks noGrp="1"/>
          </p:cNvSpPr>
          <p:nvPr>
            <p:ph type="pic" sz="quarter" idx="14"/>
          </p:nvPr>
        </p:nvSpPr>
        <p:spPr>
          <a:xfrm>
            <a:off x="2805657" y="295848"/>
            <a:ext cx="705014" cy="667137"/>
          </a:xfrm>
        </p:spPr>
        <p:txBody>
          <a:bodyPr/>
          <a:lstStyle/>
          <a:p>
            <a:endParaRPr lang="en-GB"/>
          </a:p>
        </p:txBody>
      </p:sp>
      <p:sp>
        <p:nvSpPr>
          <p:cNvPr id="23" name="Picture Placeholder 2">
            <a:extLst>
              <a:ext uri="{FF2B5EF4-FFF2-40B4-BE49-F238E27FC236}">
                <a16:creationId xmlns:a16="http://schemas.microsoft.com/office/drawing/2014/main" id="{E5A06489-3B19-4D45-AF30-49E206AB6062}"/>
              </a:ext>
            </a:extLst>
          </p:cNvPr>
          <p:cNvSpPr>
            <a:spLocks noGrp="1"/>
          </p:cNvSpPr>
          <p:nvPr>
            <p:ph type="pic" sz="quarter" idx="15"/>
          </p:nvPr>
        </p:nvSpPr>
        <p:spPr>
          <a:xfrm>
            <a:off x="3783559" y="298701"/>
            <a:ext cx="705014" cy="667137"/>
          </a:xfrm>
        </p:spPr>
        <p:txBody>
          <a:bodyPr/>
          <a:lstStyle/>
          <a:p>
            <a:endParaRPr lang="en-GB"/>
          </a:p>
        </p:txBody>
      </p:sp>
      <p:sp>
        <p:nvSpPr>
          <p:cNvPr id="24" name="Picture Placeholder 2">
            <a:extLst>
              <a:ext uri="{FF2B5EF4-FFF2-40B4-BE49-F238E27FC236}">
                <a16:creationId xmlns:a16="http://schemas.microsoft.com/office/drawing/2014/main" id="{1BE00182-AC6A-4F81-B725-48AA6179BC18}"/>
              </a:ext>
            </a:extLst>
          </p:cNvPr>
          <p:cNvSpPr>
            <a:spLocks noGrp="1"/>
          </p:cNvSpPr>
          <p:nvPr>
            <p:ph type="pic" sz="quarter" idx="16"/>
          </p:nvPr>
        </p:nvSpPr>
        <p:spPr>
          <a:xfrm>
            <a:off x="4761461" y="295848"/>
            <a:ext cx="705014" cy="667137"/>
          </a:xfrm>
        </p:spPr>
        <p:txBody>
          <a:bodyPr/>
          <a:lstStyle/>
          <a:p>
            <a:endParaRPr lang="en-GB"/>
          </a:p>
        </p:txBody>
      </p:sp>
      <p:sp>
        <p:nvSpPr>
          <p:cNvPr id="25" name="Picture Placeholder 2">
            <a:extLst>
              <a:ext uri="{FF2B5EF4-FFF2-40B4-BE49-F238E27FC236}">
                <a16:creationId xmlns:a16="http://schemas.microsoft.com/office/drawing/2014/main" id="{966D76A0-6A06-4D86-9CAC-FF547D4AB74D}"/>
              </a:ext>
            </a:extLst>
          </p:cNvPr>
          <p:cNvSpPr>
            <a:spLocks noGrp="1"/>
          </p:cNvSpPr>
          <p:nvPr>
            <p:ph type="pic" sz="quarter" idx="17"/>
          </p:nvPr>
        </p:nvSpPr>
        <p:spPr>
          <a:xfrm>
            <a:off x="5739227" y="298700"/>
            <a:ext cx="705014" cy="667137"/>
          </a:xfrm>
        </p:spPr>
        <p:txBody>
          <a:bodyPr/>
          <a:lstStyle/>
          <a:p>
            <a:endParaRPr lang="en-GB"/>
          </a:p>
        </p:txBody>
      </p:sp>
      <p:sp>
        <p:nvSpPr>
          <p:cNvPr id="26" name="Picture Placeholder 2">
            <a:extLst>
              <a:ext uri="{FF2B5EF4-FFF2-40B4-BE49-F238E27FC236}">
                <a16:creationId xmlns:a16="http://schemas.microsoft.com/office/drawing/2014/main" id="{BFC0A6F4-9B27-4865-933E-388EB4C4340C}"/>
              </a:ext>
            </a:extLst>
          </p:cNvPr>
          <p:cNvSpPr>
            <a:spLocks noGrp="1"/>
          </p:cNvSpPr>
          <p:nvPr>
            <p:ph type="pic" sz="quarter" idx="18"/>
          </p:nvPr>
        </p:nvSpPr>
        <p:spPr>
          <a:xfrm>
            <a:off x="4224512" y="4120327"/>
            <a:ext cx="704840" cy="628843"/>
          </a:xfrm>
        </p:spPr>
        <p:txBody>
          <a:bodyPr/>
          <a:lstStyle/>
          <a:p>
            <a:endParaRPr lang="en-GB"/>
          </a:p>
        </p:txBody>
      </p:sp>
      <p:sp>
        <p:nvSpPr>
          <p:cNvPr id="27" name="Picture Placeholder 2">
            <a:extLst>
              <a:ext uri="{FF2B5EF4-FFF2-40B4-BE49-F238E27FC236}">
                <a16:creationId xmlns:a16="http://schemas.microsoft.com/office/drawing/2014/main" id="{22B3504C-7B78-4CDC-B602-3DCE32D10B1A}"/>
              </a:ext>
            </a:extLst>
          </p:cNvPr>
          <p:cNvSpPr>
            <a:spLocks noGrp="1"/>
          </p:cNvSpPr>
          <p:nvPr>
            <p:ph type="pic" sz="quarter" idx="19"/>
          </p:nvPr>
        </p:nvSpPr>
        <p:spPr>
          <a:xfrm>
            <a:off x="5369940" y="4129808"/>
            <a:ext cx="1386193" cy="619362"/>
          </a:xfrm>
        </p:spPr>
        <p:txBody>
          <a:bodyPr/>
          <a:lstStyle/>
          <a:p>
            <a:endParaRPr lang="en-GB"/>
          </a:p>
        </p:txBody>
      </p:sp>
      <p:pic>
        <p:nvPicPr>
          <p:cNvPr id="18" name="Picture 17" descr="Text&#10;&#10;Description automatically generated">
            <a:extLst>
              <a:ext uri="{FF2B5EF4-FFF2-40B4-BE49-F238E27FC236}">
                <a16:creationId xmlns:a16="http://schemas.microsoft.com/office/drawing/2014/main" id="{44B508C8-ABD1-4081-8698-6A188BC4F33F}"/>
              </a:ext>
            </a:extLst>
          </p:cNvPr>
          <p:cNvPicPr>
            <a:picLocks noChangeAspect="1"/>
          </p:cNvPicPr>
          <p:nvPr userDrawn="1"/>
        </p:nvPicPr>
        <p:blipFill>
          <a:blip r:embed="rId5"/>
          <a:stretch>
            <a:fillRect/>
          </a:stretch>
        </p:blipFill>
        <p:spPr>
          <a:xfrm>
            <a:off x="7391798" y="4186040"/>
            <a:ext cx="1097570" cy="432000"/>
          </a:xfrm>
          <a:prstGeom prst="rect">
            <a:avLst/>
          </a:prstGeom>
        </p:spPr>
      </p:pic>
    </p:spTree>
    <p:extLst>
      <p:ext uri="{BB962C8B-B14F-4D97-AF65-F5344CB8AC3E}">
        <p14:creationId xmlns:p14="http://schemas.microsoft.com/office/powerpoint/2010/main" val="2030718361"/>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slide, 1 photo">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615510D4-1C52-4815-BC83-307F6DC795B2}"/>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6" name="Bildplatzhalter 5">
            <a:extLst>
              <a:ext uri="{FF2B5EF4-FFF2-40B4-BE49-F238E27FC236}">
                <a16:creationId xmlns:a16="http://schemas.microsoft.com/office/drawing/2014/main" id="{AD865FD3-1198-4DEC-9CE4-A71B7C84CD08}"/>
              </a:ext>
            </a:extLst>
          </p:cNvPr>
          <p:cNvSpPr>
            <a:spLocks noGrp="1"/>
          </p:cNvSpPr>
          <p:nvPr>
            <p:ph type="pic" sz="quarter" idx="15" hasCustomPrompt="1"/>
          </p:nvPr>
        </p:nvSpPr>
        <p:spPr bwMode="gray">
          <a:xfrm>
            <a:off x="5475767" y="408024"/>
            <a:ext cx="3444949" cy="4327452"/>
          </a:xfrm>
          <a:prstGeom prst="rect">
            <a:avLst/>
          </a:prstGeom>
          <a:solidFill>
            <a:schemeClr val="bg2"/>
          </a:solidFill>
        </p:spPr>
        <p:txBody>
          <a:bodyPr tIns="1440000"/>
          <a:lstStyle>
            <a:lvl1pPr algn="ctr">
              <a:defRPr sz="1000">
                <a:solidFill>
                  <a:schemeClr val="tx2"/>
                </a:solidFill>
              </a:defRPr>
            </a:lvl1pPr>
          </a:lstStyle>
          <a:p>
            <a:r>
              <a:rPr lang="en-GB"/>
              <a:t>Photo</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6" y="1188000"/>
            <a:ext cx="4839634" cy="3399182"/>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9" name="Titel 1">
            <a:extLst>
              <a:ext uri="{FF2B5EF4-FFF2-40B4-BE49-F238E27FC236}">
                <a16:creationId xmlns:a16="http://schemas.microsoft.com/office/drawing/2014/main" id="{51078106-4C06-4058-A031-91C58FAD96B8}"/>
              </a:ext>
            </a:extLst>
          </p:cNvPr>
          <p:cNvSpPr>
            <a:spLocks noGrp="1"/>
          </p:cNvSpPr>
          <p:nvPr>
            <p:ph type="title" hasCustomPrompt="1"/>
          </p:nvPr>
        </p:nvSpPr>
        <p:spPr bwMode="gray">
          <a:xfrm>
            <a:off x="449817" y="576000"/>
            <a:ext cx="4839634" cy="540544"/>
          </a:xfrm>
          <a:prstGeom prst="rect">
            <a:avLst/>
          </a:prstGeom>
        </p:spPr>
        <p:txBody>
          <a:bodyPr/>
          <a:lstStyle>
            <a:lvl1pPr>
              <a:defRPr>
                <a:solidFill>
                  <a:srgbClr val="004C82"/>
                </a:solidFill>
              </a:defRPr>
            </a:lvl1pPr>
          </a:lstStyle>
          <a:p>
            <a:r>
              <a:rPr lang="en-GB"/>
              <a:t>Click to add headline</a:t>
            </a:r>
          </a:p>
        </p:txBody>
      </p:sp>
      <p:sp>
        <p:nvSpPr>
          <p:cNvPr id="10" name="Slide Number Placeholder 3">
            <a:extLst>
              <a:ext uri="{FF2B5EF4-FFF2-40B4-BE49-F238E27FC236}">
                <a16:creationId xmlns:a16="http://schemas.microsoft.com/office/drawing/2014/main" id="{FCCD2229-ACD4-4035-B9BF-EA5B970A9779}"/>
              </a:ext>
            </a:extLst>
          </p:cNvPr>
          <p:cNvSpPr>
            <a:spLocks noGrp="1"/>
          </p:cNvSpPr>
          <p:nvPr>
            <p:ph type="sldNum" sz="quarter" idx="17"/>
          </p:nvPr>
        </p:nvSpPr>
        <p:spPr>
          <a:xfrm>
            <a:off x="6957528" y="4754925"/>
            <a:ext cx="2057400" cy="274637"/>
          </a:xfrm>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1876954809"/>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ext slide, 1 photo">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D6E9E7BF-6EFE-4C59-A98D-0ECFCDDAE231}"/>
              </a:ext>
            </a:extLst>
          </p:cNvPr>
          <p:cNvSpPr>
            <a:spLocks noGrp="1"/>
          </p:cNvSpPr>
          <p:nvPr>
            <p:ph type="pic" sz="quarter" idx="18"/>
          </p:nvPr>
        </p:nvSpPr>
        <p:spPr>
          <a:xfrm>
            <a:off x="4288221" y="91662"/>
            <a:ext cx="4855775" cy="5051837"/>
          </a:xfrm>
          <a:custGeom>
            <a:avLst/>
            <a:gdLst>
              <a:gd name="connsiteX0" fmla="*/ 2285994 w 4571995"/>
              <a:gd name="connsiteY0" fmla="*/ 0 h 5143500"/>
              <a:gd name="connsiteX1" fmla="*/ 4571995 w 4571995"/>
              <a:gd name="connsiteY1" fmla="*/ 0 h 5143500"/>
              <a:gd name="connsiteX2" fmla="*/ 4571995 w 4571995"/>
              <a:gd name="connsiteY2" fmla="*/ 5143500 h 5143500"/>
              <a:gd name="connsiteX3" fmla="*/ 2285994 w 4571995"/>
              <a:gd name="connsiteY3" fmla="*/ 5143500 h 5143500"/>
              <a:gd name="connsiteX4" fmla="*/ 11796 w 4571995"/>
              <a:gd name="connsiteY4" fmla="*/ 2834697 h 5143500"/>
              <a:gd name="connsiteX5" fmla="*/ 0 w 4571995"/>
              <a:gd name="connsiteY5" fmla="*/ 2571905 h 5143500"/>
              <a:gd name="connsiteX6" fmla="*/ 0 w 4571995"/>
              <a:gd name="connsiteY6" fmla="*/ 2571595 h 5143500"/>
              <a:gd name="connsiteX7" fmla="*/ 11796 w 4571995"/>
              <a:gd name="connsiteY7" fmla="*/ 2308804 h 5143500"/>
              <a:gd name="connsiteX8" fmla="*/ 2285994 w 4571995"/>
              <a:gd name="connsiteY8" fmla="*/ 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71995" h="5143500">
                <a:moveTo>
                  <a:pt x="2285994" y="0"/>
                </a:moveTo>
                <a:lnTo>
                  <a:pt x="4571995" y="0"/>
                </a:lnTo>
                <a:lnTo>
                  <a:pt x="4571995" y="5143500"/>
                </a:lnTo>
                <a:lnTo>
                  <a:pt x="2285994" y="5143500"/>
                </a:lnTo>
                <a:cubicBezTo>
                  <a:pt x="1102379" y="5143500"/>
                  <a:pt x="128862" y="4131517"/>
                  <a:pt x="11796" y="2834697"/>
                </a:cubicBezTo>
                <a:lnTo>
                  <a:pt x="0" y="2571905"/>
                </a:lnTo>
                <a:lnTo>
                  <a:pt x="0" y="2571595"/>
                </a:lnTo>
                <a:lnTo>
                  <a:pt x="11796" y="2308804"/>
                </a:lnTo>
                <a:cubicBezTo>
                  <a:pt x="128862" y="1011983"/>
                  <a:pt x="1102379" y="0"/>
                  <a:pt x="2285994" y="0"/>
                </a:cubicBezTo>
                <a:close/>
              </a:path>
            </a:pathLst>
          </a:custGeom>
        </p:spPr>
        <p:txBody>
          <a:bodyPr wrap="square">
            <a:noAutofit/>
          </a:bodyPr>
          <a:lstStyle/>
          <a:p>
            <a:endParaRPr lang="en-GB"/>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999" y="1318437"/>
            <a:ext cx="4121996" cy="3458763"/>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9" name="Titel 1">
            <a:extLst>
              <a:ext uri="{FF2B5EF4-FFF2-40B4-BE49-F238E27FC236}">
                <a16:creationId xmlns:a16="http://schemas.microsoft.com/office/drawing/2014/main" id="{51078106-4C06-4058-A031-91C58FAD96B8}"/>
              </a:ext>
            </a:extLst>
          </p:cNvPr>
          <p:cNvSpPr>
            <a:spLocks noGrp="1"/>
          </p:cNvSpPr>
          <p:nvPr>
            <p:ph type="title" hasCustomPrompt="1"/>
          </p:nvPr>
        </p:nvSpPr>
        <p:spPr bwMode="gray">
          <a:xfrm>
            <a:off x="450000" y="576000"/>
            <a:ext cx="4664260" cy="540544"/>
          </a:xfrm>
          <a:prstGeom prst="rect">
            <a:avLst/>
          </a:prstGeom>
        </p:spPr>
        <p:txBody>
          <a:bodyPr/>
          <a:lstStyle>
            <a:lvl1pPr>
              <a:defRPr>
                <a:solidFill>
                  <a:srgbClr val="004C82"/>
                </a:solidFill>
              </a:defRPr>
            </a:lvl1pPr>
          </a:lstStyle>
          <a:p>
            <a:r>
              <a:rPr lang="en-GB"/>
              <a:t>Click to add headline</a:t>
            </a:r>
          </a:p>
        </p:txBody>
      </p:sp>
      <p:sp>
        <p:nvSpPr>
          <p:cNvPr id="7" name="Slide Number Placeholder 3">
            <a:extLst>
              <a:ext uri="{FF2B5EF4-FFF2-40B4-BE49-F238E27FC236}">
                <a16:creationId xmlns:a16="http://schemas.microsoft.com/office/drawing/2014/main" id="{1D5C5FDC-8A0E-4958-B5F7-DC19BB83579E}"/>
              </a:ext>
            </a:extLst>
          </p:cNvPr>
          <p:cNvSpPr>
            <a:spLocks noGrp="1"/>
          </p:cNvSpPr>
          <p:nvPr>
            <p:ph type="sldNum" sz="quarter" idx="16"/>
          </p:nvPr>
        </p:nvSpPr>
        <p:spPr>
          <a:xfrm>
            <a:off x="8672513" y="4754925"/>
            <a:ext cx="342414" cy="274637"/>
          </a:xfrm>
          <a:solidFill>
            <a:srgbClr val="FFFFFF">
              <a:alpha val="60000"/>
            </a:srgbClr>
          </a:solidFill>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1396957743"/>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slide, 2 photos, alternativ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CBAEB09-5418-4872-9CBD-B484866D840E}"/>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6" name="Bildplatzhalter 5">
            <a:extLst>
              <a:ext uri="{FF2B5EF4-FFF2-40B4-BE49-F238E27FC236}">
                <a16:creationId xmlns:a16="http://schemas.microsoft.com/office/drawing/2014/main" id="{AD865FD3-1198-4DEC-9CE4-A71B7C84CD08}"/>
              </a:ext>
            </a:extLst>
          </p:cNvPr>
          <p:cNvSpPr>
            <a:spLocks noGrp="1"/>
          </p:cNvSpPr>
          <p:nvPr>
            <p:ph type="pic" sz="quarter" idx="15" hasCustomPrompt="1"/>
          </p:nvPr>
        </p:nvSpPr>
        <p:spPr bwMode="gray">
          <a:xfrm>
            <a:off x="5528944" y="576000"/>
            <a:ext cx="3490261" cy="2056988"/>
          </a:xfrm>
          <a:prstGeom prst="rect">
            <a:avLst/>
          </a:prstGeom>
          <a:solidFill>
            <a:schemeClr val="bg2"/>
          </a:solidFill>
        </p:spPr>
        <p:txBody>
          <a:bodyPr vert="horz" lIns="36000" tIns="1440000" rIns="36000" bIns="36000" rtlCol="0">
            <a:noAutofit/>
          </a:bodyPr>
          <a:lstStyle>
            <a:lvl1pPr algn="ctr">
              <a:defRPr lang="en-GB" sz="1000" dirty="0">
                <a:solidFill>
                  <a:schemeClr val="tx2"/>
                </a:solidFill>
              </a:defRPr>
            </a:lvl1pPr>
          </a:lstStyle>
          <a:p>
            <a:r>
              <a:rPr lang="en-GB"/>
              <a:t>Photo</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188000"/>
            <a:ext cx="4839634" cy="3713354"/>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18" name="Bildplatzhalter 5">
            <a:extLst>
              <a:ext uri="{FF2B5EF4-FFF2-40B4-BE49-F238E27FC236}">
                <a16:creationId xmlns:a16="http://schemas.microsoft.com/office/drawing/2014/main" id="{BD74B354-F270-4422-B8BC-EE20D478AAEB}"/>
              </a:ext>
            </a:extLst>
          </p:cNvPr>
          <p:cNvSpPr>
            <a:spLocks noGrp="1"/>
          </p:cNvSpPr>
          <p:nvPr>
            <p:ph type="pic" sz="quarter" idx="16" hasCustomPrompt="1"/>
          </p:nvPr>
        </p:nvSpPr>
        <p:spPr bwMode="gray">
          <a:xfrm>
            <a:off x="5528944" y="2710274"/>
            <a:ext cx="3490261" cy="2056989"/>
          </a:xfrm>
          <a:prstGeom prst="rect">
            <a:avLst/>
          </a:prstGeom>
          <a:solidFill>
            <a:schemeClr val="bg2"/>
          </a:solidFill>
        </p:spPr>
        <p:txBody>
          <a:bodyPr vert="horz" lIns="36000" tIns="1440000" rIns="36000" bIns="36000" rtlCol="0">
            <a:noAutofit/>
          </a:bodyPr>
          <a:lstStyle>
            <a:lvl1pPr algn="ctr">
              <a:defRPr lang="en-GB" sz="1000" dirty="0">
                <a:solidFill>
                  <a:schemeClr val="tx2"/>
                </a:solidFill>
              </a:defRPr>
            </a:lvl1pPr>
          </a:lstStyle>
          <a:p>
            <a:r>
              <a:rPr lang="en-GB"/>
              <a:t>Photo</a:t>
            </a:r>
          </a:p>
        </p:txBody>
      </p:sp>
      <p:sp>
        <p:nvSpPr>
          <p:cNvPr id="16" name="Titel 1">
            <a:extLst>
              <a:ext uri="{FF2B5EF4-FFF2-40B4-BE49-F238E27FC236}">
                <a16:creationId xmlns:a16="http://schemas.microsoft.com/office/drawing/2014/main" id="{0DB39AEE-4D7E-4227-8B8B-6259DA49FDB2}"/>
              </a:ext>
            </a:extLst>
          </p:cNvPr>
          <p:cNvSpPr>
            <a:spLocks noGrp="1"/>
          </p:cNvSpPr>
          <p:nvPr>
            <p:ph type="title" hasCustomPrompt="1"/>
          </p:nvPr>
        </p:nvSpPr>
        <p:spPr bwMode="gray">
          <a:xfrm>
            <a:off x="449818" y="576000"/>
            <a:ext cx="4839634" cy="540544"/>
          </a:xfrm>
          <a:prstGeom prst="rect">
            <a:avLst/>
          </a:prstGeom>
        </p:spPr>
        <p:txBody>
          <a:bodyPr/>
          <a:lstStyle>
            <a:lvl1pPr>
              <a:defRPr>
                <a:solidFill>
                  <a:srgbClr val="004C82"/>
                </a:solidFill>
              </a:defRPr>
            </a:lvl1pPr>
          </a:lstStyle>
          <a:p>
            <a:r>
              <a:rPr lang="en-GB"/>
              <a:t>Click to add headline</a:t>
            </a:r>
          </a:p>
        </p:txBody>
      </p:sp>
      <p:sp>
        <p:nvSpPr>
          <p:cNvPr id="10" name="Slide Number Placeholder 3">
            <a:extLst>
              <a:ext uri="{FF2B5EF4-FFF2-40B4-BE49-F238E27FC236}">
                <a16:creationId xmlns:a16="http://schemas.microsoft.com/office/drawing/2014/main" id="{9C2C44BF-ABFC-41E8-831E-AB41CF6DC9B4}"/>
              </a:ext>
            </a:extLst>
          </p:cNvPr>
          <p:cNvSpPr>
            <a:spLocks noGrp="1"/>
          </p:cNvSpPr>
          <p:nvPr>
            <p:ph type="sldNum" sz="quarter" idx="17"/>
          </p:nvPr>
        </p:nvSpPr>
        <p:spPr>
          <a:xfrm>
            <a:off x="6957528" y="4754925"/>
            <a:ext cx="2057400" cy="274637"/>
          </a:xfrm>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2677620724"/>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ext slide, 2 photos, alternative">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95879BD6-E8DA-43F5-A6F1-F70ADB0B58A5}"/>
              </a:ext>
            </a:extLst>
          </p:cNvPr>
          <p:cNvSpPr>
            <a:spLocks noGrp="1"/>
          </p:cNvSpPr>
          <p:nvPr>
            <p:ph type="pic" sz="quarter" idx="20"/>
          </p:nvPr>
        </p:nvSpPr>
        <p:spPr>
          <a:xfrm>
            <a:off x="4277710" y="91662"/>
            <a:ext cx="4866290" cy="2450133"/>
          </a:xfrm>
          <a:custGeom>
            <a:avLst/>
            <a:gdLst>
              <a:gd name="connsiteX0" fmla="*/ 2282833 w 4569130"/>
              <a:gd name="connsiteY0" fmla="*/ 0 h 2450133"/>
              <a:gd name="connsiteX1" fmla="*/ 4569130 w 4569130"/>
              <a:gd name="connsiteY1" fmla="*/ 0 h 2450133"/>
              <a:gd name="connsiteX2" fmla="*/ 4569130 w 4569130"/>
              <a:gd name="connsiteY2" fmla="*/ 2450133 h 2450133"/>
              <a:gd name="connsiteX3" fmla="*/ 0 w 4569130"/>
              <a:gd name="connsiteY3" fmla="*/ 2450133 h 2450133"/>
              <a:gd name="connsiteX4" fmla="*/ 8340 w 4569130"/>
              <a:gd name="connsiteY4" fmla="*/ 2267658 h 2450133"/>
              <a:gd name="connsiteX5" fmla="*/ 2282833 w 4569130"/>
              <a:gd name="connsiteY5" fmla="*/ 0 h 2450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69130" h="2450133">
                <a:moveTo>
                  <a:pt x="2282833" y="0"/>
                </a:moveTo>
                <a:lnTo>
                  <a:pt x="4569130" y="0"/>
                </a:lnTo>
                <a:lnTo>
                  <a:pt x="4569130" y="2450133"/>
                </a:lnTo>
                <a:lnTo>
                  <a:pt x="0" y="2450133"/>
                </a:lnTo>
                <a:lnTo>
                  <a:pt x="8340" y="2267658"/>
                </a:lnTo>
                <a:cubicBezTo>
                  <a:pt x="125421" y="993948"/>
                  <a:pt x="1099064" y="0"/>
                  <a:pt x="2282833" y="0"/>
                </a:cubicBezTo>
                <a:close/>
              </a:path>
            </a:pathLst>
          </a:custGeom>
        </p:spPr>
        <p:txBody>
          <a:bodyPr wrap="square">
            <a:noAutofit/>
          </a:bodyPr>
          <a:lstStyle/>
          <a:p>
            <a:endParaRPr lang="en-GB"/>
          </a:p>
        </p:txBody>
      </p:sp>
      <p:sp>
        <p:nvSpPr>
          <p:cNvPr id="18" name="Picture Placeholder 17">
            <a:extLst>
              <a:ext uri="{FF2B5EF4-FFF2-40B4-BE49-F238E27FC236}">
                <a16:creationId xmlns:a16="http://schemas.microsoft.com/office/drawing/2014/main" id="{528706BF-6384-459D-A7F2-84D49F3EF453}"/>
              </a:ext>
            </a:extLst>
          </p:cNvPr>
          <p:cNvSpPr>
            <a:spLocks noGrp="1"/>
          </p:cNvSpPr>
          <p:nvPr>
            <p:ph type="pic" sz="quarter" idx="19"/>
          </p:nvPr>
        </p:nvSpPr>
        <p:spPr>
          <a:xfrm>
            <a:off x="4275770" y="2653609"/>
            <a:ext cx="4868226" cy="2489890"/>
          </a:xfrm>
          <a:custGeom>
            <a:avLst/>
            <a:gdLst>
              <a:gd name="connsiteX0" fmla="*/ 0 w 4570947"/>
              <a:gd name="connsiteY0" fmla="*/ 0 h 2489890"/>
              <a:gd name="connsiteX1" fmla="*/ 4570947 w 4570947"/>
              <a:gd name="connsiteY1" fmla="*/ 0 h 2489890"/>
              <a:gd name="connsiteX2" fmla="*/ 4570947 w 4570947"/>
              <a:gd name="connsiteY2" fmla="*/ 2489890 h 2489890"/>
              <a:gd name="connsiteX3" fmla="*/ 2284650 w 4570947"/>
              <a:gd name="connsiteY3" fmla="*/ 2489890 h 2489890"/>
              <a:gd name="connsiteX4" fmla="*/ 10157 w 4570947"/>
              <a:gd name="connsiteY4" fmla="*/ 222232 h 2489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0947" h="2489890">
                <a:moveTo>
                  <a:pt x="0" y="0"/>
                </a:moveTo>
                <a:lnTo>
                  <a:pt x="4570947" y="0"/>
                </a:lnTo>
                <a:lnTo>
                  <a:pt x="4570947" y="2489890"/>
                </a:lnTo>
                <a:lnTo>
                  <a:pt x="2284650" y="2489890"/>
                </a:lnTo>
                <a:cubicBezTo>
                  <a:pt x="1100881" y="2489890"/>
                  <a:pt x="127238" y="1495942"/>
                  <a:pt x="10157" y="222232"/>
                </a:cubicBezTo>
                <a:close/>
              </a:path>
            </a:pathLst>
          </a:custGeom>
        </p:spPr>
        <p:txBody>
          <a:bodyPr wrap="square">
            <a:noAutofit/>
          </a:bodyPr>
          <a:lstStyle/>
          <a:p>
            <a:endParaRPr lang="en-GB"/>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188000"/>
            <a:ext cx="4121585" cy="3713354"/>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16" name="Titel 1">
            <a:extLst>
              <a:ext uri="{FF2B5EF4-FFF2-40B4-BE49-F238E27FC236}">
                <a16:creationId xmlns:a16="http://schemas.microsoft.com/office/drawing/2014/main" id="{0DB39AEE-4D7E-4227-8B8B-6259DA49FDB2}"/>
              </a:ext>
            </a:extLst>
          </p:cNvPr>
          <p:cNvSpPr>
            <a:spLocks noGrp="1"/>
          </p:cNvSpPr>
          <p:nvPr>
            <p:ph type="title" hasCustomPrompt="1"/>
          </p:nvPr>
        </p:nvSpPr>
        <p:spPr bwMode="gray">
          <a:xfrm>
            <a:off x="449818" y="576000"/>
            <a:ext cx="4685708" cy="540544"/>
          </a:xfrm>
          <a:prstGeom prst="rect">
            <a:avLst/>
          </a:prstGeom>
        </p:spPr>
        <p:txBody>
          <a:bodyPr/>
          <a:lstStyle>
            <a:lvl1pPr>
              <a:defRPr>
                <a:solidFill>
                  <a:srgbClr val="004C82"/>
                </a:solidFill>
              </a:defRPr>
            </a:lvl1pPr>
          </a:lstStyle>
          <a:p>
            <a:r>
              <a:rPr lang="en-GB"/>
              <a:t>Click to add headline</a:t>
            </a:r>
          </a:p>
        </p:txBody>
      </p:sp>
      <p:sp>
        <p:nvSpPr>
          <p:cNvPr id="9" name="Slide Number Placeholder 3">
            <a:extLst>
              <a:ext uri="{FF2B5EF4-FFF2-40B4-BE49-F238E27FC236}">
                <a16:creationId xmlns:a16="http://schemas.microsoft.com/office/drawing/2014/main" id="{9587694D-7990-4424-8CD1-5006193E7D84}"/>
              </a:ext>
            </a:extLst>
          </p:cNvPr>
          <p:cNvSpPr>
            <a:spLocks noGrp="1"/>
          </p:cNvSpPr>
          <p:nvPr>
            <p:ph type="sldNum" sz="quarter" idx="16"/>
          </p:nvPr>
        </p:nvSpPr>
        <p:spPr>
          <a:xfrm>
            <a:off x="8672513" y="4754925"/>
            <a:ext cx="342414" cy="274637"/>
          </a:xfrm>
          <a:solidFill>
            <a:srgbClr val="FFFFFF">
              <a:alpha val="60000"/>
            </a:srgbClr>
          </a:solidFill>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551162625"/>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slide, 2 photos, with two columns">
    <p:spTree>
      <p:nvGrpSpPr>
        <p:cNvPr id="1" name=""/>
        <p:cNvGrpSpPr/>
        <p:nvPr/>
      </p:nvGrpSpPr>
      <p:grpSpPr>
        <a:xfrm>
          <a:off x="0" y="0"/>
          <a:ext cx="0" cy="0"/>
          <a:chOff x="0" y="0"/>
          <a:chExt cx="0" cy="0"/>
        </a:xfrm>
      </p:grpSpPr>
      <p:pic>
        <p:nvPicPr>
          <p:cNvPr id="6" name="Picture 5" descr="A picture containing text&#10;&#10;Description automatically generated">
            <a:extLst>
              <a:ext uri="{FF2B5EF4-FFF2-40B4-BE49-F238E27FC236}">
                <a16:creationId xmlns:a16="http://schemas.microsoft.com/office/drawing/2014/main" id="{39803D00-FA66-4911-8246-0175C04655E4}"/>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11" name="Bildplatzhalter 6">
            <a:extLst>
              <a:ext uri="{FF2B5EF4-FFF2-40B4-BE49-F238E27FC236}">
                <a16:creationId xmlns:a16="http://schemas.microsoft.com/office/drawing/2014/main" id="{6AFC61C6-D36D-49CC-A15E-B4D2086BCDB1}"/>
              </a:ext>
            </a:extLst>
          </p:cNvPr>
          <p:cNvSpPr>
            <a:spLocks noGrp="1"/>
          </p:cNvSpPr>
          <p:nvPr>
            <p:ph type="pic" sz="quarter" idx="16" hasCustomPrompt="1"/>
          </p:nvPr>
        </p:nvSpPr>
        <p:spPr bwMode="gray">
          <a:xfrm>
            <a:off x="5007935" y="2743532"/>
            <a:ext cx="4002714" cy="2023731"/>
          </a:xfrm>
          <a:prstGeom prst="rect">
            <a:avLst/>
          </a:prstGeom>
          <a:solidFill>
            <a:schemeClr val="bg2"/>
          </a:solidFill>
        </p:spPr>
        <p:txBody>
          <a:bodyPr vert="horz" lIns="36000" tIns="1440000" rIns="36000" bIns="36000" rtlCol="0">
            <a:noAutofit/>
          </a:bodyPr>
          <a:lstStyle>
            <a:lvl1pPr>
              <a:defRPr lang="en-GB" sz="1000" dirty="0">
                <a:solidFill>
                  <a:schemeClr val="tx2"/>
                </a:solidFill>
              </a:defRPr>
            </a:lvl1pPr>
          </a:lstStyle>
          <a:p>
            <a:pPr lvl="0" algn="ctr"/>
            <a:r>
              <a:rPr lang="en-GB"/>
              <a:t>Photo</a:t>
            </a:r>
          </a:p>
        </p:txBody>
      </p:sp>
      <p:sp>
        <p:nvSpPr>
          <p:cNvPr id="7" name="Bildplatzhalter 6">
            <a:extLst>
              <a:ext uri="{FF2B5EF4-FFF2-40B4-BE49-F238E27FC236}">
                <a16:creationId xmlns:a16="http://schemas.microsoft.com/office/drawing/2014/main" id="{04CC61FD-96E9-460E-816E-FA87841093C2}"/>
              </a:ext>
            </a:extLst>
          </p:cNvPr>
          <p:cNvSpPr>
            <a:spLocks noGrp="1"/>
          </p:cNvSpPr>
          <p:nvPr>
            <p:ph type="pic" sz="quarter" idx="15" hasCustomPrompt="1"/>
          </p:nvPr>
        </p:nvSpPr>
        <p:spPr bwMode="gray">
          <a:xfrm>
            <a:off x="449816" y="2743532"/>
            <a:ext cx="4005785" cy="2023731"/>
          </a:xfrm>
          <a:prstGeom prst="rect">
            <a:avLst/>
          </a:prstGeom>
          <a:solidFill>
            <a:schemeClr val="bg2"/>
          </a:solidFill>
        </p:spPr>
        <p:txBody>
          <a:bodyPr vert="horz" lIns="36000" tIns="1440000" rIns="36000" bIns="36000" rtlCol="0">
            <a:noAutofit/>
          </a:bodyPr>
          <a:lstStyle>
            <a:lvl1pPr>
              <a:defRPr lang="en-GB" sz="1000" dirty="0">
                <a:solidFill>
                  <a:schemeClr val="tx2"/>
                </a:solidFill>
              </a:defRPr>
            </a:lvl1pPr>
          </a:lstStyle>
          <a:p>
            <a:pPr lvl="0" algn="ctr"/>
            <a:r>
              <a:rPr lang="en-GB"/>
              <a:t>Photo</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188000"/>
            <a:ext cx="4002714" cy="1478163"/>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49816" y="576000"/>
            <a:ext cx="8560833" cy="540544"/>
          </a:xfrm>
          <a:prstGeom prst="rect">
            <a:avLst/>
          </a:prstGeom>
        </p:spPr>
        <p:txBody>
          <a:bodyPr/>
          <a:lstStyle>
            <a:lvl1pPr>
              <a:defRPr>
                <a:solidFill>
                  <a:srgbClr val="004C82"/>
                </a:solidFill>
              </a:defRPr>
            </a:lvl1pPr>
          </a:lstStyle>
          <a:p>
            <a:r>
              <a:rPr lang="en-GB"/>
              <a:t>Click to add headline</a:t>
            </a:r>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hasCustomPrompt="1"/>
          </p:nvPr>
        </p:nvSpPr>
        <p:spPr bwMode="gray">
          <a:xfrm>
            <a:off x="5007935" y="1188000"/>
            <a:ext cx="4002714" cy="1473525"/>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10" name="Slide Number Placeholder 3">
            <a:extLst>
              <a:ext uri="{FF2B5EF4-FFF2-40B4-BE49-F238E27FC236}">
                <a16:creationId xmlns:a16="http://schemas.microsoft.com/office/drawing/2014/main" id="{DBD595B0-773D-4423-9D6C-DE394DB336B2}"/>
              </a:ext>
            </a:extLst>
          </p:cNvPr>
          <p:cNvSpPr>
            <a:spLocks noGrp="1"/>
          </p:cNvSpPr>
          <p:nvPr>
            <p:ph type="sldNum" sz="quarter" idx="17"/>
          </p:nvPr>
        </p:nvSpPr>
        <p:spPr>
          <a:xfrm>
            <a:off x="6957528" y="4754925"/>
            <a:ext cx="2057400" cy="274637"/>
          </a:xfrm>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3591959471"/>
      </p:ext>
    </p:extLst>
  </p:cSld>
  <p:clrMapOvr>
    <a:masterClrMapping/>
  </p:clrMapOvr>
  <p:transition>
    <p:fade/>
  </p:transition>
  <p:extLst>
    <p:ext uri="{DCECCB84-F9BA-43D5-87BE-67443E8EF086}">
      <p15:sldGuideLst xmlns:p15="http://schemas.microsoft.com/office/powerpoint/2012/main">
        <p15:guide id="1" pos="288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slide, 3 photos, with three columns">
    <p:spTree>
      <p:nvGrpSpPr>
        <p:cNvPr id="1" name=""/>
        <p:cNvGrpSpPr/>
        <p:nvPr/>
      </p:nvGrpSpPr>
      <p:grpSpPr>
        <a:xfrm>
          <a:off x="0" y="0"/>
          <a:ext cx="0" cy="0"/>
          <a:chOff x="0" y="0"/>
          <a:chExt cx="0" cy="0"/>
        </a:xfrm>
      </p:grpSpPr>
      <p:pic>
        <p:nvPicPr>
          <p:cNvPr id="6" name="Picture 5" descr="A picture containing text&#10;&#10;Description automatically generated">
            <a:extLst>
              <a:ext uri="{FF2B5EF4-FFF2-40B4-BE49-F238E27FC236}">
                <a16:creationId xmlns:a16="http://schemas.microsoft.com/office/drawing/2014/main" id="{B6716336-9DD7-43D5-BB72-7879AFEAE03C}"/>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11" name="Bildplatzhalter 6">
            <a:extLst>
              <a:ext uri="{FF2B5EF4-FFF2-40B4-BE49-F238E27FC236}">
                <a16:creationId xmlns:a16="http://schemas.microsoft.com/office/drawing/2014/main" id="{6AFC61C6-D36D-49CC-A15E-B4D2086BCDB1}"/>
              </a:ext>
            </a:extLst>
          </p:cNvPr>
          <p:cNvSpPr>
            <a:spLocks noGrp="1"/>
          </p:cNvSpPr>
          <p:nvPr>
            <p:ph type="pic" sz="quarter" idx="16" hasCustomPrompt="1"/>
          </p:nvPr>
        </p:nvSpPr>
        <p:spPr bwMode="gray">
          <a:xfrm>
            <a:off x="3460684" y="3094108"/>
            <a:ext cx="2545450" cy="1605600"/>
          </a:xfrm>
          <a:prstGeom prst="rect">
            <a:avLst/>
          </a:prstGeom>
          <a:solidFill>
            <a:schemeClr val="bg2"/>
          </a:solidFill>
        </p:spPr>
        <p:txBody>
          <a:bodyPr vert="horz" lIns="36000" tIns="1080000" rIns="36000" bIns="36000" rtlCol="0">
            <a:noAutofit/>
          </a:bodyPr>
          <a:lstStyle>
            <a:lvl1pPr algn="ctr">
              <a:defRPr lang="en-GB" sz="1000" dirty="0">
                <a:solidFill>
                  <a:schemeClr val="tx2"/>
                </a:solidFill>
              </a:defRPr>
            </a:lvl1pPr>
          </a:lstStyle>
          <a:p>
            <a:r>
              <a:rPr lang="en-GB"/>
              <a:t>Photo</a:t>
            </a:r>
          </a:p>
        </p:txBody>
      </p:sp>
      <p:sp>
        <p:nvSpPr>
          <p:cNvPr id="7" name="Bildplatzhalter 6">
            <a:extLst>
              <a:ext uri="{FF2B5EF4-FFF2-40B4-BE49-F238E27FC236}">
                <a16:creationId xmlns:a16="http://schemas.microsoft.com/office/drawing/2014/main" id="{04CC61FD-96E9-460E-816E-FA87841093C2}"/>
              </a:ext>
            </a:extLst>
          </p:cNvPr>
          <p:cNvSpPr>
            <a:spLocks noGrp="1"/>
          </p:cNvSpPr>
          <p:nvPr>
            <p:ph type="pic" sz="quarter" idx="15" hasCustomPrompt="1"/>
          </p:nvPr>
        </p:nvSpPr>
        <p:spPr bwMode="gray">
          <a:xfrm>
            <a:off x="436085" y="3094108"/>
            <a:ext cx="2545450" cy="1605600"/>
          </a:xfrm>
          <a:prstGeom prst="rect">
            <a:avLst/>
          </a:prstGeom>
          <a:solidFill>
            <a:schemeClr val="bg2"/>
          </a:solidFill>
        </p:spPr>
        <p:txBody>
          <a:bodyPr vert="horz" lIns="36000" tIns="1080000" rIns="36000" bIns="36000" rtlCol="0">
            <a:noAutofit/>
          </a:bodyPr>
          <a:lstStyle>
            <a:lvl1pPr algn="ctr">
              <a:defRPr lang="en-GB" sz="1000" dirty="0">
                <a:solidFill>
                  <a:schemeClr val="tx2"/>
                </a:solidFill>
              </a:defRPr>
            </a:lvl1pPr>
          </a:lstStyle>
          <a:p>
            <a:r>
              <a:rPr lang="en-GB"/>
              <a:t>Photo</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188000"/>
            <a:ext cx="2531717" cy="1769123"/>
          </a:xfrm>
          <a:prstGeom prst="rect">
            <a:avLst/>
          </a:prstGeom>
        </p:spPr>
        <p:txBody>
          <a:bodyPr>
            <a:normAutofit/>
          </a:bodyPr>
          <a:lstStyle>
            <a:lvl1pPr>
              <a:defRPr sz="1800"/>
            </a:lvl1pPr>
            <a:lvl2pPr>
              <a:defRPr sz="1800"/>
            </a:lvl2pPr>
            <a:lvl3pPr>
              <a:defRPr sz="1600"/>
            </a:lvl3pPr>
          </a:lstStyle>
          <a:p>
            <a:pPr lvl="0"/>
            <a:r>
              <a:rPr lang="en-GB" noProof="0"/>
              <a:t>Main body text</a:t>
            </a:r>
          </a:p>
          <a:p>
            <a:pPr lvl="1"/>
            <a:r>
              <a:rPr lang="en-GB" noProof="0"/>
              <a:t>Second level</a:t>
            </a:r>
          </a:p>
          <a:p>
            <a:pPr lvl="2"/>
            <a:r>
              <a:rPr lang="en-GB" noProof="0"/>
              <a:t>Third level</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36085" y="576000"/>
            <a:ext cx="8560833" cy="540544"/>
          </a:xfrm>
          <a:prstGeom prst="rect">
            <a:avLst/>
          </a:prstGeom>
        </p:spPr>
        <p:txBody>
          <a:bodyPr/>
          <a:lstStyle>
            <a:lvl1pPr>
              <a:defRPr>
                <a:solidFill>
                  <a:srgbClr val="004C82"/>
                </a:solidFill>
              </a:defRPr>
            </a:lvl1pPr>
          </a:lstStyle>
          <a:p>
            <a:r>
              <a:rPr lang="en-GB"/>
              <a:t>Click to add headline</a:t>
            </a:r>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hasCustomPrompt="1"/>
          </p:nvPr>
        </p:nvSpPr>
        <p:spPr bwMode="gray">
          <a:xfrm>
            <a:off x="3467551" y="1188000"/>
            <a:ext cx="2531717" cy="1769123"/>
          </a:xfrm>
          <a:prstGeom prst="rect">
            <a:avLst/>
          </a:prstGeom>
        </p:spPr>
        <p:txBody>
          <a:bodyPr>
            <a:normAutofit/>
          </a:bodyPr>
          <a:lstStyle>
            <a:lvl1pPr>
              <a:defRPr sz="1800"/>
            </a:lvl1pPr>
            <a:lvl2pPr>
              <a:defRPr sz="1800"/>
            </a:lvl2pPr>
            <a:lvl3pPr>
              <a:defRPr sz="1600"/>
            </a:lvl3pPr>
          </a:lstStyle>
          <a:p>
            <a:pPr lvl="0"/>
            <a:r>
              <a:rPr lang="en-GB" noProof="0"/>
              <a:t>Main body text</a:t>
            </a:r>
          </a:p>
          <a:p>
            <a:pPr lvl="1"/>
            <a:r>
              <a:rPr lang="en-GB" noProof="0"/>
              <a:t>Second level</a:t>
            </a:r>
          </a:p>
          <a:p>
            <a:pPr lvl="2"/>
            <a:r>
              <a:rPr lang="en-GB" noProof="0"/>
              <a:t>Third level</a:t>
            </a:r>
          </a:p>
        </p:txBody>
      </p:sp>
      <p:sp>
        <p:nvSpPr>
          <p:cNvPr id="16" name="Bildplatzhalter 6">
            <a:extLst>
              <a:ext uri="{FF2B5EF4-FFF2-40B4-BE49-F238E27FC236}">
                <a16:creationId xmlns:a16="http://schemas.microsoft.com/office/drawing/2014/main" id="{AB38192C-6783-4C98-AB15-3A38EFFC1B08}"/>
              </a:ext>
            </a:extLst>
          </p:cNvPr>
          <p:cNvSpPr>
            <a:spLocks noGrp="1"/>
          </p:cNvSpPr>
          <p:nvPr>
            <p:ph type="pic" sz="quarter" idx="17" hasCustomPrompt="1"/>
          </p:nvPr>
        </p:nvSpPr>
        <p:spPr bwMode="gray">
          <a:xfrm>
            <a:off x="6471549" y="3094108"/>
            <a:ext cx="2545451" cy="1605600"/>
          </a:xfrm>
          <a:prstGeom prst="rect">
            <a:avLst/>
          </a:prstGeom>
          <a:solidFill>
            <a:schemeClr val="bg2"/>
          </a:solidFill>
        </p:spPr>
        <p:txBody>
          <a:bodyPr vert="horz" lIns="36000" tIns="1080000" rIns="36000" bIns="36000" rtlCol="0">
            <a:noAutofit/>
          </a:bodyPr>
          <a:lstStyle>
            <a:lvl1pPr algn="ctr">
              <a:defRPr lang="en-GB" sz="1000" dirty="0">
                <a:solidFill>
                  <a:schemeClr val="tx2"/>
                </a:solidFill>
              </a:defRPr>
            </a:lvl1pPr>
          </a:lstStyle>
          <a:p>
            <a:r>
              <a:rPr lang="en-GB"/>
              <a:t>Photo</a:t>
            </a:r>
          </a:p>
        </p:txBody>
      </p:sp>
      <p:sp>
        <p:nvSpPr>
          <p:cNvPr id="20" name="Textplatzhalter 7">
            <a:extLst>
              <a:ext uri="{FF2B5EF4-FFF2-40B4-BE49-F238E27FC236}">
                <a16:creationId xmlns:a16="http://schemas.microsoft.com/office/drawing/2014/main" id="{DED8696E-3F6E-4312-8474-D7B6C988FDD5}"/>
              </a:ext>
            </a:extLst>
          </p:cNvPr>
          <p:cNvSpPr>
            <a:spLocks noGrp="1"/>
          </p:cNvSpPr>
          <p:nvPr>
            <p:ph type="body" sz="quarter" idx="18" hasCustomPrompt="1"/>
          </p:nvPr>
        </p:nvSpPr>
        <p:spPr bwMode="gray">
          <a:xfrm>
            <a:off x="6485284" y="1188000"/>
            <a:ext cx="2531717" cy="1769123"/>
          </a:xfrm>
          <a:prstGeom prst="rect">
            <a:avLst/>
          </a:prstGeom>
        </p:spPr>
        <p:txBody>
          <a:bodyPr>
            <a:normAutofit/>
          </a:bodyPr>
          <a:lstStyle>
            <a:lvl1pPr>
              <a:defRPr sz="1800"/>
            </a:lvl1pPr>
            <a:lvl2pPr>
              <a:defRPr sz="1800"/>
            </a:lvl2pPr>
            <a:lvl3pPr>
              <a:defRPr sz="1600"/>
            </a:lvl3pPr>
          </a:lstStyle>
          <a:p>
            <a:pPr lvl="0"/>
            <a:r>
              <a:rPr lang="en-GB" noProof="0"/>
              <a:t>Main body text</a:t>
            </a:r>
          </a:p>
          <a:p>
            <a:pPr lvl="1"/>
            <a:r>
              <a:rPr lang="en-GB" noProof="0"/>
              <a:t>Second level</a:t>
            </a:r>
          </a:p>
          <a:p>
            <a:pPr lvl="2"/>
            <a:r>
              <a:rPr lang="en-GB" noProof="0"/>
              <a:t>Third level</a:t>
            </a:r>
          </a:p>
        </p:txBody>
      </p:sp>
      <p:sp>
        <p:nvSpPr>
          <p:cNvPr id="12" name="Slide Number Placeholder 3">
            <a:extLst>
              <a:ext uri="{FF2B5EF4-FFF2-40B4-BE49-F238E27FC236}">
                <a16:creationId xmlns:a16="http://schemas.microsoft.com/office/drawing/2014/main" id="{20060FAC-E14C-45B9-A052-301DF7588BEA}"/>
              </a:ext>
            </a:extLst>
          </p:cNvPr>
          <p:cNvSpPr>
            <a:spLocks noGrp="1"/>
          </p:cNvSpPr>
          <p:nvPr>
            <p:ph type="sldNum" sz="quarter" idx="19"/>
          </p:nvPr>
        </p:nvSpPr>
        <p:spPr>
          <a:xfrm>
            <a:off x="6957528" y="4754925"/>
            <a:ext cx="2057400" cy="274637"/>
          </a:xfrm>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3069192385"/>
      </p:ext>
    </p:extLst>
  </p:cSld>
  <p:clrMapOvr>
    <a:masterClrMapping/>
  </p:clrMapOvr>
  <p:transition>
    <p:fade/>
  </p:transition>
  <p:extLst>
    <p:ext uri="{DCECCB84-F9BA-43D5-87BE-67443E8EF086}">
      <p15:sldGuideLst xmlns:p15="http://schemas.microsoft.com/office/powerpoint/2012/main">
        <p15:guide id="1" pos="288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ext slide, 3 photos, with three columns">
    <p:spTree>
      <p:nvGrpSpPr>
        <p:cNvPr id="1" name=""/>
        <p:cNvGrpSpPr/>
        <p:nvPr/>
      </p:nvGrpSpPr>
      <p:grpSpPr>
        <a:xfrm>
          <a:off x="0" y="0"/>
          <a:ext cx="0" cy="0"/>
          <a:chOff x="0" y="0"/>
          <a:chExt cx="0" cy="0"/>
        </a:xfrm>
      </p:grpSpPr>
      <p:pic>
        <p:nvPicPr>
          <p:cNvPr id="30" name="Picture 29" descr="A picture containing text&#10;&#10;Description automatically generated">
            <a:extLst>
              <a:ext uri="{FF2B5EF4-FFF2-40B4-BE49-F238E27FC236}">
                <a16:creationId xmlns:a16="http://schemas.microsoft.com/office/drawing/2014/main" id="{6F187E36-AC67-4DC1-9949-F1347D94D4AF}"/>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28" name="Picture Placeholder 27">
            <a:extLst>
              <a:ext uri="{FF2B5EF4-FFF2-40B4-BE49-F238E27FC236}">
                <a16:creationId xmlns:a16="http://schemas.microsoft.com/office/drawing/2014/main" id="{E6AA7D7C-6691-46B7-A54B-F23F5DC4172B}"/>
              </a:ext>
            </a:extLst>
          </p:cNvPr>
          <p:cNvSpPr>
            <a:spLocks noGrp="1"/>
          </p:cNvSpPr>
          <p:nvPr>
            <p:ph type="pic" sz="quarter" idx="23"/>
          </p:nvPr>
        </p:nvSpPr>
        <p:spPr>
          <a:xfrm>
            <a:off x="6370056" y="2987366"/>
            <a:ext cx="2556377" cy="1769123"/>
          </a:xfrm>
          <a:custGeom>
            <a:avLst/>
            <a:gdLst>
              <a:gd name="connsiteX0" fmla="*/ 1552809 w 2061671"/>
              <a:gd name="connsiteY0" fmla="*/ 210 h 1420264"/>
              <a:gd name="connsiteX1" fmla="*/ 2029962 w 2061671"/>
              <a:gd name="connsiteY1" fmla="*/ 555490 h 1420264"/>
              <a:gd name="connsiteX2" fmla="*/ 1981438 w 2061671"/>
              <a:gd name="connsiteY2" fmla="*/ 1089257 h 1420264"/>
              <a:gd name="connsiteX3" fmla="*/ 1164617 w 2061671"/>
              <a:gd name="connsiteY3" fmla="*/ 1415497 h 1420264"/>
              <a:gd name="connsiteX4" fmla="*/ 347793 w 2061671"/>
              <a:gd name="connsiteY4" fmla="*/ 992208 h 1420264"/>
              <a:gd name="connsiteX5" fmla="*/ 39 w 2061671"/>
              <a:gd name="connsiteY5" fmla="*/ 331513 h 1420264"/>
              <a:gd name="connsiteX6" fmla="*/ 412493 w 2061671"/>
              <a:gd name="connsiteY6" fmla="*/ 134948 h 1420264"/>
              <a:gd name="connsiteX7" fmla="*/ 986694 w 2061671"/>
              <a:gd name="connsiteY7" fmla="*/ 304783 h 1420264"/>
              <a:gd name="connsiteX8" fmla="*/ 1552809 w 2061671"/>
              <a:gd name="connsiteY8" fmla="*/ 210 h 1420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1671" h="1420264">
                <a:moveTo>
                  <a:pt x="1552809" y="210"/>
                </a:moveTo>
                <a:cubicBezTo>
                  <a:pt x="1726687" y="9646"/>
                  <a:pt x="1982786" y="383418"/>
                  <a:pt x="2029962" y="555490"/>
                </a:cubicBezTo>
                <a:cubicBezTo>
                  <a:pt x="2077138" y="727563"/>
                  <a:pt x="2079835" y="920313"/>
                  <a:pt x="1981438" y="1089257"/>
                </a:cubicBezTo>
                <a:cubicBezTo>
                  <a:pt x="1838562" y="1313007"/>
                  <a:pt x="1453066" y="1447846"/>
                  <a:pt x="1164617" y="1415497"/>
                </a:cubicBezTo>
                <a:cubicBezTo>
                  <a:pt x="876169" y="1383147"/>
                  <a:pt x="528411" y="1193090"/>
                  <a:pt x="347793" y="992208"/>
                </a:cubicBezTo>
                <a:cubicBezTo>
                  <a:pt x="134826" y="791326"/>
                  <a:pt x="-2658" y="482476"/>
                  <a:pt x="39" y="331513"/>
                </a:cubicBezTo>
                <a:cubicBezTo>
                  <a:pt x="2735" y="180549"/>
                  <a:pt x="248051" y="139403"/>
                  <a:pt x="412493" y="134948"/>
                </a:cubicBezTo>
                <a:cubicBezTo>
                  <a:pt x="576936" y="130493"/>
                  <a:pt x="792598" y="350153"/>
                  <a:pt x="986694" y="304783"/>
                </a:cubicBezTo>
                <a:cubicBezTo>
                  <a:pt x="1240098" y="303893"/>
                  <a:pt x="1378931" y="-9225"/>
                  <a:pt x="1552809" y="210"/>
                </a:cubicBezTo>
                <a:close/>
              </a:path>
            </a:pathLst>
          </a:custGeom>
        </p:spPr>
        <p:txBody>
          <a:bodyPr wrap="square">
            <a:noAutofit/>
          </a:bodyPr>
          <a:lstStyle/>
          <a:p>
            <a:endParaRPr lang="en-GB"/>
          </a:p>
        </p:txBody>
      </p:sp>
      <p:sp>
        <p:nvSpPr>
          <p:cNvPr id="25" name="Picture Placeholder 24">
            <a:extLst>
              <a:ext uri="{FF2B5EF4-FFF2-40B4-BE49-F238E27FC236}">
                <a16:creationId xmlns:a16="http://schemas.microsoft.com/office/drawing/2014/main" id="{4B81B833-F673-49A6-8C3E-9CC75BC1E552}"/>
              </a:ext>
            </a:extLst>
          </p:cNvPr>
          <p:cNvSpPr>
            <a:spLocks noGrp="1"/>
          </p:cNvSpPr>
          <p:nvPr>
            <p:ph type="pic" sz="quarter" idx="22"/>
          </p:nvPr>
        </p:nvSpPr>
        <p:spPr>
          <a:xfrm>
            <a:off x="3312567" y="2987367"/>
            <a:ext cx="2556377" cy="1769123"/>
          </a:xfrm>
          <a:custGeom>
            <a:avLst/>
            <a:gdLst>
              <a:gd name="connsiteX0" fmla="*/ 1552809 w 2061671"/>
              <a:gd name="connsiteY0" fmla="*/ 210 h 1420264"/>
              <a:gd name="connsiteX1" fmla="*/ 2029962 w 2061671"/>
              <a:gd name="connsiteY1" fmla="*/ 555490 h 1420264"/>
              <a:gd name="connsiteX2" fmla="*/ 1981439 w 2061671"/>
              <a:gd name="connsiteY2" fmla="*/ 1089257 h 1420264"/>
              <a:gd name="connsiteX3" fmla="*/ 1164617 w 2061671"/>
              <a:gd name="connsiteY3" fmla="*/ 1415497 h 1420264"/>
              <a:gd name="connsiteX4" fmla="*/ 347793 w 2061671"/>
              <a:gd name="connsiteY4" fmla="*/ 992208 h 1420264"/>
              <a:gd name="connsiteX5" fmla="*/ 39 w 2061671"/>
              <a:gd name="connsiteY5" fmla="*/ 331513 h 1420264"/>
              <a:gd name="connsiteX6" fmla="*/ 412493 w 2061671"/>
              <a:gd name="connsiteY6" fmla="*/ 134948 h 1420264"/>
              <a:gd name="connsiteX7" fmla="*/ 986694 w 2061671"/>
              <a:gd name="connsiteY7" fmla="*/ 304783 h 1420264"/>
              <a:gd name="connsiteX8" fmla="*/ 1552809 w 2061671"/>
              <a:gd name="connsiteY8" fmla="*/ 210 h 1420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1671" h="1420264">
                <a:moveTo>
                  <a:pt x="1552809" y="210"/>
                </a:moveTo>
                <a:cubicBezTo>
                  <a:pt x="1726687" y="9646"/>
                  <a:pt x="1982786" y="383418"/>
                  <a:pt x="2029962" y="555490"/>
                </a:cubicBezTo>
                <a:cubicBezTo>
                  <a:pt x="2077138" y="727563"/>
                  <a:pt x="2079835" y="920313"/>
                  <a:pt x="1981439" y="1089257"/>
                </a:cubicBezTo>
                <a:cubicBezTo>
                  <a:pt x="1838563" y="1313007"/>
                  <a:pt x="1453066" y="1447846"/>
                  <a:pt x="1164617" y="1415497"/>
                </a:cubicBezTo>
                <a:cubicBezTo>
                  <a:pt x="876169" y="1383147"/>
                  <a:pt x="528411" y="1193090"/>
                  <a:pt x="347793" y="992208"/>
                </a:cubicBezTo>
                <a:cubicBezTo>
                  <a:pt x="134826" y="791326"/>
                  <a:pt x="-2658" y="482476"/>
                  <a:pt x="39" y="331513"/>
                </a:cubicBezTo>
                <a:cubicBezTo>
                  <a:pt x="2735" y="180549"/>
                  <a:pt x="248051" y="139403"/>
                  <a:pt x="412493" y="134948"/>
                </a:cubicBezTo>
                <a:cubicBezTo>
                  <a:pt x="576936" y="130493"/>
                  <a:pt x="792598" y="350153"/>
                  <a:pt x="986694" y="304783"/>
                </a:cubicBezTo>
                <a:cubicBezTo>
                  <a:pt x="1240098" y="303893"/>
                  <a:pt x="1378931" y="-9225"/>
                  <a:pt x="1552809" y="210"/>
                </a:cubicBezTo>
                <a:close/>
              </a:path>
            </a:pathLst>
          </a:custGeom>
        </p:spPr>
        <p:txBody>
          <a:bodyPr wrap="square">
            <a:noAutofit/>
          </a:bodyPr>
          <a:lstStyle/>
          <a:p>
            <a:endParaRPr lang="en-GB"/>
          </a:p>
        </p:txBody>
      </p:sp>
      <p:sp>
        <p:nvSpPr>
          <p:cNvPr id="22" name="Picture Placeholder 21">
            <a:extLst>
              <a:ext uri="{FF2B5EF4-FFF2-40B4-BE49-F238E27FC236}">
                <a16:creationId xmlns:a16="http://schemas.microsoft.com/office/drawing/2014/main" id="{B827DFE3-4CED-4746-BAC6-8851D45F61E2}"/>
              </a:ext>
            </a:extLst>
          </p:cNvPr>
          <p:cNvSpPr>
            <a:spLocks noGrp="1"/>
          </p:cNvSpPr>
          <p:nvPr>
            <p:ph type="pic" sz="quarter" idx="21"/>
          </p:nvPr>
        </p:nvSpPr>
        <p:spPr>
          <a:xfrm>
            <a:off x="247244" y="2987367"/>
            <a:ext cx="2556377" cy="1769123"/>
          </a:xfrm>
          <a:custGeom>
            <a:avLst/>
            <a:gdLst>
              <a:gd name="connsiteX0" fmla="*/ 1552809 w 2061671"/>
              <a:gd name="connsiteY0" fmla="*/ 210 h 1420264"/>
              <a:gd name="connsiteX1" fmla="*/ 2029962 w 2061671"/>
              <a:gd name="connsiteY1" fmla="*/ 555490 h 1420264"/>
              <a:gd name="connsiteX2" fmla="*/ 1981439 w 2061671"/>
              <a:gd name="connsiteY2" fmla="*/ 1089257 h 1420264"/>
              <a:gd name="connsiteX3" fmla="*/ 1164617 w 2061671"/>
              <a:gd name="connsiteY3" fmla="*/ 1415497 h 1420264"/>
              <a:gd name="connsiteX4" fmla="*/ 347793 w 2061671"/>
              <a:gd name="connsiteY4" fmla="*/ 992208 h 1420264"/>
              <a:gd name="connsiteX5" fmla="*/ 39 w 2061671"/>
              <a:gd name="connsiteY5" fmla="*/ 331513 h 1420264"/>
              <a:gd name="connsiteX6" fmla="*/ 412493 w 2061671"/>
              <a:gd name="connsiteY6" fmla="*/ 134948 h 1420264"/>
              <a:gd name="connsiteX7" fmla="*/ 986694 w 2061671"/>
              <a:gd name="connsiteY7" fmla="*/ 304783 h 1420264"/>
              <a:gd name="connsiteX8" fmla="*/ 1552809 w 2061671"/>
              <a:gd name="connsiteY8" fmla="*/ 210 h 1420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1671" h="1420264">
                <a:moveTo>
                  <a:pt x="1552809" y="210"/>
                </a:moveTo>
                <a:cubicBezTo>
                  <a:pt x="1726687" y="9646"/>
                  <a:pt x="1982786" y="383418"/>
                  <a:pt x="2029962" y="555490"/>
                </a:cubicBezTo>
                <a:cubicBezTo>
                  <a:pt x="2077138" y="727563"/>
                  <a:pt x="2079835" y="920313"/>
                  <a:pt x="1981439" y="1089257"/>
                </a:cubicBezTo>
                <a:cubicBezTo>
                  <a:pt x="1838563" y="1313007"/>
                  <a:pt x="1453066" y="1447846"/>
                  <a:pt x="1164617" y="1415497"/>
                </a:cubicBezTo>
                <a:cubicBezTo>
                  <a:pt x="876168" y="1383147"/>
                  <a:pt x="528411" y="1193090"/>
                  <a:pt x="347793" y="992208"/>
                </a:cubicBezTo>
                <a:cubicBezTo>
                  <a:pt x="134826" y="791326"/>
                  <a:pt x="-2658" y="482476"/>
                  <a:pt x="39" y="331513"/>
                </a:cubicBezTo>
                <a:cubicBezTo>
                  <a:pt x="2735" y="180549"/>
                  <a:pt x="248051" y="139403"/>
                  <a:pt x="412493" y="134948"/>
                </a:cubicBezTo>
                <a:cubicBezTo>
                  <a:pt x="576936" y="130493"/>
                  <a:pt x="792598" y="350153"/>
                  <a:pt x="986694" y="304783"/>
                </a:cubicBezTo>
                <a:cubicBezTo>
                  <a:pt x="1240098" y="303893"/>
                  <a:pt x="1378931" y="-9225"/>
                  <a:pt x="1552809" y="210"/>
                </a:cubicBezTo>
                <a:close/>
              </a:path>
            </a:pathLst>
          </a:custGeom>
        </p:spPr>
        <p:txBody>
          <a:bodyPr wrap="square">
            <a:noAutofit/>
          </a:bodyPr>
          <a:lstStyle/>
          <a:p>
            <a:endParaRPr lang="en-GB"/>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188000"/>
            <a:ext cx="2531717" cy="1769123"/>
          </a:xfrm>
          <a:prstGeom prst="rect">
            <a:avLst/>
          </a:prstGeom>
        </p:spPr>
        <p:txBody>
          <a:bodyPr>
            <a:normAutofit/>
          </a:bodyPr>
          <a:lstStyle>
            <a:lvl1pPr>
              <a:defRPr sz="1800"/>
            </a:lvl1pPr>
            <a:lvl2pPr>
              <a:defRPr sz="1800"/>
            </a:lvl2pPr>
            <a:lvl3pPr>
              <a:defRPr sz="1600"/>
            </a:lvl3pPr>
          </a:lstStyle>
          <a:p>
            <a:pPr lvl="0"/>
            <a:r>
              <a:rPr lang="en-GB" noProof="0"/>
              <a:t>Main body text</a:t>
            </a:r>
          </a:p>
          <a:p>
            <a:pPr lvl="1"/>
            <a:r>
              <a:rPr lang="en-GB" noProof="0"/>
              <a:t>Second level</a:t>
            </a:r>
          </a:p>
          <a:p>
            <a:pPr lvl="2"/>
            <a:r>
              <a:rPr lang="en-GB" noProof="0"/>
              <a:t>Third level</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36085" y="576000"/>
            <a:ext cx="8560833" cy="540544"/>
          </a:xfrm>
          <a:prstGeom prst="rect">
            <a:avLst/>
          </a:prstGeom>
        </p:spPr>
        <p:txBody>
          <a:bodyPr/>
          <a:lstStyle>
            <a:lvl1pPr>
              <a:defRPr>
                <a:solidFill>
                  <a:srgbClr val="004C82"/>
                </a:solidFill>
              </a:defRPr>
            </a:lvl1pPr>
          </a:lstStyle>
          <a:p>
            <a:r>
              <a:rPr lang="en-GB"/>
              <a:t>Click to add headline</a:t>
            </a:r>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hasCustomPrompt="1"/>
          </p:nvPr>
        </p:nvSpPr>
        <p:spPr bwMode="gray">
          <a:xfrm>
            <a:off x="3467551" y="1188000"/>
            <a:ext cx="2531717" cy="1769123"/>
          </a:xfrm>
          <a:prstGeom prst="rect">
            <a:avLst/>
          </a:prstGeom>
        </p:spPr>
        <p:txBody>
          <a:bodyPr>
            <a:normAutofit/>
          </a:bodyPr>
          <a:lstStyle>
            <a:lvl1pPr>
              <a:defRPr sz="1800"/>
            </a:lvl1pPr>
            <a:lvl2pPr>
              <a:defRPr sz="1800"/>
            </a:lvl2pPr>
            <a:lvl3pPr>
              <a:defRPr sz="1600"/>
            </a:lvl3pPr>
          </a:lstStyle>
          <a:p>
            <a:pPr lvl="0"/>
            <a:r>
              <a:rPr lang="en-GB" noProof="0"/>
              <a:t>Main body text</a:t>
            </a:r>
          </a:p>
          <a:p>
            <a:pPr lvl="1"/>
            <a:r>
              <a:rPr lang="en-GB" noProof="0"/>
              <a:t>Second level</a:t>
            </a:r>
          </a:p>
          <a:p>
            <a:pPr lvl="2"/>
            <a:r>
              <a:rPr lang="en-GB" noProof="0"/>
              <a:t>Third level</a:t>
            </a:r>
          </a:p>
        </p:txBody>
      </p:sp>
      <p:sp>
        <p:nvSpPr>
          <p:cNvPr id="20" name="Textplatzhalter 7">
            <a:extLst>
              <a:ext uri="{FF2B5EF4-FFF2-40B4-BE49-F238E27FC236}">
                <a16:creationId xmlns:a16="http://schemas.microsoft.com/office/drawing/2014/main" id="{DED8696E-3F6E-4312-8474-D7B6C988FDD5}"/>
              </a:ext>
            </a:extLst>
          </p:cNvPr>
          <p:cNvSpPr>
            <a:spLocks noGrp="1"/>
          </p:cNvSpPr>
          <p:nvPr>
            <p:ph type="body" sz="quarter" idx="18" hasCustomPrompt="1"/>
          </p:nvPr>
        </p:nvSpPr>
        <p:spPr bwMode="gray">
          <a:xfrm>
            <a:off x="6485284" y="1188000"/>
            <a:ext cx="2531717" cy="1769123"/>
          </a:xfrm>
          <a:prstGeom prst="rect">
            <a:avLst/>
          </a:prstGeom>
        </p:spPr>
        <p:txBody>
          <a:bodyPr>
            <a:normAutofit/>
          </a:bodyPr>
          <a:lstStyle>
            <a:lvl1pPr>
              <a:defRPr sz="1800"/>
            </a:lvl1pPr>
            <a:lvl2pPr>
              <a:defRPr sz="1800"/>
            </a:lvl2pPr>
            <a:lvl3pPr>
              <a:defRPr sz="1600"/>
            </a:lvl3pPr>
          </a:lstStyle>
          <a:p>
            <a:pPr lvl="0"/>
            <a:r>
              <a:rPr lang="en-GB" noProof="0"/>
              <a:t>Main body text</a:t>
            </a:r>
          </a:p>
          <a:p>
            <a:pPr lvl="1"/>
            <a:r>
              <a:rPr lang="en-GB" noProof="0"/>
              <a:t>Second level</a:t>
            </a:r>
          </a:p>
          <a:p>
            <a:pPr lvl="2"/>
            <a:r>
              <a:rPr lang="en-GB" noProof="0"/>
              <a:t>Third level</a:t>
            </a:r>
          </a:p>
        </p:txBody>
      </p:sp>
      <p:sp>
        <p:nvSpPr>
          <p:cNvPr id="11" name="Slide Number Placeholder 3">
            <a:extLst>
              <a:ext uri="{FF2B5EF4-FFF2-40B4-BE49-F238E27FC236}">
                <a16:creationId xmlns:a16="http://schemas.microsoft.com/office/drawing/2014/main" id="{8499C534-579E-4163-ACED-5A40EB80BB37}"/>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2157150794"/>
      </p:ext>
    </p:extLst>
  </p:cSld>
  <p:clrMapOvr>
    <a:masterClrMapping/>
  </p:clrMapOvr>
  <p:transition>
    <p:fade/>
  </p:transition>
  <p:extLst>
    <p:ext uri="{DCECCB84-F9BA-43D5-87BE-67443E8EF086}">
      <p15:sldGuideLst xmlns:p15="http://schemas.microsoft.com/office/powerpoint/2012/main">
        <p15:guide id="1" pos="288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roject slide">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E8B30111-BD6C-49E9-8622-D70E1A481C12}"/>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6" name="Bildplatzhalter 5">
            <a:extLst>
              <a:ext uri="{FF2B5EF4-FFF2-40B4-BE49-F238E27FC236}">
                <a16:creationId xmlns:a16="http://schemas.microsoft.com/office/drawing/2014/main" id="{AD865FD3-1198-4DEC-9CE4-A71B7C84CD08}"/>
              </a:ext>
            </a:extLst>
          </p:cNvPr>
          <p:cNvSpPr>
            <a:spLocks noGrp="1"/>
          </p:cNvSpPr>
          <p:nvPr>
            <p:ph type="pic" sz="quarter" idx="15" hasCustomPrompt="1"/>
          </p:nvPr>
        </p:nvSpPr>
        <p:spPr bwMode="gray">
          <a:xfrm>
            <a:off x="460375" y="3341484"/>
            <a:ext cx="3088941" cy="1411269"/>
          </a:xfrm>
          <a:prstGeom prst="rect">
            <a:avLst/>
          </a:prstGeom>
          <a:solidFill>
            <a:schemeClr val="bg2"/>
          </a:solidFill>
        </p:spPr>
        <p:txBody>
          <a:bodyPr vert="horz" lIns="36000" tIns="1152000" rIns="36000" bIns="36000" rtlCol="0">
            <a:noAutofit/>
          </a:bodyPr>
          <a:lstStyle>
            <a:lvl1pPr algn="ctr">
              <a:defRPr lang="en-GB" sz="1000" dirty="0">
                <a:solidFill>
                  <a:schemeClr val="tx2"/>
                </a:solidFill>
              </a:defRPr>
            </a:lvl1pPr>
          </a:lstStyle>
          <a:p>
            <a:r>
              <a:rPr lang="en-GB"/>
              <a:t>Photo</a:t>
            </a:r>
          </a:p>
        </p:txBody>
      </p:sp>
      <p:sp>
        <p:nvSpPr>
          <p:cNvPr id="18" name="Rechteck 17">
            <a:extLst>
              <a:ext uri="{FF2B5EF4-FFF2-40B4-BE49-F238E27FC236}">
                <a16:creationId xmlns:a16="http://schemas.microsoft.com/office/drawing/2014/main" id="{2FE0F192-365F-4B9B-9AE5-A8DCD077B27C}"/>
              </a:ext>
            </a:extLst>
          </p:cNvPr>
          <p:cNvSpPr/>
          <p:nvPr userDrawn="1"/>
        </p:nvSpPr>
        <p:spPr bwMode="gray">
          <a:xfrm>
            <a:off x="460374" y="1199268"/>
            <a:ext cx="3088942" cy="129810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err="1"/>
          </a:p>
        </p:txBody>
      </p:sp>
      <p:sp>
        <p:nvSpPr>
          <p:cNvPr id="12" name="Rechteck 11">
            <a:extLst>
              <a:ext uri="{FF2B5EF4-FFF2-40B4-BE49-F238E27FC236}">
                <a16:creationId xmlns:a16="http://schemas.microsoft.com/office/drawing/2014/main" id="{FD20B6CE-6FB5-47BE-ACA3-1FADB18A5F9F}"/>
              </a:ext>
            </a:extLst>
          </p:cNvPr>
          <p:cNvSpPr/>
          <p:nvPr userDrawn="1"/>
        </p:nvSpPr>
        <p:spPr bwMode="gray">
          <a:xfrm>
            <a:off x="460373" y="2551658"/>
            <a:ext cx="3088941" cy="74875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err="1"/>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60373" y="2551658"/>
            <a:ext cx="3088943" cy="212006"/>
          </a:xfrm>
          <a:prstGeom prst="rect">
            <a:avLst/>
          </a:prstGeom>
          <a:noFill/>
        </p:spPr>
        <p:txBody>
          <a:bodyPr vert="horz" lIns="72000" tIns="36000" rIns="72000" bIns="36000" rtlCol="0" anchor="ctr">
            <a:noAutofit/>
          </a:bodyPr>
          <a:lstStyle>
            <a:lvl1pPr marL="0" marR="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lang="de-DE" sz="1200" b="1" baseline="0" dirty="0">
                <a:solidFill>
                  <a:schemeClr val="bg1"/>
                </a:solidFill>
              </a:defRPr>
            </a:lvl1pPr>
            <a:lvl2pPr>
              <a:defRPr lang="de-DE" dirty="0"/>
            </a:lvl2pPr>
            <a:lvl3pPr>
              <a:defRPr lang="en-GB" dirty="0"/>
            </a:lvl3pPr>
          </a:lstStyle>
          <a:p>
            <a:r>
              <a:rPr lang="en-GB"/>
              <a:t>Name of partner</a:t>
            </a:r>
          </a:p>
        </p:txBody>
      </p:sp>
      <p:sp>
        <p:nvSpPr>
          <p:cNvPr id="19" name="Titel 1">
            <a:extLst>
              <a:ext uri="{FF2B5EF4-FFF2-40B4-BE49-F238E27FC236}">
                <a16:creationId xmlns:a16="http://schemas.microsoft.com/office/drawing/2014/main" id="{E5EE29FF-B139-4CD9-A32C-25A2CCBFB41B}"/>
              </a:ext>
            </a:extLst>
          </p:cNvPr>
          <p:cNvSpPr>
            <a:spLocks noGrp="1"/>
          </p:cNvSpPr>
          <p:nvPr>
            <p:ph type="title" hasCustomPrompt="1"/>
          </p:nvPr>
        </p:nvSpPr>
        <p:spPr bwMode="gray">
          <a:xfrm>
            <a:off x="460374" y="576000"/>
            <a:ext cx="4839635" cy="540544"/>
          </a:xfrm>
          <a:prstGeom prst="rect">
            <a:avLst/>
          </a:prstGeom>
        </p:spPr>
        <p:txBody>
          <a:bodyPr/>
          <a:lstStyle>
            <a:lvl1pPr>
              <a:defRPr>
                <a:solidFill>
                  <a:srgbClr val="004C82"/>
                </a:solidFill>
              </a:defRPr>
            </a:lvl1pPr>
          </a:lstStyle>
          <a:p>
            <a:r>
              <a:rPr lang="en-GB"/>
              <a:t>Project text slide</a:t>
            </a:r>
          </a:p>
        </p:txBody>
      </p:sp>
      <p:sp>
        <p:nvSpPr>
          <p:cNvPr id="14" name="Textplatzhalter 8">
            <a:extLst>
              <a:ext uri="{FF2B5EF4-FFF2-40B4-BE49-F238E27FC236}">
                <a16:creationId xmlns:a16="http://schemas.microsoft.com/office/drawing/2014/main" id="{40AE37FF-8E79-4DC2-894F-409F5F142440}"/>
              </a:ext>
            </a:extLst>
          </p:cNvPr>
          <p:cNvSpPr>
            <a:spLocks noGrp="1"/>
          </p:cNvSpPr>
          <p:nvPr>
            <p:ph type="body" sz="quarter" idx="17" hasCustomPrompt="1"/>
          </p:nvPr>
        </p:nvSpPr>
        <p:spPr bwMode="gray">
          <a:xfrm>
            <a:off x="460373" y="2746182"/>
            <a:ext cx="3088943" cy="554231"/>
          </a:xfrm>
          <a:prstGeom prst="rect">
            <a:avLst/>
          </a:prstGeom>
          <a:noFill/>
        </p:spPr>
        <p:txBody>
          <a:bodyPr lIns="72000" anchor="t">
            <a:noAutofit/>
          </a:bodyPr>
          <a:lstStyle>
            <a:lvl1pPr>
              <a:lnSpc>
                <a:spcPct val="100000"/>
              </a:lnSpc>
              <a:spcBef>
                <a:spcPts val="0"/>
              </a:spcBef>
              <a:defRPr sz="1100" b="0" baseline="0">
                <a:solidFill>
                  <a:schemeClr val="bg1"/>
                </a:solidFill>
              </a:defRPr>
            </a:lvl1pPr>
          </a:lstStyle>
          <a:p>
            <a:r>
              <a:rPr lang="en-GB"/>
              <a:t>MM/YYYY – MM/YYYY</a:t>
            </a:r>
            <a:br>
              <a:rPr lang="en-GB"/>
            </a:br>
            <a:r>
              <a:rPr lang="en-GB"/>
              <a:t>Volume: EUR 00 million</a:t>
            </a:r>
            <a:br>
              <a:rPr lang="en-GB"/>
            </a:br>
            <a:r>
              <a:rPr lang="en-GB"/>
              <a:t>Public contribution: EUR 000,000</a:t>
            </a:r>
          </a:p>
        </p:txBody>
      </p:sp>
      <p:sp>
        <p:nvSpPr>
          <p:cNvPr id="15" name="Textplatzhalter 8">
            <a:extLst>
              <a:ext uri="{FF2B5EF4-FFF2-40B4-BE49-F238E27FC236}">
                <a16:creationId xmlns:a16="http://schemas.microsoft.com/office/drawing/2014/main" id="{133FB7B2-F1B0-4BE4-A9A1-2AA5AD68EB76}"/>
              </a:ext>
            </a:extLst>
          </p:cNvPr>
          <p:cNvSpPr>
            <a:spLocks noGrp="1"/>
          </p:cNvSpPr>
          <p:nvPr>
            <p:ph type="body" sz="quarter" idx="18" hasCustomPrompt="1"/>
          </p:nvPr>
        </p:nvSpPr>
        <p:spPr bwMode="gray">
          <a:xfrm>
            <a:off x="460374" y="1199907"/>
            <a:ext cx="3088942" cy="271797"/>
          </a:xfrm>
          <a:prstGeom prst="rect">
            <a:avLst/>
          </a:prstGeom>
          <a:noFill/>
        </p:spPr>
        <p:txBody>
          <a:bodyPr lIns="72000" tIns="36000" bIns="36000" anchor="ctr">
            <a:normAutofit/>
          </a:bodyPr>
          <a:lstStyle>
            <a:lvl1pPr>
              <a:defRPr sz="1200" b="1" baseline="0">
                <a:solidFill>
                  <a:schemeClr val="tx1"/>
                </a:solidFill>
              </a:defRPr>
            </a:lvl1pPr>
          </a:lstStyle>
          <a:p>
            <a:r>
              <a:rPr lang="en-GB"/>
              <a:t>Name of country</a:t>
            </a:r>
          </a:p>
        </p:txBody>
      </p:sp>
      <p:sp>
        <p:nvSpPr>
          <p:cNvPr id="16" name="Textplatzhalter 8">
            <a:extLst>
              <a:ext uri="{FF2B5EF4-FFF2-40B4-BE49-F238E27FC236}">
                <a16:creationId xmlns:a16="http://schemas.microsoft.com/office/drawing/2014/main" id="{50874649-3395-4A9D-A057-03A867415BCC}"/>
              </a:ext>
            </a:extLst>
          </p:cNvPr>
          <p:cNvSpPr>
            <a:spLocks noGrp="1"/>
          </p:cNvSpPr>
          <p:nvPr>
            <p:ph type="body" sz="quarter" idx="19" hasCustomPrompt="1"/>
          </p:nvPr>
        </p:nvSpPr>
        <p:spPr bwMode="gray">
          <a:xfrm>
            <a:off x="460373" y="1471705"/>
            <a:ext cx="3088943" cy="1025668"/>
          </a:xfrm>
          <a:prstGeom prst="rect">
            <a:avLst/>
          </a:prstGeom>
          <a:noFill/>
        </p:spPr>
        <p:txBody>
          <a:bodyPr lIns="72000" tIns="0" bIns="36000" anchor="t"/>
          <a:lstStyle>
            <a:lvl1pPr marL="0" indent="0" algn="l" defTabSz="685800" rtl="0" eaLnBrk="1" latinLnBrk="0" hangingPunct="1">
              <a:lnSpc>
                <a:spcPct val="100000"/>
              </a:lnSpc>
              <a:spcBef>
                <a:spcPts val="0"/>
              </a:spcBef>
              <a:buFont typeface="Arial" panose="020B0604020202020204" pitchFamily="34" charset="0"/>
              <a:buNone/>
              <a:defRPr lang="de-DE" sz="1100" b="0" kern="1200" baseline="0" dirty="0" smtClean="0">
                <a:solidFill>
                  <a:schemeClr val="tx1"/>
                </a:solidFill>
                <a:latin typeface="Calibri" panose="020F0502020204030204" pitchFamily="34" charset="0"/>
                <a:ea typeface="+mn-ea"/>
                <a:cs typeface="Calibri" panose="020F0502020204030204" pitchFamily="34" charset="0"/>
              </a:defRPr>
            </a:lvl1pPr>
          </a:lstStyle>
          <a:p>
            <a:r>
              <a:rPr lang="en-GB"/>
              <a:t>Text containing the name of the country.</a:t>
            </a:r>
          </a:p>
        </p:txBody>
      </p:sp>
      <p:sp>
        <p:nvSpPr>
          <p:cNvPr id="7" name="Textplatzhalter 6">
            <a:extLst>
              <a:ext uri="{FF2B5EF4-FFF2-40B4-BE49-F238E27FC236}">
                <a16:creationId xmlns:a16="http://schemas.microsoft.com/office/drawing/2014/main" id="{47B8F238-9E4D-4367-BF20-CAA4F4E82F22}"/>
              </a:ext>
            </a:extLst>
          </p:cNvPr>
          <p:cNvSpPr>
            <a:spLocks noGrp="1"/>
          </p:cNvSpPr>
          <p:nvPr>
            <p:ph type="body" sz="quarter" idx="20" hasCustomPrompt="1"/>
          </p:nvPr>
        </p:nvSpPr>
        <p:spPr bwMode="gray">
          <a:xfrm>
            <a:off x="4188477" y="1188000"/>
            <a:ext cx="4839635" cy="3564753"/>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13" name="Slide Number Placeholder 3">
            <a:extLst>
              <a:ext uri="{FF2B5EF4-FFF2-40B4-BE49-F238E27FC236}">
                <a16:creationId xmlns:a16="http://schemas.microsoft.com/office/drawing/2014/main" id="{BB2C131C-FC1A-496B-866C-3997352AF75E}"/>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3900305788"/>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Project slide">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DE29BA97-3C41-4494-8887-D4CCDF35392C}"/>
              </a:ext>
            </a:extLst>
          </p:cNvPr>
          <p:cNvSpPr/>
          <p:nvPr userDrawn="1"/>
        </p:nvSpPr>
        <p:spPr>
          <a:xfrm>
            <a:off x="4304367" y="2615423"/>
            <a:ext cx="4839629" cy="2528077"/>
          </a:xfrm>
          <a:custGeom>
            <a:avLst/>
            <a:gdLst>
              <a:gd name="connsiteX0" fmla="*/ 0 w 4572905"/>
              <a:gd name="connsiteY0" fmla="*/ 0 h 2528077"/>
              <a:gd name="connsiteX1" fmla="*/ 4572905 w 4572905"/>
              <a:gd name="connsiteY1" fmla="*/ 0 h 2528077"/>
              <a:gd name="connsiteX2" fmla="*/ 4572905 w 4572905"/>
              <a:gd name="connsiteY2" fmla="*/ 2528077 h 2528077"/>
              <a:gd name="connsiteX3" fmla="*/ 2285472 w 4572905"/>
              <a:gd name="connsiteY3" fmla="*/ 2528077 h 2528077"/>
              <a:gd name="connsiteX4" fmla="*/ 9849 w 4572905"/>
              <a:gd name="connsiteY4" fmla="*/ 219274 h 25280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905" h="2528077">
                <a:moveTo>
                  <a:pt x="0" y="0"/>
                </a:moveTo>
                <a:lnTo>
                  <a:pt x="4572905" y="0"/>
                </a:lnTo>
                <a:lnTo>
                  <a:pt x="4572905" y="2528077"/>
                </a:lnTo>
                <a:lnTo>
                  <a:pt x="2285472" y="2528077"/>
                </a:lnTo>
                <a:cubicBezTo>
                  <a:pt x="1101115" y="2528077"/>
                  <a:pt x="126988" y="1516094"/>
                  <a:pt x="9849" y="219274"/>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52000" rtlCol="0" anchor="t">
            <a:noAutofit/>
          </a:bodyPr>
          <a:lstStyle/>
          <a:p>
            <a:pPr algn="ctr"/>
            <a:endParaRPr lang="en-GB" sz="1200">
              <a:latin typeface="Calibri" panose="020F0502020204030204" pitchFamily="34" charset="0"/>
              <a:cs typeface="Calibri" panose="020F0502020204030204" pitchFamily="34" charset="0"/>
            </a:endParaRPr>
          </a:p>
        </p:txBody>
      </p:sp>
      <p:sp>
        <p:nvSpPr>
          <p:cNvPr id="19" name="Titel 1">
            <a:extLst>
              <a:ext uri="{FF2B5EF4-FFF2-40B4-BE49-F238E27FC236}">
                <a16:creationId xmlns:a16="http://schemas.microsoft.com/office/drawing/2014/main" id="{E5EE29FF-B139-4CD9-A32C-25A2CCBFB41B}"/>
              </a:ext>
            </a:extLst>
          </p:cNvPr>
          <p:cNvSpPr>
            <a:spLocks noGrp="1"/>
          </p:cNvSpPr>
          <p:nvPr>
            <p:ph type="title" hasCustomPrompt="1"/>
          </p:nvPr>
        </p:nvSpPr>
        <p:spPr bwMode="gray">
          <a:xfrm>
            <a:off x="460374" y="576000"/>
            <a:ext cx="4839635" cy="540544"/>
          </a:xfrm>
          <a:prstGeom prst="rect">
            <a:avLst/>
          </a:prstGeom>
        </p:spPr>
        <p:txBody>
          <a:bodyPr/>
          <a:lstStyle>
            <a:lvl1pPr>
              <a:defRPr>
                <a:solidFill>
                  <a:srgbClr val="004C82"/>
                </a:solidFill>
              </a:defRPr>
            </a:lvl1pPr>
          </a:lstStyle>
          <a:p>
            <a:r>
              <a:rPr lang="en-GB"/>
              <a:t>Project text slide</a:t>
            </a:r>
          </a:p>
        </p:txBody>
      </p:sp>
      <p:sp>
        <p:nvSpPr>
          <p:cNvPr id="7" name="Textplatzhalter 6">
            <a:extLst>
              <a:ext uri="{FF2B5EF4-FFF2-40B4-BE49-F238E27FC236}">
                <a16:creationId xmlns:a16="http://schemas.microsoft.com/office/drawing/2014/main" id="{47B8F238-9E4D-4367-BF20-CAA4F4E82F22}"/>
              </a:ext>
            </a:extLst>
          </p:cNvPr>
          <p:cNvSpPr>
            <a:spLocks noGrp="1"/>
          </p:cNvSpPr>
          <p:nvPr>
            <p:ph type="body" sz="quarter" idx="20" hasCustomPrompt="1"/>
          </p:nvPr>
        </p:nvSpPr>
        <p:spPr bwMode="gray">
          <a:xfrm>
            <a:off x="481640" y="1190172"/>
            <a:ext cx="4087492" cy="3564753"/>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13" name="Slide Number Placeholder 3">
            <a:extLst>
              <a:ext uri="{FF2B5EF4-FFF2-40B4-BE49-F238E27FC236}">
                <a16:creationId xmlns:a16="http://schemas.microsoft.com/office/drawing/2014/main" id="{BB2C131C-FC1A-496B-866C-3997352AF75E}"/>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‹Nr.›</a:t>
            </a:fld>
            <a:endParaRPr lang="en-GB"/>
          </a:p>
        </p:txBody>
      </p:sp>
      <p:sp>
        <p:nvSpPr>
          <p:cNvPr id="17" name="Picture Placeholder 20">
            <a:extLst>
              <a:ext uri="{FF2B5EF4-FFF2-40B4-BE49-F238E27FC236}">
                <a16:creationId xmlns:a16="http://schemas.microsoft.com/office/drawing/2014/main" id="{D6BE0F37-6E46-4A70-BB5A-A9527CAA8FB7}"/>
              </a:ext>
            </a:extLst>
          </p:cNvPr>
          <p:cNvSpPr>
            <a:spLocks noGrp="1"/>
          </p:cNvSpPr>
          <p:nvPr>
            <p:ph type="pic" sz="quarter" idx="21"/>
          </p:nvPr>
        </p:nvSpPr>
        <p:spPr>
          <a:xfrm>
            <a:off x="4304367" y="91662"/>
            <a:ext cx="4839634" cy="2450133"/>
          </a:xfrm>
          <a:custGeom>
            <a:avLst/>
            <a:gdLst>
              <a:gd name="connsiteX0" fmla="*/ 2282833 w 4569130"/>
              <a:gd name="connsiteY0" fmla="*/ 0 h 2450133"/>
              <a:gd name="connsiteX1" fmla="*/ 4569130 w 4569130"/>
              <a:gd name="connsiteY1" fmla="*/ 0 h 2450133"/>
              <a:gd name="connsiteX2" fmla="*/ 4569130 w 4569130"/>
              <a:gd name="connsiteY2" fmla="*/ 2450133 h 2450133"/>
              <a:gd name="connsiteX3" fmla="*/ 0 w 4569130"/>
              <a:gd name="connsiteY3" fmla="*/ 2450133 h 2450133"/>
              <a:gd name="connsiteX4" fmla="*/ 8340 w 4569130"/>
              <a:gd name="connsiteY4" fmla="*/ 2267658 h 2450133"/>
              <a:gd name="connsiteX5" fmla="*/ 2282833 w 4569130"/>
              <a:gd name="connsiteY5" fmla="*/ 0 h 2450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69130" h="2450133">
                <a:moveTo>
                  <a:pt x="2282833" y="0"/>
                </a:moveTo>
                <a:lnTo>
                  <a:pt x="4569130" y="0"/>
                </a:lnTo>
                <a:lnTo>
                  <a:pt x="4569130" y="2450133"/>
                </a:lnTo>
                <a:lnTo>
                  <a:pt x="0" y="2450133"/>
                </a:lnTo>
                <a:lnTo>
                  <a:pt x="8340" y="2267658"/>
                </a:lnTo>
                <a:cubicBezTo>
                  <a:pt x="125421" y="993948"/>
                  <a:pt x="1099064" y="0"/>
                  <a:pt x="2282833" y="0"/>
                </a:cubicBezTo>
                <a:close/>
              </a:path>
            </a:pathLst>
          </a:custGeom>
        </p:spPr>
        <p:txBody>
          <a:bodyPr wrap="square">
            <a:noAutofit/>
          </a:bodyPr>
          <a:lstStyle/>
          <a:p>
            <a:endParaRPr lang="en-GB"/>
          </a:p>
        </p:txBody>
      </p:sp>
      <p:sp>
        <p:nvSpPr>
          <p:cNvPr id="26" name="Freeform: Shape 25">
            <a:extLst>
              <a:ext uri="{FF2B5EF4-FFF2-40B4-BE49-F238E27FC236}">
                <a16:creationId xmlns:a16="http://schemas.microsoft.com/office/drawing/2014/main" id="{AEE04C84-3DF8-4F98-8E30-7BF410D46923}"/>
              </a:ext>
            </a:extLst>
          </p:cNvPr>
          <p:cNvSpPr/>
          <p:nvPr userDrawn="1"/>
        </p:nvSpPr>
        <p:spPr>
          <a:xfrm>
            <a:off x="4653781" y="3897319"/>
            <a:ext cx="4490214" cy="1246181"/>
          </a:xfrm>
          <a:custGeom>
            <a:avLst/>
            <a:gdLst>
              <a:gd name="connsiteX0" fmla="*/ 0 w 4246029"/>
              <a:gd name="connsiteY0" fmla="*/ 0 h 1246181"/>
              <a:gd name="connsiteX1" fmla="*/ 4246029 w 4246029"/>
              <a:gd name="connsiteY1" fmla="*/ 0 h 1246181"/>
              <a:gd name="connsiteX2" fmla="*/ 4246029 w 4246029"/>
              <a:gd name="connsiteY2" fmla="*/ 1246181 h 1246181"/>
              <a:gd name="connsiteX3" fmla="*/ 1958596 w 4246029"/>
              <a:gd name="connsiteY3" fmla="*/ 1246181 h 1246181"/>
              <a:gd name="connsiteX4" fmla="*/ 24124 w 4246029"/>
              <a:gd name="connsiteY4" fmla="*/ 47508 h 12461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6029" h="1246181">
                <a:moveTo>
                  <a:pt x="0" y="0"/>
                </a:moveTo>
                <a:lnTo>
                  <a:pt x="4246029" y="0"/>
                </a:lnTo>
                <a:lnTo>
                  <a:pt x="4246029" y="1246181"/>
                </a:lnTo>
                <a:lnTo>
                  <a:pt x="1958596" y="1246181"/>
                </a:lnTo>
                <a:cubicBezTo>
                  <a:pt x="1144351" y="1246181"/>
                  <a:pt x="429472" y="767861"/>
                  <a:pt x="24124" y="47508"/>
                </a:cubicBezTo>
                <a:close/>
              </a:path>
            </a:pathLst>
          </a:cu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200" b="1">
              <a:solidFill>
                <a:schemeClr val="tx1"/>
              </a:solidFill>
            </a:endParaRPr>
          </a:p>
        </p:txBody>
      </p:sp>
      <p:sp>
        <p:nvSpPr>
          <p:cNvPr id="9" name="Rectangle 8">
            <a:extLst>
              <a:ext uri="{FF2B5EF4-FFF2-40B4-BE49-F238E27FC236}">
                <a16:creationId xmlns:a16="http://schemas.microsoft.com/office/drawing/2014/main" id="{D451D0A3-F46E-44F7-931D-0A9251912E91}"/>
              </a:ext>
            </a:extLst>
          </p:cNvPr>
          <p:cNvSpPr/>
          <p:nvPr userDrawn="1"/>
        </p:nvSpPr>
        <p:spPr>
          <a:xfrm>
            <a:off x="4549367" y="3843260"/>
            <a:ext cx="4605265" cy="737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p>
        </p:txBody>
      </p:sp>
      <p:sp>
        <p:nvSpPr>
          <p:cNvPr id="5" name="Text Placeholder 4">
            <a:extLst>
              <a:ext uri="{FF2B5EF4-FFF2-40B4-BE49-F238E27FC236}">
                <a16:creationId xmlns:a16="http://schemas.microsoft.com/office/drawing/2014/main" id="{9F7BA8E3-98FB-477B-AD93-010D6400CBA9}"/>
              </a:ext>
            </a:extLst>
          </p:cNvPr>
          <p:cNvSpPr>
            <a:spLocks noGrp="1"/>
          </p:cNvSpPr>
          <p:nvPr>
            <p:ph type="body" sz="quarter" idx="24" hasCustomPrompt="1"/>
          </p:nvPr>
        </p:nvSpPr>
        <p:spPr>
          <a:xfrm>
            <a:off x="4653781" y="2615423"/>
            <a:ext cx="4490218" cy="1220788"/>
          </a:xfrm>
        </p:spPr>
        <p:txBody>
          <a:bodyPr>
            <a:normAutofit/>
          </a:bodyPr>
          <a:lstStyle>
            <a:lvl1pPr>
              <a:defRPr sz="1200" b="0">
                <a:solidFill>
                  <a:schemeClr val="bg1"/>
                </a:solidFill>
                <a:latin typeface="Calibri" panose="020F0502020204030204" pitchFamily="34" charset="0"/>
                <a:cs typeface="Calibri" panose="020F0502020204030204" pitchFamily="34" charset="0"/>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Name of country</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Project description </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Lorem ipsum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dolor</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sit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amet</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consectetuer</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adipiscing</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elit</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Maecenas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porttitor</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congue</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massa</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Fusce</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posuere</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magna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sed</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pulvinar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ultricies</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purus</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lectus</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malesuada</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libero, sit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amet</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commodo</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magna eros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quis</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urna</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a:t>
            </a:r>
          </a:p>
        </p:txBody>
      </p:sp>
      <p:sp>
        <p:nvSpPr>
          <p:cNvPr id="8" name="Text Placeholder 7">
            <a:extLst>
              <a:ext uri="{FF2B5EF4-FFF2-40B4-BE49-F238E27FC236}">
                <a16:creationId xmlns:a16="http://schemas.microsoft.com/office/drawing/2014/main" id="{F6A6477A-933F-4D63-899D-1B6C78D1F037}"/>
              </a:ext>
            </a:extLst>
          </p:cNvPr>
          <p:cNvSpPr>
            <a:spLocks noGrp="1"/>
          </p:cNvSpPr>
          <p:nvPr>
            <p:ph type="body" sz="quarter" idx="25" hasCustomPrompt="1"/>
          </p:nvPr>
        </p:nvSpPr>
        <p:spPr>
          <a:xfrm>
            <a:off x="4833249" y="3946528"/>
            <a:ext cx="4212915" cy="1147762"/>
          </a:xfrm>
        </p:spPr>
        <p:txBody>
          <a:bodyPr/>
          <a:lstStyle>
            <a:lvl1pPr>
              <a:defRPr sz="1200" b="0">
                <a:solidFill>
                  <a:schemeClr val="tx1"/>
                </a:solidFill>
                <a:latin typeface="Calibri" panose="020F0502020204030204" pitchFamily="34" charset="0"/>
                <a:cs typeface="Calibri" panose="020F0502020204030204" pitchFamily="34" charset="0"/>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Name of partner</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MM/YYYY – MM/YYYY</a:t>
            </a:r>
            <a:br>
              <a:rPr kumimoji="0" 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br>
            <a:r>
              <a:rPr kumimoji="0" 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Volume: EUR 00 million</a:t>
            </a:r>
            <a:br>
              <a:rPr kumimoji="0" 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br>
            <a:r>
              <a:rPr kumimoji="0" 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Public contribution: EUR 000,000</a:t>
            </a:r>
          </a:p>
          <a:p>
            <a:pPr lvl="0"/>
            <a:endParaRPr lang="en-GB"/>
          </a:p>
        </p:txBody>
      </p:sp>
    </p:spTree>
    <p:extLst>
      <p:ext uri="{BB962C8B-B14F-4D97-AF65-F5344CB8AC3E}">
        <p14:creationId xmlns:p14="http://schemas.microsoft.com/office/powerpoint/2010/main" val="3376477628"/>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act 1">
    <p:spTree>
      <p:nvGrpSpPr>
        <p:cNvPr id="1" name=""/>
        <p:cNvGrpSpPr/>
        <p:nvPr/>
      </p:nvGrpSpPr>
      <p:grpSpPr>
        <a:xfrm>
          <a:off x="0" y="0"/>
          <a:ext cx="0" cy="0"/>
          <a:chOff x="0" y="0"/>
          <a:chExt cx="0" cy="0"/>
        </a:xfrm>
      </p:grpSpPr>
      <p:sp>
        <p:nvSpPr>
          <p:cNvPr id="16" name="Titel 1">
            <a:extLst>
              <a:ext uri="{FF2B5EF4-FFF2-40B4-BE49-F238E27FC236}">
                <a16:creationId xmlns:a16="http://schemas.microsoft.com/office/drawing/2014/main" id="{3B6C23A5-1B72-42F2-B92F-DC68B632F6B0}"/>
              </a:ext>
            </a:extLst>
          </p:cNvPr>
          <p:cNvSpPr>
            <a:spLocks noGrp="1"/>
          </p:cNvSpPr>
          <p:nvPr>
            <p:ph type="title" hasCustomPrompt="1"/>
          </p:nvPr>
        </p:nvSpPr>
        <p:spPr bwMode="gray">
          <a:xfrm>
            <a:off x="449816" y="576000"/>
            <a:ext cx="8342492" cy="540544"/>
          </a:xfrm>
          <a:prstGeom prst="rect">
            <a:avLst/>
          </a:prstGeom>
        </p:spPr>
        <p:txBody>
          <a:bodyPr/>
          <a:lstStyle>
            <a:lvl1pPr>
              <a:defRPr>
                <a:solidFill>
                  <a:srgbClr val="004C82"/>
                </a:solidFill>
              </a:defRPr>
            </a:lvl1pPr>
          </a:lstStyle>
          <a:p>
            <a:r>
              <a:rPr lang="en-GB"/>
              <a:t>Contact</a:t>
            </a:r>
          </a:p>
        </p:txBody>
      </p:sp>
      <p:sp>
        <p:nvSpPr>
          <p:cNvPr id="19" name="Textplatzhalter 16">
            <a:extLst>
              <a:ext uri="{FF2B5EF4-FFF2-40B4-BE49-F238E27FC236}">
                <a16:creationId xmlns:a16="http://schemas.microsoft.com/office/drawing/2014/main" id="{F0C65784-9410-409B-82EA-6584D4732CDD}"/>
              </a:ext>
            </a:extLst>
          </p:cNvPr>
          <p:cNvSpPr>
            <a:spLocks noGrp="1"/>
          </p:cNvSpPr>
          <p:nvPr>
            <p:ph type="body" sz="quarter" idx="15" hasCustomPrompt="1"/>
          </p:nvPr>
        </p:nvSpPr>
        <p:spPr bwMode="gray">
          <a:xfrm>
            <a:off x="2388762" y="2408504"/>
            <a:ext cx="3369561" cy="824763"/>
          </a:xfrm>
          <a:prstGeom prst="rect">
            <a:avLst/>
          </a:prstGeom>
        </p:spPr>
        <p:txBody>
          <a:bodyPr>
            <a:normAutofit/>
          </a:bodyPr>
          <a:lstStyle>
            <a:lvl1pPr>
              <a:lnSpc>
                <a:spcPct val="100000"/>
              </a:lnSpc>
              <a:spcBef>
                <a:spcPts val="0"/>
              </a:spcBef>
              <a:defRPr sz="1400"/>
            </a:lvl1pPr>
          </a:lstStyle>
          <a:p>
            <a:r>
              <a:rPr lang="en-GB"/>
              <a:t>givenname.familyname@giz.de </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20" name="Textplatzhalter 29">
            <a:extLst>
              <a:ext uri="{FF2B5EF4-FFF2-40B4-BE49-F238E27FC236}">
                <a16:creationId xmlns:a16="http://schemas.microsoft.com/office/drawing/2014/main" id="{85761457-A63B-46F2-99C5-E217A1E0A705}"/>
              </a:ext>
            </a:extLst>
          </p:cNvPr>
          <p:cNvSpPr>
            <a:spLocks noGrp="1"/>
          </p:cNvSpPr>
          <p:nvPr>
            <p:ph type="body" sz="quarter" idx="22" hasCustomPrompt="1"/>
          </p:nvPr>
        </p:nvSpPr>
        <p:spPr bwMode="gray">
          <a:xfrm>
            <a:off x="2388762" y="1730646"/>
            <a:ext cx="3369561" cy="199852"/>
          </a:xfrm>
          <a:prstGeom prst="rect">
            <a:avLst/>
          </a:prstGeom>
        </p:spPr>
        <p:txBody>
          <a:bodyPr>
            <a:noAutofit/>
          </a:bodyPr>
          <a:lstStyle>
            <a:lvl1pPr>
              <a:defRPr sz="1400" b="1">
                <a:solidFill>
                  <a:srgbClr val="004C82"/>
                </a:solidFill>
              </a:defRPr>
            </a:lvl1pPr>
          </a:lstStyle>
          <a:p>
            <a:r>
              <a:rPr lang="en-GB"/>
              <a:t>Given name Family name</a:t>
            </a:r>
          </a:p>
        </p:txBody>
      </p:sp>
      <p:sp>
        <p:nvSpPr>
          <p:cNvPr id="21" name="Textplatzhalter 30">
            <a:extLst>
              <a:ext uri="{FF2B5EF4-FFF2-40B4-BE49-F238E27FC236}">
                <a16:creationId xmlns:a16="http://schemas.microsoft.com/office/drawing/2014/main" id="{CB52D947-0416-4964-B28D-129580E47725}"/>
              </a:ext>
            </a:extLst>
          </p:cNvPr>
          <p:cNvSpPr>
            <a:spLocks noGrp="1"/>
          </p:cNvSpPr>
          <p:nvPr>
            <p:ph type="body" sz="quarter" idx="23" hasCustomPrompt="1"/>
          </p:nvPr>
        </p:nvSpPr>
        <p:spPr bwMode="gray">
          <a:xfrm>
            <a:off x="2388762" y="2000521"/>
            <a:ext cx="3369561" cy="199852"/>
          </a:xfrm>
          <a:prstGeom prst="rect">
            <a:avLst/>
          </a:prstGeom>
        </p:spPr>
        <p:txBody>
          <a:bodyPr>
            <a:noAutofit/>
          </a:bodyPr>
          <a:lstStyle>
            <a:lvl1pPr>
              <a:defRPr sz="1400"/>
            </a:lvl1pPr>
          </a:lstStyle>
          <a:p>
            <a:r>
              <a:rPr lang="en-GB"/>
              <a:t>Function, place</a:t>
            </a:r>
          </a:p>
        </p:txBody>
      </p:sp>
      <p:sp>
        <p:nvSpPr>
          <p:cNvPr id="35" name="Bildplatzhalter 6">
            <a:extLst>
              <a:ext uri="{FF2B5EF4-FFF2-40B4-BE49-F238E27FC236}">
                <a16:creationId xmlns:a16="http://schemas.microsoft.com/office/drawing/2014/main" id="{FC763A8F-9E6C-4EEB-90DC-0F65B80379CA}"/>
              </a:ext>
            </a:extLst>
          </p:cNvPr>
          <p:cNvSpPr>
            <a:spLocks noGrp="1"/>
          </p:cNvSpPr>
          <p:nvPr>
            <p:ph type="pic" sz="quarter" idx="17" hasCustomPrompt="1"/>
          </p:nvPr>
        </p:nvSpPr>
        <p:spPr bwMode="gray">
          <a:xfrm>
            <a:off x="449816" y="1568963"/>
            <a:ext cx="1690468" cy="1702892"/>
          </a:xfrm>
          <a:prstGeom prst="ellipse">
            <a:avLst/>
          </a:prstGeom>
          <a:solidFill>
            <a:schemeClr val="bg2"/>
          </a:solidFill>
        </p:spPr>
        <p:txBody>
          <a:bodyPr vert="horz" lIns="36000" tIns="1080000" rIns="36000" bIns="36000" rtlCol="0">
            <a:noAutofit/>
          </a:bodyPr>
          <a:lstStyle>
            <a:lvl1pPr algn="ctr">
              <a:defRPr lang="en-GB" sz="1000" dirty="0">
                <a:solidFill>
                  <a:schemeClr val="tx2"/>
                </a:solidFill>
              </a:defRPr>
            </a:lvl1pPr>
          </a:lstStyle>
          <a:p>
            <a:pPr lvl="0" algn="ctr"/>
            <a:r>
              <a:rPr lang="en-GB"/>
              <a:t>Photo</a:t>
            </a:r>
          </a:p>
        </p:txBody>
      </p:sp>
      <p:pic>
        <p:nvPicPr>
          <p:cNvPr id="4" name="Picture 3">
            <a:extLst>
              <a:ext uri="{FF2B5EF4-FFF2-40B4-BE49-F238E27FC236}">
                <a16:creationId xmlns:a16="http://schemas.microsoft.com/office/drawing/2014/main" id="{E14C7E1E-40D7-4B11-9476-0F6658B0D61F}"/>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3233"/>
            <a:ext cx="9144000" cy="727245"/>
          </a:xfrm>
          <a:prstGeom prst="rect">
            <a:avLst/>
          </a:prstGeom>
        </p:spPr>
      </p:pic>
      <p:pic>
        <p:nvPicPr>
          <p:cNvPr id="7" name="Picture 6">
            <a:extLst>
              <a:ext uri="{FF2B5EF4-FFF2-40B4-BE49-F238E27FC236}">
                <a16:creationId xmlns:a16="http://schemas.microsoft.com/office/drawing/2014/main" id="{21BD9BA7-0BC1-49D0-A2D5-443659AD0B84}"/>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22" name="TextBox 7">
            <a:extLst>
              <a:ext uri="{FF2B5EF4-FFF2-40B4-BE49-F238E27FC236}">
                <a16:creationId xmlns:a16="http://schemas.microsoft.com/office/drawing/2014/main" id="{993D6B05-CD17-4766-98E0-D42EB3C2A3DC}"/>
              </a:ext>
            </a:extLst>
          </p:cNvPr>
          <p:cNvSpPr txBox="1"/>
          <p:nvPr userDrawn="1"/>
        </p:nvSpPr>
        <p:spPr bwMode="gray">
          <a:xfrm>
            <a:off x="758811" y="3856523"/>
            <a:ext cx="1475084" cy="246221"/>
          </a:xfrm>
          <a:prstGeom prst="rect">
            <a:avLst/>
          </a:prstGeom>
          <a:noFill/>
        </p:spPr>
        <p:txBody>
          <a:bodyPr wrap="none" rtlCol="0">
            <a:spAutoFit/>
          </a:bodyPr>
          <a:lstStyle/>
          <a:p>
            <a:pPr>
              <a:spcBef>
                <a:spcPts val="2400"/>
              </a:spcBef>
              <a:buClr>
                <a:srgbClr val="C00000"/>
              </a:buClr>
            </a:pPr>
            <a:r>
              <a:rPr lang="en-GB" sz="1000">
                <a:solidFill>
                  <a:schemeClr val="tx1">
                    <a:lumMod val="75000"/>
                    <a:lumOff val="25000"/>
                  </a:schemeClr>
                </a:solidFill>
              </a:rPr>
              <a:t>water-energy-food.org</a:t>
            </a:r>
          </a:p>
        </p:txBody>
      </p:sp>
      <p:pic>
        <p:nvPicPr>
          <p:cNvPr id="24" name="Grafik 42" descr="Ein Bild, das Axt, Werkzeug enthält.&#10;&#10;Mit sehr hoher Zuverlässigkeit generierte Beschreibung">
            <a:extLst>
              <a:ext uri="{FF2B5EF4-FFF2-40B4-BE49-F238E27FC236}">
                <a16:creationId xmlns:a16="http://schemas.microsoft.com/office/drawing/2014/main" id="{633FCBD4-23F1-4EFF-BF46-4A5E2D55EC68}"/>
              </a:ext>
            </a:extLst>
          </p:cNvPr>
          <p:cNvPicPr>
            <a:picLocks noChangeAspect="1"/>
          </p:cNvPicPr>
          <p:nvPr userDrawn="1"/>
        </p:nvPicPr>
        <p:blipFill>
          <a:blip r:embed="rId4"/>
          <a:stretch>
            <a:fillRect/>
          </a:stretch>
        </p:blipFill>
        <p:spPr bwMode="gray">
          <a:xfrm>
            <a:off x="2619798" y="3897985"/>
            <a:ext cx="290728" cy="236458"/>
          </a:xfrm>
          <a:prstGeom prst="rect">
            <a:avLst/>
          </a:prstGeom>
        </p:spPr>
      </p:pic>
      <p:sp>
        <p:nvSpPr>
          <p:cNvPr id="25" name="TextBox 7">
            <a:extLst>
              <a:ext uri="{FF2B5EF4-FFF2-40B4-BE49-F238E27FC236}">
                <a16:creationId xmlns:a16="http://schemas.microsoft.com/office/drawing/2014/main" id="{9E4A691B-E5E3-46BA-9F84-BB543A8BB96B}"/>
              </a:ext>
            </a:extLst>
          </p:cNvPr>
          <p:cNvSpPr txBox="1"/>
          <p:nvPr userDrawn="1"/>
        </p:nvSpPr>
        <p:spPr bwMode="gray">
          <a:xfrm>
            <a:off x="2922801" y="3868737"/>
            <a:ext cx="1231427" cy="246221"/>
          </a:xfrm>
          <a:prstGeom prst="rect">
            <a:avLst/>
          </a:prstGeom>
          <a:noFill/>
        </p:spPr>
        <p:txBody>
          <a:bodyPr wrap="none" rtlCol="0">
            <a:spAutoFit/>
          </a:bodyPr>
          <a:lstStyle/>
          <a:p>
            <a:pPr>
              <a:spcBef>
                <a:spcPts val="2400"/>
              </a:spcBef>
              <a:buClr>
                <a:srgbClr val="C00000"/>
              </a:buClr>
            </a:pPr>
            <a:r>
              <a:rPr lang="en-GB" sz="1000">
                <a:solidFill>
                  <a:schemeClr val="tx1">
                    <a:lumMod val="75000"/>
                    <a:lumOff val="25000"/>
                  </a:schemeClr>
                </a:solidFill>
              </a:rPr>
              <a:t>@NEXUSPlatform</a:t>
            </a:r>
          </a:p>
        </p:txBody>
      </p:sp>
      <p:sp>
        <p:nvSpPr>
          <p:cNvPr id="26" name="TextBox 7">
            <a:extLst>
              <a:ext uri="{FF2B5EF4-FFF2-40B4-BE49-F238E27FC236}">
                <a16:creationId xmlns:a16="http://schemas.microsoft.com/office/drawing/2014/main" id="{17940FDA-4219-4168-B5B2-CAA7FC4C68F5}"/>
              </a:ext>
            </a:extLst>
          </p:cNvPr>
          <p:cNvSpPr txBox="1"/>
          <p:nvPr userDrawn="1"/>
        </p:nvSpPr>
        <p:spPr bwMode="gray">
          <a:xfrm>
            <a:off x="4876991" y="3868737"/>
            <a:ext cx="1612942" cy="246221"/>
          </a:xfrm>
          <a:prstGeom prst="rect">
            <a:avLst/>
          </a:prstGeom>
          <a:noFill/>
        </p:spPr>
        <p:txBody>
          <a:bodyPr wrap="none" rtlCol="0">
            <a:spAutoFit/>
          </a:bodyPr>
          <a:lstStyle/>
          <a:p>
            <a:pPr>
              <a:spcBef>
                <a:spcPts val="2400"/>
              </a:spcBef>
              <a:buClr>
                <a:srgbClr val="C00000"/>
              </a:buClr>
            </a:pPr>
            <a:r>
              <a:rPr lang="de-DE" sz="1000">
                <a:solidFill>
                  <a:schemeClr val="tx1">
                    <a:lumMod val="75000"/>
                    <a:lumOff val="25000"/>
                  </a:schemeClr>
                </a:solidFill>
              </a:rPr>
              <a:t>@nexusresourceplatform</a:t>
            </a:r>
          </a:p>
        </p:txBody>
      </p:sp>
      <p:pic>
        <p:nvPicPr>
          <p:cNvPr id="27" name="Grafik 2">
            <a:extLst>
              <a:ext uri="{FF2B5EF4-FFF2-40B4-BE49-F238E27FC236}">
                <a16:creationId xmlns:a16="http://schemas.microsoft.com/office/drawing/2014/main" id="{B20F6AE3-D5F4-4B38-AF4C-747695C1E1F0}"/>
              </a:ext>
            </a:extLst>
          </p:cNvPr>
          <p:cNvPicPr>
            <a:picLocks noChangeAspect="1"/>
          </p:cNvPicPr>
          <p:nvPr userDrawn="1"/>
        </p:nvPicPr>
        <p:blipFill rotWithShape="1">
          <a:blip r:embed="rId5"/>
          <a:srcRect l="19375" t="7326" r="20003" b="6655"/>
          <a:stretch/>
        </p:blipFill>
        <p:spPr>
          <a:xfrm>
            <a:off x="4513243" y="3848838"/>
            <a:ext cx="363748" cy="322580"/>
          </a:xfrm>
          <a:prstGeom prst="rect">
            <a:avLst/>
          </a:prstGeom>
        </p:spPr>
      </p:pic>
      <p:pic>
        <p:nvPicPr>
          <p:cNvPr id="28" name="Picture 2">
            <a:extLst>
              <a:ext uri="{FF2B5EF4-FFF2-40B4-BE49-F238E27FC236}">
                <a16:creationId xmlns:a16="http://schemas.microsoft.com/office/drawing/2014/main" id="{8255D81C-4B89-4E88-92A8-461D9BD8AEFB}"/>
              </a:ext>
            </a:extLst>
          </p:cNvPr>
          <p:cNvPicPr>
            <a:picLocks noChangeAspect="1" noChangeArrowheads="1"/>
          </p:cNvPicPr>
          <p:nvPr userDrawn="1"/>
        </p:nvPicPr>
        <p:blipFill>
          <a:blip r:embed="rId6" cstate="screen">
            <a:extLst>
              <a:ext uri="{28A0092B-C50C-407E-A947-70E740481C1C}">
                <a14:useLocalDpi xmlns:a14="http://schemas.microsoft.com/office/drawing/2010/main" val="0"/>
              </a:ext>
            </a:extLst>
          </a:blip>
          <a:srcRect/>
          <a:stretch>
            <a:fillRect/>
          </a:stretch>
        </p:blipFill>
        <p:spPr bwMode="auto">
          <a:xfrm>
            <a:off x="427755" y="3846584"/>
            <a:ext cx="321117" cy="3200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5406117"/>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Title, colour">
    <p:spTree>
      <p:nvGrpSpPr>
        <p:cNvPr id="1" name=""/>
        <p:cNvGrpSpPr/>
        <p:nvPr/>
      </p:nvGrpSpPr>
      <p:grpSpPr>
        <a:xfrm>
          <a:off x="0" y="0"/>
          <a:ext cx="0" cy="0"/>
          <a:chOff x="0" y="0"/>
          <a:chExt cx="0" cy="0"/>
        </a:xfrm>
      </p:grpSpPr>
      <p:sp>
        <p:nvSpPr>
          <p:cNvPr id="21" name="Picture Placeholder 2">
            <a:extLst>
              <a:ext uri="{FF2B5EF4-FFF2-40B4-BE49-F238E27FC236}">
                <a16:creationId xmlns:a16="http://schemas.microsoft.com/office/drawing/2014/main" id="{BAFCFA16-7953-41A5-9934-2EEBDC8E242D}"/>
              </a:ext>
            </a:extLst>
          </p:cNvPr>
          <p:cNvSpPr>
            <a:spLocks noGrp="1"/>
          </p:cNvSpPr>
          <p:nvPr>
            <p:ph type="pic" sz="quarter" idx="19"/>
          </p:nvPr>
        </p:nvSpPr>
        <p:spPr>
          <a:xfrm>
            <a:off x="6579357" y="4023546"/>
            <a:ext cx="1880643" cy="764866"/>
          </a:xfrm>
        </p:spPr>
        <p:txBody>
          <a:bodyPr/>
          <a:lstStyle/>
          <a:p>
            <a:endParaRPr lang="en-GB"/>
          </a:p>
        </p:txBody>
      </p:sp>
      <p:pic>
        <p:nvPicPr>
          <p:cNvPr id="14" name="Picture 13" descr="Icon&#10;&#10;Description automatically generated with medium confidence">
            <a:extLst>
              <a:ext uri="{FF2B5EF4-FFF2-40B4-BE49-F238E27FC236}">
                <a16:creationId xmlns:a16="http://schemas.microsoft.com/office/drawing/2014/main" id="{DF8B4763-8085-470F-B389-2C256EAC835D}"/>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1382170"/>
            <a:ext cx="9144000" cy="2379160"/>
          </a:xfrm>
          <a:prstGeom prst="rect">
            <a:avLst/>
          </a:prstGeom>
        </p:spPr>
      </p:pic>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684000" y="2266746"/>
            <a:ext cx="7971711" cy="360099"/>
          </a:xfrm>
          <a:prstGeom prst="rect">
            <a:avLst/>
          </a:prstGeom>
        </p:spPr>
        <p:txBody>
          <a:bodyPr wrap="square">
            <a:spAutoFit/>
          </a:bodyPr>
          <a:lstStyle>
            <a:lvl1pPr>
              <a:defRPr sz="2600" b="1">
                <a:solidFill>
                  <a:schemeClr val="bg1"/>
                </a:solidFill>
              </a:defRPr>
            </a:lvl1pPr>
          </a:lstStyle>
          <a:p>
            <a:r>
              <a:rPr lang="en-GB"/>
              <a:t>Title slide/headline with colour Nexus visual</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84000" y="2786091"/>
            <a:ext cx="7970837" cy="384721"/>
          </a:xfrm>
          <a:prstGeom prst="rect">
            <a:avLst/>
          </a:prstGeom>
        </p:spPr>
        <p:txBody>
          <a:bodyPr>
            <a:spAutoFit/>
          </a:bodyPr>
          <a:lstStyle>
            <a:lvl1pPr marL="0" indent="0">
              <a:lnSpc>
                <a:spcPct val="95000"/>
              </a:lnSpc>
              <a:spcBef>
                <a:spcPts val="1200"/>
              </a:spcBef>
              <a:spcAft>
                <a:spcPts val="0"/>
              </a:spcAft>
              <a:buNone/>
              <a:defRPr sz="2000">
                <a:solidFill>
                  <a:schemeClr val="bg1"/>
                </a:solidFill>
                <a:latin typeface="+mj-lt"/>
                <a:cs typeface="Calibri" panose="020F0502020204030204" pitchFamily="34" charset="0"/>
              </a:defRPr>
            </a:lvl1pPr>
          </a:lstStyle>
          <a:p>
            <a:pPr lvl="0"/>
            <a:r>
              <a:rPr lang="en-GB"/>
              <a:t>This is the sub-line</a:t>
            </a:r>
          </a:p>
        </p:txBody>
      </p:sp>
      <p:pic>
        <p:nvPicPr>
          <p:cNvPr id="11" name="Picture 10" descr="Logo, company name&#10;&#10;Description automatically generated">
            <a:extLst>
              <a:ext uri="{FF2B5EF4-FFF2-40B4-BE49-F238E27FC236}">
                <a16:creationId xmlns:a16="http://schemas.microsoft.com/office/drawing/2014/main" id="{F1FA2165-3EB1-416F-8418-3572E0CC76C5}"/>
              </a:ext>
            </a:extLst>
          </p:cNvPr>
          <p:cNvPicPr>
            <a:picLocks noChangeAspect="1"/>
          </p:cNvPicPr>
          <p:nvPr userDrawn="1"/>
        </p:nvPicPr>
        <p:blipFill>
          <a:blip r:embed="rId3"/>
          <a:stretch>
            <a:fillRect/>
          </a:stretch>
        </p:blipFill>
        <p:spPr>
          <a:xfrm>
            <a:off x="6451736" y="247685"/>
            <a:ext cx="2218949" cy="865634"/>
          </a:xfrm>
          <a:prstGeom prst="rect">
            <a:avLst/>
          </a:prstGeom>
        </p:spPr>
      </p:pic>
      <p:sp>
        <p:nvSpPr>
          <p:cNvPr id="9" name="Date Placeholder 21">
            <a:extLst>
              <a:ext uri="{FF2B5EF4-FFF2-40B4-BE49-F238E27FC236}">
                <a16:creationId xmlns:a16="http://schemas.microsoft.com/office/drawing/2014/main" id="{884093BF-DC27-4A9C-9F1F-AA7A8A50AFFC}"/>
              </a:ext>
            </a:extLst>
          </p:cNvPr>
          <p:cNvSpPr>
            <a:spLocks noGrp="1"/>
          </p:cNvSpPr>
          <p:nvPr>
            <p:ph type="dt" sz="half" idx="13"/>
          </p:nvPr>
        </p:nvSpPr>
        <p:spPr>
          <a:xfrm>
            <a:off x="684000" y="4124658"/>
            <a:ext cx="1618490" cy="215988"/>
          </a:xfrm>
          <a:prstGeom prst="rect">
            <a:avLst/>
          </a:prstGeom>
        </p:spPr>
        <p:txBody>
          <a:bodyPr/>
          <a:lstStyle>
            <a:lvl1pPr>
              <a:defRPr sz="1400">
                <a:solidFill>
                  <a:schemeClr val="tx2"/>
                </a:solidFill>
                <a:latin typeface="+mj-lt"/>
                <a:cs typeface="Calibri" panose="020F0502020204030204" pitchFamily="34" charset="0"/>
              </a:defRPr>
            </a:lvl1pPr>
          </a:lstStyle>
          <a:p>
            <a:fld id="{DD93220C-8909-4B09-8043-D71D84E9BD29}" type="datetime4">
              <a:rPr lang="en-GB" smtClean="0"/>
              <a:pPr/>
              <a:t>14 September 2022</a:t>
            </a:fld>
            <a:endParaRPr lang="en-GB"/>
          </a:p>
        </p:txBody>
      </p:sp>
      <p:pic>
        <p:nvPicPr>
          <p:cNvPr id="15" name="Picture 14" descr="A picture containing shape&#10;&#10;Description automatically generated">
            <a:extLst>
              <a:ext uri="{FF2B5EF4-FFF2-40B4-BE49-F238E27FC236}">
                <a16:creationId xmlns:a16="http://schemas.microsoft.com/office/drawing/2014/main" id="{62649E00-3704-40D0-87FF-0A7435ABFD5B}"/>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637555" y="123567"/>
            <a:ext cx="1102097" cy="1116630"/>
          </a:xfrm>
          <a:prstGeom prst="rect">
            <a:avLst/>
          </a:prstGeom>
        </p:spPr>
      </p:pic>
      <p:sp>
        <p:nvSpPr>
          <p:cNvPr id="22" name="Picture Placeholder 2">
            <a:extLst>
              <a:ext uri="{FF2B5EF4-FFF2-40B4-BE49-F238E27FC236}">
                <a16:creationId xmlns:a16="http://schemas.microsoft.com/office/drawing/2014/main" id="{9FA98211-A8D1-461B-A4A5-FEA788012064}"/>
              </a:ext>
            </a:extLst>
          </p:cNvPr>
          <p:cNvSpPr>
            <a:spLocks noGrp="1"/>
          </p:cNvSpPr>
          <p:nvPr>
            <p:ph type="pic" sz="quarter" idx="14"/>
          </p:nvPr>
        </p:nvSpPr>
        <p:spPr>
          <a:xfrm>
            <a:off x="2034628" y="237175"/>
            <a:ext cx="891654" cy="876144"/>
          </a:xfrm>
        </p:spPr>
        <p:txBody>
          <a:bodyPr/>
          <a:lstStyle/>
          <a:p>
            <a:endParaRPr lang="en-GB"/>
          </a:p>
        </p:txBody>
      </p:sp>
      <p:sp>
        <p:nvSpPr>
          <p:cNvPr id="23" name="Picture Placeholder 2">
            <a:extLst>
              <a:ext uri="{FF2B5EF4-FFF2-40B4-BE49-F238E27FC236}">
                <a16:creationId xmlns:a16="http://schemas.microsoft.com/office/drawing/2014/main" id="{D36F18B6-EE5F-4A3B-B880-F0CD3173CF37}"/>
              </a:ext>
            </a:extLst>
          </p:cNvPr>
          <p:cNvSpPr>
            <a:spLocks noGrp="1"/>
          </p:cNvSpPr>
          <p:nvPr>
            <p:ph type="pic" sz="quarter" idx="20"/>
          </p:nvPr>
        </p:nvSpPr>
        <p:spPr>
          <a:xfrm>
            <a:off x="3099073" y="243810"/>
            <a:ext cx="891654" cy="876144"/>
          </a:xfrm>
        </p:spPr>
        <p:txBody>
          <a:bodyPr/>
          <a:lstStyle/>
          <a:p>
            <a:endParaRPr lang="en-GB"/>
          </a:p>
        </p:txBody>
      </p:sp>
      <p:sp>
        <p:nvSpPr>
          <p:cNvPr id="24" name="Picture Placeholder 2">
            <a:extLst>
              <a:ext uri="{FF2B5EF4-FFF2-40B4-BE49-F238E27FC236}">
                <a16:creationId xmlns:a16="http://schemas.microsoft.com/office/drawing/2014/main" id="{A271124E-6B44-42F3-A10F-BDE9CD04E6BD}"/>
              </a:ext>
            </a:extLst>
          </p:cNvPr>
          <p:cNvSpPr>
            <a:spLocks noGrp="1"/>
          </p:cNvSpPr>
          <p:nvPr>
            <p:ph type="pic" sz="quarter" idx="21"/>
          </p:nvPr>
        </p:nvSpPr>
        <p:spPr>
          <a:xfrm>
            <a:off x="4163518" y="243810"/>
            <a:ext cx="891654" cy="876144"/>
          </a:xfrm>
        </p:spPr>
        <p:txBody>
          <a:bodyPr/>
          <a:lstStyle/>
          <a:p>
            <a:endParaRPr lang="en-GB"/>
          </a:p>
        </p:txBody>
      </p:sp>
      <p:sp>
        <p:nvSpPr>
          <p:cNvPr id="25" name="Picture Placeholder 2">
            <a:extLst>
              <a:ext uri="{FF2B5EF4-FFF2-40B4-BE49-F238E27FC236}">
                <a16:creationId xmlns:a16="http://schemas.microsoft.com/office/drawing/2014/main" id="{FACF4421-6896-42B2-9B27-35653505D35B}"/>
              </a:ext>
            </a:extLst>
          </p:cNvPr>
          <p:cNvSpPr>
            <a:spLocks noGrp="1"/>
          </p:cNvSpPr>
          <p:nvPr>
            <p:ph type="pic" sz="quarter" idx="22"/>
          </p:nvPr>
        </p:nvSpPr>
        <p:spPr>
          <a:xfrm>
            <a:off x="5227963" y="231767"/>
            <a:ext cx="891654" cy="876144"/>
          </a:xfrm>
        </p:spPr>
        <p:txBody>
          <a:bodyPr/>
          <a:lstStyle/>
          <a:p>
            <a:endParaRPr lang="en-GB"/>
          </a:p>
        </p:txBody>
      </p:sp>
      <p:sp>
        <p:nvSpPr>
          <p:cNvPr id="17" name="Picture Placeholder 2">
            <a:extLst>
              <a:ext uri="{FF2B5EF4-FFF2-40B4-BE49-F238E27FC236}">
                <a16:creationId xmlns:a16="http://schemas.microsoft.com/office/drawing/2014/main" id="{46B9BA57-50ED-4EA7-9C32-0E49032CEB8F}"/>
              </a:ext>
            </a:extLst>
          </p:cNvPr>
          <p:cNvSpPr>
            <a:spLocks noGrp="1"/>
          </p:cNvSpPr>
          <p:nvPr>
            <p:ph type="pic" sz="quarter" idx="23"/>
          </p:nvPr>
        </p:nvSpPr>
        <p:spPr>
          <a:xfrm>
            <a:off x="5381296" y="4023546"/>
            <a:ext cx="863899" cy="780622"/>
          </a:xfrm>
        </p:spPr>
        <p:txBody>
          <a:bodyPr/>
          <a:lstStyle/>
          <a:p>
            <a:endParaRPr lang="en-GB"/>
          </a:p>
        </p:txBody>
      </p:sp>
    </p:spTree>
    <p:extLst>
      <p:ext uri="{BB962C8B-B14F-4D97-AF65-F5344CB8AC3E}">
        <p14:creationId xmlns:p14="http://schemas.microsoft.com/office/powerpoint/2010/main" val="4063605099"/>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act 2">
    <p:spTree>
      <p:nvGrpSpPr>
        <p:cNvPr id="1" name=""/>
        <p:cNvGrpSpPr/>
        <p:nvPr/>
      </p:nvGrpSpPr>
      <p:grpSpPr>
        <a:xfrm>
          <a:off x="0" y="0"/>
          <a:ext cx="0" cy="0"/>
          <a:chOff x="0" y="0"/>
          <a:chExt cx="0" cy="0"/>
        </a:xfrm>
      </p:grpSpPr>
      <p:sp>
        <p:nvSpPr>
          <p:cNvPr id="31" name="Textplatzhalter 16">
            <a:extLst>
              <a:ext uri="{FF2B5EF4-FFF2-40B4-BE49-F238E27FC236}">
                <a16:creationId xmlns:a16="http://schemas.microsoft.com/office/drawing/2014/main" id="{99BAFDF9-B477-4EAA-888B-B283B996F142}"/>
              </a:ext>
            </a:extLst>
          </p:cNvPr>
          <p:cNvSpPr>
            <a:spLocks noGrp="1"/>
          </p:cNvSpPr>
          <p:nvPr>
            <p:ph type="body" sz="quarter" idx="15" hasCustomPrompt="1"/>
          </p:nvPr>
        </p:nvSpPr>
        <p:spPr bwMode="gray">
          <a:xfrm>
            <a:off x="1935203" y="2516728"/>
            <a:ext cx="2570185" cy="753552"/>
          </a:xfrm>
          <a:prstGeom prst="rect">
            <a:avLst/>
          </a:prstGeom>
        </p:spPr>
        <p:txBody>
          <a:bodyPr>
            <a:noAutofit/>
          </a:bodyPr>
          <a:lstStyle>
            <a:lvl1pPr>
              <a:lnSpc>
                <a:spcPct val="100000"/>
              </a:lnSpc>
              <a:spcBef>
                <a:spcPts val="0"/>
              </a:spcBef>
              <a:defRPr sz="1400"/>
            </a:lvl1pPr>
          </a:lstStyle>
          <a:p>
            <a:r>
              <a:rPr lang="en-GB"/>
              <a:t>givenname.familyname@giz.de</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32" name="Textplatzhalter 29">
            <a:extLst>
              <a:ext uri="{FF2B5EF4-FFF2-40B4-BE49-F238E27FC236}">
                <a16:creationId xmlns:a16="http://schemas.microsoft.com/office/drawing/2014/main" id="{45476593-F938-4100-B13C-38D8379BF2AB}"/>
              </a:ext>
            </a:extLst>
          </p:cNvPr>
          <p:cNvSpPr>
            <a:spLocks noGrp="1"/>
          </p:cNvSpPr>
          <p:nvPr>
            <p:ph type="body" sz="quarter" idx="22" hasCustomPrompt="1"/>
          </p:nvPr>
        </p:nvSpPr>
        <p:spPr bwMode="gray">
          <a:xfrm>
            <a:off x="1935203" y="1838869"/>
            <a:ext cx="2570185" cy="231629"/>
          </a:xfrm>
          <a:prstGeom prst="rect">
            <a:avLst/>
          </a:prstGeom>
        </p:spPr>
        <p:txBody>
          <a:bodyPr>
            <a:noAutofit/>
          </a:bodyPr>
          <a:lstStyle>
            <a:lvl1pPr>
              <a:defRPr sz="1400" b="1">
                <a:solidFill>
                  <a:srgbClr val="004C82"/>
                </a:solidFill>
              </a:defRPr>
            </a:lvl1pPr>
          </a:lstStyle>
          <a:p>
            <a:r>
              <a:rPr lang="en-GB"/>
              <a:t>Given name Family name</a:t>
            </a:r>
          </a:p>
        </p:txBody>
      </p:sp>
      <p:sp>
        <p:nvSpPr>
          <p:cNvPr id="33" name="Textplatzhalter 30">
            <a:extLst>
              <a:ext uri="{FF2B5EF4-FFF2-40B4-BE49-F238E27FC236}">
                <a16:creationId xmlns:a16="http://schemas.microsoft.com/office/drawing/2014/main" id="{01D00CFF-DFE3-4530-913B-A7058396109E}"/>
              </a:ext>
            </a:extLst>
          </p:cNvPr>
          <p:cNvSpPr>
            <a:spLocks noGrp="1"/>
          </p:cNvSpPr>
          <p:nvPr>
            <p:ph type="body" sz="quarter" idx="23" hasCustomPrompt="1"/>
          </p:nvPr>
        </p:nvSpPr>
        <p:spPr bwMode="gray">
          <a:xfrm>
            <a:off x="1935203" y="2081986"/>
            <a:ext cx="2570185" cy="231629"/>
          </a:xfrm>
          <a:prstGeom prst="rect">
            <a:avLst/>
          </a:prstGeom>
        </p:spPr>
        <p:txBody>
          <a:bodyPr>
            <a:noAutofit/>
          </a:bodyPr>
          <a:lstStyle>
            <a:lvl1pPr>
              <a:defRPr sz="1400"/>
            </a:lvl1pPr>
          </a:lstStyle>
          <a:p>
            <a:r>
              <a:rPr lang="en-GB"/>
              <a:t>Function, place</a:t>
            </a:r>
          </a:p>
        </p:txBody>
      </p:sp>
      <p:sp>
        <p:nvSpPr>
          <p:cNvPr id="34" name="Bildplatzhalter 6">
            <a:extLst>
              <a:ext uri="{FF2B5EF4-FFF2-40B4-BE49-F238E27FC236}">
                <a16:creationId xmlns:a16="http://schemas.microsoft.com/office/drawing/2014/main" id="{E73BDD7E-D6A6-482B-9D61-5276F4F49979}"/>
              </a:ext>
            </a:extLst>
          </p:cNvPr>
          <p:cNvSpPr>
            <a:spLocks noGrp="1"/>
          </p:cNvSpPr>
          <p:nvPr>
            <p:ph type="pic" sz="quarter" idx="17" hasCustomPrompt="1"/>
          </p:nvPr>
        </p:nvSpPr>
        <p:spPr bwMode="gray">
          <a:xfrm>
            <a:off x="245654" y="1708531"/>
            <a:ext cx="1509244" cy="1556665"/>
          </a:xfrm>
          <a:prstGeom prst="ellipse">
            <a:avLst/>
          </a:prstGeom>
          <a:solidFill>
            <a:schemeClr val="bg2"/>
          </a:solidFill>
        </p:spPr>
        <p:txBody>
          <a:bodyPr vert="horz" lIns="36000" tIns="1080000" rIns="36000" bIns="36000" rtlCol="0">
            <a:noAutofit/>
          </a:bodyPr>
          <a:lstStyle>
            <a:lvl1pPr algn="ctr">
              <a:defRPr lang="en-GB" sz="1000" dirty="0">
                <a:solidFill>
                  <a:schemeClr val="tx2"/>
                </a:solidFill>
              </a:defRPr>
            </a:lvl1pPr>
          </a:lstStyle>
          <a:p>
            <a:pPr lvl="0" algn="ctr"/>
            <a:r>
              <a:rPr lang="en-GB"/>
              <a:t>Photo</a:t>
            </a:r>
          </a:p>
        </p:txBody>
      </p:sp>
      <p:sp>
        <p:nvSpPr>
          <p:cNvPr id="53" name="Textplatzhalter 16">
            <a:extLst>
              <a:ext uri="{FF2B5EF4-FFF2-40B4-BE49-F238E27FC236}">
                <a16:creationId xmlns:a16="http://schemas.microsoft.com/office/drawing/2014/main" id="{D4C3F840-A666-4D4F-B080-E849549C179C}"/>
              </a:ext>
            </a:extLst>
          </p:cNvPr>
          <p:cNvSpPr>
            <a:spLocks noGrp="1"/>
          </p:cNvSpPr>
          <p:nvPr>
            <p:ph type="body" sz="quarter" idx="24" hasCustomPrompt="1"/>
          </p:nvPr>
        </p:nvSpPr>
        <p:spPr bwMode="gray">
          <a:xfrm>
            <a:off x="6375242" y="2516728"/>
            <a:ext cx="2671574" cy="753552"/>
          </a:xfrm>
          <a:prstGeom prst="rect">
            <a:avLst/>
          </a:prstGeom>
        </p:spPr>
        <p:txBody>
          <a:bodyPr>
            <a:noAutofit/>
          </a:bodyPr>
          <a:lstStyle>
            <a:lvl1pPr>
              <a:lnSpc>
                <a:spcPct val="100000"/>
              </a:lnSpc>
              <a:spcBef>
                <a:spcPts val="0"/>
              </a:spcBef>
              <a:defRPr sz="1400"/>
            </a:lvl1pPr>
          </a:lstStyle>
          <a:p>
            <a:r>
              <a:rPr lang="en-GB"/>
              <a:t>givenname.familyname@giz.de </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54" name="Textplatzhalter 29">
            <a:extLst>
              <a:ext uri="{FF2B5EF4-FFF2-40B4-BE49-F238E27FC236}">
                <a16:creationId xmlns:a16="http://schemas.microsoft.com/office/drawing/2014/main" id="{1183BB15-4C0C-49C5-B0B2-4418E3FD55EC}"/>
              </a:ext>
            </a:extLst>
          </p:cNvPr>
          <p:cNvSpPr>
            <a:spLocks noGrp="1"/>
          </p:cNvSpPr>
          <p:nvPr>
            <p:ph type="body" sz="quarter" idx="25" hasCustomPrompt="1"/>
          </p:nvPr>
        </p:nvSpPr>
        <p:spPr bwMode="gray">
          <a:xfrm>
            <a:off x="6375242" y="1838870"/>
            <a:ext cx="2671574" cy="243116"/>
          </a:xfrm>
          <a:prstGeom prst="rect">
            <a:avLst/>
          </a:prstGeom>
        </p:spPr>
        <p:txBody>
          <a:bodyPr>
            <a:noAutofit/>
          </a:bodyPr>
          <a:lstStyle>
            <a:lvl1pPr>
              <a:defRPr sz="1400" b="1">
                <a:solidFill>
                  <a:srgbClr val="004C82"/>
                </a:solidFill>
              </a:defRPr>
            </a:lvl1pPr>
          </a:lstStyle>
          <a:p>
            <a:r>
              <a:rPr lang="en-GB"/>
              <a:t>Given name Family name</a:t>
            </a:r>
          </a:p>
        </p:txBody>
      </p:sp>
      <p:sp>
        <p:nvSpPr>
          <p:cNvPr id="55" name="Textplatzhalter 30">
            <a:extLst>
              <a:ext uri="{FF2B5EF4-FFF2-40B4-BE49-F238E27FC236}">
                <a16:creationId xmlns:a16="http://schemas.microsoft.com/office/drawing/2014/main" id="{0C6CA511-61C0-47B0-A071-DE194172414D}"/>
              </a:ext>
            </a:extLst>
          </p:cNvPr>
          <p:cNvSpPr>
            <a:spLocks noGrp="1"/>
          </p:cNvSpPr>
          <p:nvPr>
            <p:ph type="body" sz="quarter" idx="26" hasCustomPrompt="1"/>
          </p:nvPr>
        </p:nvSpPr>
        <p:spPr bwMode="gray">
          <a:xfrm>
            <a:off x="6375242" y="2093473"/>
            <a:ext cx="2671574" cy="220142"/>
          </a:xfrm>
          <a:prstGeom prst="rect">
            <a:avLst/>
          </a:prstGeom>
        </p:spPr>
        <p:txBody>
          <a:bodyPr>
            <a:noAutofit/>
          </a:bodyPr>
          <a:lstStyle>
            <a:lvl1pPr>
              <a:defRPr sz="1400"/>
            </a:lvl1pPr>
          </a:lstStyle>
          <a:p>
            <a:r>
              <a:rPr lang="en-GB"/>
              <a:t>Function, place</a:t>
            </a:r>
          </a:p>
        </p:txBody>
      </p:sp>
      <p:sp>
        <p:nvSpPr>
          <p:cNvPr id="56" name="Bildplatzhalter 6">
            <a:extLst>
              <a:ext uri="{FF2B5EF4-FFF2-40B4-BE49-F238E27FC236}">
                <a16:creationId xmlns:a16="http://schemas.microsoft.com/office/drawing/2014/main" id="{B0EA41BA-7C5A-4545-A1DA-71964B045D1C}"/>
              </a:ext>
            </a:extLst>
          </p:cNvPr>
          <p:cNvSpPr>
            <a:spLocks noGrp="1"/>
          </p:cNvSpPr>
          <p:nvPr>
            <p:ph type="pic" sz="quarter" idx="27" hasCustomPrompt="1"/>
          </p:nvPr>
        </p:nvSpPr>
        <p:spPr bwMode="gray">
          <a:xfrm>
            <a:off x="4695632" y="1718873"/>
            <a:ext cx="1509244" cy="1556665"/>
          </a:xfrm>
          <a:prstGeom prst="ellipse">
            <a:avLst/>
          </a:prstGeom>
          <a:solidFill>
            <a:schemeClr val="bg2"/>
          </a:solidFill>
        </p:spPr>
        <p:txBody>
          <a:bodyPr vert="horz" lIns="36000" tIns="1080000" rIns="36000" bIns="36000" rtlCol="0">
            <a:noAutofit/>
          </a:bodyPr>
          <a:lstStyle>
            <a:lvl1pPr algn="ctr">
              <a:defRPr lang="en-GB" sz="1000" dirty="0">
                <a:solidFill>
                  <a:schemeClr val="tx2"/>
                </a:solidFill>
              </a:defRPr>
            </a:lvl1pPr>
          </a:lstStyle>
          <a:p>
            <a:pPr lvl="0" algn="ctr"/>
            <a:r>
              <a:rPr lang="en-GB"/>
              <a:t>Photo</a:t>
            </a:r>
          </a:p>
        </p:txBody>
      </p:sp>
      <p:sp>
        <p:nvSpPr>
          <p:cNvPr id="58" name="Titel 1">
            <a:extLst>
              <a:ext uri="{FF2B5EF4-FFF2-40B4-BE49-F238E27FC236}">
                <a16:creationId xmlns:a16="http://schemas.microsoft.com/office/drawing/2014/main" id="{2DD72F4F-E3F2-49DC-BBAE-681D615ED495}"/>
              </a:ext>
            </a:extLst>
          </p:cNvPr>
          <p:cNvSpPr>
            <a:spLocks noGrp="1"/>
          </p:cNvSpPr>
          <p:nvPr>
            <p:ph type="title" hasCustomPrompt="1"/>
          </p:nvPr>
        </p:nvSpPr>
        <p:spPr bwMode="gray">
          <a:xfrm>
            <a:off x="449816" y="576000"/>
            <a:ext cx="8464411" cy="540544"/>
          </a:xfrm>
          <a:prstGeom prst="rect">
            <a:avLst/>
          </a:prstGeom>
        </p:spPr>
        <p:txBody>
          <a:bodyPr/>
          <a:lstStyle>
            <a:lvl1pPr>
              <a:defRPr>
                <a:solidFill>
                  <a:srgbClr val="004C82"/>
                </a:solidFill>
              </a:defRPr>
            </a:lvl1pPr>
          </a:lstStyle>
          <a:p>
            <a:r>
              <a:rPr lang="en-GB"/>
              <a:t>Contact</a:t>
            </a:r>
          </a:p>
        </p:txBody>
      </p:sp>
      <p:sp>
        <p:nvSpPr>
          <p:cNvPr id="47" name="TextBox 7">
            <a:extLst>
              <a:ext uri="{FF2B5EF4-FFF2-40B4-BE49-F238E27FC236}">
                <a16:creationId xmlns:a16="http://schemas.microsoft.com/office/drawing/2014/main" id="{4899A5D0-81AF-4821-AC3F-0709DF7546D8}"/>
              </a:ext>
            </a:extLst>
          </p:cNvPr>
          <p:cNvSpPr txBox="1"/>
          <p:nvPr userDrawn="1"/>
        </p:nvSpPr>
        <p:spPr bwMode="gray">
          <a:xfrm>
            <a:off x="758811" y="3856523"/>
            <a:ext cx="1475084" cy="246221"/>
          </a:xfrm>
          <a:prstGeom prst="rect">
            <a:avLst/>
          </a:prstGeom>
          <a:noFill/>
        </p:spPr>
        <p:txBody>
          <a:bodyPr wrap="none" rtlCol="0">
            <a:spAutoFit/>
          </a:bodyPr>
          <a:lstStyle/>
          <a:p>
            <a:pPr>
              <a:spcBef>
                <a:spcPts val="2400"/>
              </a:spcBef>
              <a:buClr>
                <a:srgbClr val="C00000"/>
              </a:buClr>
            </a:pPr>
            <a:r>
              <a:rPr lang="en-GB" sz="1000">
                <a:solidFill>
                  <a:schemeClr val="tx1">
                    <a:lumMod val="75000"/>
                    <a:lumOff val="25000"/>
                  </a:schemeClr>
                </a:solidFill>
              </a:rPr>
              <a:t>water-energy-food.org</a:t>
            </a:r>
          </a:p>
        </p:txBody>
      </p:sp>
      <p:pic>
        <p:nvPicPr>
          <p:cNvPr id="48" name="Grafik 42" descr="Ein Bild, das Axt, Werkzeug enthält.&#10;&#10;Mit sehr hoher Zuverlässigkeit generierte Beschreibung">
            <a:extLst>
              <a:ext uri="{FF2B5EF4-FFF2-40B4-BE49-F238E27FC236}">
                <a16:creationId xmlns:a16="http://schemas.microsoft.com/office/drawing/2014/main" id="{BF6C446C-DCB9-4E37-94C3-E0C2930D49B1}"/>
              </a:ext>
            </a:extLst>
          </p:cNvPr>
          <p:cNvPicPr>
            <a:picLocks noChangeAspect="1"/>
          </p:cNvPicPr>
          <p:nvPr userDrawn="1"/>
        </p:nvPicPr>
        <p:blipFill>
          <a:blip r:embed="rId2"/>
          <a:stretch>
            <a:fillRect/>
          </a:stretch>
        </p:blipFill>
        <p:spPr bwMode="gray">
          <a:xfrm>
            <a:off x="2619798" y="3897985"/>
            <a:ext cx="290728" cy="236458"/>
          </a:xfrm>
          <a:prstGeom prst="rect">
            <a:avLst/>
          </a:prstGeom>
        </p:spPr>
      </p:pic>
      <p:sp>
        <p:nvSpPr>
          <p:cNvPr id="64" name="TextBox 7">
            <a:extLst>
              <a:ext uri="{FF2B5EF4-FFF2-40B4-BE49-F238E27FC236}">
                <a16:creationId xmlns:a16="http://schemas.microsoft.com/office/drawing/2014/main" id="{CCB81C19-8130-4F0F-9C3C-A086924CF705}"/>
              </a:ext>
            </a:extLst>
          </p:cNvPr>
          <p:cNvSpPr txBox="1"/>
          <p:nvPr userDrawn="1"/>
        </p:nvSpPr>
        <p:spPr bwMode="gray">
          <a:xfrm>
            <a:off x="2922801" y="3868737"/>
            <a:ext cx="1231427" cy="246221"/>
          </a:xfrm>
          <a:prstGeom prst="rect">
            <a:avLst/>
          </a:prstGeom>
          <a:noFill/>
        </p:spPr>
        <p:txBody>
          <a:bodyPr wrap="none" rtlCol="0">
            <a:spAutoFit/>
          </a:bodyPr>
          <a:lstStyle/>
          <a:p>
            <a:pPr>
              <a:spcBef>
                <a:spcPts val="2400"/>
              </a:spcBef>
              <a:buClr>
                <a:srgbClr val="C00000"/>
              </a:buClr>
            </a:pPr>
            <a:r>
              <a:rPr lang="en-GB" sz="1000">
                <a:solidFill>
                  <a:schemeClr val="tx1">
                    <a:lumMod val="75000"/>
                    <a:lumOff val="25000"/>
                  </a:schemeClr>
                </a:solidFill>
              </a:rPr>
              <a:t>@NEXUSPlatform</a:t>
            </a:r>
          </a:p>
        </p:txBody>
      </p:sp>
      <p:sp>
        <p:nvSpPr>
          <p:cNvPr id="65" name="TextBox 7">
            <a:extLst>
              <a:ext uri="{FF2B5EF4-FFF2-40B4-BE49-F238E27FC236}">
                <a16:creationId xmlns:a16="http://schemas.microsoft.com/office/drawing/2014/main" id="{C1046980-579B-4BB3-A86A-809B480E24DB}"/>
              </a:ext>
            </a:extLst>
          </p:cNvPr>
          <p:cNvSpPr txBox="1"/>
          <p:nvPr userDrawn="1"/>
        </p:nvSpPr>
        <p:spPr bwMode="gray">
          <a:xfrm>
            <a:off x="4876991" y="3868737"/>
            <a:ext cx="1612942" cy="246221"/>
          </a:xfrm>
          <a:prstGeom prst="rect">
            <a:avLst/>
          </a:prstGeom>
          <a:noFill/>
        </p:spPr>
        <p:txBody>
          <a:bodyPr wrap="none" rtlCol="0">
            <a:spAutoFit/>
          </a:bodyPr>
          <a:lstStyle/>
          <a:p>
            <a:pPr>
              <a:spcBef>
                <a:spcPts val="2400"/>
              </a:spcBef>
              <a:buClr>
                <a:srgbClr val="C00000"/>
              </a:buClr>
            </a:pPr>
            <a:r>
              <a:rPr lang="de-DE" sz="1000">
                <a:solidFill>
                  <a:schemeClr val="tx1">
                    <a:lumMod val="75000"/>
                    <a:lumOff val="25000"/>
                  </a:schemeClr>
                </a:solidFill>
              </a:rPr>
              <a:t>@nexusresourceplatform</a:t>
            </a:r>
          </a:p>
        </p:txBody>
      </p:sp>
      <p:pic>
        <p:nvPicPr>
          <p:cNvPr id="66" name="Grafik 2">
            <a:extLst>
              <a:ext uri="{FF2B5EF4-FFF2-40B4-BE49-F238E27FC236}">
                <a16:creationId xmlns:a16="http://schemas.microsoft.com/office/drawing/2014/main" id="{B2456A66-299A-448E-8F48-2554B2B5FE22}"/>
              </a:ext>
            </a:extLst>
          </p:cNvPr>
          <p:cNvPicPr>
            <a:picLocks noChangeAspect="1"/>
          </p:cNvPicPr>
          <p:nvPr userDrawn="1"/>
        </p:nvPicPr>
        <p:blipFill rotWithShape="1">
          <a:blip r:embed="rId3"/>
          <a:srcRect l="19375" t="7326" r="20003" b="6655"/>
          <a:stretch/>
        </p:blipFill>
        <p:spPr>
          <a:xfrm>
            <a:off x="4513243" y="3848838"/>
            <a:ext cx="363748" cy="322580"/>
          </a:xfrm>
          <a:prstGeom prst="rect">
            <a:avLst/>
          </a:prstGeom>
        </p:spPr>
      </p:pic>
      <p:pic>
        <p:nvPicPr>
          <p:cNvPr id="25" name="Picture 2">
            <a:extLst>
              <a:ext uri="{FF2B5EF4-FFF2-40B4-BE49-F238E27FC236}">
                <a16:creationId xmlns:a16="http://schemas.microsoft.com/office/drawing/2014/main" id="{FE821275-4732-47ED-A23B-E2DFF501EFE2}"/>
              </a:ext>
            </a:extLst>
          </p:cNvPr>
          <p:cNvPicPr>
            <a:picLocks noChangeAspect="1" noChangeArrowheads="1"/>
          </p:cNvPicPr>
          <p:nvPr userDrawn="1"/>
        </p:nvPicPr>
        <p:blipFill>
          <a:blip r:embed="rId4" cstate="screen">
            <a:extLst>
              <a:ext uri="{28A0092B-C50C-407E-A947-70E740481C1C}">
                <a14:useLocalDpi xmlns:a14="http://schemas.microsoft.com/office/drawing/2010/main" val="0"/>
              </a:ext>
            </a:extLst>
          </a:blip>
          <a:srcRect/>
          <a:stretch>
            <a:fillRect/>
          </a:stretch>
        </p:blipFill>
        <p:spPr bwMode="auto">
          <a:xfrm>
            <a:off x="427755" y="3846584"/>
            <a:ext cx="321117" cy="32003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6FAA3D92-C65E-43C9-9E2A-0CA671A47E5B}"/>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0" y="2128"/>
            <a:ext cx="9144000" cy="727245"/>
          </a:xfrm>
          <a:prstGeom prst="rect">
            <a:avLst/>
          </a:prstGeom>
        </p:spPr>
      </p:pic>
      <p:pic>
        <p:nvPicPr>
          <p:cNvPr id="7" name="Picture 6">
            <a:extLst>
              <a:ext uri="{FF2B5EF4-FFF2-40B4-BE49-F238E27FC236}">
                <a16:creationId xmlns:a16="http://schemas.microsoft.com/office/drawing/2014/main" id="{2C85BB4D-3DC9-4339-AA7B-BEC862C8BEB8}"/>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Tree>
    <p:extLst>
      <p:ext uri="{BB962C8B-B14F-4D97-AF65-F5344CB8AC3E}">
        <p14:creationId xmlns:p14="http://schemas.microsoft.com/office/powerpoint/2010/main" val="1419690712"/>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act 3">
    <p:spTree>
      <p:nvGrpSpPr>
        <p:cNvPr id="1" name=""/>
        <p:cNvGrpSpPr/>
        <p:nvPr/>
      </p:nvGrpSpPr>
      <p:grpSpPr>
        <a:xfrm>
          <a:off x="0" y="0"/>
          <a:ext cx="0" cy="0"/>
          <a:chOff x="0" y="0"/>
          <a:chExt cx="0" cy="0"/>
        </a:xfrm>
      </p:grpSpPr>
      <p:sp>
        <p:nvSpPr>
          <p:cNvPr id="16" name="Titel 1">
            <a:extLst>
              <a:ext uri="{FF2B5EF4-FFF2-40B4-BE49-F238E27FC236}">
                <a16:creationId xmlns:a16="http://schemas.microsoft.com/office/drawing/2014/main" id="{3B6C23A5-1B72-42F2-B92F-DC68B632F6B0}"/>
              </a:ext>
            </a:extLst>
          </p:cNvPr>
          <p:cNvSpPr>
            <a:spLocks noGrp="1"/>
          </p:cNvSpPr>
          <p:nvPr>
            <p:ph type="title" hasCustomPrompt="1"/>
          </p:nvPr>
        </p:nvSpPr>
        <p:spPr bwMode="gray">
          <a:xfrm>
            <a:off x="449816" y="576000"/>
            <a:ext cx="8560833" cy="540544"/>
          </a:xfrm>
          <a:prstGeom prst="rect">
            <a:avLst/>
          </a:prstGeom>
        </p:spPr>
        <p:txBody>
          <a:bodyPr/>
          <a:lstStyle>
            <a:lvl1pPr>
              <a:defRPr>
                <a:solidFill>
                  <a:srgbClr val="004C82"/>
                </a:solidFill>
              </a:defRPr>
            </a:lvl1pPr>
          </a:lstStyle>
          <a:p>
            <a:r>
              <a:rPr lang="en-GB"/>
              <a:t>Contact</a:t>
            </a:r>
          </a:p>
        </p:txBody>
      </p:sp>
      <p:sp>
        <p:nvSpPr>
          <p:cNvPr id="19" name="Textplatzhalter 16">
            <a:extLst>
              <a:ext uri="{FF2B5EF4-FFF2-40B4-BE49-F238E27FC236}">
                <a16:creationId xmlns:a16="http://schemas.microsoft.com/office/drawing/2014/main" id="{F0C65784-9410-409B-82EA-6584D4732CDD}"/>
              </a:ext>
            </a:extLst>
          </p:cNvPr>
          <p:cNvSpPr>
            <a:spLocks noGrp="1"/>
          </p:cNvSpPr>
          <p:nvPr>
            <p:ph type="body" sz="quarter" idx="15" hasCustomPrompt="1"/>
          </p:nvPr>
        </p:nvSpPr>
        <p:spPr bwMode="gray">
          <a:xfrm>
            <a:off x="449816" y="3149814"/>
            <a:ext cx="2608495" cy="635888"/>
          </a:xfrm>
          <a:prstGeom prst="rect">
            <a:avLst/>
          </a:prstGeom>
        </p:spPr>
        <p:txBody>
          <a:bodyPr>
            <a:noAutofit/>
          </a:bodyPr>
          <a:lstStyle>
            <a:lvl1pPr algn="l">
              <a:lnSpc>
                <a:spcPct val="100000"/>
              </a:lnSpc>
              <a:spcBef>
                <a:spcPts val="0"/>
              </a:spcBef>
              <a:defRPr sz="1200"/>
            </a:lvl1pPr>
          </a:lstStyle>
          <a:p>
            <a:r>
              <a:rPr lang="en-GB"/>
              <a:t>givenname.familyname@giz.de</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20" name="Textplatzhalter 29">
            <a:extLst>
              <a:ext uri="{FF2B5EF4-FFF2-40B4-BE49-F238E27FC236}">
                <a16:creationId xmlns:a16="http://schemas.microsoft.com/office/drawing/2014/main" id="{85761457-A63B-46F2-99C5-E217A1E0A705}"/>
              </a:ext>
            </a:extLst>
          </p:cNvPr>
          <p:cNvSpPr>
            <a:spLocks noGrp="1"/>
          </p:cNvSpPr>
          <p:nvPr>
            <p:ph type="body" sz="quarter" idx="22" hasCustomPrompt="1"/>
          </p:nvPr>
        </p:nvSpPr>
        <p:spPr bwMode="gray">
          <a:xfrm>
            <a:off x="449816" y="2684249"/>
            <a:ext cx="2608495" cy="218878"/>
          </a:xfrm>
          <a:prstGeom prst="rect">
            <a:avLst/>
          </a:prstGeom>
        </p:spPr>
        <p:txBody>
          <a:bodyPr>
            <a:noAutofit/>
          </a:bodyPr>
          <a:lstStyle>
            <a:lvl1pPr algn="l">
              <a:defRPr sz="1200" b="1">
                <a:solidFill>
                  <a:srgbClr val="004C82"/>
                </a:solidFill>
              </a:defRPr>
            </a:lvl1pPr>
          </a:lstStyle>
          <a:p>
            <a:r>
              <a:rPr lang="en-GB"/>
              <a:t>Given name Family name</a:t>
            </a:r>
          </a:p>
        </p:txBody>
      </p:sp>
      <p:sp>
        <p:nvSpPr>
          <p:cNvPr id="21" name="Textplatzhalter 30">
            <a:extLst>
              <a:ext uri="{FF2B5EF4-FFF2-40B4-BE49-F238E27FC236}">
                <a16:creationId xmlns:a16="http://schemas.microsoft.com/office/drawing/2014/main" id="{CB52D947-0416-4964-B28D-129580E47725}"/>
              </a:ext>
            </a:extLst>
          </p:cNvPr>
          <p:cNvSpPr>
            <a:spLocks noGrp="1"/>
          </p:cNvSpPr>
          <p:nvPr>
            <p:ph type="body" sz="quarter" idx="23" hasCustomPrompt="1"/>
          </p:nvPr>
        </p:nvSpPr>
        <p:spPr bwMode="gray">
          <a:xfrm>
            <a:off x="449816" y="2903127"/>
            <a:ext cx="2608495" cy="203868"/>
          </a:xfrm>
          <a:prstGeom prst="rect">
            <a:avLst/>
          </a:prstGeom>
        </p:spPr>
        <p:txBody>
          <a:bodyPr>
            <a:noAutofit/>
          </a:bodyPr>
          <a:lstStyle>
            <a:lvl1pPr algn="l">
              <a:defRPr sz="1200"/>
            </a:lvl1pPr>
          </a:lstStyle>
          <a:p>
            <a:r>
              <a:rPr lang="en-GB"/>
              <a:t>Function, place</a:t>
            </a:r>
          </a:p>
        </p:txBody>
      </p:sp>
      <p:sp>
        <p:nvSpPr>
          <p:cNvPr id="35" name="Bildplatzhalter 6">
            <a:extLst>
              <a:ext uri="{FF2B5EF4-FFF2-40B4-BE49-F238E27FC236}">
                <a16:creationId xmlns:a16="http://schemas.microsoft.com/office/drawing/2014/main" id="{FC763A8F-9E6C-4EEB-90DC-0F65B80379CA}"/>
              </a:ext>
            </a:extLst>
          </p:cNvPr>
          <p:cNvSpPr>
            <a:spLocks noGrp="1"/>
          </p:cNvSpPr>
          <p:nvPr>
            <p:ph type="pic" sz="quarter" idx="17" hasCustomPrompt="1"/>
          </p:nvPr>
        </p:nvSpPr>
        <p:spPr bwMode="gray">
          <a:xfrm>
            <a:off x="1079568" y="1333148"/>
            <a:ext cx="1170260" cy="1179178"/>
          </a:xfrm>
          <a:prstGeom prst="ellipse">
            <a:avLst/>
          </a:prstGeom>
          <a:solidFill>
            <a:schemeClr val="bg2"/>
          </a:solidFill>
        </p:spPr>
        <p:txBody>
          <a:bodyPr vert="horz" lIns="36000" tIns="864000" rIns="36000" bIns="36000" rtlCol="0">
            <a:noAutofit/>
          </a:bodyPr>
          <a:lstStyle>
            <a:lvl1pPr algn="ctr">
              <a:defRPr lang="en-GB" sz="600" dirty="0">
                <a:solidFill>
                  <a:schemeClr val="tx2"/>
                </a:solidFill>
              </a:defRPr>
            </a:lvl1pPr>
          </a:lstStyle>
          <a:p>
            <a:pPr lvl="0" algn="ctr"/>
            <a:r>
              <a:rPr lang="en-GB"/>
              <a:t>Photo</a:t>
            </a:r>
          </a:p>
        </p:txBody>
      </p:sp>
      <p:sp>
        <p:nvSpPr>
          <p:cNvPr id="23" name="Textplatzhalter 16">
            <a:extLst>
              <a:ext uri="{FF2B5EF4-FFF2-40B4-BE49-F238E27FC236}">
                <a16:creationId xmlns:a16="http://schemas.microsoft.com/office/drawing/2014/main" id="{A3959264-4C48-474A-BB44-B8C103D1F20F}"/>
              </a:ext>
            </a:extLst>
          </p:cNvPr>
          <p:cNvSpPr>
            <a:spLocks noGrp="1"/>
          </p:cNvSpPr>
          <p:nvPr>
            <p:ph type="body" sz="quarter" idx="24" hasCustomPrompt="1"/>
          </p:nvPr>
        </p:nvSpPr>
        <p:spPr bwMode="gray">
          <a:xfrm>
            <a:off x="3348457" y="3149814"/>
            <a:ext cx="2608495" cy="635888"/>
          </a:xfrm>
          <a:prstGeom prst="rect">
            <a:avLst/>
          </a:prstGeom>
        </p:spPr>
        <p:txBody>
          <a:bodyPr>
            <a:noAutofit/>
          </a:bodyPr>
          <a:lstStyle>
            <a:lvl1pPr>
              <a:lnSpc>
                <a:spcPct val="100000"/>
              </a:lnSpc>
              <a:spcBef>
                <a:spcPts val="0"/>
              </a:spcBef>
              <a:defRPr sz="1200"/>
            </a:lvl1pPr>
          </a:lstStyle>
          <a:p>
            <a:r>
              <a:rPr lang="en-GB"/>
              <a:t>givenname.familyname@giz.de</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24" name="Textplatzhalter 29">
            <a:extLst>
              <a:ext uri="{FF2B5EF4-FFF2-40B4-BE49-F238E27FC236}">
                <a16:creationId xmlns:a16="http://schemas.microsoft.com/office/drawing/2014/main" id="{37C5BE72-A50D-4E1F-A698-7239B19ED5FF}"/>
              </a:ext>
            </a:extLst>
          </p:cNvPr>
          <p:cNvSpPr>
            <a:spLocks noGrp="1"/>
          </p:cNvSpPr>
          <p:nvPr>
            <p:ph type="body" sz="quarter" idx="25" hasCustomPrompt="1"/>
          </p:nvPr>
        </p:nvSpPr>
        <p:spPr bwMode="gray">
          <a:xfrm>
            <a:off x="3348457" y="2682594"/>
            <a:ext cx="2608495" cy="208098"/>
          </a:xfrm>
          <a:prstGeom prst="rect">
            <a:avLst/>
          </a:prstGeom>
        </p:spPr>
        <p:txBody>
          <a:bodyPr>
            <a:noAutofit/>
          </a:bodyPr>
          <a:lstStyle>
            <a:lvl1pPr>
              <a:defRPr sz="1200" b="1">
                <a:solidFill>
                  <a:srgbClr val="004C82"/>
                </a:solidFill>
              </a:defRPr>
            </a:lvl1pPr>
          </a:lstStyle>
          <a:p>
            <a:r>
              <a:rPr lang="en-GB"/>
              <a:t>Given name Family name</a:t>
            </a:r>
          </a:p>
        </p:txBody>
      </p:sp>
      <p:sp>
        <p:nvSpPr>
          <p:cNvPr id="25" name="Textplatzhalter 30">
            <a:extLst>
              <a:ext uri="{FF2B5EF4-FFF2-40B4-BE49-F238E27FC236}">
                <a16:creationId xmlns:a16="http://schemas.microsoft.com/office/drawing/2014/main" id="{BBC5F177-59CC-4E2C-8920-EF6014FA21D0}"/>
              </a:ext>
            </a:extLst>
          </p:cNvPr>
          <p:cNvSpPr>
            <a:spLocks noGrp="1"/>
          </p:cNvSpPr>
          <p:nvPr>
            <p:ph type="body" sz="quarter" idx="26" hasCustomPrompt="1"/>
          </p:nvPr>
        </p:nvSpPr>
        <p:spPr bwMode="gray">
          <a:xfrm>
            <a:off x="3348457" y="2916203"/>
            <a:ext cx="2608495" cy="190791"/>
          </a:xfrm>
          <a:prstGeom prst="rect">
            <a:avLst/>
          </a:prstGeom>
        </p:spPr>
        <p:txBody>
          <a:bodyPr>
            <a:noAutofit/>
          </a:bodyPr>
          <a:lstStyle>
            <a:lvl1pPr>
              <a:defRPr sz="1200"/>
            </a:lvl1pPr>
          </a:lstStyle>
          <a:p>
            <a:r>
              <a:rPr lang="en-GB"/>
              <a:t>Function, place</a:t>
            </a:r>
          </a:p>
        </p:txBody>
      </p:sp>
      <p:sp>
        <p:nvSpPr>
          <p:cNvPr id="36" name="Bildplatzhalter 6">
            <a:extLst>
              <a:ext uri="{FF2B5EF4-FFF2-40B4-BE49-F238E27FC236}">
                <a16:creationId xmlns:a16="http://schemas.microsoft.com/office/drawing/2014/main" id="{BB2B85DB-7C09-47DD-8B78-3BE26DF17326}"/>
              </a:ext>
            </a:extLst>
          </p:cNvPr>
          <p:cNvSpPr>
            <a:spLocks noGrp="1"/>
          </p:cNvSpPr>
          <p:nvPr>
            <p:ph type="pic" sz="quarter" idx="27" hasCustomPrompt="1"/>
          </p:nvPr>
        </p:nvSpPr>
        <p:spPr bwMode="gray">
          <a:xfrm>
            <a:off x="3978209" y="1333148"/>
            <a:ext cx="1170260" cy="1179178"/>
          </a:xfrm>
          <a:prstGeom prst="ellipse">
            <a:avLst/>
          </a:prstGeom>
          <a:solidFill>
            <a:schemeClr val="bg2"/>
          </a:solidFill>
        </p:spPr>
        <p:txBody>
          <a:bodyPr vert="horz" lIns="36000" tIns="864000" rIns="36000" bIns="36000" rtlCol="0">
            <a:noAutofit/>
          </a:bodyPr>
          <a:lstStyle>
            <a:lvl1pPr marL="0" marR="0" indent="0" algn="ctr" defTabSz="685800" rtl="0" eaLnBrk="1" fontAlgn="auto" latinLnBrk="0" hangingPunct="1">
              <a:lnSpc>
                <a:spcPct val="90000"/>
              </a:lnSpc>
              <a:spcBef>
                <a:spcPts val="600"/>
              </a:spcBef>
              <a:spcAft>
                <a:spcPts val="0"/>
              </a:spcAft>
              <a:buClrTx/>
              <a:buSzTx/>
              <a:buFont typeface="Arial" panose="020B0604020202020204" pitchFamily="34" charset="0"/>
              <a:buNone/>
              <a:tabLst/>
              <a:defRPr lang="en-GB" sz="600" dirty="0">
                <a:solidFill>
                  <a:schemeClr val="tx2"/>
                </a:solidFill>
              </a:defRPr>
            </a:lvl1pPr>
          </a:lstStyle>
          <a:p>
            <a:pPr marL="0" marR="0" lvl="0" indent="0" algn="ctr"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lang="en-GB"/>
              <a:t>Photo</a:t>
            </a:r>
          </a:p>
        </p:txBody>
      </p:sp>
      <p:sp>
        <p:nvSpPr>
          <p:cNvPr id="37" name="Textplatzhalter 16">
            <a:extLst>
              <a:ext uri="{FF2B5EF4-FFF2-40B4-BE49-F238E27FC236}">
                <a16:creationId xmlns:a16="http://schemas.microsoft.com/office/drawing/2014/main" id="{C376165A-CE76-4372-91C7-F6C54DEAFEF0}"/>
              </a:ext>
            </a:extLst>
          </p:cNvPr>
          <p:cNvSpPr>
            <a:spLocks noGrp="1"/>
          </p:cNvSpPr>
          <p:nvPr>
            <p:ph type="body" sz="quarter" idx="28" hasCustomPrompt="1"/>
          </p:nvPr>
        </p:nvSpPr>
        <p:spPr bwMode="gray">
          <a:xfrm>
            <a:off x="6247098" y="3149813"/>
            <a:ext cx="2608495" cy="635887"/>
          </a:xfrm>
          <a:prstGeom prst="rect">
            <a:avLst/>
          </a:prstGeom>
        </p:spPr>
        <p:txBody>
          <a:bodyPr>
            <a:noAutofit/>
          </a:bodyPr>
          <a:lstStyle>
            <a:lvl1pPr>
              <a:lnSpc>
                <a:spcPct val="100000"/>
              </a:lnSpc>
              <a:spcBef>
                <a:spcPts val="0"/>
              </a:spcBef>
              <a:defRPr sz="1200"/>
            </a:lvl1pPr>
          </a:lstStyle>
          <a:p>
            <a:r>
              <a:rPr lang="en-GB"/>
              <a:t>givenname.familyname@giz.de</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38" name="Textplatzhalter 29">
            <a:extLst>
              <a:ext uri="{FF2B5EF4-FFF2-40B4-BE49-F238E27FC236}">
                <a16:creationId xmlns:a16="http://schemas.microsoft.com/office/drawing/2014/main" id="{12DC0B08-9C2F-4A20-8D25-AB673DE13DB5}"/>
              </a:ext>
            </a:extLst>
          </p:cNvPr>
          <p:cNvSpPr>
            <a:spLocks noGrp="1"/>
          </p:cNvSpPr>
          <p:nvPr>
            <p:ph type="body" sz="quarter" idx="29" hasCustomPrompt="1"/>
          </p:nvPr>
        </p:nvSpPr>
        <p:spPr bwMode="gray">
          <a:xfrm>
            <a:off x="6247098" y="2682594"/>
            <a:ext cx="2608495" cy="208098"/>
          </a:xfrm>
          <a:prstGeom prst="rect">
            <a:avLst/>
          </a:prstGeom>
        </p:spPr>
        <p:txBody>
          <a:bodyPr>
            <a:noAutofit/>
          </a:bodyPr>
          <a:lstStyle>
            <a:lvl1pPr>
              <a:defRPr sz="1200" b="1">
                <a:solidFill>
                  <a:srgbClr val="004C82"/>
                </a:solidFill>
              </a:defRPr>
            </a:lvl1pPr>
          </a:lstStyle>
          <a:p>
            <a:r>
              <a:rPr lang="en-GB"/>
              <a:t>Given name Family name</a:t>
            </a:r>
          </a:p>
        </p:txBody>
      </p:sp>
      <p:sp>
        <p:nvSpPr>
          <p:cNvPr id="39" name="Textplatzhalter 30">
            <a:extLst>
              <a:ext uri="{FF2B5EF4-FFF2-40B4-BE49-F238E27FC236}">
                <a16:creationId xmlns:a16="http://schemas.microsoft.com/office/drawing/2014/main" id="{7DB1B252-5879-4206-BDF8-0A22178C0420}"/>
              </a:ext>
            </a:extLst>
          </p:cNvPr>
          <p:cNvSpPr>
            <a:spLocks noGrp="1"/>
          </p:cNvSpPr>
          <p:nvPr>
            <p:ph type="body" sz="quarter" idx="30" hasCustomPrompt="1"/>
          </p:nvPr>
        </p:nvSpPr>
        <p:spPr bwMode="gray">
          <a:xfrm>
            <a:off x="6247098" y="2930719"/>
            <a:ext cx="2608495" cy="176276"/>
          </a:xfrm>
          <a:prstGeom prst="rect">
            <a:avLst/>
          </a:prstGeom>
        </p:spPr>
        <p:txBody>
          <a:bodyPr>
            <a:noAutofit/>
          </a:bodyPr>
          <a:lstStyle>
            <a:lvl1pPr>
              <a:defRPr sz="1200"/>
            </a:lvl1pPr>
          </a:lstStyle>
          <a:p>
            <a:r>
              <a:rPr lang="en-GB"/>
              <a:t>Function, place</a:t>
            </a:r>
          </a:p>
        </p:txBody>
      </p:sp>
      <p:sp>
        <p:nvSpPr>
          <p:cNvPr id="40" name="Bildplatzhalter 6">
            <a:extLst>
              <a:ext uri="{FF2B5EF4-FFF2-40B4-BE49-F238E27FC236}">
                <a16:creationId xmlns:a16="http://schemas.microsoft.com/office/drawing/2014/main" id="{DD64FA03-A54F-412F-96FC-EE4E88E5DD5F}"/>
              </a:ext>
            </a:extLst>
          </p:cNvPr>
          <p:cNvSpPr>
            <a:spLocks noGrp="1"/>
          </p:cNvSpPr>
          <p:nvPr>
            <p:ph type="pic" sz="quarter" idx="31" hasCustomPrompt="1"/>
          </p:nvPr>
        </p:nvSpPr>
        <p:spPr bwMode="gray">
          <a:xfrm>
            <a:off x="6823569" y="1333148"/>
            <a:ext cx="1170260" cy="1179178"/>
          </a:xfrm>
          <a:prstGeom prst="ellipse">
            <a:avLst/>
          </a:prstGeom>
          <a:solidFill>
            <a:schemeClr val="bg2"/>
          </a:solidFill>
        </p:spPr>
        <p:txBody>
          <a:bodyPr vert="horz" lIns="36000" tIns="864000" rIns="36000" bIns="36000" rtlCol="0">
            <a:noAutofit/>
          </a:bodyPr>
          <a:lstStyle>
            <a:lvl1pPr algn="ctr">
              <a:defRPr lang="en-GB" sz="600" dirty="0">
                <a:solidFill>
                  <a:schemeClr val="tx2"/>
                </a:solidFill>
              </a:defRPr>
            </a:lvl1pPr>
          </a:lstStyle>
          <a:p>
            <a:pPr lvl="0" algn="ctr"/>
            <a:r>
              <a:rPr lang="en-GB"/>
              <a:t>Photo</a:t>
            </a:r>
          </a:p>
        </p:txBody>
      </p:sp>
      <p:sp>
        <p:nvSpPr>
          <p:cNvPr id="42" name="TextBox 7">
            <a:extLst>
              <a:ext uri="{FF2B5EF4-FFF2-40B4-BE49-F238E27FC236}">
                <a16:creationId xmlns:a16="http://schemas.microsoft.com/office/drawing/2014/main" id="{0ACBC6BD-AF1C-4AC3-B989-7C0851FD4A36}"/>
              </a:ext>
            </a:extLst>
          </p:cNvPr>
          <p:cNvSpPr txBox="1"/>
          <p:nvPr userDrawn="1"/>
        </p:nvSpPr>
        <p:spPr bwMode="gray">
          <a:xfrm>
            <a:off x="825637" y="4148962"/>
            <a:ext cx="1475084" cy="246221"/>
          </a:xfrm>
          <a:prstGeom prst="rect">
            <a:avLst/>
          </a:prstGeom>
          <a:noFill/>
        </p:spPr>
        <p:txBody>
          <a:bodyPr wrap="none" rtlCol="0">
            <a:spAutoFit/>
          </a:bodyPr>
          <a:lstStyle/>
          <a:p>
            <a:pPr>
              <a:spcBef>
                <a:spcPts val="2400"/>
              </a:spcBef>
              <a:buClr>
                <a:srgbClr val="C00000"/>
              </a:buClr>
            </a:pPr>
            <a:r>
              <a:rPr lang="en-GB" sz="1000">
                <a:solidFill>
                  <a:schemeClr val="tx1">
                    <a:lumMod val="75000"/>
                    <a:lumOff val="25000"/>
                  </a:schemeClr>
                </a:solidFill>
              </a:rPr>
              <a:t>water-energy-food.org</a:t>
            </a:r>
          </a:p>
        </p:txBody>
      </p:sp>
      <p:pic>
        <p:nvPicPr>
          <p:cNvPr id="43" name="Grafik 42" descr="Ein Bild, das Axt, Werkzeug enthält.&#10;&#10;Mit sehr hoher Zuverlässigkeit generierte Beschreibung">
            <a:extLst>
              <a:ext uri="{FF2B5EF4-FFF2-40B4-BE49-F238E27FC236}">
                <a16:creationId xmlns:a16="http://schemas.microsoft.com/office/drawing/2014/main" id="{1409F6AC-26EC-4924-85C7-7C52829EA0B7}"/>
              </a:ext>
            </a:extLst>
          </p:cNvPr>
          <p:cNvPicPr>
            <a:picLocks noChangeAspect="1"/>
          </p:cNvPicPr>
          <p:nvPr userDrawn="1"/>
        </p:nvPicPr>
        <p:blipFill>
          <a:blip r:embed="rId2"/>
          <a:stretch>
            <a:fillRect/>
          </a:stretch>
        </p:blipFill>
        <p:spPr bwMode="gray">
          <a:xfrm>
            <a:off x="2686624" y="4190424"/>
            <a:ext cx="290728" cy="236458"/>
          </a:xfrm>
          <a:prstGeom prst="rect">
            <a:avLst/>
          </a:prstGeom>
        </p:spPr>
      </p:pic>
      <p:sp>
        <p:nvSpPr>
          <p:cNvPr id="51" name="TextBox 7">
            <a:extLst>
              <a:ext uri="{FF2B5EF4-FFF2-40B4-BE49-F238E27FC236}">
                <a16:creationId xmlns:a16="http://schemas.microsoft.com/office/drawing/2014/main" id="{D24B1108-EDD6-417B-A36D-F3867011F0AB}"/>
              </a:ext>
            </a:extLst>
          </p:cNvPr>
          <p:cNvSpPr txBox="1"/>
          <p:nvPr userDrawn="1"/>
        </p:nvSpPr>
        <p:spPr bwMode="gray">
          <a:xfrm>
            <a:off x="2989627" y="4161176"/>
            <a:ext cx="1231427" cy="246221"/>
          </a:xfrm>
          <a:prstGeom prst="rect">
            <a:avLst/>
          </a:prstGeom>
          <a:noFill/>
        </p:spPr>
        <p:txBody>
          <a:bodyPr wrap="none" rtlCol="0">
            <a:spAutoFit/>
          </a:bodyPr>
          <a:lstStyle/>
          <a:p>
            <a:pPr>
              <a:spcBef>
                <a:spcPts val="2400"/>
              </a:spcBef>
              <a:buClr>
                <a:srgbClr val="C00000"/>
              </a:buClr>
            </a:pPr>
            <a:r>
              <a:rPr lang="en-GB" sz="1000">
                <a:solidFill>
                  <a:schemeClr val="tx1">
                    <a:lumMod val="75000"/>
                    <a:lumOff val="25000"/>
                  </a:schemeClr>
                </a:solidFill>
              </a:rPr>
              <a:t>@NEXUSPlatform</a:t>
            </a:r>
          </a:p>
        </p:txBody>
      </p:sp>
      <p:sp>
        <p:nvSpPr>
          <p:cNvPr id="2" name="TextBox 7">
            <a:extLst>
              <a:ext uri="{FF2B5EF4-FFF2-40B4-BE49-F238E27FC236}">
                <a16:creationId xmlns:a16="http://schemas.microsoft.com/office/drawing/2014/main" id="{79A890C9-84B5-4C33-9A46-7C2B8BFB01AE}"/>
              </a:ext>
            </a:extLst>
          </p:cNvPr>
          <p:cNvSpPr txBox="1"/>
          <p:nvPr userDrawn="1"/>
        </p:nvSpPr>
        <p:spPr bwMode="gray">
          <a:xfrm>
            <a:off x="4943817" y="4161176"/>
            <a:ext cx="1612942" cy="246221"/>
          </a:xfrm>
          <a:prstGeom prst="rect">
            <a:avLst/>
          </a:prstGeom>
          <a:noFill/>
        </p:spPr>
        <p:txBody>
          <a:bodyPr wrap="none" rtlCol="0">
            <a:spAutoFit/>
          </a:bodyPr>
          <a:lstStyle/>
          <a:p>
            <a:pPr>
              <a:spcBef>
                <a:spcPts val="2400"/>
              </a:spcBef>
              <a:buClr>
                <a:srgbClr val="C00000"/>
              </a:buClr>
            </a:pPr>
            <a:r>
              <a:rPr lang="de-DE" sz="1000">
                <a:solidFill>
                  <a:schemeClr val="tx1">
                    <a:lumMod val="75000"/>
                    <a:lumOff val="25000"/>
                  </a:schemeClr>
                </a:solidFill>
              </a:rPr>
              <a:t>@nexusresourceplatform</a:t>
            </a:r>
          </a:p>
        </p:txBody>
      </p:sp>
      <p:pic>
        <p:nvPicPr>
          <p:cNvPr id="3" name="Grafik 2">
            <a:extLst>
              <a:ext uri="{FF2B5EF4-FFF2-40B4-BE49-F238E27FC236}">
                <a16:creationId xmlns:a16="http://schemas.microsoft.com/office/drawing/2014/main" id="{44E36737-C8CB-4712-818E-9D4D38161964}"/>
              </a:ext>
            </a:extLst>
          </p:cNvPr>
          <p:cNvPicPr>
            <a:picLocks noChangeAspect="1"/>
          </p:cNvPicPr>
          <p:nvPr userDrawn="1"/>
        </p:nvPicPr>
        <p:blipFill rotWithShape="1">
          <a:blip r:embed="rId3"/>
          <a:srcRect l="19375" t="7326" r="20003" b="6655"/>
          <a:stretch/>
        </p:blipFill>
        <p:spPr>
          <a:xfrm>
            <a:off x="4580069" y="4141277"/>
            <a:ext cx="363748" cy="322580"/>
          </a:xfrm>
          <a:prstGeom prst="rect">
            <a:avLst/>
          </a:prstGeom>
        </p:spPr>
      </p:pic>
      <p:pic>
        <p:nvPicPr>
          <p:cNvPr id="28" name="Picture 2">
            <a:extLst>
              <a:ext uri="{FF2B5EF4-FFF2-40B4-BE49-F238E27FC236}">
                <a16:creationId xmlns:a16="http://schemas.microsoft.com/office/drawing/2014/main" id="{B2B54199-F203-4F80-B3FE-9562C48F36BE}"/>
              </a:ext>
            </a:extLst>
          </p:cNvPr>
          <p:cNvPicPr>
            <a:picLocks noChangeAspect="1" noChangeArrowheads="1"/>
          </p:cNvPicPr>
          <p:nvPr userDrawn="1"/>
        </p:nvPicPr>
        <p:blipFill>
          <a:blip r:embed="rId4" cstate="screen">
            <a:extLst>
              <a:ext uri="{28A0092B-C50C-407E-A947-70E740481C1C}">
                <a14:useLocalDpi xmlns:a14="http://schemas.microsoft.com/office/drawing/2010/main" val="0"/>
              </a:ext>
            </a:extLst>
          </a:blip>
          <a:srcRect/>
          <a:stretch>
            <a:fillRect/>
          </a:stretch>
        </p:blipFill>
        <p:spPr bwMode="auto">
          <a:xfrm>
            <a:off x="476561" y="4106852"/>
            <a:ext cx="321117" cy="32003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E4790799-50FF-4F4F-8BD2-B7D1AC0F86BD}"/>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0" y="4425911"/>
            <a:ext cx="9144000" cy="727245"/>
          </a:xfrm>
          <a:prstGeom prst="rect">
            <a:avLst/>
          </a:prstGeom>
        </p:spPr>
      </p:pic>
      <p:pic>
        <p:nvPicPr>
          <p:cNvPr id="9" name="Picture 8">
            <a:extLst>
              <a:ext uri="{FF2B5EF4-FFF2-40B4-BE49-F238E27FC236}">
                <a16:creationId xmlns:a16="http://schemas.microsoft.com/office/drawing/2014/main" id="{13E216FD-5CE3-42FC-BE7D-A720B2A1BE33}"/>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Tree>
    <p:extLst>
      <p:ext uri="{BB962C8B-B14F-4D97-AF65-F5344CB8AC3E}">
        <p14:creationId xmlns:p14="http://schemas.microsoft.com/office/powerpoint/2010/main" val="4060150698"/>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Contact 1">
    <p:spTree>
      <p:nvGrpSpPr>
        <p:cNvPr id="1" name=""/>
        <p:cNvGrpSpPr/>
        <p:nvPr/>
      </p:nvGrpSpPr>
      <p:grpSpPr>
        <a:xfrm>
          <a:off x="0" y="0"/>
          <a:ext cx="0" cy="0"/>
          <a:chOff x="0" y="0"/>
          <a:chExt cx="0" cy="0"/>
        </a:xfrm>
      </p:grpSpPr>
      <p:pic>
        <p:nvPicPr>
          <p:cNvPr id="58" name="Grafik 2">
            <a:extLst>
              <a:ext uri="{FF2B5EF4-FFF2-40B4-BE49-F238E27FC236}">
                <a16:creationId xmlns:a16="http://schemas.microsoft.com/office/drawing/2014/main" id="{02973A87-B137-42BA-9DE6-4DA2D6027B4A}"/>
              </a:ext>
            </a:extLst>
          </p:cNvPr>
          <p:cNvPicPr>
            <a:picLocks noChangeAspect="1"/>
          </p:cNvPicPr>
          <p:nvPr userDrawn="1"/>
        </p:nvPicPr>
        <p:blipFill rotWithShape="1">
          <a:blip r:embed="rId2"/>
          <a:srcRect l="19375" t="7326" r="20003" b="6655"/>
          <a:stretch/>
        </p:blipFill>
        <p:spPr>
          <a:xfrm>
            <a:off x="847007" y="3274639"/>
            <a:ext cx="741539" cy="657614"/>
          </a:xfrm>
          <a:prstGeom prst="rect">
            <a:avLst/>
          </a:prstGeom>
        </p:spPr>
      </p:pic>
      <p:pic>
        <p:nvPicPr>
          <p:cNvPr id="1026" name="Picture 2">
            <a:extLst>
              <a:ext uri="{FF2B5EF4-FFF2-40B4-BE49-F238E27FC236}">
                <a16:creationId xmlns:a16="http://schemas.microsoft.com/office/drawing/2014/main" id="{3C93489A-9956-48BF-8FE8-3DDEE22751AF}"/>
              </a:ext>
            </a:extLst>
          </p:cNvPr>
          <p:cNvPicPr>
            <a:picLocks noChangeAspect="1" noChangeArrowheads="1"/>
          </p:cNvPicPr>
          <p:nvPr userDrawn="1"/>
        </p:nvPicPr>
        <p:blipFill>
          <a:blip r:embed="rId3" cstate="screen">
            <a:extLst>
              <a:ext uri="{28A0092B-C50C-407E-A947-70E740481C1C}">
                <a14:useLocalDpi xmlns:a14="http://schemas.microsoft.com/office/drawing/2010/main" val="0"/>
              </a:ext>
            </a:extLst>
          </a:blip>
          <a:srcRect/>
          <a:stretch>
            <a:fillRect/>
          </a:stretch>
        </p:blipFill>
        <p:spPr bwMode="auto">
          <a:xfrm>
            <a:off x="908568" y="1004931"/>
            <a:ext cx="664604" cy="66235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18DABB9-5C21-46A2-B88A-DAD56B61611A}"/>
              </a:ext>
            </a:extLst>
          </p:cNvPr>
          <p:cNvSpPr txBox="1"/>
          <p:nvPr userDrawn="1"/>
        </p:nvSpPr>
        <p:spPr>
          <a:xfrm>
            <a:off x="1855652" y="985019"/>
            <a:ext cx="2477321" cy="661720"/>
          </a:xfrm>
          <a:prstGeom prst="rect">
            <a:avLst/>
          </a:prstGeom>
          <a:noFill/>
        </p:spPr>
        <p:txBody>
          <a:bodyPr wrap="square" rtlCol="0">
            <a:spAutoFit/>
          </a:bodyPr>
          <a:lstStyle/>
          <a:p>
            <a:pPr algn="l">
              <a:spcAft>
                <a:spcPts val="600"/>
              </a:spcAft>
            </a:pPr>
            <a:r>
              <a:rPr lang="en-GB" sz="1600" b="0">
                <a:solidFill>
                  <a:srgbClr val="004C82"/>
                </a:solidFill>
              </a:rPr>
              <a:t>VISIT US</a:t>
            </a:r>
          </a:p>
          <a:p>
            <a:pPr algn="l">
              <a:spcAft>
                <a:spcPts val="600"/>
              </a:spcAft>
            </a:pPr>
            <a:r>
              <a:rPr lang="en-GB" sz="1600" b="1">
                <a:solidFill>
                  <a:srgbClr val="004C82"/>
                </a:solidFill>
              </a:rPr>
              <a:t>water-energy-food.org</a:t>
            </a:r>
          </a:p>
        </p:txBody>
      </p:sp>
      <p:sp>
        <p:nvSpPr>
          <p:cNvPr id="33" name="TextBox 32">
            <a:extLst>
              <a:ext uri="{FF2B5EF4-FFF2-40B4-BE49-F238E27FC236}">
                <a16:creationId xmlns:a16="http://schemas.microsoft.com/office/drawing/2014/main" id="{048AD719-8D75-41A5-97C0-3DAB1E57749D}"/>
              </a:ext>
            </a:extLst>
          </p:cNvPr>
          <p:cNvSpPr txBox="1"/>
          <p:nvPr userDrawn="1"/>
        </p:nvSpPr>
        <p:spPr>
          <a:xfrm>
            <a:off x="1855652" y="2126890"/>
            <a:ext cx="2119490" cy="661720"/>
          </a:xfrm>
          <a:prstGeom prst="rect">
            <a:avLst/>
          </a:prstGeom>
          <a:noFill/>
        </p:spPr>
        <p:txBody>
          <a:bodyPr wrap="square" rtlCol="0">
            <a:spAutoFit/>
          </a:bodyPr>
          <a:lstStyle/>
          <a:p>
            <a:pPr algn="l">
              <a:spcAft>
                <a:spcPts val="600"/>
              </a:spcAft>
            </a:pPr>
            <a:r>
              <a:rPr lang="en-GB" sz="1600" b="0">
                <a:solidFill>
                  <a:srgbClr val="004C82"/>
                </a:solidFill>
              </a:rPr>
              <a:t>FOLLOW US</a:t>
            </a:r>
            <a:endParaRPr lang="en-GB" sz="1400" b="0">
              <a:solidFill>
                <a:srgbClr val="004C82"/>
              </a:solidFill>
            </a:endParaRPr>
          </a:p>
          <a:p>
            <a:pPr algn="l">
              <a:spcAft>
                <a:spcPts val="600"/>
              </a:spcAft>
            </a:pPr>
            <a:r>
              <a:rPr lang="en-GB" sz="1600" b="1">
                <a:solidFill>
                  <a:srgbClr val="004C82"/>
                </a:solidFill>
              </a:rPr>
              <a:t>@NEXUSPlatform</a:t>
            </a:r>
          </a:p>
        </p:txBody>
      </p:sp>
      <p:pic>
        <p:nvPicPr>
          <p:cNvPr id="8" name="Picture 7" descr="Logo, company name&#10;&#10;Description automatically generated">
            <a:extLst>
              <a:ext uri="{FF2B5EF4-FFF2-40B4-BE49-F238E27FC236}">
                <a16:creationId xmlns:a16="http://schemas.microsoft.com/office/drawing/2014/main" id="{085954B6-141A-40CE-B607-3DC81CA50703}"/>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848800" y="2096754"/>
            <a:ext cx="741539" cy="775167"/>
          </a:xfrm>
          <a:prstGeom prst="rect">
            <a:avLst/>
          </a:prstGeom>
        </p:spPr>
      </p:pic>
      <p:sp>
        <p:nvSpPr>
          <p:cNvPr id="37" name="TextBox 36">
            <a:extLst>
              <a:ext uri="{FF2B5EF4-FFF2-40B4-BE49-F238E27FC236}">
                <a16:creationId xmlns:a16="http://schemas.microsoft.com/office/drawing/2014/main" id="{59A1FABF-73EB-4D9F-B9A5-04C670EB763C}"/>
              </a:ext>
            </a:extLst>
          </p:cNvPr>
          <p:cNvSpPr txBox="1"/>
          <p:nvPr userDrawn="1"/>
        </p:nvSpPr>
        <p:spPr>
          <a:xfrm>
            <a:off x="1855652" y="3270533"/>
            <a:ext cx="2774772" cy="661720"/>
          </a:xfrm>
          <a:prstGeom prst="rect">
            <a:avLst/>
          </a:prstGeom>
          <a:noFill/>
        </p:spPr>
        <p:txBody>
          <a:bodyPr wrap="square" rtlCol="0">
            <a:spAutoFit/>
          </a:bodyPr>
          <a:lstStyle/>
          <a:p>
            <a:pPr algn="l">
              <a:spcAft>
                <a:spcPts val="600"/>
              </a:spcAft>
            </a:pPr>
            <a:r>
              <a:rPr lang="en-GB" sz="1600" b="0">
                <a:solidFill>
                  <a:srgbClr val="004C82"/>
                </a:solidFill>
              </a:rPr>
              <a:t>LIKE US</a:t>
            </a:r>
          </a:p>
          <a:p>
            <a:pPr algn="l">
              <a:spcAft>
                <a:spcPts val="600"/>
              </a:spcAft>
            </a:pPr>
            <a:r>
              <a:rPr lang="en-GB" sz="1600" b="1">
                <a:solidFill>
                  <a:srgbClr val="004C82"/>
                </a:solidFill>
              </a:rPr>
              <a:t>@nexusresourceplatform</a:t>
            </a:r>
          </a:p>
        </p:txBody>
      </p:sp>
      <p:cxnSp>
        <p:nvCxnSpPr>
          <p:cNvPr id="10" name="Straight Connector 9">
            <a:extLst>
              <a:ext uri="{FF2B5EF4-FFF2-40B4-BE49-F238E27FC236}">
                <a16:creationId xmlns:a16="http://schemas.microsoft.com/office/drawing/2014/main" id="{61D9AF16-A1DA-422D-873A-6788ED575F6E}"/>
              </a:ext>
            </a:extLst>
          </p:cNvPr>
          <p:cNvCxnSpPr>
            <a:cxnSpLocks/>
          </p:cNvCxnSpPr>
          <p:nvPr userDrawn="1"/>
        </p:nvCxnSpPr>
        <p:spPr>
          <a:xfrm>
            <a:off x="1930083" y="2438172"/>
            <a:ext cx="3146668" cy="0"/>
          </a:xfrm>
          <a:prstGeom prst="line">
            <a:avLst/>
          </a:prstGeom>
          <a:ln w="12700">
            <a:solidFill>
              <a:srgbClr val="F4971A"/>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CA9DA3E8-C089-419B-ACB6-F28D9329720E}"/>
              </a:ext>
            </a:extLst>
          </p:cNvPr>
          <p:cNvCxnSpPr>
            <a:cxnSpLocks/>
          </p:cNvCxnSpPr>
          <p:nvPr userDrawn="1"/>
        </p:nvCxnSpPr>
        <p:spPr>
          <a:xfrm>
            <a:off x="1930083" y="1293576"/>
            <a:ext cx="3146668" cy="0"/>
          </a:xfrm>
          <a:prstGeom prst="line">
            <a:avLst/>
          </a:prstGeom>
          <a:ln w="12700">
            <a:solidFill>
              <a:srgbClr val="F4971A"/>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9B2056FE-D351-4948-9E3D-42076AD10FD2}"/>
              </a:ext>
            </a:extLst>
          </p:cNvPr>
          <p:cNvCxnSpPr>
            <a:cxnSpLocks/>
          </p:cNvCxnSpPr>
          <p:nvPr userDrawn="1"/>
        </p:nvCxnSpPr>
        <p:spPr>
          <a:xfrm>
            <a:off x="1930083" y="3572630"/>
            <a:ext cx="3146668" cy="0"/>
          </a:xfrm>
          <a:prstGeom prst="line">
            <a:avLst/>
          </a:prstGeom>
          <a:ln w="12700">
            <a:solidFill>
              <a:srgbClr val="F4971A"/>
            </a:solidFill>
          </a:ln>
        </p:spPr>
        <p:style>
          <a:lnRef idx="1">
            <a:schemeClr val="accent1"/>
          </a:lnRef>
          <a:fillRef idx="0">
            <a:schemeClr val="accent1"/>
          </a:fillRef>
          <a:effectRef idx="0">
            <a:schemeClr val="accent1"/>
          </a:effectRef>
          <a:fontRef idx="minor">
            <a:schemeClr val="tx1"/>
          </a:fontRef>
        </p:style>
      </p:cxnSp>
      <p:pic>
        <p:nvPicPr>
          <p:cNvPr id="4" name="Picture 3" descr="Icon&#10;&#10;Description automatically generated">
            <a:extLst>
              <a:ext uri="{FF2B5EF4-FFF2-40B4-BE49-F238E27FC236}">
                <a16:creationId xmlns:a16="http://schemas.microsoft.com/office/drawing/2014/main" id="{0C7CE0D8-C31E-4898-BB3D-04D7B52D5DD9}"/>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5239086" y="815509"/>
            <a:ext cx="3790638" cy="3833519"/>
          </a:xfrm>
          <a:prstGeom prst="rect">
            <a:avLst/>
          </a:prstGeom>
        </p:spPr>
      </p:pic>
      <p:pic>
        <p:nvPicPr>
          <p:cNvPr id="7" name="Picture 6">
            <a:extLst>
              <a:ext uri="{FF2B5EF4-FFF2-40B4-BE49-F238E27FC236}">
                <a16:creationId xmlns:a16="http://schemas.microsoft.com/office/drawing/2014/main" id="{719469D2-D6B0-4411-909C-77A8110C4DAD}"/>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0" y="4421645"/>
            <a:ext cx="9144000" cy="727245"/>
          </a:xfrm>
          <a:prstGeom prst="rect">
            <a:avLst/>
          </a:prstGeom>
        </p:spPr>
      </p:pic>
      <p:pic>
        <p:nvPicPr>
          <p:cNvPr id="11" name="Picture 10">
            <a:extLst>
              <a:ext uri="{FF2B5EF4-FFF2-40B4-BE49-F238E27FC236}">
                <a16:creationId xmlns:a16="http://schemas.microsoft.com/office/drawing/2014/main" id="{9B0131BB-D4BF-4D94-B12C-F3EF3DDABC71}"/>
              </a:ext>
            </a:extLst>
          </p:cNvPr>
          <p:cNvPicPr>
            <a:picLocks noChangeAspect="1"/>
          </p:cNvPicPr>
          <p:nvPr userDrawn="1"/>
        </p:nvPicPr>
        <p:blipFill>
          <a:blip r:embed="rId7"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Tree>
    <p:extLst>
      <p:ext uri="{BB962C8B-B14F-4D97-AF65-F5344CB8AC3E}">
        <p14:creationId xmlns:p14="http://schemas.microsoft.com/office/powerpoint/2010/main" val="556484587"/>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Only headlin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F05C1D2-C557-49E6-84C2-8558705ACBDE}"/>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29938" y="576000"/>
            <a:ext cx="8567183" cy="540544"/>
          </a:xfrm>
          <a:prstGeom prst="rect">
            <a:avLst/>
          </a:prstGeom>
        </p:spPr>
        <p:txBody>
          <a:bodyPr/>
          <a:lstStyle>
            <a:lvl1pPr>
              <a:defRPr>
                <a:solidFill>
                  <a:srgbClr val="004C82"/>
                </a:solidFill>
              </a:defRPr>
            </a:lvl1pPr>
          </a:lstStyle>
          <a:p>
            <a:r>
              <a:rPr lang="en-GB"/>
              <a:t>Click to add headline</a:t>
            </a:r>
          </a:p>
        </p:txBody>
      </p:sp>
      <p:pic>
        <p:nvPicPr>
          <p:cNvPr id="10" name="Picture 9">
            <a:extLst>
              <a:ext uri="{FF2B5EF4-FFF2-40B4-BE49-F238E27FC236}">
                <a16:creationId xmlns:a16="http://schemas.microsoft.com/office/drawing/2014/main" id="{004EEAE9-8BAE-4C49-8429-8815F7C32B21}"/>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
        <p:nvSpPr>
          <p:cNvPr id="7" name="Slide Number Placeholder 3">
            <a:extLst>
              <a:ext uri="{FF2B5EF4-FFF2-40B4-BE49-F238E27FC236}">
                <a16:creationId xmlns:a16="http://schemas.microsoft.com/office/drawing/2014/main" id="{2F4229B9-678B-4C9F-BB41-7DFA251A8BA2}"/>
              </a:ext>
            </a:extLst>
          </p:cNvPr>
          <p:cNvSpPr>
            <a:spLocks noGrp="1"/>
          </p:cNvSpPr>
          <p:nvPr>
            <p:ph type="sldNum" sz="quarter" idx="17"/>
          </p:nvPr>
        </p:nvSpPr>
        <p:spPr>
          <a:xfrm>
            <a:off x="6957528" y="4754925"/>
            <a:ext cx="2057400" cy="274637"/>
          </a:xfrm>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3023591118"/>
      </p:ext>
    </p:extLst>
  </p:cSld>
  <p:clrMapOvr>
    <a:masterClrMapping/>
  </p:clrMapOvr>
  <p:transition>
    <p:fade/>
  </p:transition>
  <p:extLst>
    <p:ext uri="{DCECCB84-F9BA-43D5-87BE-67443E8EF086}">
      <p15:sldGuideLst xmlns:p15="http://schemas.microsoft.com/office/powerpoint/2012/main">
        <p15:guide id="1" orient="horz" pos="2845">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Only headline, alternativ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8A8D729-6BC8-45B1-98AF-ED698ACFA99A}"/>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4" name="Titel 1">
            <a:extLst>
              <a:ext uri="{FF2B5EF4-FFF2-40B4-BE49-F238E27FC236}">
                <a16:creationId xmlns:a16="http://schemas.microsoft.com/office/drawing/2014/main" id="{C37143A5-EA14-4D8F-A13A-EABEA8F41CD1}"/>
              </a:ext>
            </a:extLst>
          </p:cNvPr>
          <p:cNvSpPr>
            <a:spLocks noGrp="1"/>
          </p:cNvSpPr>
          <p:nvPr>
            <p:ph type="title" hasCustomPrompt="1"/>
          </p:nvPr>
        </p:nvSpPr>
        <p:spPr bwMode="gray">
          <a:xfrm>
            <a:off x="449816" y="576000"/>
            <a:ext cx="8555583" cy="540544"/>
          </a:xfrm>
          <a:prstGeom prst="rect">
            <a:avLst/>
          </a:prstGeom>
        </p:spPr>
        <p:txBody>
          <a:bodyPr/>
          <a:lstStyle>
            <a:lvl1pPr>
              <a:defRPr>
                <a:solidFill>
                  <a:srgbClr val="004C82"/>
                </a:solidFill>
              </a:defRPr>
            </a:lvl1pPr>
          </a:lstStyle>
          <a:p>
            <a:r>
              <a:rPr lang="en-GB"/>
              <a:t>Click to add headline</a:t>
            </a:r>
          </a:p>
        </p:txBody>
      </p:sp>
      <p:pic>
        <p:nvPicPr>
          <p:cNvPr id="7" name="Picture 6">
            <a:extLst>
              <a:ext uri="{FF2B5EF4-FFF2-40B4-BE49-F238E27FC236}">
                <a16:creationId xmlns:a16="http://schemas.microsoft.com/office/drawing/2014/main" id="{A9DC29F2-0335-4A25-83A3-184FA5C922C3}"/>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
        <p:nvSpPr>
          <p:cNvPr id="8" name="Slide Number Placeholder 3">
            <a:extLst>
              <a:ext uri="{FF2B5EF4-FFF2-40B4-BE49-F238E27FC236}">
                <a16:creationId xmlns:a16="http://schemas.microsoft.com/office/drawing/2014/main" id="{B861F698-00E7-4500-B423-E9EBF440B040}"/>
              </a:ext>
            </a:extLst>
          </p:cNvPr>
          <p:cNvSpPr>
            <a:spLocks noGrp="1"/>
          </p:cNvSpPr>
          <p:nvPr>
            <p:ph type="sldNum" sz="quarter" idx="17"/>
          </p:nvPr>
        </p:nvSpPr>
        <p:spPr>
          <a:xfrm>
            <a:off x="6957528" y="4754925"/>
            <a:ext cx="2057400" cy="274637"/>
          </a:xfrm>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632759983"/>
      </p:ext>
    </p:extLst>
  </p:cSld>
  <p:clrMapOvr>
    <a:masterClrMapping/>
  </p:clrMapOvr>
  <p:transition>
    <p:fade/>
  </p:transition>
  <p:extLst>
    <p:ext uri="{DCECCB84-F9BA-43D5-87BE-67443E8EF086}">
      <p15:sldGuideLst xmlns:p15="http://schemas.microsoft.com/office/powerpoint/2012/main">
        <p15:guide id="1" orient="horz" pos="2845"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ublication details">
    <p:spTree>
      <p:nvGrpSpPr>
        <p:cNvPr id="1" name=""/>
        <p:cNvGrpSpPr/>
        <p:nvPr/>
      </p:nvGrpSpPr>
      <p:grpSpPr>
        <a:xfrm>
          <a:off x="0" y="0"/>
          <a:ext cx="0" cy="0"/>
          <a:chOff x="0" y="0"/>
          <a:chExt cx="0" cy="0"/>
        </a:xfrm>
      </p:grpSpPr>
      <p:sp>
        <p:nvSpPr>
          <p:cNvPr id="15" name="Textplatzhalter 14">
            <a:extLst>
              <a:ext uri="{FF2B5EF4-FFF2-40B4-BE49-F238E27FC236}">
                <a16:creationId xmlns:a16="http://schemas.microsoft.com/office/drawing/2014/main" id="{790F769E-F4C9-44EF-9773-070A28E48EFF}"/>
              </a:ext>
            </a:extLst>
          </p:cNvPr>
          <p:cNvSpPr>
            <a:spLocks noGrp="1"/>
          </p:cNvSpPr>
          <p:nvPr>
            <p:ph type="body" sz="quarter" idx="17" hasCustomPrompt="1"/>
          </p:nvPr>
        </p:nvSpPr>
        <p:spPr bwMode="gray">
          <a:xfrm>
            <a:off x="449817" y="39756"/>
            <a:ext cx="4324497" cy="523220"/>
          </a:xfrm>
          <a:prstGeom prst="rect">
            <a:avLst/>
          </a:prstGeom>
        </p:spPr>
        <p:txBody>
          <a:bodyPr wrap="square">
            <a:spAutoFit/>
          </a:bodyPr>
          <a:lstStyle>
            <a:lvl1pPr marL="0" marR="0" indent="0" algn="l" defTabSz="685800" rtl="0" eaLnBrk="1" fontAlgn="auto" latinLnBrk="0" hangingPunct="1">
              <a:lnSpc>
                <a:spcPct val="100000"/>
              </a:lnSpc>
              <a:spcBef>
                <a:spcPts val="0"/>
              </a:spcBef>
              <a:spcAft>
                <a:spcPts val="0"/>
              </a:spcAft>
              <a:buClrTx/>
              <a:buSzTx/>
              <a:buFontTx/>
              <a:buNone/>
              <a:tabLst/>
              <a:defRPr sz="700" b="1">
                <a:solidFill>
                  <a:srgbClr val="004C82"/>
                </a:solidFill>
                <a:latin typeface="Calibri" panose="020F0502020204030204" pitchFamily="34" charset="0"/>
                <a:cs typeface="Calibri" panose="020F0502020204030204" pitchFamily="34" charset="0"/>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rgbClr val="C80F0F"/>
                </a:solidFill>
                <a:effectLst/>
                <a:uLnTx/>
                <a:uFillTx/>
                <a:latin typeface="+mn-lt"/>
                <a:ea typeface="+mn-ea"/>
                <a:cs typeface="+mn-cs"/>
              </a:rPr>
              <a:t>Note for publication details:</a:t>
            </a:r>
            <a:br>
              <a:rPr kumimoji="0" lang="en-GB" sz="700" b="0" i="0" u="none" strike="noStrike" kern="1200" cap="none" spc="0" normalizeH="0" baseline="0" noProof="0">
                <a:ln>
                  <a:noFill/>
                </a:ln>
                <a:solidFill>
                  <a:srgbClr val="C80F0F"/>
                </a:solidFill>
                <a:effectLst/>
                <a:uLnTx/>
                <a:uFillTx/>
                <a:latin typeface="+mn-lt"/>
                <a:ea typeface="+mn-ea"/>
                <a:cs typeface="+mn-cs"/>
              </a:rPr>
            </a:br>
            <a:r>
              <a:rPr kumimoji="0" lang="en-GB" sz="700" b="0" i="0" u="none" strike="noStrike" kern="1200" cap="none" spc="0" normalizeH="0" baseline="0" noProof="0">
                <a:ln>
                  <a:noFill/>
                </a:ln>
                <a:solidFill>
                  <a:srgbClr val="C80F0F"/>
                </a:solidFill>
                <a:effectLst/>
                <a:uLnTx/>
                <a:uFillTx/>
                <a:latin typeface="+mn-lt"/>
                <a:ea typeface="+mn-ea"/>
                <a:cs typeface="+mn-cs"/>
              </a:rPr>
              <a:t>Please adapt/delete placeholder texts (project/programme name, address, email, etc.) as required.</a:t>
            </a:r>
            <a:br>
              <a:rPr kumimoji="0" lang="en-GB" sz="700" b="0" i="0" u="none" strike="noStrike" kern="1200" cap="none" spc="0" normalizeH="0" baseline="0" noProof="0">
                <a:ln>
                  <a:noFill/>
                </a:ln>
                <a:solidFill>
                  <a:srgbClr val="C80F0F"/>
                </a:solidFill>
                <a:effectLst/>
                <a:uLnTx/>
                <a:uFillTx/>
                <a:latin typeface="+mn-lt"/>
                <a:ea typeface="+mn-ea"/>
                <a:cs typeface="+mn-cs"/>
              </a:rPr>
            </a:br>
            <a:r>
              <a:rPr kumimoji="0" lang="en-GB" sz="700" b="0" i="0" u="none" strike="noStrike" kern="1200" cap="none" spc="0" normalizeH="0" baseline="0" noProof="0">
                <a:ln>
                  <a:noFill/>
                </a:ln>
                <a:solidFill>
                  <a:srgbClr val="C80F0F"/>
                </a:solidFill>
                <a:effectLst/>
                <a:uLnTx/>
                <a:uFillTx/>
                <a:latin typeface="+mn-lt"/>
                <a:ea typeface="+mn-ea"/>
                <a:cs typeface="+mn-cs"/>
              </a:rPr>
              <a:t>Delete the placeholder for the cooperation partner if it is not appropriate.</a:t>
            </a:r>
            <a:br>
              <a:rPr kumimoji="0" lang="en-GB" sz="700" b="0" i="0" u="none" strike="noStrike" kern="1200" cap="none" spc="0" normalizeH="0" baseline="0" noProof="0">
                <a:ln>
                  <a:noFill/>
                </a:ln>
                <a:solidFill>
                  <a:srgbClr val="C80F0F"/>
                </a:solidFill>
                <a:effectLst/>
                <a:uLnTx/>
                <a:uFillTx/>
                <a:latin typeface="+mn-lt"/>
                <a:ea typeface="+mn-ea"/>
                <a:cs typeface="+mn-cs"/>
              </a:rPr>
            </a:br>
            <a:r>
              <a:rPr kumimoji="0" lang="en-GB" sz="700" b="0" i="0" u="none" strike="noStrike" kern="1200" cap="none" spc="0" normalizeH="0" baseline="0" noProof="0">
                <a:ln>
                  <a:noFill/>
                </a:ln>
                <a:solidFill>
                  <a:srgbClr val="C80F0F"/>
                </a:solidFill>
                <a:effectLst/>
                <a:uLnTx/>
                <a:uFillTx/>
                <a:latin typeface="+mn-lt"/>
                <a:ea typeface="+mn-ea"/>
                <a:cs typeface="+mn-cs"/>
              </a:rPr>
              <a:t>(This note is not visible in presentation mode and will also not be printed.)</a:t>
            </a:r>
          </a:p>
        </p:txBody>
      </p:sp>
      <p:sp>
        <p:nvSpPr>
          <p:cNvPr id="10" name="Rechteck 9">
            <a:extLst>
              <a:ext uri="{FF2B5EF4-FFF2-40B4-BE49-F238E27FC236}">
                <a16:creationId xmlns:a16="http://schemas.microsoft.com/office/drawing/2014/main" id="{8EF3C373-F3E5-423E-B3C3-C5E1BD203F77}"/>
              </a:ext>
            </a:extLst>
          </p:cNvPr>
          <p:cNvSpPr/>
          <p:nvPr userDrawn="1"/>
        </p:nvSpPr>
        <p:spPr bwMode="gray">
          <a:xfrm>
            <a:off x="449817" y="818687"/>
            <a:ext cx="3214511" cy="2077492"/>
          </a:xfrm>
          <a:prstGeom prst="rect">
            <a:avLst/>
          </a:prstGeom>
        </p:spPr>
        <p:txBody>
          <a:bodyPr wrap="square" lIns="0" t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t>The Nexus Regional Dialogues Programme is funded by the European Union and the German Federal Ministry for Economic Cooperation and Development.</a:t>
            </a:r>
          </a:p>
          <a:p>
            <a:pPr marL="0" marR="0" lvl="0" indent="0" defTabSz="914400" eaLnBrk="1" fontAlgn="auto" latinLnBrk="0" hangingPunct="1">
              <a:lnSpc>
                <a:spcPct val="100000"/>
              </a:lnSpc>
              <a:spcBef>
                <a:spcPts val="0"/>
              </a:spcBef>
              <a:spcAft>
                <a:spcPts val="0"/>
              </a:spcAft>
              <a:buClrTx/>
              <a:buSzTx/>
              <a:buFontTx/>
              <a:buNone/>
              <a:tabLst/>
              <a:defRPr/>
            </a:pPr>
            <a:br>
              <a:rPr kumimoji="0" lang="en-US"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br>
            <a:r>
              <a:rPr kumimoji="0" lang="de-DE" sz="1100" b="1" i="0" u="none" strike="noStrike" kern="0" cap="none" spc="0" normalizeH="0" baseline="0" noProof="0">
                <a:ln>
                  <a:noFill/>
                </a:ln>
                <a:solidFill>
                  <a:srgbClr val="004C82"/>
                </a:solidFill>
                <a:effectLst/>
                <a:uLnTx/>
                <a:uFillTx/>
                <a:latin typeface="Calibri" panose="020F0502020204030204" pitchFamily="34" charset="0"/>
                <a:cs typeface="Calibri" panose="020F0502020204030204" pitchFamily="34" charset="0"/>
              </a:rPr>
              <a:t>Published by:</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t>Nexus Regional Dialogues Programme</a:t>
            </a:r>
          </a:p>
          <a:p>
            <a:pPr marL="0" marR="0" lvl="0" indent="0"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de-DE"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t>c/o Deutsche Gesellschaft für Internationale </a:t>
            </a:r>
          </a:p>
          <a:p>
            <a:pPr marL="0" marR="0" lvl="0" indent="0" defTabSz="914400" eaLnBrk="1" fontAlgn="auto" latinLnBrk="0" hangingPunct="1">
              <a:lnSpc>
                <a:spcPct val="100000"/>
              </a:lnSpc>
              <a:spcBef>
                <a:spcPts val="0"/>
              </a:spcBef>
              <a:spcAft>
                <a:spcPts val="0"/>
              </a:spcAft>
              <a:buClrTx/>
              <a:buSzTx/>
              <a:buFontTx/>
              <a:buNone/>
              <a:tabLst/>
              <a:defRPr/>
            </a:pPr>
            <a:r>
              <a:rPr kumimoji="0" lang="de-DE"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t>Zusammenarbeit (GIZ) GmbH</a:t>
            </a:r>
          </a:p>
          <a:p>
            <a:pPr marL="0" marR="0" lvl="0" indent="0"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de-DE"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t>Registered offices</a:t>
            </a:r>
          </a:p>
          <a:p>
            <a:pPr marL="0" marR="0" lvl="0" indent="0" defTabSz="914400" eaLnBrk="1" fontAlgn="auto" latinLnBrk="0" hangingPunct="1">
              <a:lnSpc>
                <a:spcPct val="100000"/>
              </a:lnSpc>
              <a:spcBef>
                <a:spcPts val="0"/>
              </a:spcBef>
              <a:spcAft>
                <a:spcPts val="0"/>
              </a:spcAft>
              <a:buClrTx/>
              <a:buSzTx/>
              <a:buFontTx/>
              <a:buNone/>
              <a:tabLst/>
              <a:defRPr/>
            </a:pPr>
            <a:r>
              <a:rPr kumimoji="0" lang="de-DE"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t>Bonn and Eschborn</a:t>
            </a:r>
            <a:endParaRPr kumimoji="0" lang="en-US"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7" name="Textplatzhalter 6">
            <a:extLst>
              <a:ext uri="{FF2B5EF4-FFF2-40B4-BE49-F238E27FC236}">
                <a16:creationId xmlns:a16="http://schemas.microsoft.com/office/drawing/2014/main" id="{24969EDD-4A06-4BE9-93A1-41E56B041198}"/>
              </a:ext>
            </a:extLst>
          </p:cNvPr>
          <p:cNvSpPr>
            <a:spLocks noGrp="1"/>
          </p:cNvSpPr>
          <p:nvPr>
            <p:ph type="body" sz="quarter" idx="14" hasCustomPrompt="1"/>
          </p:nvPr>
        </p:nvSpPr>
        <p:spPr bwMode="gray">
          <a:xfrm>
            <a:off x="449817" y="3038277"/>
            <a:ext cx="3464422" cy="1930106"/>
          </a:xfrm>
          <a:prstGeom prst="rect">
            <a:avLst/>
          </a:prstGeom>
        </p:spPr>
        <p:txBody>
          <a:bodyPr>
            <a:normAutofit/>
          </a:bodyPr>
          <a:lstStyle>
            <a:lvl1pPr>
              <a:lnSpc>
                <a:spcPct val="100000"/>
              </a:lnSpc>
              <a:defRPr kumimoji="0" lang="de-DE" sz="1000" b="0" i="0" u="none" strike="noStrike" kern="0" cap="none" spc="0" normalizeH="0" baseline="0" dirty="0" smtClean="0">
                <a:ln>
                  <a:noFill/>
                </a:ln>
                <a:solidFill>
                  <a:prstClr val="black"/>
                </a:solidFill>
                <a:effectLst/>
                <a:uLnTx/>
                <a:uFillTx/>
                <a:latin typeface="Calibri" panose="020F0502020204030204" pitchFamily="34" charset="0"/>
                <a:ea typeface="+mn-ea"/>
                <a:cs typeface="Calibri" panose="020F0502020204030204" pitchFamily="34" charset="0"/>
              </a:defRPr>
            </a:lvl1pPr>
            <a:lvl2pPr marL="0" indent="0">
              <a:buNone/>
              <a:defRPr kumimoji="0" lang="de-DE" sz="800" b="0" i="0" u="none" strike="noStrike" kern="0" cap="none" spc="0" normalizeH="0" baseline="0" dirty="0">
                <a:ln>
                  <a:noFill/>
                </a:ln>
                <a:solidFill>
                  <a:prstClr val="black"/>
                </a:solidFill>
                <a:effectLst/>
                <a:uLnTx/>
                <a:uFillTx/>
                <a:latin typeface="+mn-lt"/>
                <a:ea typeface="+mn-ea"/>
                <a:cs typeface="+mn-cs"/>
              </a:defRPr>
            </a:lvl2pPr>
            <a:lvl3pPr>
              <a:defRPr kumimoji="0" lang="de-DE" sz="1000" b="0" i="0" u="none" strike="noStrike" kern="0" cap="none" spc="0" normalizeH="0" baseline="0" dirty="0" smtClean="0">
                <a:ln>
                  <a:noFill/>
                </a:ln>
                <a:solidFill>
                  <a:prstClr val="black"/>
                </a:solidFill>
                <a:effectLst/>
                <a:uLnTx/>
                <a:uFillTx/>
                <a:latin typeface="+mn-lt"/>
                <a:ea typeface="+mn-ea"/>
                <a:cs typeface="+mn-cs"/>
              </a:defRPr>
            </a:lvl3pPr>
            <a:lvl4pPr>
              <a:defRPr kumimoji="0" lang="de-DE" sz="1000" b="0" i="0" u="none" strike="noStrike" kern="0" cap="none" spc="0" normalizeH="0" baseline="0" dirty="0" smtClean="0">
                <a:ln>
                  <a:noFill/>
                </a:ln>
                <a:solidFill>
                  <a:prstClr val="black"/>
                </a:solidFill>
                <a:effectLst/>
                <a:uLnTx/>
                <a:uFillTx/>
                <a:latin typeface="+mn-lt"/>
                <a:ea typeface="+mn-ea"/>
                <a:cs typeface="+mn-cs"/>
              </a:defRPr>
            </a:lvl4pPr>
            <a:lvl5pPr>
              <a:defRPr kumimoji="0" lang="de-DE" sz="1000" b="0" i="0" u="none" strike="noStrike" kern="0" cap="none" spc="0" normalizeH="0" baseline="0" dirty="0">
                <a:ln>
                  <a:noFill/>
                </a:ln>
                <a:solidFill>
                  <a:prstClr val="black"/>
                </a:solidFill>
                <a:effectLst/>
                <a:uLnTx/>
                <a:uFillTx/>
                <a:latin typeface="+mn-lt"/>
                <a:ea typeface="+mn-ea"/>
                <a:cs typeface="+mn-cs"/>
              </a:defRPr>
            </a:lvl5pPr>
          </a:lstStyle>
          <a:p>
            <a:pPr lvl="0"/>
            <a:r>
              <a:rPr lang="en-GB"/>
              <a:t>Click to add text</a:t>
            </a:r>
          </a:p>
        </p:txBody>
      </p:sp>
      <p:sp>
        <p:nvSpPr>
          <p:cNvPr id="13" name="Textplatzhalter 6">
            <a:extLst>
              <a:ext uri="{FF2B5EF4-FFF2-40B4-BE49-F238E27FC236}">
                <a16:creationId xmlns:a16="http://schemas.microsoft.com/office/drawing/2014/main" id="{CF011E25-18E3-408D-87A2-25C927E6CD34}"/>
              </a:ext>
            </a:extLst>
          </p:cNvPr>
          <p:cNvSpPr>
            <a:spLocks noGrp="1"/>
          </p:cNvSpPr>
          <p:nvPr>
            <p:ph type="body" sz="quarter" idx="15" hasCustomPrompt="1"/>
          </p:nvPr>
        </p:nvSpPr>
        <p:spPr bwMode="gray">
          <a:xfrm>
            <a:off x="4386263" y="818687"/>
            <a:ext cx="3428177" cy="2219590"/>
          </a:xfrm>
          <a:prstGeom prst="rect">
            <a:avLst/>
          </a:prstGeom>
        </p:spPr>
        <p:txBody>
          <a:bodyPr>
            <a:normAutofit/>
          </a:bodyPr>
          <a:lstStyle>
            <a:lvl1pPr>
              <a:lnSpc>
                <a:spcPct val="100000"/>
              </a:lnSpc>
              <a:defRPr kumimoji="0" lang="de-DE" sz="1100" b="0" i="0" u="none" strike="noStrike" kern="0" cap="none" spc="0" normalizeH="0" baseline="0" dirty="0" smtClean="0">
                <a:ln>
                  <a:noFill/>
                </a:ln>
                <a:solidFill>
                  <a:prstClr val="black"/>
                </a:solidFill>
                <a:effectLst/>
                <a:uLnTx/>
                <a:uFillTx/>
                <a:latin typeface="Calibri" panose="020F0502020204030204" pitchFamily="34" charset="0"/>
                <a:ea typeface="+mn-ea"/>
                <a:cs typeface="Calibri" panose="020F0502020204030204" pitchFamily="34" charset="0"/>
              </a:defRPr>
            </a:lvl1pPr>
            <a:lvl2pPr marL="0" indent="0">
              <a:lnSpc>
                <a:spcPct val="100000"/>
              </a:lnSpc>
              <a:buNone/>
              <a:defRPr kumimoji="0" lang="de-DE" sz="800" b="0" i="0" u="none" strike="noStrike" kern="0" cap="none" spc="0" normalizeH="0" baseline="0" dirty="0">
                <a:ln>
                  <a:noFill/>
                </a:ln>
                <a:solidFill>
                  <a:prstClr val="black"/>
                </a:solidFill>
                <a:effectLst/>
                <a:uLnTx/>
                <a:uFillTx/>
                <a:latin typeface="+mn-lt"/>
                <a:ea typeface="+mn-ea"/>
                <a:cs typeface="+mn-cs"/>
              </a:defRPr>
            </a:lvl2pPr>
            <a:lvl3pPr>
              <a:defRPr kumimoji="0" lang="de-DE" sz="1000" b="0" i="0" u="none" strike="noStrike" kern="0" cap="none" spc="0" normalizeH="0" baseline="0" dirty="0" smtClean="0">
                <a:ln>
                  <a:noFill/>
                </a:ln>
                <a:solidFill>
                  <a:prstClr val="black"/>
                </a:solidFill>
                <a:effectLst/>
                <a:uLnTx/>
                <a:uFillTx/>
                <a:latin typeface="+mn-lt"/>
                <a:ea typeface="+mn-ea"/>
                <a:cs typeface="+mn-cs"/>
              </a:defRPr>
            </a:lvl3pPr>
            <a:lvl4pPr>
              <a:defRPr kumimoji="0" lang="de-DE" sz="1000" b="0" i="0" u="none" strike="noStrike" kern="0" cap="none" spc="0" normalizeH="0" baseline="0" dirty="0" smtClean="0">
                <a:ln>
                  <a:noFill/>
                </a:ln>
                <a:solidFill>
                  <a:prstClr val="black"/>
                </a:solidFill>
                <a:effectLst/>
                <a:uLnTx/>
                <a:uFillTx/>
                <a:latin typeface="+mn-lt"/>
                <a:ea typeface="+mn-ea"/>
                <a:cs typeface="+mn-cs"/>
              </a:defRPr>
            </a:lvl4pPr>
            <a:lvl5pPr>
              <a:defRPr kumimoji="0" lang="de-DE" sz="1000" b="0" i="0" u="none" strike="noStrike" kern="0" cap="none" spc="0" normalizeH="0" baseline="0" dirty="0">
                <a:ln>
                  <a:noFill/>
                </a:ln>
                <a:solidFill>
                  <a:prstClr val="black"/>
                </a:solidFill>
                <a:effectLst/>
                <a:uLnTx/>
                <a:uFillTx/>
                <a:latin typeface="+mn-lt"/>
                <a:ea typeface="+mn-ea"/>
                <a:cs typeface="+mn-cs"/>
              </a:defRPr>
            </a:lvl5pPr>
          </a:lstStyle>
          <a:p>
            <a:pPr lvl="0"/>
            <a:r>
              <a:rPr lang="en-GB"/>
              <a:t>Click to add text</a:t>
            </a:r>
          </a:p>
        </p:txBody>
      </p:sp>
      <p:sp>
        <p:nvSpPr>
          <p:cNvPr id="3" name="Textplatzhalter 2">
            <a:extLst>
              <a:ext uri="{FF2B5EF4-FFF2-40B4-BE49-F238E27FC236}">
                <a16:creationId xmlns:a16="http://schemas.microsoft.com/office/drawing/2014/main" id="{912896FF-98FC-4945-B272-264E311FE7AC}"/>
              </a:ext>
            </a:extLst>
          </p:cNvPr>
          <p:cNvSpPr>
            <a:spLocks noGrp="1"/>
          </p:cNvSpPr>
          <p:nvPr>
            <p:ph type="body" sz="quarter" idx="21" hasCustomPrompt="1"/>
          </p:nvPr>
        </p:nvSpPr>
        <p:spPr>
          <a:xfrm>
            <a:off x="4386262" y="3207008"/>
            <a:ext cx="1547399" cy="244682"/>
          </a:xfrm>
          <a:prstGeom prst="rect">
            <a:avLst/>
          </a:prstGeom>
        </p:spPr>
        <p:txBody>
          <a:bodyPr wrap="square" lIns="0">
            <a:spAutoFit/>
          </a:bodyPr>
          <a:lstStyle>
            <a:lvl1pPr>
              <a:defRPr lang="de-DE" sz="1100" smtClean="0">
                <a:solidFill>
                  <a:prstClr val="black"/>
                </a:solidFill>
              </a:defRPr>
            </a:lvl1pPr>
            <a:lvl2pPr>
              <a:defRPr lang="de-DE" sz="1350" smtClean="0"/>
            </a:lvl2pPr>
            <a:lvl3pPr>
              <a:defRPr lang="de-DE" sz="1350" smtClean="0"/>
            </a:lvl3pPr>
            <a:lvl4pPr>
              <a:defRPr lang="de-DE" smtClean="0"/>
            </a:lvl4pPr>
            <a:lvl5pPr>
              <a:defRPr lang="fr-FR"/>
            </a:lvl5pPr>
          </a:lstStyle>
          <a:p>
            <a:pPr lvl="0"/>
            <a:r>
              <a:rPr lang="de-DE"/>
              <a:t>Click to add text</a:t>
            </a:r>
            <a:endParaRPr lang="fr-FR"/>
          </a:p>
        </p:txBody>
      </p:sp>
    </p:spTree>
    <p:extLst>
      <p:ext uri="{BB962C8B-B14F-4D97-AF65-F5344CB8AC3E}">
        <p14:creationId xmlns:p14="http://schemas.microsoft.com/office/powerpoint/2010/main" val="3435594303"/>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hoto credits and sources">
    <p:spTree>
      <p:nvGrpSpPr>
        <p:cNvPr id="1" name=""/>
        <p:cNvGrpSpPr/>
        <p:nvPr/>
      </p:nvGrpSpPr>
      <p:grpSpPr>
        <a:xfrm>
          <a:off x="0" y="0"/>
          <a:ext cx="0" cy="0"/>
          <a:chOff x="0" y="0"/>
          <a:chExt cx="0" cy="0"/>
        </a:xfrm>
      </p:grpSpPr>
      <p:sp>
        <p:nvSpPr>
          <p:cNvPr id="7" name="Textplatzhalter 6">
            <a:extLst>
              <a:ext uri="{FF2B5EF4-FFF2-40B4-BE49-F238E27FC236}">
                <a16:creationId xmlns:a16="http://schemas.microsoft.com/office/drawing/2014/main" id="{24969EDD-4A06-4BE9-93A1-41E56B041198}"/>
              </a:ext>
            </a:extLst>
          </p:cNvPr>
          <p:cNvSpPr>
            <a:spLocks noGrp="1"/>
          </p:cNvSpPr>
          <p:nvPr>
            <p:ph type="body" sz="quarter" idx="14"/>
          </p:nvPr>
        </p:nvSpPr>
        <p:spPr bwMode="gray">
          <a:xfrm>
            <a:off x="450495" y="1106921"/>
            <a:ext cx="7172684" cy="3470031"/>
          </a:xfrm>
          <a:prstGeom prst="rect">
            <a:avLst/>
          </a:prstGeom>
        </p:spPr>
        <p:txBody>
          <a:bodyPr numCol="2">
            <a:normAutofit/>
          </a:bodyPr>
          <a:lstStyle>
            <a:lvl1pPr marL="0" marR="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kumimoji="0" lang="de-DE" sz="1400" b="0" i="0" u="none" strike="noStrike" kern="0" cap="none" spc="0" normalizeH="0" baseline="0" dirty="0" smtClean="0">
                <a:ln>
                  <a:noFill/>
                </a:ln>
                <a:solidFill>
                  <a:prstClr val="black"/>
                </a:solidFill>
                <a:effectLst/>
                <a:uLnTx/>
                <a:uFillTx/>
                <a:latin typeface="Calibri" panose="020F0502020204030204" pitchFamily="34" charset="0"/>
                <a:ea typeface="+mn-ea"/>
                <a:cs typeface="Calibri" panose="020F0502020204030204" pitchFamily="34" charset="0"/>
              </a:defRPr>
            </a:lvl1pPr>
            <a:lvl2pPr marL="0" indent="0">
              <a:buNone/>
              <a:defRPr kumimoji="0" lang="de-DE" sz="800" b="0" i="0" u="none" strike="noStrike" kern="0" cap="none" spc="0" normalizeH="0" baseline="0" dirty="0">
                <a:ln>
                  <a:noFill/>
                </a:ln>
                <a:solidFill>
                  <a:prstClr val="black"/>
                </a:solidFill>
                <a:effectLst/>
                <a:uLnTx/>
                <a:uFillTx/>
                <a:latin typeface="+mn-lt"/>
                <a:ea typeface="+mn-ea"/>
                <a:cs typeface="+mn-cs"/>
              </a:defRPr>
            </a:lvl2pPr>
            <a:lvl3pPr>
              <a:defRPr kumimoji="0" lang="de-DE" sz="1000" b="0" i="0" u="none" strike="noStrike" kern="0" cap="none" spc="0" normalizeH="0" baseline="0" dirty="0" smtClean="0">
                <a:ln>
                  <a:noFill/>
                </a:ln>
                <a:solidFill>
                  <a:prstClr val="black"/>
                </a:solidFill>
                <a:effectLst/>
                <a:uLnTx/>
                <a:uFillTx/>
                <a:latin typeface="+mn-lt"/>
                <a:ea typeface="+mn-ea"/>
                <a:cs typeface="+mn-cs"/>
              </a:defRPr>
            </a:lvl3pPr>
            <a:lvl4pPr>
              <a:defRPr kumimoji="0" lang="de-DE" sz="1000" b="0" i="0" u="none" strike="noStrike" kern="0" cap="none" spc="0" normalizeH="0" baseline="0" dirty="0" smtClean="0">
                <a:ln>
                  <a:noFill/>
                </a:ln>
                <a:solidFill>
                  <a:prstClr val="black"/>
                </a:solidFill>
                <a:effectLst/>
                <a:uLnTx/>
                <a:uFillTx/>
                <a:latin typeface="+mn-lt"/>
                <a:ea typeface="+mn-ea"/>
                <a:cs typeface="+mn-cs"/>
              </a:defRPr>
            </a:lvl4pPr>
            <a:lvl5pPr>
              <a:defRPr kumimoji="0" lang="de-DE" sz="1000" b="0" i="0" u="none" strike="noStrike" kern="0" cap="none" spc="0" normalizeH="0" baseline="0" dirty="0">
                <a:ln>
                  <a:noFill/>
                </a:ln>
                <a:solidFill>
                  <a:prstClr val="black"/>
                </a:solidFill>
                <a:effectLst/>
                <a:uLnTx/>
                <a:uFillTx/>
                <a:latin typeface="+mn-lt"/>
                <a:ea typeface="+mn-ea"/>
                <a:cs typeface="+mn-cs"/>
              </a:defRPr>
            </a:lvl5pPr>
          </a:lstStyle>
          <a:p>
            <a:pPr lvl="0"/>
            <a:endParaRPr lang="en-GB"/>
          </a:p>
        </p:txBody>
      </p:sp>
      <p:sp>
        <p:nvSpPr>
          <p:cNvPr id="11" name="Rechteck 10">
            <a:extLst>
              <a:ext uri="{FF2B5EF4-FFF2-40B4-BE49-F238E27FC236}">
                <a16:creationId xmlns:a16="http://schemas.microsoft.com/office/drawing/2014/main" id="{1BCACD76-7CB8-457E-9434-C57DB9E23AA9}"/>
              </a:ext>
            </a:extLst>
          </p:cNvPr>
          <p:cNvSpPr/>
          <p:nvPr userDrawn="1"/>
        </p:nvSpPr>
        <p:spPr bwMode="gray">
          <a:xfrm>
            <a:off x="777711" y="4901938"/>
            <a:ext cx="1084083" cy="1602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err="1"/>
          </a:p>
        </p:txBody>
      </p:sp>
      <p:sp>
        <p:nvSpPr>
          <p:cNvPr id="12" name="Titel 4">
            <a:extLst>
              <a:ext uri="{FF2B5EF4-FFF2-40B4-BE49-F238E27FC236}">
                <a16:creationId xmlns:a16="http://schemas.microsoft.com/office/drawing/2014/main" id="{7C271A97-CC1D-481E-9972-CE4AD69C28AD}"/>
              </a:ext>
            </a:extLst>
          </p:cNvPr>
          <p:cNvSpPr txBox="1">
            <a:spLocks/>
          </p:cNvSpPr>
          <p:nvPr userDrawn="1"/>
        </p:nvSpPr>
        <p:spPr bwMode="gray">
          <a:xfrm>
            <a:off x="449817" y="240212"/>
            <a:ext cx="6765371" cy="540544"/>
          </a:xfrm>
          <a:prstGeom prst="rect">
            <a:avLst/>
          </a:prstGeom>
        </p:spPr>
        <p:txBody>
          <a:bodyPr vert="horz" lIns="0" tIns="0" rIns="72000" bIns="0" rtlCol="0" anchor="b">
            <a:noAutofit/>
          </a:bodyPr>
          <a:lstStyle>
            <a:lvl1pPr algn="l" defTabSz="685800" rtl="0" eaLnBrk="1" latinLnBrk="0" hangingPunct="1">
              <a:lnSpc>
                <a:spcPct val="90000"/>
              </a:lnSpc>
              <a:spcBef>
                <a:spcPct val="0"/>
              </a:spcBef>
              <a:buNone/>
              <a:defRPr sz="1800" b="1" kern="1200" cap="none" baseline="0">
                <a:solidFill>
                  <a:schemeClr val="tx1"/>
                </a:solidFill>
                <a:latin typeface="+mj-lt"/>
                <a:ea typeface="+mj-ea"/>
                <a:cs typeface="+mj-cs"/>
              </a:defRPr>
            </a:lvl1pPr>
          </a:lstStyle>
          <a:p>
            <a:r>
              <a:rPr lang="en-GB" b="1">
                <a:solidFill>
                  <a:srgbClr val="004C82"/>
                </a:solidFill>
              </a:rPr>
              <a:t>Photo credits/sources</a:t>
            </a:r>
            <a:endParaRPr lang="en-GB">
              <a:solidFill>
                <a:srgbClr val="004C82"/>
              </a:solidFill>
            </a:endParaRPr>
          </a:p>
        </p:txBody>
      </p:sp>
    </p:spTree>
    <p:extLst>
      <p:ext uri="{BB962C8B-B14F-4D97-AF65-F5344CB8AC3E}">
        <p14:creationId xmlns:p14="http://schemas.microsoft.com/office/powerpoint/2010/main" val="439145365"/>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pic>
        <p:nvPicPr>
          <p:cNvPr id="3" name="Picture 2" descr="A picture containing background pattern&#10;&#10;Description automatically generated">
            <a:extLst>
              <a:ext uri="{FF2B5EF4-FFF2-40B4-BE49-F238E27FC236}">
                <a16:creationId xmlns:a16="http://schemas.microsoft.com/office/drawing/2014/main" id="{C2C6C0C0-6762-4D5E-B107-448D10D5D8BD}"/>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1" y="1008670"/>
            <a:ext cx="9143999" cy="3199083"/>
          </a:xfrm>
          <a:prstGeom prst="rect">
            <a:avLst/>
          </a:prstGeom>
        </p:spPr>
      </p:pic>
      <p:pic>
        <p:nvPicPr>
          <p:cNvPr id="12" name="Grafik 11">
            <a:extLst>
              <a:ext uri="{FF2B5EF4-FFF2-40B4-BE49-F238E27FC236}">
                <a16:creationId xmlns:a16="http://schemas.microsoft.com/office/drawing/2014/main" id="{D33A00EE-9ACF-4636-BD82-6CF5E7FCB98C}"/>
              </a:ext>
            </a:extLst>
          </p:cNvPr>
          <p:cNvPicPr>
            <a:picLocks noChangeAspect="1"/>
          </p:cNvPicPr>
          <p:nvPr userDrawn="1"/>
        </p:nvPicPr>
        <p:blipFill>
          <a:blip r:embed="rId3"/>
          <a:srcRect/>
          <a:stretch/>
        </p:blipFill>
        <p:spPr bwMode="gray">
          <a:xfrm>
            <a:off x="0" y="815009"/>
            <a:ext cx="9144000" cy="4192142"/>
          </a:xfrm>
          <a:prstGeom prst="rect">
            <a:avLst/>
          </a:prstGeom>
        </p:spPr>
      </p:pic>
      <p:pic>
        <p:nvPicPr>
          <p:cNvPr id="10" name="Picture 9">
            <a:extLst>
              <a:ext uri="{FF2B5EF4-FFF2-40B4-BE49-F238E27FC236}">
                <a16:creationId xmlns:a16="http://schemas.microsoft.com/office/drawing/2014/main" id="{27013EBA-F1CB-4943-BEBE-43BF78161B91}"/>
              </a:ext>
            </a:extLst>
          </p:cNvPr>
          <p:cNvPicPr>
            <a:picLocks noChangeAspect="1"/>
          </p:cNvPicPr>
          <p:nvPr userDrawn="1"/>
        </p:nvPicPr>
        <p:blipFill>
          <a:blip r:embed="rId4"/>
          <a:stretch>
            <a:fillRect/>
          </a:stretch>
        </p:blipFill>
        <p:spPr>
          <a:xfrm>
            <a:off x="178574" y="87675"/>
            <a:ext cx="2898117" cy="895128"/>
          </a:xfrm>
          <a:prstGeom prst="rect">
            <a:avLst/>
          </a:prstGeom>
        </p:spPr>
      </p:pic>
      <p:pic>
        <p:nvPicPr>
          <p:cNvPr id="11" name="Picture 10" descr="Logo, company name&#10;&#10;Description automatically generated">
            <a:extLst>
              <a:ext uri="{FF2B5EF4-FFF2-40B4-BE49-F238E27FC236}">
                <a16:creationId xmlns:a16="http://schemas.microsoft.com/office/drawing/2014/main" id="{2F9020F2-E4D0-4C01-AF58-4496DAA7C16E}"/>
              </a:ext>
            </a:extLst>
          </p:cNvPr>
          <p:cNvPicPr>
            <a:picLocks noChangeAspect="1"/>
          </p:cNvPicPr>
          <p:nvPr userDrawn="1"/>
        </p:nvPicPr>
        <p:blipFill>
          <a:blip r:embed="rId5"/>
          <a:stretch>
            <a:fillRect/>
          </a:stretch>
        </p:blipFill>
        <p:spPr>
          <a:xfrm>
            <a:off x="6746477" y="119141"/>
            <a:ext cx="2218949" cy="865634"/>
          </a:xfrm>
          <a:prstGeom prst="rect">
            <a:avLst/>
          </a:prstGeom>
        </p:spPr>
      </p:pic>
      <p:pic>
        <p:nvPicPr>
          <p:cNvPr id="13" name="Picture 12" descr="Text&#10;&#10;Description automatically generated">
            <a:extLst>
              <a:ext uri="{FF2B5EF4-FFF2-40B4-BE49-F238E27FC236}">
                <a16:creationId xmlns:a16="http://schemas.microsoft.com/office/drawing/2014/main" id="{02EB7D6A-C515-4906-BF41-41B0930D0416}"/>
              </a:ext>
            </a:extLst>
          </p:cNvPr>
          <p:cNvPicPr>
            <a:picLocks noChangeAspect="1"/>
          </p:cNvPicPr>
          <p:nvPr userDrawn="1"/>
        </p:nvPicPr>
        <p:blipFill>
          <a:blip r:embed="rId6"/>
          <a:stretch>
            <a:fillRect/>
          </a:stretch>
        </p:blipFill>
        <p:spPr>
          <a:xfrm>
            <a:off x="7046705" y="4370118"/>
            <a:ext cx="1618491" cy="637033"/>
          </a:xfrm>
          <a:prstGeom prst="rect">
            <a:avLst/>
          </a:prstGeom>
        </p:spPr>
      </p:pic>
      <p:pic>
        <p:nvPicPr>
          <p:cNvPr id="4" name="Graphic 3" descr="Receiver with solid fill">
            <a:extLst>
              <a:ext uri="{FF2B5EF4-FFF2-40B4-BE49-F238E27FC236}">
                <a16:creationId xmlns:a16="http://schemas.microsoft.com/office/drawing/2014/main" id="{A7D3DD09-09EF-4100-B135-E29CEBE75BF3}"/>
              </a:ext>
            </a:extLst>
          </p:cNvPr>
          <p:cNvPicPr>
            <a:picLocks noChangeAspect="1"/>
          </p:cNvPicPr>
          <p:nvPr userDrawn="1"/>
        </p:nvPicPr>
        <p:blipFill>
          <a:blip r:embed="rId7" cstate="screen">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042859" y="2832229"/>
            <a:ext cx="278296" cy="300659"/>
          </a:xfrm>
          <a:prstGeom prst="rect">
            <a:avLst/>
          </a:prstGeom>
        </p:spPr>
      </p:pic>
      <p:sp>
        <p:nvSpPr>
          <p:cNvPr id="16" name="Text Placeholder 15">
            <a:extLst>
              <a:ext uri="{FF2B5EF4-FFF2-40B4-BE49-F238E27FC236}">
                <a16:creationId xmlns:a16="http://schemas.microsoft.com/office/drawing/2014/main" id="{29D52B68-45BB-4FE9-BEC1-7AFB12A81463}"/>
              </a:ext>
            </a:extLst>
          </p:cNvPr>
          <p:cNvSpPr>
            <a:spLocks noGrp="1"/>
          </p:cNvSpPr>
          <p:nvPr>
            <p:ph type="body" sz="quarter" idx="11"/>
          </p:nvPr>
        </p:nvSpPr>
        <p:spPr>
          <a:xfrm>
            <a:off x="3960591" y="2801320"/>
            <a:ext cx="2908300" cy="1131701"/>
          </a:xfrm>
        </p:spPr>
        <p:txBody>
          <a:bodyPr/>
          <a:lstStyle/>
          <a:p>
            <a:pPr lvl="0"/>
            <a:endParaRPr lang="en-GB"/>
          </a:p>
        </p:txBody>
      </p:sp>
      <p:pic>
        <p:nvPicPr>
          <p:cNvPr id="6" name="Graphic 5" descr="Envelope with solid fill">
            <a:extLst>
              <a:ext uri="{FF2B5EF4-FFF2-40B4-BE49-F238E27FC236}">
                <a16:creationId xmlns:a16="http://schemas.microsoft.com/office/drawing/2014/main" id="{B6991430-429E-483C-BF34-26537E6D7F64}"/>
              </a:ext>
            </a:extLst>
          </p:cNvPr>
          <p:cNvPicPr>
            <a:picLocks noChangeAspect="1"/>
          </p:cNvPicPr>
          <p:nvPr userDrawn="1"/>
        </p:nvPicPr>
        <p:blipFill>
          <a:blip r:embed="rId9" cstate="screen">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025837" y="3241203"/>
            <a:ext cx="332217" cy="332217"/>
          </a:xfrm>
          <a:prstGeom prst="rect">
            <a:avLst/>
          </a:prstGeom>
        </p:spPr>
      </p:pic>
      <p:pic>
        <p:nvPicPr>
          <p:cNvPr id="8" name="Graphic 7" descr="Internet with solid fill">
            <a:extLst>
              <a:ext uri="{FF2B5EF4-FFF2-40B4-BE49-F238E27FC236}">
                <a16:creationId xmlns:a16="http://schemas.microsoft.com/office/drawing/2014/main" id="{24379FBC-D74C-4760-AD17-318C1677AF0B}"/>
              </a:ext>
            </a:extLst>
          </p:cNvPr>
          <p:cNvPicPr>
            <a:picLocks noChangeAspect="1"/>
          </p:cNvPicPr>
          <p:nvPr userDrawn="1"/>
        </p:nvPicPr>
        <p:blipFill>
          <a:blip r:embed="rId11" cstate="screen">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009352" y="3636009"/>
            <a:ext cx="365185" cy="365185"/>
          </a:xfrm>
          <a:prstGeom prst="rect">
            <a:avLst/>
          </a:prstGeom>
        </p:spPr>
      </p:pic>
      <p:sp>
        <p:nvSpPr>
          <p:cNvPr id="9" name="Text Placeholder 8">
            <a:extLst>
              <a:ext uri="{FF2B5EF4-FFF2-40B4-BE49-F238E27FC236}">
                <a16:creationId xmlns:a16="http://schemas.microsoft.com/office/drawing/2014/main" id="{082CF18B-7BA4-4A87-8E2B-8D4F09C4264B}"/>
              </a:ext>
            </a:extLst>
          </p:cNvPr>
          <p:cNvSpPr>
            <a:spLocks noGrp="1"/>
          </p:cNvSpPr>
          <p:nvPr>
            <p:ph type="body" sz="quarter" idx="10"/>
          </p:nvPr>
        </p:nvSpPr>
        <p:spPr>
          <a:xfrm>
            <a:off x="613636" y="2649632"/>
            <a:ext cx="3063875" cy="1493324"/>
          </a:xfrm>
        </p:spPr>
        <p:txBody>
          <a:bodyPr/>
          <a:lstStyle/>
          <a:p>
            <a:pPr lvl="0"/>
            <a:endParaRPr lang="en-GB"/>
          </a:p>
        </p:txBody>
      </p:sp>
    </p:spTree>
    <p:extLst>
      <p:ext uri="{BB962C8B-B14F-4D97-AF65-F5344CB8AC3E}">
        <p14:creationId xmlns:p14="http://schemas.microsoft.com/office/powerpoint/2010/main" val="4070059386"/>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2_Photo title">
    <p:bg>
      <p:bgRef idx="1001">
        <a:schemeClr val="bg1"/>
      </p:bgRef>
    </p:bg>
    <p:spTree>
      <p:nvGrpSpPr>
        <p:cNvPr id="1" name=""/>
        <p:cNvGrpSpPr/>
        <p:nvPr/>
      </p:nvGrpSpPr>
      <p:grpSpPr>
        <a:xfrm>
          <a:off x="0" y="0"/>
          <a:ext cx="0" cy="0"/>
          <a:chOff x="0" y="0"/>
          <a:chExt cx="0" cy="0"/>
        </a:xfrm>
      </p:grpSpPr>
      <p:sp>
        <p:nvSpPr>
          <p:cNvPr id="13" name="Bildplatzhalter">
            <a:extLst>
              <a:ext uri="{FF2B5EF4-FFF2-40B4-BE49-F238E27FC236}">
                <a16:creationId xmlns:a16="http://schemas.microsoft.com/office/drawing/2014/main" id="{670A352A-9075-4383-BC37-7EF209BB4A7F}"/>
              </a:ext>
            </a:extLst>
          </p:cNvPr>
          <p:cNvSpPr>
            <a:spLocks noGrp="1"/>
          </p:cNvSpPr>
          <p:nvPr>
            <p:ph type="pic" sz="quarter" idx="11" hasCustomPrompt="1"/>
          </p:nvPr>
        </p:nvSpPr>
        <p:spPr bwMode="gray">
          <a:xfrm>
            <a:off x="2" y="1273248"/>
            <a:ext cx="9143998" cy="2607204"/>
          </a:xfrm>
          <a:prstGeom prst="rect">
            <a:avLst/>
          </a:prstGeo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n-GB"/>
              <a:t>.</a:t>
            </a:r>
          </a:p>
        </p:txBody>
      </p:sp>
      <p:sp>
        <p:nvSpPr>
          <p:cNvPr id="15" name="Headline">
            <a:extLst>
              <a:ext uri="{FF2B5EF4-FFF2-40B4-BE49-F238E27FC236}">
                <a16:creationId xmlns:a16="http://schemas.microsoft.com/office/drawing/2014/main" id="{F8646EF2-FE73-41DC-B654-C5012A3720DD}"/>
              </a:ext>
            </a:extLst>
          </p:cNvPr>
          <p:cNvSpPr>
            <a:spLocks noGrp="1"/>
          </p:cNvSpPr>
          <p:nvPr>
            <p:ph type="title" hasCustomPrompt="1"/>
          </p:nvPr>
        </p:nvSpPr>
        <p:spPr bwMode="gray">
          <a:xfrm>
            <a:off x="1" y="2571750"/>
            <a:ext cx="9143998" cy="1308702"/>
          </a:xfrm>
          <a:prstGeom prst="rect">
            <a:avLst/>
          </a:prstGeom>
          <a:solidFill>
            <a:srgbClr val="004C82">
              <a:alpha val="60000"/>
            </a:srgbClr>
          </a:solidFill>
        </p:spPr>
        <p:txBody>
          <a:bodyPr wrap="square" lIns="756000" bIns="504000" anchor="b">
            <a:noAutofit/>
          </a:bodyPr>
          <a:lstStyle>
            <a:lvl1pPr>
              <a:defRPr sz="2600" b="1">
                <a:solidFill>
                  <a:schemeClr val="bg1"/>
                </a:solidFill>
              </a:defRPr>
            </a:lvl1pPr>
          </a:lstStyle>
          <a:p>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r>
              <a:rPr lang="en-GB"/>
              <a:t>Title slide/headline</a:t>
            </a:r>
            <a:br>
              <a:rPr lang="en-GB"/>
            </a:br>
            <a:r>
              <a:rPr lang="en-GB"/>
              <a:t>with background photo (interchangeable)</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84000" y="3380582"/>
            <a:ext cx="7970837" cy="384721"/>
          </a:xfrm>
          <a:prstGeom prst="rect">
            <a:avLst/>
          </a:prstGeom>
        </p:spPr>
        <p:txBody>
          <a:bodyPr>
            <a:spAutoFit/>
          </a:bodyPr>
          <a:lstStyle>
            <a:lvl1pPr marL="0" indent="0">
              <a:lnSpc>
                <a:spcPct val="95000"/>
              </a:lnSpc>
              <a:spcBef>
                <a:spcPts val="1200"/>
              </a:spcBef>
              <a:spcAft>
                <a:spcPts val="0"/>
              </a:spcAft>
              <a:buNone/>
              <a:defRPr sz="2000" b="0">
                <a:solidFill>
                  <a:schemeClr val="bg1"/>
                </a:solidFill>
                <a:latin typeface="+mj-lt"/>
                <a:cs typeface="Calibri" panose="020F0502020204030204" pitchFamily="34" charset="0"/>
              </a:defRPr>
            </a:lvl1pPr>
          </a:lstStyle>
          <a:p>
            <a:r>
              <a:rPr lang="en-GB"/>
              <a:t>This is the sub-line</a:t>
            </a:r>
          </a:p>
        </p:txBody>
      </p:sp>
      <p:sp>
        <p:nvSpPr>
          <p:cNvPr id="11" name="Date Placeholder 21">
            <a:extLst>
              <a:ext uri="{FF2B5EF4-FFF2-40B4-BE49-F238E27FC236}">
                <a16:creationId xmlns:a16="http://schemas.microsoft.com/office/drawing/2014/main" id="{ECE3B544-9A02-4F1A-B997-360311118A64}"/>
              </a:ext>
            </a:extLst>
          </p:cNvPr>
          <p:cNvSpPr>
            <a:spLocks noGrp="1"/>
          </p:cNvSpPr>
          <p:nvPr>
            <p:ph type="dt" sz="half" idx="13"/>
          </p:nvPr>
        </p:nvSpPr>
        <p:spPr>
          <a:xfrm>
            <a:off x="684000" y="4124658"/>
            <a:ext cx="1618490" cy="215988"/>
          </a:xfrm>
          <a:prstGeom prst="rect">
            <a:avLst/>
          </a:prstGeom>
        </p:spPr>
        <p:txBody>
          <a:bodyPr/>
          <a:lstStyle>
            <a:lvl1pPr>
              <a:defRPr sz="1400">
                <a:solidFill>
                  <a:schemeClr val="tx2"/>
                </a:solidFill>
                <a:latin typeface="+mj-lt"/>
                <a:cs typeface="Calibri" panose="020F0502020204030204" pitchFamily="34" charset="0"/>
              </a:defRPr>
            </a:lvl1pPr>
          </a:lstStyle>
          <a:p>
            <a:fld id="{DD93220C-8909-4B09-8043-D71D84E9BD29}" type="datetime4">
              <a:rPr lang="en-GB" smtClean="0"/>
              <a:pPr/>
              <a:t>14 September 2022</a:t>
            </a:fld>
            <a:endParaRPr lang="en-GB"/>
          </a:p>
        </p:txBody>
      </p:sp>
      <p:pic>
        <p:nvPicPr>
          <p:cNvPr id="9" name="Picture 8">
            <a:extLst>
              <a:ext uri="{FF2B5EF4-FFF2-40B4-BE49-F238E27FC236}">
                <a16:creationId xmlns:a16="http://schemas.microsoft.com/office/drawing/2014/main" id="{61547A04-8D94-479E-9EE7-0D8391CCFA7E}"/>
              </a:ext>
            </a:extLst>
          </p:cNvPr>
          <p:cNvPicPr>
            <a:picLocks noChangeAspect="1"/>
          </p:cNvPicPr>
          <p:nvPr userDrawn="1"/>
        </p:nvPicPr>
        <p:blipFill>
          <a:blip r:embed="rId2"/>
          <a:stretch>
            <a:fillRect/>
          </a:stretch>
        </p:blipFill>
        <p:spPr>
          <a:xfrm>
            <a:off x="699848" y="179867"/>
            <a:ext cx="3197359" cy="987554"/>
          </a:xfrm>
          <a:prstGeom prst="rect">
            <a:avLst/>
          </a:prstGeom>
        </p:spPr>
      </p:pic>
      <p:pic>
        <p:nvPicPr>
          <p:cNvPr id="10" name="Picture 9" descr="Logo, company name&#10;&#10;Description automatically generated">
            <a:extLst>
              <a:ext uri="{FF2B5EF4-FFF2-40B4-BE49-F238E27FC236}">
                <a16:creationId xmlns:a16="http://schemas.microsoft.com/office/drawing/2014/main" id="{4CBD68C4-CAD2-4C03-89DF-75645311A0B3}"/>
              </a:ext>
            </a:extLst>
          </p:cNvPr>
          <p:cNvPicPr>
            <a:picLocks noChangeAspect="1"/>
          </p:cNvPicPr>
          <p:nvPr userDrawn="1"/>
        </p:nvPicPr>
        <p:blipFill>
          <a:blip r:embed="rId3"/>
          <a:stretch>
            <a:fillRect/>
          </a:stretch>
        </p:blipFill>
        <p:spPr>
          <a:xfrm>
            <a:off x="6451736" y="247685"/>
            <a:ext cx="2218949" cy="865634"/>
          </a:xfrm>
          <a:prstGeom prst="rect">
            <a:avLst/>
          </a:prstGeom>
        </p:spPr>
      </p:pic>
      <p:pic>
        <p:nvPicPr>
          <p:cNvPr id="12" name="Picture 11" descr="Text&#10;&#10;Description automatically generated">
            <a:extLst>
              <a:ext uri="{FF2B5EF4-FFF2-40B4-BE49-F238E27FC236}">
                <a16:creationId xmlns:a16="http://schemas.microsoft.com/office/drawing/2014/main" id="{B65978F4-ED37-48EB-AF5B-F94D713F68CE}"/>
              </a:ext>
            </a:extLst>
          </p:cNvPr>
          <p:cNvPicPr>
            <a:picLocks noChangeAspect="1"/>
          </p:cNvPicPr>
          <p:nvPr userDrawn="1"/>
        </p:nvPicPr>
        <p:blipFill>
          <a:blip r:embed="rId4"/>
          <a:stretch>
            <a:fillRect/>
          </a:stretch>
        </p:blipFill>
        <p:spPr>
          <a:xfrm>
            <a:off x="6693474" y="4124658"/>
            <a:ext cx="1390256" cy="547200"/>
          </a:xfrm>
          <a:prstGeom prst="rect">
            <a:avLst/>
          </a:prstGeom>
        </p:spPr>
      </p:pic>
    </p:spTree>
    <p:extLst>
      <p:ext uri="{BB962C8B-B14F-4D97-AF65-F5344CB8AC3E}">
        <p14:creationId xmlns:p14="http://schemas.microsoft.com/office/powerpoint/2010/main" val="282012160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3_Photo title">
    <p:bg>
      <p:bgRef idx="1001">
        <a:schemeClr val="bg1"/>
      </p:bgRef>
    </p:bg>
    <p:spTree>
      <p:nvGrpSpPr>
        <p:cNvPr id="1" name=""/>
        <p:cNvGrpSpPr/>
        <p:nvPr/>
      </p:nvGrpSpPr>
      <p:grpSpPr>
        <a:xfrm>
          <a:off x="0" y="0"/>
          <a:ext cx="0" cy="0"/>
          <a:chOff x="0" y="0"/>
          <a:chExt cx="0" cy="0"/>
        </a:xfrm>
      </p:grpSpPr>
      <p:sp>
        <p:nvSpPr>
          <p:cNvPr id="17" name="Bildplatzhalter">
            <a:extLst>
              <a:ext uri="{FF2B5EF4-FFF2-40B4-BE49-F238E27FC236}">
                <a16:creationId xmlns:a16="http://schemas.microsoft.com/office/drawing/2014/main" id="{9F398AC7-A0A3-4130-9EF4-3D016BC9879B}"/>
              </a:ext>
            </a:extLst>
          </p:cNvPr>
          <p:cNvSpPr>
            <a:spLocks noGrp="1"/>
          </p:cNvSpPr>
          <p:nvPr>
            <p:ph type="pic" sz="quarter" idx="11" hasCustomPrompt="1"/>
          </p:nvPr>
        </p:nvSpPr>
        <p:spPr bwMode="gray">
          <a:xfrm>
            <a:off x="2" y="1273248"/>
            <a:ext cx="9143998" cy="2607204"/>
          </a:xfrm>
          <a:prstGeom prst="rect">
            <a:avLst/>
          </a:prstGeo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n-GB"/>
              <a:t>.</a:t>
            </a:r>
          </a:p>
        </p:txBody>
      </p:sp>
      <p:sp>
        <p:nvSpPr>
          <p:cNvPr id="20" name="Headline">
            <a:extLst>
              <a:ext uri="{FF2B5EF4-FFF2-40B4-BE49-F238E27FC236}">
                <a16:creationId xmlns:a16="http://schemas.microsoft.com/office/drawing/2014/main" id="{B2ADC1B7-7FF9-44B8-ABF4-B7E1AF699F08}"/>
              </a:ext>
            </a:extLst>
          </p:cNvPr>
          <p:cNvSpPr>
            <a:spLocks noGrp="1"/>
          </p:cNvSpPr>
          <p:nvPr>
            <p:ph type="title" hasCustomPrompt="1"/>
          </p:nvPr>
        </p:nvSpPr>
        <p:spPr bwMode="gray">
          <a:xfrm>
            <a:off x="1" y="2571750"/>
            <a:ext cx="9143998" cy="1308702"/>
          </a:xfrm>
          <a:prstGeom prst="rect">
            <a:avLst/>
          </a:prstGeom>
          <a:solidFill>
            <a:srgbClr val="004C82">
              <a:alpha val="60000"/>
            </a:srgbClr>
          </a:solidFill>
        </p:spPr>
        <p:txBody>
          <a:bodyPr wrap="square" lIns="756000" bIns="504000" anchor="b">
            <a:noAutofit/>
          </a:bodyPr>
          <a:lstStyle>
            <a:lvl1pPr>
              <a:defRPr sz="2600" b="1">
                <a:solidFill>
                  <a:schemeClr val="bg1"/>
                </a:solidFill>
              </a:defRPr>
            </a:lvl1pPr>
          </a:lstStyle>
          <a:p>
            <a:br>
              <a:rPr lang="en-GB"/>
            </a:br>
            <a:r>
              <a:rPr lang="en-GB"/>
              <a:t>Title slide/headline</a:t>
            </a:r>
            <a:br>
              <a:rPr lang="en-GB"/>
            </a:br>
            <a:r>
              <a:rPr lang="en-GB"/>
              <a:t>with background photo (interchangeable)</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84000" y="3380582"/>
            <a:ext cx="7970837" cy="384721"/>
          </a:xfrm>
          <a:prstGeom prst="rect">
            <a:avLst/>
          </a:prstGeom>
        </p:spPr>
        <p:txBody>
          <a:bodyPr>
            <a:spAutoFit/>
          </a:bodyPr>
          <a:lstStyle>
            <a:lvl1pPr marL="0" indent="0">
              <a:lnSpc>
                <a:spcPct val="95000"/>
              </a:lnSpc>
              <a:spcBef>
                <a:spcPts val="1200"/>
              </a:spcBef>
              <a:spcAft>
                <a:spcPts val="0"/>
              </a:spcAft>
              <a:buNone/>
              <a:defRPr sz="2000" b="0">
                <a:solidFill>
                  <a:schemeClr val="bg1"/>
                </a:solidFill>
                <a:latin typeface="+mj-lt"/>
                <a:cs typeface="Calibri" panose="020F0502020204030204" pitchFamily="34" charset="0"/>
              </a:defRPr>
            </a:lvl1pPr>
          </a:lstStyle>
          <a:p>
            <a:r>
              <a:rPr lang="en-GB"/>
              <a:t>This is the sub-line</a:t>
            </a:r>
          </a:p>
        </p:txBody>
      </p:sp>
      <p:pic>
        <p:nvPicPr>
          <p:cNvPr id="25" name="Picture 24">
            <a:extLst>
              <a:ext uri="{FF2B5EF4-FFF2-40B4-BE49-F238E27FC236}">
                <a16:creationId xmlns:a16="http://schemas.microsoft.com/office/drawing/2014/main" id="{0E7F65D3-57F4-497C-BA91-096CE6F211CB}"/>
              </a:ext>
            </a:extLst>
          </p:cNvPr>
          <p:cNvPicPr>
            <a:picLocks noChangeAspect="1"/>
          </p:cNvPicPr>
          <p:nvPr userDrawn="1"/>
        </p:nvPicPr>
        <p:blipFill>
          <a:blip r:embed="rId2"/>
          <a:stretch>
            <a:fillRect/>
          </a:stretch>
        </p:blipFill>
        <p:spPr>
          <a:xfrm>
            <a:off x="300488" y="285338"/>
            <a:ext cx="2340383" cy="722864"/>
          </a:xfrm>
          <a:prstGeom prst="rect">
            <a:avLst/>
          </a:prstGeom>
        </p:spPr>
      </p:pic>
      <p:pic>
        <p:nvPicPr>
          <p:cNvPr id="26" name="Picture 25" descr="Logo, company name&#10;&#10;Description automatically generated">
            <a:extLst>
              <a:ext uri="{FF2B5EF4-FFF2-40B4-BE49-F238E27FC236}">
                <a16:creationId xmlns:a16="http://schemas.microsoft.com/office/drawing/2014/main" id="{54BD9589-180D-4538-863F-566DB10638B1}"/>
              </a:ext>
            </a:extLst>
          </p:cNvPr>
          <p:cNvPicPr>
            <a:picLocks noChangeAspect="1"/>
          </p:cNvPicPr>
          <p:nvPr userDrawn="1"/>
        </p:nvPicPr>
        <p:blipFill>
          <a:blip r:embed="rId3"/>
          <a:stretch>
            <a:fillRect/>
          </a:stretch>
        </p:blipFill>
        <p:spPr>
          <a:xfrm>
            <a:off x="6920193" y="227045"/>
            <a:ext cx="2040781" cy="796129"/>
          </a:xfrm>
          <a:prstGeom prst="rect">
            <a:avLst/>
          </a:prstGeom>
        </p:spPr>
      </p:pic>
      <p:sp>
        <p:nvSpPr>
          <p:cNvPr id="23" name="Date Placeholder 21">
            <a:extLst>
              <a:ext uri="{FF2B5EF4-FFF2-40B4-BE49-F238E27FC236}">
                <a16:creationId xmlns:a16="http://schemas.microsoft.com/office/drawing/2014/main" id="{3962C255-599D-449F-9CAC-D138AD28B97C}"/>
              </a:ext>
            </a:extLst>
          </p:cNvPr>
          <p:cNvSpPr>
            <a:spLocks noGrp="1"/>
          </p:cNvSpPr>
          <p:nvPr>
            <p:ph type="dt" sz="half" idx="13"/>
          </p:nvPr>
        </p:nvSpPr>
        <p:spPr>
          <a:xfrm>
            <a:off x="684000" y="4124658"/>
            <a:ext cx="1618490" cy="215988"/>
          </a:xfrm>
          <a:prstGeom prst="rect">
            <a:avLst/>
          </a:prstGeom>
        </p:spPr>
        <p:txBody>
          <a:bodyPr/>
          <a:lstStyle>
            <a:lvl1pPr>
              <a:defRPr sz="1400">
                <a:solidFill>
                  <a:schemeClr val="tx2"/>
                </a:solidFill>
                <a:latin typeface="+mj-lt"/>
                <a:cs typeface="Calibri" panose="020F0502020204030204" pitchFamily="34" charset="0"/>
              </a:defRPr>
            </a:lvl1pPr>
          </a:lstStyle>
          <a:p>
            <a:fld id="{DD93220C-8909-4B09-8043-D71D84E9BD29}" type="datetime4">
              <a:rPr lang="en-GB" smtClean="0"/>
              <a:pPr/>
              <a:t>14 September 2022</a:t>
            </a:fld>
            <a:endParaRPr lang="en-GB"/>
          </a:p>
        </p:txBody>
      </p:sp>
      <p:sp>
        <p:nvSpPr>
          <p:cNvPr id="30" name="Picture Placeholder 2">
            <a:extLst>
              <a:ext uri="{FF2B5EF4-FFF2-40B4-BE49-F238E27FC236}">
                <a16:creationId xmlns:a16="http://schemas.microsoft.com/office/drawing/2014/main" id="{E756D898-8DF1-450B-A176-A2FA287E57E5}"/>
              </a:ext>
            </a:extLst>
          </p:cNvPr>
          <p:cNvSpPr>
            <a:spLocks noGrp="1"/>
          </p:cNvSpPr>
          <p:nvPr>
            <p:ph type="pic" sz="quarter" idx="14"/>
          </p:nvPr>
        </p:nvSpPr>
        <p:spPr>
          <a:xfrm>
            <a:off x="2805657" y="295848"/>
            <a:ext cx="705014" cy="667137"/>
          </a:xfrm>
        </p:spPr>
        <p:txBody>
          <a:bodyPr/>
          <a:lstStyle/>
          <a:p>
            <a:endParaRPr lang="en-GB"/>
          </a:p>
        </p:txBody>
      </p:sp>
      <p:sp>
        <p:nvSpPr>
          <p:cNvPr id="32" name="Picture Placeholder 2">
            <a:extLst>
              <a:ext uri="{FF2B5EF4-FFF2-40B4-BE49-F238E27FC236}">
                <a16:creationId xmlns:a16="http://schemas.microsoft.com/office/drawing/2014/main" id="{4C33DA34-55CD-434E-BF6D-CDFEEE3DE90F}"/>
              </a:ext>
            </a:extLst>
          </p:cNvPr>
          <p:cNvSpPr>
            <a:spLocks noGrp="1"/>
          </p:cNvSpPr>
          <p:nvPr>
            <p:ph type="pic" sz="quarter" idx="15"/>
          </p:nvPr>
        </p:nvSpPr>
        <p:spPr>
          <a:xfrm>
            <a:off x="3783559" y="298701"/>
            <a:ext cx="705014" cy="667137"/>
          </a:xfrm>
        </p:spPr>
        <p:txBody>
          <a:bodyPr/>
          <a:lstStyle/>
          <a:p>
            <a:endParaRPr lang="en-GB"/>
          </a:p>
        </p:txBody>
      </p:sp>
      <p:sp>
        <p:nvSpPr>
          <p:cNvPr id="33" name="Picture Placeholder 2">
            <a:extLst>
              <a:ext uri="{FF2B5EF4-FFF2-40B4-BE49-F238E27FC236}">
                <a16:creationId xmlns:a16="http://schemas.microsoft.com/office/drawing/2014/main" id="{B8B23B63-B2D2-4CEB-9450-C9811F718D70}"/>
              </a:ext>
            </a:extLst>
          </p:cNvPr>
          <p:cNvSpPr>
            <a:spLocks noGrp="1"/>
          </p:cNvSpPr>
          <p:nvPr>
            <p:ph type="pic" sz="quarter" idx="16"/>
          </p:nvPr>
        </p:nvSpPr>
        <p:spPr>
          <a:xfrm>
            <a:off x="4761461" y="295848"/>
            <a:ext cx="705014" cy="667137"/>
          </a:xfrm>
        </p:spPr>
        <p:txBody>
          <a:bodyPr/>
          <a:lstStyle/>
          <a:p>
            <a:endParaRPr lang="en-GB"/>
          </a:p>
        </p:txBody>
      </p:sp>
      <p:sp>
        <p:nvSpPr>
          <p:cNvPr id="34" name="Picture Placeholder 2">
            <a:extLst>
              <a:ext uri="{FF2B5EF4-FFF2-40B4-BE49-F238E27FC236}">
                <a16:creationId xmlns:a16="http://schemas.microsoft.com/office/drawing/2014/main" id="{35891ADA-7640-462B-91FE-F2D3CC55DA73}"/>
              </a:ext>
            </a:extLst>
          </p:cNvPr>
          <p:cNvSpPr>
            <a:spLocks noGrp="1"/>
          </p:cNvSpPr>
          <p:nvPr>
            <p:ph type="pic" sz="quarter" idx="17"/>
          </p:nvPr>
        </p:nvSpPr>
        <p:spPr>
          <a:xfrm>
            <a:off x="5739227" y="298700"/>
            <a:ext cx="705014" cy="667137"/>
          </a:xfrm>
        </p:spPr>
        <p:txBody>
          <a:bodyPr/>
          <a:lstStyle/>
          <a:p>
            <a:endParaRPr lang="en-GB"/>
          </a:p>
        </p:txBody>
      </p:sp>
      <p:sp>
        <p:nvSpPr>
          <p:cNvPr id="15" name="Picture Placeholder 2">
            <a:extLst>
              <a:ext uri="{FF2B5EF4-FFF2-40B4-BE49-F238E27FC236}">
                <a16:creationId xmlns:a16="http://schemas.microsoft.com/office/drawing/2014/main" id="{2C246BA6-18B8-459E-A42C-FE44FDE95E4B}"/>
              </a:ext>
            </a:extLst>
          </p:cNvPr>
          <p:cNvSpPr>
            <a:spLocks noGrp="1"/>
          </p:cNvSpPr>
          <p:nvPr>
            <p:ph type="pic" sz="quarter" idx="18"/>
          </p:nvPr>
        </p:nvSpPr>
        <p:spPr>
          <a:xfrm>
            <a:off x="4224512" y="4120327"/>
            <a:ext cx="704840" cy="628843"/>
          </a:xfrm>
        </p:spPr>
        <p:txBody>
          <a:bodyPr/>
          <a:lstStyle/>
          <a:p>
            <a:endParaRPr lang="en-GB"/>
          </a:p>
        </p:txBody>
      </p:sp>
      <p:sp>
        <p:nvSpPr>
          <p:cNvPr id="16" name="Picture Placeholder 2">
            <a:extLst>
              <a:ext uri="{FF2B5EF4-FFF2-40B4-BE49-F238E27FC236}">
                <a16:creationId xmlns:a16="http://schemas.microsoft.com/office/drawing/2014/main" id="{0EEC9818-2697-4224-9C47-84DCC11A0EAB}"/>
              </a:ext>
            </a:extLst>
          </p:cNvPr>
          <p:cNvSpPr>
            <a:spLocks noGrp="1"/>
          </p:cNvSpPr>
          <p:nvPr>
            <p:ph type="pic" sz="quarter" idx="19"/>
          </p:nvPr>
        </p:nvSpPr>
        <p:spPr>
          <a:xfrm>
            <a:off x="5369940" y="4129808"/>
            <a:ext cx="1386193" cy="619362"/>
          </a:xfrm>
        </p:spPr>
        <p:txBody>
          <a:bodyPr/>
          <a:lstStyle/>
          <a:p>
            <a:endParaRPr lang="en-GB"/>
          </a:p>
        </p:txBody>
      </p:sp>
      <p:pic>
        <p:nvPicPr>
          <p:cNvPr id="18" name="Picture 17" descr="Text&#10;&#10;Description automatically generated">
            <a:extLst>
              <a:ext uri="{FF2B5EF4-FFF2-40B4-BE49-F238E27FC236}">
                <a16:creationId xmlns:a16="http://schemas.microsoft.com/office/drawing/2014/main" id="{C9A7CB74-6455-48E5-8A01-E7A0C2D9DC1A}"/>
              </a:ext>
            </a:extLst>
          </p:cNvPr>
          <p:cNvPicPr>
            <a:picLocks noChangeAspect="1"/>
          </p:cNvPicPr>
          <p:nvPr userDrawn="1"/>
        </p:nvPicPr>
        <p:blipFill>
          <a:blip r:embed="rId4"/>
          <a:stretch>
            <a:fillRect/>
          </a:stretch>
        </p:blipFill>
        <p:spPr>
          <a:xfrm>
            <a:off x="7391798" y="4186040"/>
            <a:ext cx="1097570" cy="432000"/>
          </a:xfrm>
          <a:prstGeom prst="rect">
            <a:avLst/>
          </a:prstGeom>
        </p:spPr>
      </p:pic>
    </p:spTree>
    <p:extLst>
      <p:ext uri="{BB962C8B-B14F-4D97-AF65-F5344CB8AC3E}">
        <p14:creationId xmlns:p14="http://schemas.microsoft.com/office/powerpoint/2010/main" val="7319230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4_Photo title">
    <p:bg>
      <p:bgRef idx="1001">
        <a:schemeClr val="bg1"/>
      </p:bgRef>
    </p:bg>
    <p:spTree>
      <p:nvGrpSpPr>
        <p:cNvPr id="1" name=""/>
        <p:cNvGrpSpPr/>
        <p:nvPr/>
      </p:nvGrpSpPr>
      <p:grpSpPr>
        <a:xfrm>
          <a:off x="0" y="0"/>
          <a:ext cx="0" cy="0"/>
          <a:chOff x="0" y="0"/>
          <a:chExt cx="0" cy="0"/>
        </a:xfrm>
      </p:grpSpPr>
      <p:sp>
        <p:nvSpPr>
          <p:cNvPr id="13" name="Bildplatzhalter">
            <a:extLst>
              <a:ext uri="{FF2B5EF4-FFF2-40B4-BE49-F238E27FC236}">
                <a16:creationId xmlns:a16="http://schemas.microsoft.com/office/drawing/2014/main" id="{670A352A-9075-4383-BC37-7EF209BB4A7F}"/>
              </a:ext>
            </a:extLst>
          </p:cNvPr>
          <p:cNvSpPr>
            <a:spLocks noGrp="1"/>
          </p:cNvSpPr>
          <p:nvPr>
            <p:ph type="pic" sz="quarter" idx="11" hasCustomPrompt="1"/>
          </p:nvPr>
        </p:nvSpPr>
        <p:spPr bwMode="gray">
          <a:xfrm>
            <a:off x="2" y="1273248"/>
            <a:ext cx="9143998" cy="2607204"/>
          </a:xfrm>
          <a:prstGeom prst="rect">
            <a:avLst/>
          </a:prstGeo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n-GB"/>
              <a:t>.</a:t>
            </a:r>
          </a:p>
        </p:txBody>
      </p:sp>
      <p:sp>
        <p:nvSpPr>
          <p:cNvPr id="15" name="Headline">
            <a:extLst>
              <a:ext uri="{FF2B5EF4-FFF2-40B4-BE49-F238E27FC236}">
                <a16:creationId xmlns:a16="http://schemas.microsoft.com/office/drawing/2014/main" id="{F8646EF2-FE73-41DC-B654-C5012A3720DD}"/>
              </a:ext>
            </a:extLst>
          </p:cNvPr>
          <p:cNvSpPr>
            <a:spLocks noGrp="1"/>
          </p:cNvSpPr>
          <p:nvPr>
            <p:ph type="title" hasCustomPrompt="1"/>
          </p:nvPr>
        </p:nvSpPr>
        <p:spPr bwMode="gray">
          <a:xfrm>
            <a:off x="1" y="2571750"/>
            <a:ext cx="9143998" cy="1308702"/>
          </a:xfrm>
          <a:prstGeom prst="rect">
            <a:avLst/>
          </a:prstGeom>
          <a:solidFill>
            <a:srgbClr val="004C82">
              <a:alpha val="60000"/>
            </a:srgbClr>
          </a:solidFill>
        </p:spPr>
        <p:txBody>
          <a:bodyPr wrap="square" lIns="756000" bIns="504000" anchor="b">
            <a:noAutofit/>
          </a:bodyPr>
          <a:lstStyle>
            <a:lvl1pPr>
              <a:defRPr sz="2600" b="1">
                <a:solidFill>
                  <a:schemeClr val="bg1"/>
                </a:solidFill>
              </a:defRPr>
            </a:lvl1pPr>
          </a:lstStyle>
          <a:p>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r>
              <a:rPr lang="en-GB"/>
              <a:t>Title slide/headline</a:t>
            </a:r>
            <a:br>
              <a:rPr lang="en-GB"/>
            </a:br>
            <a:r>
              <a:rPr lang="en-GB"/>
              <a:t>with background photo (interchangeable)</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84000" y="3380582"/>
            <a:ext cx="7970837" cy="384721"/>
          </a:xfrm>
          <a:prstGeom prst="rect">
            <a:avLst/>
          </a:prstGeom>
        </p:spPr>
        <p:txBody>
          <a:bodyPr>
            <a:spAutoFit/>
          </a:bodyPr>
          <a:lstStyle>
            <a:lvl1pPr marL="0" indent="0">
              <a:lnSpc>
                <a:spcPct val="95000"/>
              </a:lnSpc>
              <a:spcBef>
                <a:spcPts val="1200"/>
              </a:spcBef>
              <a:spcAft>
                <a:spcPts val="0"/>
              </a:spcAft>
              <a:buNone/>
              <a:defRPr sz="2000" b="0">
                <a:solidFill>
                  <a:schemeClr val="bg1"/>
                </a:solidFill>
                <a:latin typeface="+mj-lt"/>
                <a:cs typeface="Calibri" panose="020F0502020204030204" pitchFamily="34" charset="0"/>
              </a:defRPr>
            </a:lvl1pPr>
          </a:lstStyle>
          <a:p>
            <a:r>
              <a:rPr lang="en-GB"/>
              <a:t>This is the sub-line</a:t>
            </a:r>
          </a:p>
        </p:txBody>
      </p:sp>
      <p:sp>
        <p:nvSpPr>
          <p:cNvPr id="11" name="Date Placeholder 21">
            <a:extLst>
              <a:ext uri="{FF2B5EF4-FFF2-40B4-BE49-F238E27FC236}">
                <a16:creationId xmlns:a16="http://schemas.microsoft.com/office/drawing/2014/main" id="{ECE3B544-9A02-4F1A-B997-360311118A64}"/>
              </a:ext>
            </a:extLst>
          </p:cNvPr>
          <p:cNvSpPr>
            <a:spLocks noGrp="1"/>
          </p:cNvSpPr>
          <p:nvPr>
            <p:ph type="dt" sz="half" idx="13"/>
          </p:nvPr>
        </p:nvSpPr>
        <p:spPr>
          <a:xfrm>
            <a:off x="684000" y="4124658"/>
            <a:ext cx="1618490" cy="215988"/>
          </a:xfrm>
          <a:prstGeom prst="rect">
            <a:avLst/>
          </a:prstGeom>
        </p:spPr>
        <p:txBody>
          <a:bodyPr/>
          <a:lstStyle>
            <a:lvl1pPr>
              <a:defRPr sz="1400">
                <a:solidFill>
                  <a:schemeClr val="tx2"/>
                </a:solidFill>
                <a:latin typeface="+mj-lt"/>
                <a:cs typeface="Calibri" panose="020F0502020204030204" pitchFamily="34" charset="0"/>
              </a:defRPr>
            </a:lvl1pPr>
          </a:lstStyle>
          <a:p>
            <a:fld id="{DD93220C-8909-4B09-8043-D71D84E9BD29}" type="datetime4">
              <a:rPr lang="en-GB" smtClean="0"/>
              <a:pPr/>
              <a:t>14 September 2022</a:t>
            </a:fld>
            <a:endParaRPr lang="en-GB"/>
          </a:p>
        </p:txBody>
      </p:sp>
      <p:pic>
        <p:nvPicPr>
          <p:cNvPr id="10" name="Picture 9" descr="Logo, company name&#10;&#10;Description automatically generated">
            <a:extLst>
              <a:ext uri="{FF2B5EF4-FFF2-40B4-BE49-F238E27FC236}">
                <a16:creationId xmlns:a16="http://schemas.microsoft.com/office/drawing/2014/main" id="{4CBD68C4-CAD2-4C03-89DF-75645311A0B3}"/>
              </a:ext>
            </a:extLst>
          </p:cNvPr>
          <p:cNvPicPr>
            <a:picLocks noChangeAspect="1"/>
          </p:cNvPicPr>
          <p:nvPr userDrawn="1"/>
        </p:nvPicPr>
        <p:blipFill>
          <a:blip r:embed="rId2"/>
          <a:stretch>
            <a:fillRect/>
          </a:stretch>
        </p:blipFill>
        <p:spPr>
          <a:xfrm>
            <a:off x="6451736" y="247685"/>
            <a:ext cx="2218949" cy="865634"/>
          </a:xfrm>
          <a:prstGeom prst="rect">
            <a:avLst/>
          </a:prstGeom>
        </p:spPr>
      </p:pic>
      <p:pic>
        <p:nvPicPr>
          <p:cNvPr id="3" name="Picture 2" descr="A picture containing shape&#10;&#10;Description automatically generated">
            <a:extLst>
              <a:ext uri="{FF2B5EF4-FFF2-40B4-BE49-F238E27FC236}">
                <a16:creationId xmlns:a16="http://schemas.microsoft.com/office/drawing/2014/main" id="{FCE2FB95-C27E-413B-B646-BAE5E7D4A7DE}"/>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637555" y="123567"/>
            <a:ext cx="1102097" cy="1116630"/>
          </a:xfrm>
          <a:prstGeom prst="rect">
            <a:avLst/>
          </a:prstGeom>
        </p:spPr>
      </p:pic>
      <p:sp>
        <p:nvSpPr>
          <p:cNvPr id="21" name="Picture Placeholder 2">
            <a:extLst>
              <a:ext uri="{FF2B5EF4-FFF2-40B4-BE49-F238E27FC236}">
                <a16:creationId xmlns:a16="http://schemas.microsoft.com/office/drawing/2014/main" id="{055EA82F-F92B-46C0-98BA-45D20BC02141}"/>
              </a:ext>
            </a:extLst>
          </p:cNvPr>
          <p:cNvSpPr>
            <a:spLocks noGrp="1"/>
          </p:cNvSpPr>
          <p:nvPr>
            <p:ph type="pic" sz="quarter" idx="14"/>
          </p:nvPr>
        </p:nvSpPr>
        <p:spPr>
          <a:xfrm>
            <a:off x="2034628" y="237175"/>
            <a:ext cx="891654" cy="876144"/>
          </a:xfrm>
        </p:spPr>
        <p:txBody>
          <a:bodyPr/>
          <a:lstStyle/>
          <a:p>
            <a:endParaRPr lang="en-GB"/>
          </a:p>
        </p:txBody>
      </p:sp>
      <p:sp>
        <p:nvSpPr>
          <p:cNvPr id="14" name="Picture Placeholder 2">
            <a:extLst>
              <a:ext uri="{FF2B5EF4-FFF2-40B4-BE49-F238E27FC236}">
                <a16:creationId xmlns:a16="http://schemas.microsoft.com/office/drawing/2014/main" id="{F5A83560-F20D-4533-94B8-68CB87DDDC34}"/>
              </a:ext>
            </a:extLst>
          </p:cNvPr>
          <p:cNvSpPr>
            <a:spLocks noGrp="1"/>
          </p:cNvSpPr>
          <p:nvPr>
            <p:ph type="pic" sz="quarter" idx="20"/>
          </p:nvPr>
        </p:nvSpPr>
        <p:spPr>
          <a:xfrm>
            <a:off x="3099073" y="243810"/>
            <a:ext cx="891654" cy="876144"/>
          </a:xfrm>
        </p:spPr>
        <p:txBody>
          <a:bodyPr/>
          <a:lstStyle/>
          <a:p>
            <a:endParaRPr lang="en-GB"/>
          </a:p>
        </p:txBody>
      </p:sp>
      <p:sp>
        <p:nvSpPr>
          <p:cNvPr id="16" name="Picture Placeholder 2">
            <a:extLst>
              <a:ext uri="{FF2B5EF4-FFF2-40B4-BE49-F238E27FC236}">
                <a16:creationId xmlns:a16="http://schemas.microsoft.com/office/drawing/2014/main" id="{033C8B98-A23B-44FD-B595-9F2A7BCEF858}"/>
              </a:ext>
            </a:extLst>
          </p:cNvPr>
          <p:cNvSpPr>
            <a:spLocks noGrp="1"/>
          </p:cNvSpPr>
          <p:nvPr>
            <p:ph type="pic" sz="quarter" idx="21"/>
          </p:nvPr>
        </p:nvSpPr>
        <p:spPr>
          <a:xfrm>
            <a:off x="4163518" y="243810"/>
            <a:ext cx="891654" cy="876144"/>
          </a:xfrm>
        </p:spPr>
        <p:txBody>
          <a:bodyPr/>
          <a:lstStyle/>
          <a:p>
            <a:endParaRPr lang="en-GB"/>
          </a:p>
        </p:txBody>
      </p:sp>
      <p:sp>
        <p:nvSpPr>
          <p:cNvPr id="18" name="Picture Placeholder 2">
            <a:extLst>
              <a:ext uri="{FF2B5EF4-FFF2-40B4-BE49-F238E27FC236}">
                <a16:creationId xmlns:a16="http://schemas.microsoft.com/office/drawing/2014/main" id="{3CDB68DB-F494-4B32-BC63-7248473B3AAF}"/>
              </a:ext>
            </a:extLst>
          </p:cNvPr>
          <p:cNvSpPr>
            <a:spLocks noGrp="1"/>
          </p:cNvSpPr>
          <p:nvPr>
            <p:ph type="pic" sz="quarter" idx="22"/>
          </p:nvPr>
        </p:nvSpPr>
        <p:spPr>
          <a:xfrm>
            <a:off x="5227963" y="231767"/>
            <a:ext cx="891654" cy="876144"/>
          </a:xfrm>
        </p:spPr>
        <p:txBody>
          <a:bodyPr/>
          <a:lstStyle/>
          <a:p>
            <a:endParaRPr lang="en-GB"/>
          </a:p>
        </p:txBody>
      </p:sp>
      <p:sp>
        <p:nvSpPr>
          <p:cNvPr id="17" name="Picture Placeholder 2">
            <a:extLst>
              <a:ext uri="{FF2B5EF4-FFF2-40B4-BE49-F238E27FC236}">
                <a16:creationId xmlns:a16="http://schemas.microsoft.com/office/drawing/2014/main" id="{85D868E5-4111-4DEB-8100-BFA14269CB9F}"/>
              </a:ext>
            </a:extLst>
          </p:cNvPr>
          <p:cNvSpPr>
            <a:spLocks noGrp="1"/>
          </p:cNvSpPr>
          <p:nvPr>
            <p:ph type="pic" sz="quarter" idx="19"/>
          </p:nvPr>
        </p:nvSpPr>
        <p:spPr>
          <a:xfrm>
            <a:off x="6579357" y="4023546"/>
            <a:ext cx="1880643" cy="764866"/>
          </a:xfrm>
        </p:spPr>
        <p:txBody>
          <a:bodyPr/>
          <a:lstStyle/>
          <a:p>
            <a:endParaRPr lang="en-GB"/>
          </a:p>
        </p:txBody>
      </p:sp>
      <p:sp>
        <p:nvSpPr>
          <p:cNvPr id="23" name="Picture Placeholder 2">
            <a:extLst>
              <a:ext uri="{FF2B5EF4-FFF2-40B4-BE49-F238E27FC236}">
                <a16:creationId xmlns:a16="http://schemas.microsoft.com/office/drawing/2014/main" id="{A3B78EA2-B1C4-47D0-8F79-8453DEAD8A38}"/>
              </a:ext>
            </a:extLst>
          </p:cNvPr>
          <p:cNvSpPr>
            <a:spLocks noGrp="1"/>
          </p:cNvSpPr>
          <p:nvPr>
            <p:ph type="pic" sz="quarter" idx="23"/>
          </p:nvPr>
        </p:nvSpPr>
        <p:spPr>
          <a:xfrm>
            <a:off x="5381296" y="4023546"/>
            <a:ext cx="863899" cy="780622"/>
          </a:xfrm>
        </p:spPr>
        <p:txBody>
          <a:bodyPr/>
          <a:lstStyle/>
          <a:p>
            <a:endParaRPr lang="en-GB"/>
          </a:p>
        </p:txBody>
      </p:sp>
    </p:spTree>
    <p:extLst>
      <p:ext uri="{BB962C8B-B14F-4D97-AF65-F5344CB8AC3E}">
        <p14:creationId xmlns:p14="http://schemas.microsoft.com/office/powerpoint/2010/main" val="64699782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B9F84F2-F2D7-49E8-91D0-52E45349D15D}"/>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val="0"/>
              </a:ext>
            </a:extLst>
          </a:blip>
          <a:srcRect/>
          <a:stretch/>
        </p:blipFill>
        <p:spPr>
          <a:xfrm>
            <a:off x="750398" y="-10632"/>
            <a:ext cx="7634859" cy="5143500"/>
          </a:xfrm>
          <a:prstGeom prst="rect">
            <a:avLst/>
          </a:prstGeom>
        </p:spPr>
      </p:pic>
      <p:sp>
        <p:nvSpPr>
          <p:cNvPr id="5" name="Rectangle 4">
            <a:extLst>
              <a:ext uri="{FF2B5EF4-FFF2-40B4-BE49-F238E27FC236}">
                <a16:creationId xmlns:a16="http://schemas.microsoft.com/office/drawing/2014/main" id="{3EFBECF5-577C-40AE-97B4-69149F4DAFD0}"/>
              </a:ext>
            </a:extLst>
          </p:cNvPr>
          <p:cNvSpPr/>
          <p:nvPr userDrawn="1"/>
        </p:nvSpPr>
        <p:spPr>
          <a:xfrm>
            <a:off x="-12031" y="-10632"/>
            <a:ext cx="9159719" cy="5154133"/>
          </a:xfrm>
          <a:prstGeom prst="rect">
            <a:avLst/>
          </a:prstGeom>
          <a:solidFill>
            <a:srgbClr val="004C82">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itel 1">
            <a:extLst>
              <a:ext uri="{FF2B5EF4-FFF2-40B4-BE49-F238E27FC236}">
                <a16:creationId xmlns:a16="http://schemas.microsoft.com/office/drawing/2014/main" id="{D1E5E39B-A158-46CD-B33D-74543E280C8B}"/>
              </a:ext>
            </a:extLst>
          </p:cNvPr>
          <p:cNvSpPr>
            <a:spLocks noGrp="1"/>
          </p:cNvSpPr>
          <p:nvPr>
            <p:ph type="title" hasCustomPrompt="1"/>
          </p:nvPr>
        </p:nvSpPr>
        <p:spPr bwMode="gray">
          <a:xfrm>
            <a:off x="450000" y="576000"/>
            <a:ext cx="8567183" cy="540544"/>
          </a:xfrm>
          <a:prstGeom prst="rect">
            <a:avLst/>
          </a:prstGeom>
        </p:spPr>
        <p:txBody>
          <a:bodyPr>
            <a:normAutofit/>
          </a:bodyPr>
          <a:lstStyle>
            <a:lvl1pPr algn="ctr">
              <a:defRPr sz="3200">
                <a:solidFill>
                  <a:schemeClr val="bg1"/>
                </a:solidFill>
              </a:defRPr>
            </a:lvl1pPr>
          </a:lstStyle>
          <a:p>
            <a:r>
              <a:rPr lang="en-GB"/>
              <a:t>Agenda</a:t>
            </a:r>
          </a:p>
        </p:txBody>
      </p:sp>
      <p:pic>
        <p:nvPicPr>
          <p:cNvPr id="3" name="Picture 2" descr="A picture containing text&#10;&#10;Description automatically generated">
            <a:extLst>
              <a:ext uri="{FF2B5EF4-FFF2-40B4-BE49-F238E27FC236}">
                <a16:creationId xmlns:a16="http://schemas.microsoft.com/office/drawing/2014/main" id="{7FBAAF6B-3854-4750-B97E-11B23B92E96E}"/>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5719" y="0"/>
            <a:ext cx="9159719" cy="5143500"/>
          </a:xfrm>
          <a:prstGeom prst="rect">
            <a:avLst/>
          </a:prstGeom>
        </p:spPr>
      </p:pic>
    </p:spTree>
    <p:extLst>
      <p:ext uri="{BB962C8B-B14F-4D97-AF65-F5344CB8AC3E}">
        <p14:creationId xmlns:p14="http://schemas.microsoft.com/office/powerpoint/2010/main" val="1116619068"/>
      </p:ext>
    </p:extLst>
  </p:cSld>
  <p:clrMapOvr>
    <a:masterClrMapping/>
  </p:clrMapOvr>
  <p:transition>
    <p:fade/>
  </p:transition>
  <p:extLst>
    <p:ext uri="{DCECCB84-F9BA-43D5-87BE-67443E8EF086}">
      <p15:sldGuideLst xmlns:p15="http://schemas.microsoft.com/office/powerpoint/2012/main">
        <p15:guide id="1" orient="horz" pos="2845">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pter start slide, b/w  ">
    <p:spTree>
      <p:nvGrpSpPr>
        <p:cNvPr id="1" name=""/>
        <p:cNvGrpSpPr/>
        <p:nvPr/>
      </p:nvGrpSpPr>
      <p:grpSpPr>
        <a:xfrm>
          <a:off x="0" y="0"/>
          <a:ext cx="0" cy="0"/>
          <a:chOff x="0" y="0"/>
          <a:chExt cx="0" cy="0"/>
        </a:xfrm>
      </p:grpSpPr>
      <p:pic>
        <p:nvPicPr>
          <p:cNvPr id="6" name="Picture 5" descr="A picture containing background pattern&#10;&#10;Description automatically generated">
            <a:extLst>
              <a:ext uri="{FF2B5EF4-FFF2-40B4-BE49-F238E27FC236}">
                <a16:creationId xmlns:a16="http://schemas.microsoft.com/office/drawing/2014/main" id="{27EE17DC-BD21-4A93-9C39-8B2E44C11CC2}"/>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r="12568"/>
          <a:stretch/>
        </p:blipFill>
        <p:spPr>
          <a:xfrm>
            <a:off x="0" y="0"/>
            <a:ext cx="9144000" cy="5143500"/>
          </a:xfrm>
          <a:prstGeom prst="rect">
            <a:avLst/>
          </a:prstGeom>
        </p:spPr>
      </p:pic>
      <p:sp>
        <p:nvSpPr>
          <p:cNvPr id="2" name="Rectangle 1">
            <a:extLst>
              <a:ext uri="{FF2B5EF4-FFF2-40B4-BE49-F238E27FC236}">
                <a16:creationId xmlns:a16="http://schemas.microsoft.com/office/drawing/2014/main" id="{03C38BF2-A88B-4656-BF5A-4CCDF6E96E07}"/>
              </a:ext>
            </a:extLst>
          </p:cNvPr>
          <p:cNvSpPr/>
          <p:nvPr userDrawn="1"/>
        </p:nvSpPr>
        <p:spPr>
          <a:xfrm>
            <a:off x="0" y="3268981"/>
            <a:ext cx="9144000" cy="187452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581130" y="4489385"/>
            <a:ext cx="6515961" cy="384721"/>
          </a:xfrm>
          <a:prstGeom prst="rect">
            <a:avLst/>
          </a:prstGeom>
        </p:spPr>
        <p:txBody>
          <a:bodyPr wrap="square">
            <a:spAutoFit/>
          </a:bodyPr>
          <a:lstStyle>
            <a:lvl1pPr marL="0" indent="0">
              <a:lnSpc>
                <a:spcPct val="95000"/>
              </a:lnSpc>
              <a:spcBef>
                <a:spcPts val="1200"/>
              </a:spcBef>
              <a:spcAft>
                <a:spcPts val="0"/>
              </a:spcAft>
              <a:buNone/>
              <a:defRPr sz="2000">
                <a:solidFill>
                  <a:srgbClr val="004C82"/>
                </a:solidFill>
                <a:latin typeface="+mj-lt"/>
              </a:defRPr>
            </a:lvl1pPr>
          </a:lstStyle>
          <a:p>
            <a:r>
              <a:rPr lang="en-GB"/>
              <a:t>This is the sub-line</a:t>
            </a:r>
          </a:p>
        </p:txBody>
      </p:sp>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581130" y="3520154"/>
            <a:ext cx="6515961" cy="812530"/>
          </a:xfrm>
          <a:prstGeom prst="rect">
            <a:avLst/>
          </a:prstGeom>
        </p:spPr>
        <p:txBody>
          <a:bodyPr wrap="square">
            <a:spAutoFit/>
          </a:bodyPr>
          <a:lstStyle>
            <a:lvl1pPr>
              <a:defRPr sz="2600" b="1">
                <a:solidFill>
                  <a:srgbClr val="004C82"/>
                </a:solidFill>
              </a:defRPr>
            </a:lvl1pPr>
          </a:lstStyle>
          <a:p>
            <a:r>
              <a:rPr lang="en-GB"/>
              <a:t>Section start slide with Nexus key visual</a:t>
            </a:r>
          </a:p>
        </p:txBody>
      </p:sp>
    </p:spTree>
    <p:extLst>
      <p:ext uri="{BB962C8B-B14F-4D97-AF65-F5344CB8AC3E}">
        <p14:creationId xmlns:p14="http://schemas.microsoft.com/office/powerpoint/2010/main" val="493775239"/>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pter start slide, photo">
    <p:spTree>
      <p:nvGrpSpPr>
        <p:cNvPr id="1" name=""/>
        <p:cNvGrpSpPr/>
        <p:nvPr/>
      </p:nvGrpSpPr>
      <p:grpSpPr>
        <a:xfrm>
          <a:off x="0" y="0"/>
          <a:ext cx="0" cy="0"/>
          <a:chOff x="0" y="0"/>
          <a:chExt cx="0" cy="0"/>
        </a:xfrm>
      </p:grpSpPr>
      <p:sp>
        <p:nvSpPr>
          <p:cNvPr id="13" name="Bildplatzhalter">
            <a:extLst>
              <a:ext uri="{FF2B5EF4-FFF2-40B4-BE49-F238E27FC236}">
                <a16:creationId xmlns:a16="http://schemas.microsoft.com/office/drawing/2014/main" id="{670A352A-9075-4383-BC37-7EF209BB4A7F}"/>
              </a:ext>
            </a:extLst>
          </p:cNvPr>
          <p:cNvSpPr>
            <a:spLocks noGrp="1"/>
          </p:cNvSpPr>
          <p:nvPr>
            <p:ph type="pic" sz="quarter" idx="11" hasCustomPrompt="1"/>
          </p:nvPr>
        </p:nvSpPr>
        <p:spPr bwMode="gray">
          <a:xfrm>
            <a:off x="1" y="0"/>
            <a:ext cx="9144000" cy="5143500"/>
          </a:xfrm>
          <a:prstGeom prst="rect">
            <a:avLst/>
          </a:prstGeo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n-GB"/>
              <a:t>.</a:t>
            </a:r>
          </a:p>
        </p:txBody>
      </p:sp>
      <p:cxnSp>
        <p:nvCxnSpPr>
          <p:cNvPr id="6" name="Gerade Verbindung mit Pfeil 5">
            <a:extLst>
              <a:ext uri="{FF2B5EF4-FFF2-40B4-BE49-F238E27FC236}">
                <a16:creationId xmlns:a16="http://schemas.microsoft.com/office/drawing/2014/main" id="{FE685868-EA5A-4891-A28F-04F16BEAED38}"/>
              </a:ext>
            </a:extLst>
          </p:cNvPr>
          <p:cNvCxnSpPr/>
          <p:nvPr userDrawn="1"/>
        </p:nvCxnSpPr>
        <p:spPr bwMode="gray">
          <a:xfrm>
            <a:off x="4572000" y="933450"/>
            <a:ext cx="0" cy="685800"/>
          </a:xfrm>
          <a:prstGeom prst="straightConnector1">
            <a:avLst/>
          </a:prstGeom>
          <a:ln w="12700">
            <a:prstDash val="sysDash"/>
            <a:tailEnd type="triangle" w="lg" len="lg"/>
          </a:ln>
        </p:spPr>
        <p:style>
          <a:lnRef idx="1">
            <a:schemeClr val="accent1"/>
          </a:lnRef>
          <a:fillRef idx="0">
            <a:schemeClr val="accent1"/>
          </a:fillRef>
          <a:effectRef idx="0">
            <a:schemeClr val="accent1"/>
          </a:effectRef>
          <a:fontRef idx="minor">
            <a:schemeClr val="tx1"/>
          </a:fontRef>
        </p:style>
      </p:cxnSp>
      <p:sp>
        <p:nvSpPr>
          <p:cNvPr id="10" name="Dreieck">
            <a:extLst>
              <a:ext uri="{FF2B5EF4-FFF2-40B4-BE49-F238E27FC236}">
                <a16:creationId xmlns:a16="http://schemas.microsoft.com/office/drawing/2014/main" id="{22DB09A9-BCD0-4F35-8DC4-DDFE9DE6C2F9}"/>
              </a:ext>
            </a:extLst>
          </p:cNvPr>
          <p:cNvSpPr/>
          <p:nvPr userDrawn="1"/>
        </p:nvSpPr>
        <p:spPr bwMode="gray">
          <a:xfrm rot="5400000">
            <a:off x="-166847" y="421640"/>
            <a:ext cx="211456" cy="4572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1.">
            <a:extLst>
              <a:ext uri="{FF2B5EF4-FFF2-40B4-BE49-F238E27FC236}">
                <a16:creationId xmlns:a16="http://schemas.microsoft.com/office/drawing/2014/main" id="{DF731E94-BC4E-4147-8280-79F13CCEF08B}"/>
              </a:ext>
            </a:extLst>
          </p:cNvPr>
          <p:cNvSpPr/>
          <p:nvPr userDrawn="1"/>
        </p:nvSpPr>
        <p:spPr bwMode="gray">
          <a:xfrm>
            <a:off x="4092742" y="128165"/>
            <a:ext cx="1476375" cy="590931"/>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1. Click on this icon to insert a new photo.</a:t>
            </a:r>
          </a:p>
        </p:txBody>
      </p:sp>
      <p:sp>
        <p:nvSpPr>
          <p:cNvPr id="30" name="2.">
            <a:extLst>
              <a:ext uri="{FF2B5EF4-FFF2-40B4-BE49-F238E27FC236}">
                <a16:creationId xmlns:a16="http://schemas.microsoft.com/office/drawing/2014/main" id="{6B919EA4-50E9-46C9-AC5A-76AC20E25106}"/>
              </a:ext>
            </a:extLst>
          </p:cNvPr>
          <p:cNvSpPr/>
          <p:nvPr userDrawn="1"/>
        </p:nvSpPr>
        <p:spPr bwMode="gray">
          <a:xfrm>
            <a:off x="5501862" y="128165"/>
            <a:ext cx="1476375" cy="258532"/>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2. Reset the slide.</a:t>
            </a:r>
          </a:p>
        </p:txBody>
      </p:sp>
      <p:sp>
        <p:nvSpPr>
          <p:cNvPr id="31" name="3.">
            <a:extLst>
              <a:ext uri="{FF2B5EF4-FFF2-40B4-BE49-F238E27FC236}">
                <a16:creationId xmlns:a16="http://schemas.microsoft.com/office/drawing/2014/main" id="{36FCB48E-A225-433E-9552-1EC05D2E90CB}"/>
              </a:ext>
            </a:extLst>
          </p:cNvPr>
          <p:cNvSpPr/>
          <p:nvPr userDrawn="1"/>
        </p:nvSpPr>
        <p:spPr bwMode="gray">
          <a:xfrm>
            <a:off x="7261861" y="128165"/>
            <a:ext cx="1863194" cy="590931"/>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3. Where necessary, change the section using the ‘Crop’ function.</a:t>
            </a:r>
          </a:p>
        </p:txBody>
      </p:sp>
      <p:sp>
        <p:nvSpPr>
          <p:cNvPr id="32" name="how">
            <a:extLst>
              <a:ext uri="{FF2B5EF4-FFF2-40B4-BE49-F238E27FC236}">
                <a16:creationId xmlns:a16="http://schemas.microsoft.com/office/drawing/2014/main" id="{308DC210-80AE-4E96-8C9E-08E1D0F3C4B1}"/>
              </a:ext>
            </a:extLst>
          </p:cNvPr>
          <p:cNvSpPr txBox="1"/>
          <p:nvPr userDrawn="1"/>
        </p:nvSpPr>
        <p:spPr bwMode="gray">
          <a:xfrm>
            <a:off x="-2857397" y="177800"/>
            <a:ext cx="2796278" cy="923330"/>
          </a:xfrm>
          <a:prstGeom prst="rect">
            <a:avLst/>
          </a:prstGeom>
          <a:noFill/>
        </p:spPr>
        <p:txBody>
          <a:bodyPr wrap="none" rtlCol="0">
            <a:spAutoFit/>
          </a:bodyPr>
          <a:lstStyle/>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Click on image above transparent section.</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Delete image by pressing the DEL key.</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Click on small icon in centre of page.</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Select photo.</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Select ‘Home / Reset ’.</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If required, edit the section under ‘Format/Crop ’.</a:t>
            </a:r>
          </a:p>
        </p:txBody>
      </p:sp>
      <p:pic>
        <p:nvPicPr>
          <p:cNvPr id="23" name="Grafik 22" descr="Ein Bild, das Screenshot enthält.&#10;&#10;Automatisch generierte Beschreibung">
            <a:extLst>
              <a:ext uri="{FF2B5EF4-FFF2-40B4-BE49-F238E27FC236}">
                <a16:creationId xmlns:a16="http://schemas.microsoft.com/office/drawing/2014/main" id="{AFC53F5D-C099-4AB8-BEA0-0C0599C54F28}"/>
              </a:ext>
            </a:extLst>
          </p:cNvPr>
          <p:cNvPicPr>
            <a:picLocks noChangeAspect="1"/>
          </p:cNvPicPr>
          <p:nvPr userDrawn="1"/>
        </p:nvPicPr>
        <p:blipFill rotWithShape="1">
          <a:blip r:embed="rId2"/>
          <a:srcRect l="50418" r="36621"/>
          <a:stretch/>
        </p:blipFill>
        <p:spPr>
          <a:xfrm>
            <a:off x="7497546" y="772118"/>
            <a:ext cx="387893" cy="590931"/>
          </a:xfrm>
          <a:prstGeom prst="rect">
            <a:avLst/>
          </a:prstGeom>
        </p:spPr>
      </p:pic>
      <p:grpSp>
        <p:nvGrpSpPr>
          <p:cNvPr id="33" name="Gruppieren 32">
            <a:extLst>
              <a:ext uri="{FF2B5EF4-FFF2-40B4-BE49-F238E27FC236}">
                <a16:creationId xmlns:a16="http://schemas.microsoft.com/office/drawing/2014/main" id="{71BF95A1-C507-454F-AD5B-C1AE17A76F07}"/>
              </a:ext>
            </a:extLst>
          </p:cNvPr>
          <p:cNvGrpSpPr/>
          <p:nvPr userDrawn="1"/>
        </p:nvGrpSpPr>
        <p:grpSpPr>
          <a:xfrm>
            <a:off x="5604594" y="776007"/>
            <a:ext cx="1588101" cy="650246"/>
            <a:chOff x="5604594" y="1459908"/>
            <a:chExt cx="1588101" cy="650246"/>
          </a:xfrm>
        </p:grpSpPr>
        <p:pic>
          <p:nvPicPr>
            <p:cNvPr id="34" name="Grafik 33" descr="Ein Bild, das Screenshot enthält.&#10;&#10;Automatisch generierte Beschreibung">
              <a:extLst>
                <a:ext uri="{FF2B5EF4-FFF2-40B4-BE49-F238E27FC236}">
                  <a16:creationId xmlns:a16="http://schemas.microsoft.com/office/drawing/2014/main" id="{355A07BF-0F32-412A-AAD2-48911D07B2F8}"/>
                </a:ext>
              </a:extLst>
            </p:cNvPr>
            <p:cNvPicPr>
              <a:picLocks noChangeAspect="1"/>
            </p:cNvPicPr>
            <p:nvPr userDrawn="1"/>
          </p:nvPicPr>
          <p:blipFill>
            <a:blip r:embed="rId3"/>
            <a:stretch>
              <a:fillRect/>
            </a:stretch>
          </p:blipFill>
          <p:spPr>
            <a:xfrm>
              <a:off x="5604594" y="1459908"/>
              <a:ext cx="1588101" cy="650246"/>
            </a:xfrm>
            <a:prstGeom prst="rect">
              <a:avLst/>
            </a:prstGeom>
          </p:spPr>
        </p:pic>
        <p:sp>
          <p:nvSpPr>
            <p:cNvPr id="35" name="Rechteck 34">
              <a:extLst>
                <a:ext uri="{FF2B5EF4-FFF2-40B4-BE49-F238E27FC236}">
                  <a16:creationId xmlns:a16="http://schemas.microsoft.com/office/drawing/2014/main" id="{B2564D52-B4AC-4D61-B46E-BE3CE7851C95}"/>
                </a:ext>
              </a:extLst>
            </p:cNvPr>
            <p:cNvSpPr/>
            <p:nvPr userDrawn="1"/>
          </p:nvSpPr>
          <p:spPr bwMode="gray">
            <a:xfrm>
              <a:off x="6631396" y="1739890"/>
              <a:ext cx="482357" cy="179961"/>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36" name="Rechteck">
            <a:extLst>
              <a:ext uri="{FF2B5EF4-FFF2-40B4-BE49-F238E27FC236}">
                <a16:creationId xmlns:a16="http://schemas.microsoft.com/office/drawing/2014/main" id="{9A38222B-6179-4D47-87DD-F77D00C82A5F}"/>
              </a:ext>
            </a:extLst>
          </p:cNvPr>
          <p:cNvSpPr/>
          <p:nvPr userDrawn="1"/>
        </p:nvSpPr>
        <p:spPr bwMode="gray">
          <a:xfrm>
            <a:off x="7530036" y="959758"/>
            <a:ext cx="334720" cy="338137"/>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Headline">
            <a:extLst>
              <a:ext uri="{FF2B5EF4-FFF2-40B4-BE49-F238E27FC236}">
                <a16:creationId xmlns:a16="http://schemas.microsoft.com/office/drawing/2014/main" id="{0B1E95B5-1D3A-4023-88C5-8FAF0899971E}"/>
              </a:ext>
            </a:extLst>
          </p:cNvPr>
          <p:cNvSpPr>
            <a:spLocks noGrp="1"/>
          </p:cNvSpPr>
          <p:nvPr>
            <p:ph type="title" hasCustomPrompt="1"/>
          </p:nvPr>
        </p:nvSpPr>
        <p:spPr bwMode="gray">
          <a:xfrm>
            <a:off x="0" y="3187350"/>
            <a:ext cx="9144000" cy="1956150"/>
          </a:xfrm>
          <a:prstGeom prst="rect">
            <a:avLst/>
          </a:prstGeom>
          <a:solidFill>
            <a:schemeClr val="bg1">
              <a:alpha val="60000"/>
            </a:schemeClr>
          </a:solidFill>
        </p:spPr>
        <p:txBody>
          <a:bodyPr wrap="square" lIns="684000" tIns="432000" rIns="2124000" bIns="792000">
            <a:spAutoFit/>
          </a:bodyPr>
          <a:lstStyle>
            <a:lvl1pPr>
              <a:defRPr sz="2600" b="1">
                <a:solidFill>
                  <a:srgbClr val="004C82"/>
                </a:solidFill>
              </a:defRPr>
            </a:lvl1pPr>
          </a:lstStyle>
          <a:p>
            <a:r>
              <a:rPr lang="en-GB"/>
              <a:t>Section start slide with Nexus key visual </a:t>
            </a:r>
          </a:p>
        </p:txBody>
      </p:sp>
      <p:sp>
        <p:nvSpPr>
          <p:cNvPr id="28" name="Subline">
            <a:extLst>
              <a:ext uri="{FF2B5EF4-FFF2-40B4-BE49-F238E27FC236}">
                <a16:creationId xmlns:a16="http://schemas.microsoft.com/office/drawing/2014/main" id="{6699B1E5-C447-4674-92BB-C2A1F3ADCF99}"/>
              </a:ext>
            </a:extLst>
          </p:cNvPr>
          <p:cNvSpPr>
            <a:spLocks noGrp="1"/>
          </p:cNvSpPr>
          <p:nvPr>
            <p:ph type="body" sz="quarter" idx="10" hasCustomPrompt="1"/>
          </p:nvPr>
        </p:nvSpPr>
        <p:spPr bwMode="gray">
          <a:xfrm>
            <a:off x="579600" y="4489200"/>
            <a:ext cx="6437019" cy="384721"/>
          </a:xfrm>
          <a:prstGeom prst="rect">
            <a:avLst/>
          </a:prstGeom>
        </p:spPr>
        <p:txBody>
          <a:bodyPr wrap="square">
            <a:spAutoFit/>
          </a:bodyPr>
          <a:lstStyle>
            <a:lvl1pPr marL="0" indent="0">
              <a:lnSpc>
                <a:spcPct val="95000"/>
              </a:lnSpc>
              <a:spcBef>
                <a:spcPts val="0"/>
              </a:spcBef>
              <a:spcAft>
                <a:spcPts val="0"/>
              </a:spcAft>
              <a:buNone/>
              <a:defRPr sz="2000">
                <a:solidFill>
                  <a:srgbClr val="004C82"/>
                </a:solidFill>
                <a:latin typeface="+mj-lt"/>
              </a:defRPr>
            </a:lvl1pPr>
          </a:lstStyle>
          <a:p>
            <a:r>
              <a:rPr lang="en-GB"/>
              <a:t>This is the sub-line</a:t>
            </a:r>
          </a:p>
        </p:txBody>
      </p:sp>
    </p:spTree>
    <p:extLst>
      <p:ext uri="{BB962C8B-B14F-4D97-AF65-F5344CB8AC3E}">
        <p14:creationId xmlns:p14="http://schemas.microsoft.com/office/powerpoint/2010/main" val="2628188471"/>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5CF16B-A69D-4E35-99F3-11BCC87AFA5B}"/>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4" name="Text Placeholder 3">
            <a:extLst>
              <a:ext uri="{FF2B5EF4-FFF2-40B4-BE49-F238E27FC236}">
                <a16:creationId xmlns:a16="http://schemas.microsoft.com/office/drawing/2014/main" id="{F221E858-4C1D-4E64-8CA3-0FAA3F59D821}"/>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316ACBA7-BA23-4C72-BC45-DF3866FFCB02}"/>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000" b="1">
                <a:solidFill>
                  <a:srgbClr val="575756"/>
                </a:solidFill>
              </a:defRPr>
            </a:lvl1pPr>
          </a:lstStyle>
          <a:p>
            <a:fld id="{CF23C0C3-F0EC-4AF0-84C8-08554CFEDD03}" type="slidenum">
              <a:rPr lang="en-GB" smtClean="0"/>
              <a:pPr/>
              <a:t>‹Nr.›</a:t>
            </a:fld>
            <a:endParaRPr lang="en-GB"/>
          </a:p>
        </p:txBody>
      </p:sp>
      <p:sp>
        <p:nvSpPr>
          <p:cNvPr id="5" name="Date Placeholder 4">
            <a:extLst>
              <a:ext uri="{FF2B5EF4-FFF2-40B4-BE49-F238E27FC236}">
                <a16:creationId xmlns:a16="http://schemas.microsoft.com/office/drawing/2014/main" id="{96949F47-D9FE-4246-AB38-C646A5143052}"/>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rgbClr val="575756"/>
                </a:solidFill>
                <a:latin typeface="+mj-lt"/>
              </a:defRPr>
            </a:lvl1pPr>
          </a:lstStyle>
          <a:p>
            <a:fld id="{B48E1DEE-0CFD-418B-A6C1-CBB3CC1B5558}" type="datetime4">
              <a:rPr lang="en-GB" smtClean="0"/>
              <a:pPr/>
              <a:t>14 September 2022</a:t>
            </a:fld>
            <a:endParaRPr lang="en-GB"/>
          </a:p>
        </p:txBody>
      </p:sp>
    </p:spTree>
    <p:extLst>
      <p:ext uri="{BB962C8B-B14F-4D97-AF65-F5344CB8AC3E}">
        <p14:creationId xmlns:p14="http://schemas.microsoft.com/office/powerpoint/2010/main" val="4039776046"/>
      </p:ext>
    </p:extLst>
  </p:cSld>
  <p:clrMap bg1="lt1" tx1="dk1" bg2="lt2" tx2="dk2" accent1="accent1" accent2="accent2" accent3="accent3" accent4="accent4" accent5="accent5" accent6="accent6" hlink="hlink" folHlink="folHlink"/>
  <p:sldLayoutIdLst>
    <p:sldLayoutId id="2147483674" r:id="rId1"/>
    <p:sldLayoutId id="2147483861" r:id="rId2"/>
    <p:sldLayoutId id="2147483875" r:id="rId3"/>
    <p:sldLayoutId id="2147483862" r:id="rId4"/>
    <p:sldLayoutId id="2147483873" r:id="rId5"/>
    <p:sldLayoutId id="2147483874" r:id="rId6"/>
    <p:sldLayoutId id="2147483858" r:id="rId7"/>
    <p:sldLayoutId id="2147483824" r:id="rId8"/>
    <p:sldLayoutId id="2147483822" r:id="rId9"/>
    <p:sldLayoutId id="2147483823" r:id="rId10"/>
    <p:sldLayoutId id="2147483865" r:id="rId11"/>
    <p:sldLayoutId id="2147483867" r:id="rId12"/>
    <p:sldLayoutId id="2147483821" r:id="rId13"/>
    <p:sldLayoutId id="2147483825" r:id="rId14"/>
    <p:sldLayoutId id="2147483832" r:id="rId15"/>
    <p:sldLayoutId id="2147483838" r:id="rId16"/>
    <p:sldLayoutId id="2147483828" r:id="rId17"/>
    <p:sldLayoutId id="2147483870" r:id="rId18"/>
    <p:sldLayoutId id="2147483830" r:id="rId19"/>
    <p:sldLayoutId id="2147483831" r:id="rId20"/>
    <p:sldLayoutId id="2147483866" r:id="rId21"/>
    <p:sldLayoutId id="2147483836" r:id="rId22"/>
    <p:sldLayoutId id="2147483868" r:id="rId23"/>
    <p:sldLayoutId id="2147483837" r:id="rId24"/>
    <p:sldLayoutId id="2147483839" r:id="rId25"/>
    <p:sldLayoutId id="2147483871" r:id="rId26"/>
    <p:sldLayoutId id="2147483852" r:id="rId27"/>
    <p:sldLayoutId id="2147483872" r:id="rId28"/>
    <p:sldLayoutId id="2147483843" r:id="rId29"/>
    <p:sldLayoutId id="2147483847" r:id="rId30"/>
    <p:sldLayoutId id="2147483846" r:id="rId31"/>
    <p:sldLayoutId id="2147483863" r:id="rId32"/>
    <p:sldLayoutId id="2147483841" r:id="rId33"/>
    <p:sldLayoutId id="2147483842" r:id="rId34"/>
    <p:sldLayoutId id="2147483857" r:id="rId35"/>
    <p:sldLayoutId id="2147483856" r:id="rId36"/>
    <p:sldLayoutId id="2147483840" r:id="rId37"/>
  </p:sldLayoutIdLst>
  <p:transition>
    <p:fade/>
  </p:transition>
  <p:hf hdr="0" ftr="0"/>
  <p:txStyles>
    <p:titleStyle>
      <a:lvl1pPr algn="l" defTabSz="685800" rtl="0" eaLnBrk="1" latinLnBrk="0" hangingPunct="1">
        <a:lnSpc>
          <a:spcPct val="90000"/>
        </a:lnSpc>
        <a:spcBef>
          <a:spcPct val="0"/>
        </a:spcBef>
        <a:buNone/>
        <a:defRPr sz="2600" b="1" kern="1200" cap="none" baseline="0">
          <a:solidFill>
            <a:schemeClr val="tx1"/>
          </a:solidFill>
          <a:latin typeface="+mj-lt"/>
          <a:ea typeface="+mj-ea"/>
          <a:cs typeface="+mj-cs"/>
        </a:defRPr>
      </a:lvl1pPr>
    </p:titleStyle>
    <p:bodyStyle>
      <a:lvl1pPr marL="0" indent="0" algn="l" defTabSz="685800" rtl="0" eaLnBrk="1" latinLnBrk="0" hangingPunct="1">
        <a:lnSpc>
          <a:spcPct val="90000"/>
        </a:lnSpc>
        <a:spcBef>
          <a:spcPts val="600"/>
        </a:spcBef>
        <a:buFont typeface="Arial" panose="020B0604020202020204" pitchFamily="34" charset="0"/>
        <a:buNone/>
        <a:defRPr lang="de-DE" sz="2000" kern="1200" dirty="0" smtClean="0">
          <a:solidFill>
            <a:schemeClr val="tx1"/>
          </a:solidFill>
          <a:latin typeface="Calibri" panose="020F0502020204030204" pitchFamily="34" charset="0"/>
          <a:ea typeface="+mn-ea"/>
          <a:cs typeface="Calibri" panose="020F0502020204030204" pitchFamily="34" charset="0"/>
        </a:defRPr>
      </a:lvl1pPr>
      <a:lvl2pPr marL="273050" indent="-273050" algn="l" defTabSz="685800" rtl="0" eaLnBrk="1" latinLnBrk="0" hangingPunct="1">
        <a:lnSpc>
          <a:spcPct val="90000"/>
        </a:lnSpc>
        <a:spcBef>
          <a:spcPts val="600"/>
        </a:spcBef>
        <a:spcAft>
          <a:spcPts val="0"/>
        </a:spcAft>
        <a:buClr>
          <a:srgbClr val="F4971A"/>
        </a:buClr>
        <a:buSzPct val="125000"/>
        <a:buFont typeface="Wingdings" panose="05000000000000000000" pitchFamily="2" charset="2"/>
        <a:buChar char="§"/>
        <a:defRPr lang="de-DE" sz="2000" kern="1200" dirty="0" smtClean="0">
          <a:solidFill>
            <a:schemeClr val="tx1"/>
          </a:solidFill>
          <a:latin typeface="Calibri" panose="020F0502020204030204" pitchFamily="34" charset="0"/>
          <a:ea typeface="+mn-ea"/>
          <a:cs typeface="Calibri" panose="020F0502020204030204" pitchFamily="34" charset="0"/>
        </a:defRPr>
      </a:lvl2pPr>
      <a:lvl3pPr marL="536575" indent="-263525" algn="l" defTabSz="685800" rtl="0" eaLnBrk="1" latinLnBrk="0" hangingPunct="1">
        <a:lnSpc>
          <a:spcPct val="90000"/>
        </a:lnSpc>
        <a:spcBef>
          <a:spcPts val="600"/>
        </a:spcBef>
        <a:spcAft>
          <a:spcPts val="0"/>
        </a:spcAft>
        <a:buClr>
          <a:srgbClr val="F4971A"/>
        </a:buClr>
        <a:buSzPct val="125000"/>
        <a:buFont typeface="Symbol" panose="05050102010706020507" pitchFamily="18" charset="2"/>
        <a:buChar char="-"/>
        <a:defRPr lang="de-DE" sz="1800" kern="1200" dirty="0">
          <a:solidFill>
            <a:schemeClr val="tx1"/>
          </a:solidFill>
          <a:latin typeface="Calibri" panose="020F0502020204030204" pitchFamily="34" charset="0"/>
          <a:ea typeface="+mn-ea"/>
          <a:cs typeface="Calibri" panose="020F050202020403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78" userDrawn="1">
          <p15:clr>
            <a:srgbClr val="F26B43"/>
          </p15:clr>
        </p15:guide>
        <p15:guide id="5" orient="horz" pos="3162" userDrawn="1">
          <p15:clr>
            <a:srgbClr val="F26B43"/>
          </p15:clr>
        </p15:guide>
        <p15:guide id="7" pos="5680" userDrawn="1">
          <p15:clr>
            <a:srgbClr val="F26B43"/>
          </p15:clr>
        </p15:guide>
        <p15:guide id="8" pos="77"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jpeg"/><Relationship Id="rId9" Type="http://schemas.openxmlformats.org/officeDocument/2006/relationships/image" Target="../media/image35.png"/></Relationships>
</file>

<file path=ppt/slides/_rels/slide1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8" Type="http://schemas.openxmlformats.org/officeDocument/2006/relationships/image" Target="../media/image47.sv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notesSlide" Target="../notesSlides/notesSlide19.xml"/><Relationship Id="rId1" Type="http://schemas.openxmlformats.org/officeDocument/2006/relationships/slideLayout" Target="../slideLayouts/slideLayout15.xml"/><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43.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jpeg"/><Relationship Id="rId9" Type="http://schemas.openxmlformats.org/officeDocument/2006/relationships/image" Target="../media/image3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73B6E45-0892-42BC-BE6B-663CEDF24A29}"/>
              </a:ext>
            </a:extLst>
          </p:cNvPr>
          <p:cNvSpPr>
            <a:spLocks noGrp="1"/>
          </p:cNvSpPr>
          <p:nvPr>
            <p:ph type="dt" sz="half" idx="13"/>
          </p:nvPr>
        </p:nvSpPr>
        <p:spPr>
          <a:xfrm>
            <a:off x="684000" y="4124658"/>
            <a:ext cx="1618490" cy="215988"/>
          </a:xfrm>
        </p:spPr>
        <p:txBody>
          <a:bodyPr/>
          <a:lstStyle/>
          <a:p>
            <a:fld id="{6FE78462-EC25-4D6F-859E-EAAB761FF960}" type="datetime4">
              <a:rPr lang="en-GB" smtClean="0"/>
              <a:pPr/>
              <a:t>14 September 2022</a:t>
            </a:fld>
            <a:endParaRPr lang="en-GB" dirty="0"/>
          </a:p>
        </p:txBody>
      </p:sp>
      <p:pic>
        <p:nvPicPr>
          <p:cNvPr id="13" name="Picture Placeholder 12" descr="Logo&#10;&#10;Description automatically generated">
            <a:extLst>
              <a:ext uri="{FF2B5EF4-FFF2-40B4-BE49-F238E27FC236}">
                <a16:creationId xmlns:a16="http://schemas.microsoft.com/office/drawing/2014/main" id="{E572B4E6-3A5A-4238-898E-7C3B5CB334DB}"/>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val="0"/>
              </a:ext>
            </a:extLst>
          </a:blip>
          <a:srcRect/>
          <a:stretch/>
        </p:blipFill>
        <p:spPr>
          <a:xfrm>
            <a:off x="2805657" y="295848"/>
            <a:ext cx="705014" cy="667137"/>
          </a:xfrm>
        </p:spPr>
      </p:pic>
      <p:pic>
        <p:nvPicPr>
          <p:cNvPr id="15" name="Picture Placeholder 14" descr="Logo, company name&#10;&#10;Description automatically generated">
            <a:extLst>
              <a:ext uri="{FF2B5EF4-FFF2-40B4-BE49-F238E27FC236}">
                <a16:creationId xmlns:a16="http://schemas.microsoft.com/office/drawing/2014/main" id="{E1FBD9C7-F063-47CD-95BE-CB9534A3B268}"/>
              </a:ext>
            </a:extLst>
          </p:cNvPr>
          <p:cNvPicPr>
            <a:picLocks noGrp="1" noChangeAspect="1"/>
          </p:cNvPicPr>
          <p:nvPr>
            <p:ph type="pic" sz="quarter" idx="15"/>
          </p:nvPr>
        </p:nvPicPr>
        <p:blipFill rotWithShape="1">
          <a:blip r:embed="rId4" cstate="screen">
            <a:extLst>
              <a:ext uri="{28A0092B-C50C-407E-A947-70E740481C1C}">
                <a14:useLocalDpi xmlns:a14="http://schemas.microsoft.com/office/drawing/2010/main" val="0"/>
              </a:ext>
            </a:extLst>
          </a:blip>
          <a:srcRect l="-3115" r="-3115"/>
          <a:stretch/>
        </p:blipFill>
        <p:spPr>
          <a:xfrm>
            <a:off x="3783559" y="298701"/>
            <a:ext cx="705014" cy="667137"/>
          </a:xfrm>
        </p:spPr>
      </p:pic>
      <p:pic>
        <p:nvPicPr>
          <p:cNvPr id="17" name="Picture Placeholder 16" descr="Logo&#10;&#10;Description automatically generated">
            <a:extLst>
              <a:ext uri="{FF2B5EF4-FFF2-40B4-BE49-F238E27FC236}">
                <a16:creationId xmlns:a16="http://schemas.microsoft.com/office/drawing/2014/main" id="{09F2D90E-9EE8-460F-9EBC-6026AE8E02D5}"/>
              </a:ext>
            </a:extLst>
          </p:cNvPr>
          <p:cNvPicPr>
            <a:picLocks noGrp="1" noChangeAspect="1"/>
          </p:cNvPicPr>
          <p:nvPr>
            <p:ph type="pic" sz="quarter" idx="16"/>
          </p:nvPr>
        </p:nvPicPr>
        <p:blipFill rotWithShape="1">
          <a:blip r:embed="rId5" cstate="screen">
            <a:extLst>
              <a:ext uri="{28A0092B-C50C-407E-A947-70E740481C1C}">
                <a14:useLocalDpi xmlns:a14="http://schemas.microsoft.com/office/drawing/2010/main" val="0"/>
              </a:ext>
            </a:extLst>
          </a:blip>
          <a:srcRect/>
          <a:stretch/>
        </p:blipFill>
        <p:spPr>
          <a:xfrm>
            <a:off x="4761461" y="295848"/>
            <a:ext cx="705014" cy="667137"/>
          </a:xfrm>
        </p:spPr>
      </p:pic>
      <p:pic>
        <p:nvPicPr>
          <p:cNvPr id="19" name="Picture Placeholder 18" descr="Logo&#10;&#10;Description automatically generated">
            <a:extLst>
              <a:ext uri="{FF2B5EF4-FFF2-40B4-BE49-F238E27FC236}">
                <a16:creationId xmlns:a16="http://schemas.microsoft.com/office/drawing/2014/main" id="{8ABA32F2-2450-4F60-8651-AFEF19DBA264}"/>
              </a:ext>
            </a:extLst>
          </p:cNvPr>
          <p:cNvPicPr>
            <a:picLocks noGrp="1" noChangeAspect="1"/>
          </p:cNvPicPr>
          <p:nvPr>
            <p:ph type="pic" sz="quarter" idx="17"/>
          </p:nvPr>
        </p:nvPicPr>
        <p:blipFill rotWithShape="1">
          <a:blip r:embed="rId6" cstate="screen">
            <a:extLst>
              <a:ext uri="{28A0092B-C50C-407E-A947-70E740481C1C}">
                <a14:useLocalDpi xmlns:a14="http://schemas.microsoft.com/office/drawing/2010/main" val="0"/>
              </a:ext>
            </a:extLst>
          </a:blip>
          <a:srcRect/>
          <a:stretch/>
        </p:blipFill>
        <p:spPr>
          <a:xfrm>
            <a:off x="5739227" y="298700"/>
            <a:ext cx="705014" cy="667137"/>
          </a:xfrm>
        </p:spPr>
      </p:pic>
      <p:sp>
        <p:nvSpPr>
          <p:cNvPr id="5" name="Titel 4">
            <a:extLst>
              <a:ext uri="{FF2B5EF4-FFF2-40B4-BE49-F238E27FC236}">
                <a16:creationId xmlns:a16="http://schemas.microsoft.com/office/drawing/2014/main" id="{DA4B6E36-91F3-4E87-8523-5E8819651E12}"/>
              </a:ext>
            </a:extLst>
          </p:cNvPr>
          <p:cNvSpPr>
            <a:spLocks noGrp="1"/>
          </p:cNvSpPr>
          <p:nvPr>
            <p:ph type="title"/>
          </p:nvPr>
        </p:nvSpPr>
        <p:spPr>
          <a:xfrm>
            <a:off x="684000" y="2040531"/>
            <a:ext cx="7971711" cy="812530"/>
          </a:xfrm>
        </p:spPr>
        <p:txBody>
          <a:bodyPr/>
          <a:lstStyle/>
          <a:p>
            <a:r>
              <a:rPr lang="en-US" dirty="0"/>
              <a:t>Module I - Introduction to the Water-Energy-Food Security (WEF) Nexus</a:t>
            </a:r>
            <a:endParaRPr lang="de-DE" dirty="0"/>
          </a:p>
        </p:txBody>
      </p:sp>
      <p:pic>
        <p:nvPicPr>
          <p:cNvPr id="14" name="Picture Placeholder 29" descr="Icon&#10;&#10;Description automatically generated">
            <a:extLst>
              <a:ext uri="{FF2B5EF4-FFF2-40B4-BE49-F238E27FC236}">
                <a16:creationId xmlns:a16="http://schemas.microsoft.com/office/drawing/2014/main" id="{5E38E7FB-14C1-4397-ADFB-800EABBA639A}"/>
              </a:ext>
            </a:extLst>
          </p:cNvPr>
          <p:cNvPicPr>
            <a:picLocks noGrp="1" noChangeAspect="1"/>
          </p:cNvPicPr>
          <p:nvPr/>
        </p:nvPicPr>
        <p:blipFill rotWithShape="1">
          <a:blip r:embed="rId7" cstate="screen">
            <a:extLst>
              <a:ext uri="{28A0092B-C50C-407E-A947-70E740481C1C}">
                <a14:useLocalDpi xmlns:a14="http://schemas.microsoft.com/office/drawing/2010/main" val="0"/>
              </a:ext>
            </a:extLst>
          </a:blip>
          <a:srcRect/>
          <a:stretch/>
        </p:blipFill>
        <p:spPr>
          <a:xfrm>
            <a:off x="2805657" y="4109924"/>
            <a:ext cx="704840" cy="628843"/>
          </a:xfrm>
          <a:prstGeom prst="rect">
            <a:avLst/>
          </a:prstGeom>
        </p:spPr>
      </p:pic>
      <p:pic>
        <p:nvPicPr>
          <p:cNvPr id="16" name="Picture Placeholder 35" descr="A screenshot of a video game&#10;&#10;Description automatically generated with medium confidence">
            <a:extLst>
              <a:ext uri="{FF2B5EF4-FFF2-40B4-BE49-F238E27FC236}">
                <a16:creationId xmlns:a16="http://schemas.microsoft.com/office/drawing/2014/main" id="{14CDB087-49CA-42A1-8E0D-84D9B22E54B2}"/>
              </a:ext>
            </a:extLst>
          </p:cNvPr>
          <p:cNvPicPr>
            <a:picLocks noGrp="1" noChangeAspect="1"/>
          </p:cNvPicPr>
          <p:nvPr/>
        </p:nvPicPr>
        <p:blipFill rotWithShape="1">
          <a:blip r:embed="rId8" cstate="screen">
            <a:extLst>
              <a:ext uri="{28A0092B-C50C-407E-A947-70E740481C1C}">
                <a14:useLocalDpi xmlns:a14="http://schemas.microsoft.com/office/drawing/2010/main" val="0"/>
              </a:ext>
            </a:extLst>
          </a:blip>
          <a:srcRect t="-32334" b="-32334"/>
          <a:stretch/>
        </p:blipFill>
        <p:spPr>
          <a:xfrm>
            <a:off x="3840216" y="4114664"/>
            <a:ext cx="1386193" cy="619362"/>
          </a:xfrm>
          <a:prstGeom prst="rect">
            <a:avLst/>
          </a:prstGeom>
        </p:spPr>
      </p:pic>
      <p:grpSp>
        <p:nvGrpSpPr>
          <p:cNvPr id="18" name="Gruppieren 17">
            <a:extLst>
              <a:ext uri="{FF2B5EF4-FFF2-40B4-BE49-F238E27FC236}">
                <a16:creationId xmlns:a16="http://schemas.microsoft.com/office/drawing/2014/main" id="{B23C5F83-05A9-4EA5-AF77-AF904044BDBC}"/>
              </a:ext>
            </a:extLst>
          </p:cNvPr>
          <p:cNvGrpSpPr/>
          <p:nvPr/>
        </p:nvGrpSpPr>
        <p:grpSpPr>
          <a:xfrm>
            <a:off x="5556128" y="4127258"/>
            <a:ext cx="1163676" cy="594174"/>
            <a:chOff x="5879834" y="4120327"/>
            <a:chExt cx="1163676" cy="594174"/>
          </a:xfrm>
        </p:grpSpPr>
        <p:pic>
          <p:nvPicPr>
            <p:cNvPr id="20" name="Picture 2">
              <a:extLst>
                <a:ext uri="{FF2B5EF4-FFF2-40B4-BE49-F238E27FC236}">
                  <a16:creationId xmlns:a16="http://schemas.microsoft.com/office/drawing/2014/main" id="{B5664FC2-8556-40AC-A831-713217D4B4A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79834" y="4246501"/>
              <a:ext cx="1163676" cy="468000"/>
            </a:xfrm>
            <a:prstGeom prst="rect">
              <a:avLst/>
            </a:prstGeom>
            <a:noFill/>
            <a:extLst>
              <a:ext uri="{909E8E84-426E-40DD-AFC4-6F175D3DCCD1}">
                <a14:hiddenFill xmlns:a14="http://schemas.microsoft.com/office/drawing/2010/main">
                  <a:solidFill>
                    <a:srgbClr val="FFFFFF"/>
                  </a:solidFill>
                </a14:hiddenFill>
              </a:ext>
            </a:extLst>
          </p:spPr>
        </p:pic>
        <p:sp>
          <p:nvSpPr>
            <p:cNvPr id="21" name="Textfeld 1">
              <a:extLst>
                <a:ext uri="{FF2B5EF4-FFF2-40B4-BE49-F238E27FC236}">
                  <a16:creationId xmlns:a16="http://schemas.microsoft.com/office/drawing/2014/main" id="{75FE620F-B4DD-4C23-9644-156D14E8AB41}"/>
                </a:ext>
              </a:extLst>
            </p:cNvPr>
            <p:cNvSpPr txBox="1"/>
            <p:nvPr/>
          </p:nvSpPr>
          <p:spPr>
            <a:xfrm>
              <a:off x="5879834" y="4120327"/>
              <a:ext cx="904415" cy="200055"/>
            </a:xfrm>
            <a:prstGeom prst="rect">
              <a:avLst/>
            </a:prstGeom>
            <a:noFill/>
          </p:spPr>
          <p:txBody>
            <a:bodyPr wrap="none" rtlCol="0">
              <a:spAutoFit/>
            </a:bodyPr>
            <a:ls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r>
                <a:rPr lang="de-DE" sz="700" dirty="0">
                  <a:solidFill>
                    <a:srgbClr val="2C2B2A"/>
                  </a:solidFill>
                  <a:latin typeface="Calibri" panose="020F0502020204030204" pitchFamily="34" charset="0"/>
                  <a:cs typeface="Calibri" panose="020F0502020204030204" pitchFamily="34" charset="0"/>
                </a:rPr>
                <a:t>In cooperation with</a:t>
              </a:r>
            </a:p>
          </p:txBody>
        </p:sp>
      </p:grpSp>
    </p:spTree>
    <p:extLst>
      <p:ext uri="{BB962C8B-B14F-4D97-AF65-F5344CB8AC3E}">
        <p14:creationId xmlns:p14="http://schemas.microsoft.com/office/powerpoint/2010/main" val="2339177345"/>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platzhalter 6">
            <a:extLst>
              <a:ext uri="{FF2B5EF4-FFF2-40B4-BE49-F238E27FC236}">
                <a16:creationId xmlns:a16="http://schemas.microsoft.com/office/drawing/2014/main" id="{F1F3BFA7-6BBA-4D73-84D4-646F1C579CA7}"/>
              </a:ext>
            </a:extLst>
          </p:cNvPr>
          <p:cNvPicPr>
            <a:picLocks noGrp="1" noChangeAspect="1"/>
          </p:cNvPicPr>
          <p:nvPr>
            <p:ph type="pic" sz="quarter" idx="18"/>
          </p:nvPr>
        </p:nvPicPr>
        <p:blipFill>
          <a:blip r:embed="rId3" cstate="screen">
            <a:extLst>
              <a:ext uri="{28A0092B-C50C-407E-A947-70E740481C1C}">
                <a14:useLocalDpi xmlns:a14="http://schemas.microsoft.com/office/drawing/2010/main" val="0"/>
              </a:ext>
            </a:extLst>
          </a:blip>
          <a:srcRect/>
          <a:stretch>
            <a:fillRect/>
          </a:stretch>
        </p:blipFill>
        <p:spPr>
          <a:xfrm>
            <a:off x="5509505" y="45831"/>
            <a:ext cx="4855775" cy="5051837"/>
          </a:xfrm>
        </p:spPr>
      </p:pic>
      <p:sp>
        <p:nvSpPr>
          <p:cNvPr id="3" name="Textplatzhalter 2">
            <a:extLst>
              <a:ext uri="{FF2B5EF4-FFF2-40B4-BE49-F238E27FC236}">
                <a16:creationId xmlns:a16="http://schemas.microsoft.com/office/drawing/2014/main" id="{7AA5F40D-2537-4606-AB67-C0153E84C8D9}"/>
              </a:ext>
            </a:extLst>
          </p:cNvPr>
          <p:cNvSpPr>
            <a:spLocks noGrp="1"/>
          </p:cNvSpPr>
          <p:nvPr>
            <p:ph type="body" sz="quarter" idx="13"/>
          </p:nvPr>
        </p:nvSpPr>
        <p:spPr>
          <a:xfrm>
            <a:off x="270118" y="884420"/>
            <a:ext cx="5141525" cy="3755825"/>
          </a:xfrm>
        </p:spPr>
        <p:txBody>
          <a:bodyPr vert="horz" lIns="91440" tIns="45720" rIns="91440" bIns="45720" rtlCol="0" anchor="t">
            <a:normAutofit lnSpcReduction="10000"/>
          </a:bodyPr>
          <a:lstStyle/>
          <a:p>
            <a:r>
              <a:rPr lang="en-US" b="1" dirty="0">
                <a:latin typeface="Calibri"/>
                <a:cs typeface="Calibri"/>
              </a:rPr>
              <a:t>Tana River Basin in Kenya</a:t>
            </a:r>
          </a:p>
          <a:p>
            <a:pPr marL="342900" indent="-342900">
              <a:spcBef>
                <a:spcPts val="300"/>
              </a:spcBef>
              <a:buFont typeface="Arial" panose="020B0604020202020204" pitchFamily="34" charset="0"/>
              <a:buChar char="•"/>
            </a:pPr>
            <a:r>
              <a:rPr lang="en-US" sz="1800" dirty="0">
                <a:latin typeface="Calibri"/>
                <a:cs typeface="Calibri"/>
              </a:rPr>
              <a:t>provides 95% of the drinking water for Nairobi </a:t>
            </a:r>
            <a:endParaRPr lang="en-US" sz="1800" dirty="0"/>
          </a:p>
          <a:p>
            <a:pPr marL="342900" indent="-342900">
              <a:spcBef>
                <a:spcPts val="300"/>
              </a:spcBef>
              <a:buFont typeface="Arial" panose="020B0604020202020204" pitchFamily="34" charset="0"/>
              <a:buChar char="•"/>
            </a:pPr>
            <a:r>
              <a:rPr lang="en-US" sz="1800" dirty="0">
                <a:latin typeface="Calibri"/>
                <a:cs typeface="Calibri"/>
              </a:rPr>
              <a:t>generates 70% of the country’s hydropower </a:t>
            </a:r>
          </a:p>
          <a:p>
            <a:pPr marL="342900" indent="-342900">
              <a:spcBef>
                <a:spcPts val="300"/>
              </a:spcBef>
              <a:buFont typeface="Arial" panose="020B0604020202020204" pitchFamily="34" charset="0"/>
              <a:buChar char="•"/>
            </a:pPr>
            <a:r>
              <a:rPr lang="en-US" sz="1800" dirty="0">
                <a:latin typeface="Calibri"/>
                <a:cs typeface="Calibri"/>
              </a:rPr>
              <a:t>irrigates about 645 km2 of farmland</a:t>
            </a:r>
          </a:p>
          <a:p>
            <a:pPr marL="342900" indent="-342900">
              <a:spcBef>
                <a:spcPts val="300"/>
              </a:spcBef>
              <a:buFont typeface="Arial" panose="020B0604020202020204" pitchFamily="34" charset="0"/>
              <a:buChar char="•"/>
            </a:pPr>
            <a:endParaRPr lang="en-US" sz="1800" dirty="0">
              <a:latin typeface="Calibri"/>
              <a:cs typeface="Calibri"/>
            </a:endParaRPr>
          </a:p>
          <a:p>
            <a:r>
              <a:rPr lang="en-US" sz="1800" b="1" dirty="0">
                <a:latin typeface="Calibri"/>
                <a:cs typeface="Calibri"/>
              </a:rPr>
              <a:t>Erosion due to agriculture on steep slopes </a:t>
            </a:r>
            <a:r>
              <a:rPr lang="en-US" sz="1800" dirty="0">
                <a:latin typeface="Calibri"/>
                <a:cs typeface="Calibri"/>
              </a:rPr>
              <a:t>impacts hydropower and drinking water supply through siltation</a:t>
            </a:r>
            <a:endParaRPr lang="en-US" sz="1800" dirty="0"/>
          </a:p>
          <a:p>
            <a:r>
              <a:rPr lang="en-US" sz="1800" b="1" dirty="0">
                <a:latin typeface="Calibri"/>
                <a:cs typeface="Calibri"/>
              </a:rPr>
              <a:t>Upper Tana-Nairobi Water Fund:</a:t>
            </a:r>
            <a:r>
              <a:rPr lang="en-US" sz="1800" dirty="0">
                <a:latin typeface="Calibri"/>
                <a:cs typeface="Calibri"/>
              </a:rPr>
              <a:t> funding for sustainable land management</a:t>
            </a:r>
            <a:r>
              <a:rPr lang="en-US" sz="1800" b="1" dirty="0">
                <a:latin typeface="Calibri"/>
                <a:cs typeface="Calibri"/>
              </a:rPr>
              <a:t> </a:t>
            </a:r>
            <a:r>
              <a:rPr lang="en-US" sz="1800" dirty="0">
                <a:latin typeface="Calibri"/>
                <a:cs typeface="Calibri"/>
              </a:rPr>
              <a:t>in the catchment (terracing, reforestation, farm management) with benefits for agricultural production, energy and water supply)</a:t>
            </a:r>
          </a:p>
          <a:p>
            <a:r>
              <a:rPr lang="en-US" sz="1800" b="1" dirty="0">
                <a:latin typeface="Calibri"/>
                <a:cs typeface="Calibri"/>
              </a:rPr>
              <a:t>Increased carbon storage and climate resilience</a:t>
            </a:r>
          </a:p>
          <a:p>
            <a:pPr marL="615950" lvl="1" indent="-342900">
              <a:buFont typeface="Arial" panose="020B0604020202020204" pitchFamily="34" charset="0"/>
              <a:buChar char="•"/>
            </a:pPr>
            <a:endParaRPr lang="de-DE" dirty="0"/>
          </a:p>
        </p:txBody>
      </p:sp>
      <p:sp>
        <p:nvSpPr>
          <p:cNvPr id="4" name="Titel 3">
            <a:extLst>
              <a:ext uri="{FF2B5EF4-FFF2-40B4-BE49-F238E27FC236}">
                <a16:creationId xmlns:a16="http://schemas.microsoft.com/office/drawing/2014/main" id="{2A3A0F79-1E23-4B2F-BF62-4D50DFC5FC65}"/>
              </a:ext>
            </a:extLst>
          </p:cNvPr>
          <p:cNvSpPr>
            <a:spLocks noGrp="1"/>
          </p:cNvSpPr>
          <p:nvPr>
            <p:ph type="title"/>
          </p:nvPr>
        </p:nvSpPr>
        <p:spPr>
          <a:xfrm>
            <a:off x="270117" y="366300"/>
            <a:ext cx="6010761" cy="398198"/>
          </a:xfrm>
        </p:spPr>
        <p:txBody>
          <a:bodyPr>
            <a:normAutofit fontScale="90000"/>
          </a:bodyPr>
          <a:lstStyle/>
          <a:p>
            <a:r>
              <a:rPr lang="en-US" dirty="0" err="1"/>
              <a:t>NbS</a:t>
            </a:r>
            <a:r>
              <a:rPr lang="en-US" dirty="0"/>
              <a:t> Example – catchment management</a:t>
            </a:r>
          </a:p>
        </p:txBody>
      </p:sp>
      <p:sp>
        <p:nvSpPr>
          <p:cNvPr id="5" name="Foliennummernplatzhalter 4">
            <a:extLst>
              <a:ext uri="{FF2B5EF4-FFF2-40B4-BE49-F238E27FC236}">
                <a16:creationId xmlns:a16="http://schemas.microsoft.com/office/drawing/2014/main" id="{08EE64EE-A23E-4761-A854-EBD35FC7FC57}"/>
              </a:ext>
            </a:extLst>
          </p:cNvPr>
          <p:cNvSpPr>
            <a:spLocks noGrp="1"/>
          </p:cNvSpPr>
          <p:nvPr>
            <p:ph type="sldNum" sz="quarter" idx="16"/>
          </p:nvPr>
        </p:nvSpPr>
        <p:spPr/>
        <p:txBody>
          <a:bodyPr/>
          <a:lstStyle/>
          <a:p>
            <a:fld id="{CF23C0C3-F0EC-4AF0-84C8-08554CFEDD03}" type="slidenum">
              <a:rPr lang="en-GB" dirty="0" smtClean="0"/>
              <a:t>10</a:t>
            </a:fld>
            <a:endParaRPr lang="en-GB" dirty="0"/>
          </a:p>
        </p:txBody>
      </p:sp>
      <p:sp>
        <p:nvSpPr>
          <p:cNvPr id="8" name="Textfeld 7">
            <a:extLst>
              <a:ext uri="{FF2B5EF4-FFF2-40B4-BE49-F238E27FC236}">
                <a16:creationId xmlns:a16="http://schemas.microsoft.com/office/drawing/2014/main" id="{9B5DCD17-AE70-4B19-9215-EDD8B53BA077}"/>
              </a:ext>
            </a:extLst>
          </p:cNvPr>
          <p:cNvSpPr txBox="1"/>
          <p:nvPr/>
        </p:nvSpPr>
        <p:spPr>
          <a:xfrm>
            <a:off x="7243522" y="4636003"/>
            <a:ext cx="1494078" cy="461665"/>
          </a:xfrm>
          <a:prstGeom prst="rect">
            <a:avLst/>
          </a:prstGeom>
          <a:noFill/>
        </p:spPr>
        <p:txBody>
          <a:bodyPr wrap="square" rtlCol="0">
            <a:spAutoFit/>
          </a:bodyPr>
          <a:lstStyle/>
          <a:p>
            <a:pPr algn="l"/>
            <a:r>
              <a:rPr lang="de-DE" sz="1200" dirty="0">
                <a:solidFill>
                  <a:schemeClr val="bg1"/>
                </a:solidFill>
              </a:rPr>
              <a:t>Source: Nick Hall in </a:t>
            </a:r>
            <a:r>
              <a:rPr lang="de-DE" sz="1200" dirty="0" err="1">
                <a:solidFill>
                  <a:schemeClr val="bg1"/>
                </a:solidFill>
              </a:rPr>
              <a:t>Abell</a:t>
            </a:r>
            <a:r>
              <a:rPr lang="de-DE" sz="1200" dirty="0">
                <a:solidFill>
                  <a:schemeClr val="bg1"/>
                </a:solidFill>
              </a:rPr>
              <a:t> et al., 2017</a:t>
            </a:r>
          </a:p>
        </p:txBody>
      </p:sp>
    </p:spTree>
    <p:extLst>
      <p:ext uri="{BB962C8B-B14F-4D97-AF65-F5344CB8AC3E}">
        <p14:creationId xmlns:p14="http://schemas.microsoft.com/office/powerpoint/2010/main" val="3103053582"/>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B8E6668D-36CD-48E1-82BD-C5E388864147}"/>
              </a:ext>
            </a:extLst>
          </p:cNvPr>
          <p:cNvSpPr/>
          <p:nvPr/>
        </p:nvSpPr>
        <p:spPr>
          <a:xfrm>
            <a:off x="3122572" y="1116544"/>
            <a:ext cx="3021874" cy="3450956"/>
          </a:xfrm>
          <a:prstGeom prst="rect">
            <a:avLst/>
          </a:prstGeom>
          <a:solidFill>
            <a:srgbClr val="F4971A">
              <a:alpha val="49000"/>
            </a:srgbClr>
          </a:solidFill>
          <a:ln w="12700">
            <a:solidFill>
              <a:srgbClr val="F4971A"/>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400" b="1" dirty="0">
                <a:solidFill>
                  <a:srgbClr val="000000"/>
                </a:solidFill>
                <a:cs typeface="Calibri" panose="020F0502020204030204" pitchFamily="34" charset="0"/>
              </a:rPr>
              <a:t>Governance</a:t>
            </a:r>
          </a:p>
          <a:p>
            <a:pPr algn="ctr"/>
            <a:endParaRPr lang="en-US" sz="1400" b="1" dirty="0">
              <a:solidFill>
                <a:srgbClr val="000000"/>
              </a:solidFill>
              <a:cs typeface="Calibri" panose="020F0502020204030204" pitchFamily="34" charset="0"/>
            </a:endParaRPr>
          </a:p>
          <a:p>
            <a:pPr marL="358775" indent="-179388">
              <a:lnSpc>
                <a:spcPct val="107000"/>
              </a:lnSpc>
              <a:spcAft>
                <a:spcPts val="800"/>
              </a:spcAft>
            </a:pPr>
            <a:r>
              <a:rPr lang="en-US" sz="1200" b="1" dirty="0">
                <a:solidFill>
                  <a:srgbClr val="000000"/>
                </a:solidFill>
                <a:cs typeface="Calibri"/>
              </a:rPr>
              <a:t>Policy and financial frameworks</a:t>
            </a:r>
          </a:p>
          <a:p>
            <a:pPr marL="358775" indent="-179388">
              <a:lnSpc>
                <a:spcPct val="107000"/>
              </a:lnSpc>
              <a:spcAft>
                <a:spcPts val="800"/>
              </a:spcAft>
              <a:buFontTx/>
              <a:buChar char="-"/>
            </a:pPr>
            <a:r>
              <a:rPr lang="en-US" sz="1200" dirty="0">
                <a:solidFill>
                  <a:srgbClr val="000000"/>
                </a:solidFill>
                <a:ea typeface="Calibri" panose="020F0502020204030204" pitchFamily="34" charset="0"/>
                <a:cs typeface="Calibri"/>
              </a:rPr>
              <a:t>Regulatory instruments (impact assessments, wastewater standards)</a:t>
            </a:r>
          </a:p>
          <a:p>
            <a:pPr marL="358775" indent="-179388">
              <a:lnSpc>
                <a:spcPct val="107000"/>
              </a:lnSpc>
              <a:spcAft>
                <a:spcPts val="800"/>
              </a:spcAft>
              <a:buFontTx/>
              <a:buChar char="-"/>
            </a:pPr>
            <a:r>
              <a:rPr lang="en-US" sz="1200" dirty="0">
                <a:solidFill>
                  <a:srgbClr val="000000"/>
                </a:solidFill>
                <a:ea typeface="Calibri" panose="020F0502020204030204" pitchFamily="34" charset="0"/>
                <a:cs typeface="Calibri"/>
              </a:rPr>
              <a:t>Economic instruments (taxes, subsidies)</a:t>
            </a:r>
          </a:p>
          <a:p>
            <a:pPr marL="358775" indent="-179388">
              <a:lnSpc>
                <a:spcPct val="107000"/>
              </a:lnSpc>
              <a:spcAft>
                <a:spcPts val="800"/>
              </a:spcAft>
            </a:pPr>
            <a:r>
              <a:rPr lang="en-US" sz="1200" b="1" dirty="0">
                <a:solidFill>
                  <a:srgbClr val="000000"/>
                </a:solidFill>
                <a:ea typeface="Calibri" panose="020F0502020204030204" pitchFamily="34" charset="0"/>
                <a:cs typeface="Calibri"/>
              </a:rPr>
              <a:t>Planning Procedures</a:t>
            </a:r>
          </a:p>
          <a:p>
            <a:pPr marL="358775" indent="-179388">
              <a:lnSpc>
                <a:spcPct val="107000"/>
              </a:lnSpc>
              <a:spcAft>
                <a:spcPts val="800"/>
              </a:spcAft>
              <a:buFontTx/>
              <a:buChar char="-"/>
            </a:pPr>
            <a:r>
              <a:rPr lang="en-US" sz="1200" dirty="0">
                <a:solidFill>
                  <a:srgbClr val="000000"/>
                </a:solidFill>
                <a:ea typeface="Calibri" panose="020F0502020204030204" pitchFamily="34" charset="0"/>
                <a:cs typeface="Calibri"/>
              </a:rPr>
              <a:t>Integrated infrastructure planning</a:t>
            </a:r>
          </a:p>
          <a:p>
            <a:pPr marL="358775" indent="-179388">
              <a:lnSpc>
                <a:spcPct val="107000"/>
              </a:lnSpc>
              <a:spcAft>
                <a:spcPts val="800"/>
              </a:spcAft>
              <a:buFontTx/>
              <a:buChar char="-"/>
            </a:pPr>
            <a:r>
              <a:rPr lang="en-US" sz="1200" dirty="0">
                <a:solidFill>
                  <a:srgbClr val="000000"/>
                </a:solidFill>
                <a:ea typeface="Calibri" panose="020F0502020204030204" pitchFamily="34" charset="0"/>
                <a:cs typeface="Arial"/>
              </a:rPr>
              <a:t>Policy coordination</a:t>
            </a:r>
            <a:endParaRPr lang="en-US" sz="1200" dirty="0">
              <a:solidFill>
                <a:srgbClr val="000000"/>
              </a:solidFill>
              <a:ea typeface="Calibri" panose="020F0502020204030204" pitchFamily="34" charset="0"/>
              <a:cs typeface="Calibri"/>
            </a:endParaRPr>
          </a:p>
          <a:p>
            <a:pPr marL="358775" indent="-179388">
              <a:lnSpc>
                <a:spcPct val="107000"/>
              </a:lnSpc>
              <a:spcAft>
                <a:spcPts val="800"/>
              </a:spcAft>
              <a:buFontTx/>
              <a:buChar char="-"/>
            </a:pPr>
            <a:r>
              <a:rPr lang="en-US" sz="1200" dirty="0">
                <a:solidFill>
                  <a:srgbClr val="000000"/>
                </a:solidFill>
                <a:ea typeface="Calibri" panose="020F0502020204030204" pitchFamily="34" charset="0"/>
                <a:cs typeface="Calibri"/>
              </a:rPr>
              <a:t>Strategic policy planning</a:t>
            </a:r>
            <a:endParaRPr lang="en-US" dirty="0"/>
          </a:p>
        </p:txBody>
      </p:sp>
      <p:sp>
        <p:nvSpPr>
          <p:cNvPr id="3" name="Titel 2">
            <a:extLst>
              <a:ext uri="{FF2B5EF4-FFF2-40B4-BE49-F238E27FC236}">
                <a16:creationId xmlns:a16="http://schemas.microsoft.com/office/drawing/2014/main" id="{EC520507-7147-40BD-A258-BA9F8C900499}"/>
              </a:ext>
            </a:extLst>
          </p:cNvPr>
          <p:cNvSpPr>
            <a:spLocks noGrp="1"/>
          </p:cNvSpPr>
          <p:nvPr>
            <p:ph type="title"/>
          </p:nvPr>
        </p:nvSpPr>
        <p:spPr>
          <a:xfrm>
            <a:off x="449816" y="576000"/>
            <a:ext cx="8567183" cy="540544"/>
          </a:xfrm>
        </p:spPr>
        <p:txBody>
          <a:bodyPr/>
          <a:lstStyle/>
          <a:p>
            <a:r>
              <a:rPr lang="en-US" dirty="0"/>
              <a:t>WEF Nexus Solution Categories</a:t>
            </a:r>
          </a:p>
        </p:txBody>
      </p:sp>
      <p:sp>
        <p:nvSpPr>
          <p:cNvPr id="4" name="Foliennummernplatzhalter 3">
            <a:extLst>
              <a:ext uri="{FF2B5EF4-FFF2-40B4-BE49-F238E27FC236}">
                <a16:creationId xmlns:a16="http://schemas.microsoft.com/office/drawing/2014/main" id="{AD8CB504-67E5-4750-970F-A44D43D3C68D}"/>
              </a:ext>
            </a:extLst>
          </p:cNvPr>
          <p:cNvSpPr>
            <a:spLocks noGrp="1"/>
          </p:cNvSpPr>
          <p:nvPr>
            <p:ph type="sldNum" sz="quarter" idx="16"/>
          </p:nvPr>
        </p:nvSpPr>
        <p:spPr>
          <a:xfrm>
            <a:off x="6957528" y="4754925"/>
            <a:ext cx="2057400" cy="274637"/>
          </a:xfrm>
        </p:spPr>
        <p:txBody>
          <a:bodyPr/>
          <a:lstStyle/>
          <a:p>
            <a:fld id="{CF23C0C3-F0EC-4AF0-84C8-08554CFEDD03}" type="slidenum">
              <a:rPr lang="en-GB" dirty="0" smtClean="0"/>
              <a:t>11</a:t>
            </a:fld>
            <a:endParaRPr lang="en-GB" dirty="0"/>
          </a:p>
        </p:txBody>
      </p:sp>
      <p:sp>
        <p:nvSpPr>
          <p:cNvPr id="5" name="Rectangle 22">
            <a:extLst>
              <a:ext uri="{FF2B5EF4-FFF2-40B4-BE49-F238E27FC236}">
                <a16:creationId xmlns:a16="http://schemas.microsoft.com/office/drawing/2014/main" id="{E87419C2-20E8-43FC-9B14-96CA7C414169}"/>
              </a:ext>
            </a:extLst>
          </p:cNvPr>
          <p:cNvSpPr/>
          <p:nvPr/>
        </p:nvSpPr>
        <p:spPr>
          <a:xfrm>
            <a:off x="537065" y="1116544"/>
            <a:ext cx="2498259" cy="1685807"/>
          </a:xfrm>
          <a:prstGeom prst="rect">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400" b="1" kern="1200" dirty="0">
                <a:solidFill>
                  <a:schemeClr val="bg2">
                    <a:lumMod val="75000"/>
                  </a:schemeClr>
                </a:solidFill>
                <a:effectLst/>
                <a:ea typeface="Calibri" panose="020F0502020204030204" pitchFamily="34" charset="0"/>
                <a:cs typeface="Calibri" panose="020F0502020204030204" pitchFamily="34" charset="0"/>
              </a:rPr>
              <a:t>Technical and Engineering</a:t>
            </a:r>
          </a:p>
          <a:p>
            <a:pPr marL="171450" indent="-171450">
              <a:lnSpc>
                <a:spcPct val="107000"/>
              </a:lnSpc>
              <a:spcAft>
                <a:spcPts val="800"/>
              </a:spcAft>
              <a:buFontTx/>
              <a:buChar char="-"/>
            </a:pPr>
            <a:r>
              <a:rPr lang="en-GB" sz="1200" dirty="0">
                <a:solidFill>
                  <a:schemeClr val="bg2">
                    <a:lumMod val="75000"/>
                  </a:schemeClr>
                </a:solidFill>
                <a:ea typeface="Calibri" panose="020F0502020204030204" pitchFamily="34" charset="0"/>
                <a:cs typeface="Calibri" panose="020F0502020204030204" pitchFamily="34" charset="0"/>
              </a:rPr>
              <a:t>Multi-purpose infrastructure</a:t>
            </a:r>
          </a:p>
          <a:p>
            <a:pPr marL="171450" indent="-171450">
              <a:lnSpc>
                <a:spcPct val="107000"/>
              </a:lnSpc>
              <a:spcAft>
                <a:spcPts val="800"/>
              </a:spcAft>
              <a:buFontTx/>
              <a:buChar char="-"/>
            </a:pPr>
            <a:r>
              <a:rPr lang="en-GB" sz="1200" kern="1200" dirty="0">
                <a:solidFill>
                  <a:schemeClr val="bg2">
                    <a:lumMod val="75000"/>
                  </a:schemeClr>
                </a:solidFill>
                <a:effectLst/>
                <a:ea typeface="Calibri" panose="020F0502020204030204" pitchFamily="34" charset="0"/>
                <a:cs typeface="Calibri" panose="020F0502020204030204" pitchFamily="34" charset="0"/>
              </a:rPr>
              <a:t>Integrated waste(water) management  </a:t>
            </a:r>
            <a:endParaRPr lang="en-GB" sz="1100" dirty="0">
              <a:solidFill>
                <a:schemeClr val="bg2">
                  <a:lumMod val="75000"/>
                </a:schemeClr>
              </a:solidFill>
              <a:effectLst/>
              <a:ea typeface="Calibri" panose="020F0502020204030204" pitchFamily="34" charset="0"/>
              <a:cs typeface="Times New Roman" panose="02020603050405020304" pitchFamily="18" charset="0"/>
            </a:endParaRPr>
          </a:p>
        </p:txBody>
      </p:sp>
      <p:sp>
        <p:nvSpPr>
          <p:cNvPr id="11" name="Rectangle 22">
            <a:extLst>
              <a:ext uri="{FF2B5EF4-FFF2-40B4-BE49-F238E27FC236}">
                <a16:creationId xmlns:a16="http://schemas.microsoft.com/office/drawing/2014/main" id="{BDC9072B-E752-43C2-857F-7C709548A172}"/>
              </a:ext>
            </a:extLst>
          </p:cNvPr>
          <p:cNvSpPr/>
          <p:nvPr/>
        </p:nvSpPr>
        <p:spPr>
          <a:xfrm>
            <a:off x="537064" y="2881693"/>
            <a:ext cx="2498259" cy="1685807"/>
          </a:xfrm>
          <a:prstGeom prst="rect">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400" b="1" dirty="0">
                <a:solidFill>
                  <a:schemeClr val="bg2">
                    <a:lumMod val="75000"/>
                  </a:schemeClr>
                </a:solidFill>
                <a:ea typeface="Calibri" panose="020F0502020204030204" pitchFamily="34" charset="0"/>
                <a:cs typeface="Calibri"/>
              </a:rPr>
              <a:t>Nature-based Solutions</a:t>
            </a:r>
          </a:p>
          <a:p>
            <a:pPr marL="179388" indent="-179388">
              <a:lnSpc>
                <a:spcPct val="107000"/>
              </a:lnSpc>
              <a:spcAft>
                <a:spcPts val="800"/>
              </a:spcAft>
            </a:pPr>
            <a:r>
              <a:rPr lang="en-GB" sz="1200" dirty="0">
                <a:solidFill>
                  <a:schemeClr val="bg2">
                    <a:lumMod val="75000"/>
                  </a:schemeClr>
                </a:solidFill>
                <a:ea typeface="Calibri" panose="020F0502020204030204" pitchFamily="34" charset="0"/>
                <a:cs typeface="Calibri"/>
              </a:rPr>
              <a:t>- 	Constructed wetlands</a:t>
            </a:r>
          </a:p>
          <a:p>
            <a:pPr marL="171450" indent="-171450">
              <a:lnSpc>
                <a:spcPct val="107000"/>
              </a:lnSpc>
              <a:spcAft>
                <a:spcPts val="800"/>
              </a:spcAft>
              <a:buFontTx/>
              <a:buChar char="-"/>
            </a:pPr>
            <a:r>
              <a:rPr lang="en-GB" sz="1200" dirty="0">
                <a:solidFill>
                  <a:schemeClr val="bg2">
                    <a:lumMod val="75000"/>
                  </a:schemeClr>
                </a:solidFill>
                <a:cs typeface="Calibri"/>
              </a:rPr>
              <a:t>Catchment management</a:t>
            </a:r>
          </a:p>
          <a:p>
            <a:pPr>
              <a:lnSpc>
                <a:spcPct val="107000"/>
              </a:lnSpc>
              <a:spcAft>
                <a:spcPts val="800"/>
              </a:spcAft>
            </a:pPr>
            <a:endParaRPr lang="en-GB" sz="1200" dirty="0">
              <a:solidFill>
                <a:srgbClr val="000000"/>
              </a:solidFill>
              <a:cs typeface="Calibri"/>
            </a:endParaRPr>
          </a:p>
        </p:txBody>
      </p:sp>
    </p:spTree>
    <p:extLst>
      <p:ext uri="{BB962C8B-B14F-4D97-AF65-F5344CB8AC3E}">
        <p14:creationId xmlns:p14="http://schemas.microsoft.com/office/powerpoint/2010/main" val="1782740152"/>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platzhalter 5">
            <a:extLst>
              <a:ext uri="{FF2B5EF4-FFF2-40B4-BE49-F238E27FC236}">
                <a16:creationId xmlns:a16="http://schemas.microsoft.com/office/drawing/2014/main" id="{6143F75C-E88C-4AB5-83D6-595B32DA35FB}"/>
              </a:ext>
            </a:extLst>
          </p:cNvPr>
          <p:cNvSpPr>
            <a:spLocks noGrp="1"/>
          </p:cNvSpPr>
          <p:nvPr>
            <p:ph type="body" sz="quarter" idx="14"/>
          </p:nvPr>
        </p:nvSpPr>
        <p:spPr/>
        <p:txBody>
          <a:bodyPr/>
          <a:lstStyle/>
          <a:p>
            <a:r>
              <a:rPr lang="en-US" dirty="0"/>
              <a:t>Policy and financial frameworks</a:t>
            </a:r>
          </a:p>
        </p:txBody>
      </p:sp>
      <p:sp>
        <p:nvSpPr>
          <p:cNvPr id="3" name="Titel 2">
            <a:extLst>
              <a:ext uri="{FF2B5EF4-FFF2-40B4-BE49-F238E27FC236}">
                <a16:creationId xmlns:a16="http://schemas.microsoft.com/office/drawing/2014/main" id="{CC34AD9D-0C2C-446C-9CDF-7AB1DBC622C6}"/>
              </a:ext>
            </a:extLst>
          </p:cNvPr>
          <p:cNvSpPr>
            <a:spLocks noGrp="1"/>
          </p:cNvSpPr>
          <p:nvPr>
            <p:ph type="title"/>
          </p:nvPr>
        </p:nvSpPr>
        <p:spPr>
          <a:xfrm>
            <a:off x="449263" y="636766"/>
            <a:ext cx="8567183" cy="540544"/>
          </a:xfrm>
        </p:spPr>
        <p:txBody>
          <a:bodyPr/>
          <a:lstStyle/>
          <a:p>
            <a:r>
              <a:rPr lang="en-US" dirty="0"/>
              <a:t>Governance Solutions</a:t>
            </a:r>
          </a:p>
        </p:txBody>
      </p:sp>
      <p:sp>
        <p:nvSpPr>
          <p:cNvPr id="4" name="Foliennummernplatzhalter 3">
            <a:extLst>
              <a:ext uri="{FF2B5EF4-FFF2-40B4-BE49-F238E27FC236}">
                <a16:creationId xmlns:a16="http://schemas.microsoft.com/office/drawing/2014/main" id="{EF5429D5-1EDA-49B4-80C6-08F7C3F5B522}"/>
              </a:ext>
            </a:extLst>
          </p:cNvPr>
          <p:cNvSpPr>
            <a:spLocks noGrp="1"/>
          </p:cNvSpPr>
          <p:nvPr>
            <p:ph type="sldNum" sz="quarter" idx="16"/>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CF23C0C3-F0EC-4AF0-84C8-08554CFEDD03}" type="slidenum">
              <a:rPr kumimoji="0" lang="en-GB" sz="1000" b="1" i="0" u="none" strike="noStrike" kern="1200" cap="none" spc="0" normalizeH="0" baseline="0" noProof="0" dirty="0" smtClean="0">
                <a:ln>
                  <a:noFill/>
                </a:ln>
                <a:solidFill>
                  <a:srgbClr val="575756"/>
                </a:solidFill>
                <a:effectLst/>
                <a:uLnTx/>
                <a:uFillTx/>
                <a:latin typeface="Arial"/>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12</a:t>
            </a:fld>
            <a:endParaRPr kumimoji="0" lang="en-GB" sz="1000" b="1" i="0" u="none" strike="noStrike" kern="1200" cap="none" spc="0" normalizeH="0" baseline="0" noProof="0" dirty="0">
              <a:ln>
                <a:noFill/>
              </a:ln>
              <a:solidFill>
                <a:srgbClr val="575756"/>
              </a:solidFill>
              <a:effectLst/>
              <a:uLnTx/>
              <a:uFillTx/>
              <a:latin typeface="Arial"/>
              <a:ea typeface="+mn-ea"/>
              <a:cs typeface="+mn-cs"/>
            </a:endParaRPr>
          </a:p>
        </p:txBody>
      </p:sp>
      <p:graphicFrame>
        <p:nvGraphicFramePr>
          <p:cNvPr id="12" name="Tabelle 12">
            <a:extLst>
              <a:ext uri="{FF2B5EF4-FFF2-40B4-BE49-F238E27FC236}">
                <a16:creationId xmlns:a16="http://schemas.microsoft.com/office/drawing/2014/main" id="{AA3606F1-802B-43DB-9A01-E81769C06F4C}"/>
              </a:ext>
            </a:extLst>
          </p:cNvPr>
          <p:cNvGraphicFramePr>
            <a:graphicFrameLocks noGrp="1"/>
          </p:cNvGraphicFramePr>
          <p:nvPr>
            <p:extLst>
              <p:ext uri="{D42A27DB-BD31-4B8C-83A1-F6EECF244321}">
                <p14:modId xmlns:p14="http://schemas.microsoft.com/office/powerpoint/2010/main" val="2298615408"/>
              </p:ext>
            </p:extLst>
          </p:nvPr>
        </p:nvGraphicFramePr>
        <p:xfrm>
          <a:off x="449263" y="1594704"/>
          <a:ext cx="7973516" cy="3020555"/>
        </p:xfrm>
        <a:graphic>
          <a:graphicData uri="http://schemas.openxmlformats.org/drawingml/2006/table">
            <a:tbl>
              <a:tblPr firstRow="1" bandRow="1">
                <a:tableStyleId>{F5AB1C69-6EDB-4FF4-983F-18BD219EF322}</a:tableStyleId>
              </a:tblPr>
              <a:tblGrid>
                <a:gridCol w="1552735">
                  <a:extLst>
                    <a:ext uri="{9D8B030D-6E8A-4147-A177-3AD203B41FA5}">
                      <a16:colId xmlns:a16="http://schemas.microsoft.com/office/drawing/2014/main" val="2320756439"/>
                    </a:ext>
                  </a:extLst>
                </a:gridCol>
                <a:gridCol w="1791853">
                  <a:extLst>
                    <a:ext uri="{9D8B030D-6E8A-4147-A177-3AD203B41FA5}">
                      <a16:colId xmlns:a16="http://schemas.microsoft.com/office/drawing/2014/main" val="2535977885"/>
                    </a:ext>
                  </a:extLst>
                </a:gridCol>
                <a:gridCol w="4628928">
                  <a:extLst>
                    <a:ext uri="{9D8B030D-6E8A-4147-A177-3AD203B41FA5}">
                      <a16:colId xmlns:a16="http://schemas.microsoft.com/office/drawing/2014/main" val="112662668"/>
                    </a:ext>
                  </a:extLst>
                </a:gridCol>
              </a:tblGrid>
              <a:tr h="368795">
                <a:tc gridSpan="2">
                  <a:txBody>
                    <a:bodyPr/>
                    <a:lstStyle/>
                    <a:p>
                      <a:pPr algn="l"/>
                      <a:r>
                        <a:rPr lang="en-US" noProof="0" dirty="0"/>
                        <a:t>Type/ Example</a:t>
                      </a:r>
                    </a:p>
                  </a:txBody>
                  <a:tcPr>
                    <a:solidFill>
                      <a:srgbClr val="F4971A"/>
                    </a:solidFill>
                  </a:tcPr>
                </a:tc>
                <a:tc hMerge="1">
                  <a:txBody>
                    <a:bodyPr/>
                    <a:lstStyle/>
                    <a:p>
                      <a:endParaRPr lang="de-DE"/>
                    </a:p>
                  </a:txBody>
                  <a:tcPr/>
                </a:tc>
                <a:tc>
                  <a:txBody>
                    <a:bodyPr/>
                    <a:lstStyle/>
                    <a:p>
                      <a:r>
                        <a:rPr lang="en-US" noProof="0" dirty="0"/>
                        <a:t>Description</a:t>
                      </a:r>
                    </a:p>
                  </a:txBody>
                  <a:tcPr>
                    <a:solidFill>
                      <a:srgbClr val="F4971A"/>
                    </a:solidFill>
                  </a:tcPr>
                </a:tc>
                <a:extLst>
                  <a:ext uri="{0D108BD9-81ED-4DB2-BD59-A6C34878D82A}">
                    <a16:rowId xmlns:a16="http://schemas.microsoft.com/office/drawing/2014/main" val="2987716105"/>
                  </a:ext>
                </a:extLst>
              </a:tr>
              <a:tr h="502494">
                <a:tc rowSpan="2">
                  <a:txBody>
                    <a:bodyPr/>
                    <a:lstStyle/>
                    <a:p>
                      <a:pPr algn="ctr"/>
                      <a:endParaRPr lang="en-US" noProof="0"/>
                    </a:p>
                    <a:p>
                      <a:pPr algn="ctr"/>
                      <a:endParaRPr lang="en-US" noProof="0"/>
                    </a:p>
                    <a:p>
                      <a:pPr algn="ctr"/>
                      <a:r>
                        <a:rPr lang="en-US" noProof="0" dirty="0"/>
                        <a:t>Regulatory instruments</a:t>
                      </a:r>
                    </a:p>
                  </a:txBody>
                  <a:tcPr/>
                </a:tc>
                <a:tc>
                  <a:txBody>
                    <a:bodyPr/>
                    <a:lstStyle/>
                    <a:p>
                      <a:r>
                        <a:rPr lang="en-US" noProof="0" dirty="0"/>
                        <a:t>Impact assessments</a:t>
                      </a:r>
                    </a:p>
                  </a:txBody>
                  <a:tcPr/>
                </a:tc>
                <a:tc>
                  <a:txBody>
                    <a:bodyPr/>
                    <a:lstStyle/>
                    <a:p>
                      <a:r>
                        <a:rPr lang="en-US" noProof="0" dirty="0"/>
                        <a:t>Systematize environmental and social impact assessment across WEF-sectors for all new infrastructure</a:t>
                      </a:r>
                    </a:p>
                  </a:txBody>
                  <a:tcPr/>
                </a:tc>
                <a:extLst>
                  <a:ext uri="{0D108BD9-81ED-4DB2-BD59-A6C34878D82A}">
                    <a16:rowId xmlns:a16="http://schemas.microsoft.com/office/drawing/2014/main" val="4230542433"/>
                  </a:ext>
                </a:extLst>
              </a:tr>
              <a:tr h="667046">
                <a:tc vMerge="1">
                  <a:txBody>
                    <a:bodyPr/>
                    <a:lstStyle/>
                    <a:p>
                      <a:endParaRPr lang="de-DE"/>
                    </a:p>
                  </a:txBody>
                  <a:tcPr/>
                </a:tc>
                <a:tc>
                  <a:txBody>
                    <a:bodyPr/>
                    <a:lstStyle/>
                    <a:p>
                      <a:r>
                        <a:rPr lang="en-US" noProof="0" dirty="0"/>
                        <a:t>Wastewater treatment and reuse standards</a:t>
                      </a:r>
                    </a:p>
                  </a:txBody>
                  <a:tcPr/>
                </a:tc>
                <a:tc>
                  <a:txBody>
                    <a:bodyPr/>
                    <a:lstStyle/>
                    <a:p>
                      <a:pPr lvl="0"/>
                      <a:r>
                        <a:rPr lang="en-US" sz="1400" noProof="0" dirty="0"/>
                        <a:t>Specify regulations for wastewater treatment and reuse (e.g. in agriculture or urban use)</a:t>
                      </a:r>
                      <a:endParaRPr lang="en-US" sz="1400" noProof="0" dirty="0">
                        <a:solidFill>
                          <a:srgbClr val="000000"/>
                        </a:solidFill>
                      </a:endParaRPr>
                    </a:p>
                  </a:txBody>
                  <a:tcPr/>
                </a:tc>
                <a:extLst>
                  <a:ext uri="{0D108BD9-81ED-4DB2-BD59-A6C34878D82A}">
                    <a16:rowId xmlns:a16="http://schemas.microsoft.com/office/drawing/2014/main" val="1852267670"/>
                  </a:ext>
                </a:extLst>
              </a:tr>
              <a:tr h="730901">
                <a:tc rowSpan="2">
                  <a:txBody>
                    <a:bodyPr/>
                    <a:lstStyle/>
                    <a:p>
                      <a:endParaRPr lang="en-US" noProof="0" dirty="0"/>
                    </a:p>
                    <a:p>
                      <a:pPr algn="ctr"/>
                      <a:r>
                        <a:rPr lang="en-US" noProof="0" dirty="0"/>
                        <a:t>Economic instruments</a:t>
                      </a:r>
                    </a:p>
                  </a:txBody>
                  <a:tcPr/>
                </a:tc>
                <a:tc>
                  <a:txBody>
                    <a:bodyPr/>
                    <a:lstStyle/>
                    <a:p>
                      <a:r>
                        <a:rPr lang="en-US" noProof="0" dirty="0"/>
                        <a:t>Water user charges</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noProof="0" dirty="0"/>
                        <a:t>Levied by public authorities for services provided for water supply and treatment to incentivize efficient water use for food and energy production</a:t>
                      </a:r>
                      <a:endParaRPr lang="en-US" sz="1400" noProof="0" dirty="0">
                        <a:solidFill>
                          <a:srgbClr val="000000"/>
                        </a:solidFill>
                      </a:endParaRPr>
                    </a:p>
                  </a:txBody>
                  <a:tcPr/>
                </a:tc>
                <a:extLst>
                  <a:ext uri="{0D108BD9-81ED-4DB2-BD59-A6C34878D82A}">
                    <a16:rowId xmlns:a16="http://schemas.microsoft.com/office/drawing/2014/main" val="1837897966"/>
                  </a:ext>
                </a:extLst>
              </a:tr>
              <a:tr h="708060">
                <a:tc vMerge="1">
                  <a:txBody>
                    <a:bodyPr/>
                    <a:lstStyle/>
                    <a:p>
                      <a:endParaRPr lang="de-DE"/>
                    </a:p>
                  </a:txBody>
                  <a:tcPr/>
                </a:tc>
                <a:tc>
                  <a:txBody>
                    <a:bodyPr/>
                    <a:lstStyle/>
                    <a:p>
                      <a:r>
                        <a:rPr lang="en-US" noProof="0" dirty="0"/>
                        <a:t>Subsidies</a:t>
                      </a:r>
                    </a:p>
                  </a:txBody>
                  <a:tcPr/>
                </a:tc>
                <a:tc>
                  <a:txBody>
                    <a:bodyPr/>
                    <a:lstStyle/>
                    <a:p>
                      <a:r>
                        <a:rPr lang="en-US" noProof="0" dirty="0"/>
                        <a:t>Linking subsidies to the efficient use of resources (e.g. link agricultural subsidies to efficient use of water and energy resources, environmental impacts)</a:t>
                      </a:r>
                    </a:p>
                  </a:txBody>
                  <a:tcPr/>
                </a:tc>
                <a:extLst>
                  <a:ext uri="{0D108BD9-81ED-4DB2-BD59-A6C34878D82A}">
                    <a16:rowId xmlns:a16="http://schemas.microsoft.com/office/drawing/2014/main" val="2522431812"/>
                  </a:ext>
                </a:extLst>
              </a:tr>
            </a:tbl>
          </a:graphicData>
        </a:graphic>
      </p:graphicFrame>
    </p:spTree>
    <p:extLst>
      <p:ext uri="{BB962C8B-B14F-4D97-AF65-F5344CB8AC3E}">
        <p14:creationId xmlns:p14="http://schemas.microsoft.com/office/powerpoint/2010/main" val="1396645547"/>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FA26E892-8F0A-4E83-857E-685D589EF75B}"/>
              </a:ext>
            </a:extLst>
          </p:cNvPr>
          <p:cNvPicPr>
            <a:picLocks noChangeAspect="1"/>
          </p:cNvPicPr>
          <p:nvPr/>
        </p:nvPicPr>
        <p:blipFill>
          <a:blip r:embed="rId3"/>
          <a:stretch>
            <a:fillRect/>
          </a:stretch>
        </p:blipFill>
        <p:spPr>
          <a:xfrm>
            <a:off x="4733131" y="1222331"/>
            <a:ext cx="4451344" cy="3595500"/>
          </a:xfrm>
          <a:prstGeom prst="rect">
            <a:avLst/>
          </a:prstGeom>
        </p:spPr>
      </p:pic>
      <p:sp>
        <p:nvSpPr>
          <p:cNvPr id="2" name="Textplatzhalter 1">
            <a:extLst>
              <a:ext uri="{FF2B5EF4-FFF2-40B4-BE49-F238E27FC236}">
                <a16:creationId xmlns:a16="http://schemas.microsoft.com/office/drawing/2014/main" id="{949A718D-CF1E-4FE0-97DE-C0C1F87EF882}"/>
              </a:ext>
            </a:extLst>
          </p:cNvPr>
          <p:cNvSpPr>
            <a:spLocks noGrp="1"/>
          </p:cNvSpPr>
          <p:nvPr>
            <p:ph type="body" sz="quarter" idx="14"/>
          </p:nvPr>
        </p:nvSpPr>
        <p:spPr/>
        <p:txBody>
          <a:bodyPr/>
          <a:lstStyle/>
          <a:p>
            <a:r>
              <a:rPr lang="en-US" dirty="0"/>
              <a:t>Brazil – Agricultural subsidies </a:t>
            </a:r>
          </a:p>
        </p:txBody>
      </p:sp>
      <p:sp>
        <p:nvSpPr>
          <p:cNvPr id="3" name="Textplatzhalter 2">
            <a:extLst>
              <a:ext uri="{FF2B5EF4-FFF2-40B4-BE49-F238E27FC236}">
                <a16:creationId xmlns:a16="http://schemas.microsoft.com/office/drawing/2014/main" id="{AF9ED01A-A21B-49AB-8538-81651D5AC706}"/>
              </a:ext>
            </a:extLst>
          </p:cNvPr>
          <p:cNvSpPr>
            <a:spLocks noGrp="1"/>
          </p:cNvSpPr>
          <p:nvPr>
            <p:ph type="body" sz="quarter" idx="13"/>
          </p:nvPr>
        </p:nvSpPr>
        <p:spPr>
          <a:xfrm>
            <a:off x="449263" y="1610906"/>
            <a:ext cx="4239749" cy="3206925"/>
          </a:xfrm>
        </p:spPr>
        <p:txBody>
          <a:bodyPr vert="horz" lIns="91440" tIns="45720" rIns="91440" bIns="45720" rtlCol="0" anchor="t">
            <a:normAutofit/>
          </a:bodyPr>
          <a:lstStyle/>
          <a:p>
            <a:pPr marL="266700" lvl="1" indent="-266700"/>
            <a:r>
              <a:rPr lang="en-US" sz="1800" dirty="0">
                <a:latin typeface="Calibri"/>
                <a:cs typeface="Calibri"/>
                <a:sym typeface="Wingdings" panose="05000000000000000000" pitchFamily="2" charset="2"/>
              </a:rPr>
              <a:t>Since 2008 all subsidies provided to farmers are linked to fulfilling environmental criteria</a:t>
            </a:r>
          </a:p>
          <a:p>
            <a:pPr marL="266700" lvl="1" indent="-266700"/>
            <a:r>
              <a:rPr lang="en-US" sz="1800" dirty="0">
                <a:latin typeface="Calibri"/>
                <a:cs typeface="Calibri"/>
                <a:sym typeface="Wingdings" panose="05000000000000000000" pitchFamily="2" charset="2"/>
              </a:rPr>
              <a:t>Agricultural subsistence tool: mainly rural credits that aim to improve productivity and manage risks </a:t>
            </a:r>
            <a:endParaRPr lang="en-US" sz="1800" dirty="0"/>
          </a:p>
          <a:p>
            <a:pPr marL="266700" lvl="1" indent="-266700"/>
            <a:r>
              <a:rPr lang="en-US" sz="1800" dirty="0">
                <a:latin typeface="Calibri"/>
                <a:cs typeface="Calibri"/>
                <a:sym typeface="Wingdings" panose="05000000000000000000" pitchFamily="2" charset="2"/>
              </a:rPr>
              <a:t>To receive subsidized credits farmers have to fulfill requirements of the rural environmental registry (CAR</a:t>
            </a:r>
            <a:r>
              <a:rPr lang="en-US" dirty="0">
                <a:latin typeface="Calibri"/>
                <a:cs typeface="Calibri"/>
                <a:sym typeface="Wingdings" panose="05000000000000000000" pitchFamily="2" charset="2"/>
              </a:rPr>
              <a:t>)</a:t>
            </a:r>
            <a:endParaRPr lang="en-US" dirty="0">
              <a:latin typeface="Calibri"/>
              <a:cs typeface="Calibri"/>
            </a:endParaRPr>
          </a:p>
          <a:p>
            <a:endParaRPr lang="de-DE" dirty="0"/>
          </a:p>
        </p:txBody>
      </p:sp>
      <p:sp>
        <p:nvSpPr>
          <p:cNvPr id="4" name="Titel 3">
            <a:extLst>
              <a:ext uri="{FF2B5EF4-FFF2-40B4-BE49-F238E27FC236}">
                <a16:creationId xmlns:a16="http://schemas.microsoft.com/office/drawing/2014/main" id="{870EEEA8-15FF-4F59-8D92-5C9A7191C2B4}"/>
              </a:ext>
            </a:extLst>
          </p:cNvPr>
          <p:cNvSpPr>
            <a:spLocks noGrp="1"/>
          </p:cNvSpPr>
          <p:nvPr>
            <p:ph type="title"/>
          </p:nvPr>
        </p:nvSpPr>
        <p:spPr/>
        <p:txBody>
          <a:bodyPr/>
          <a:lstStyle/>
          <a:p>
            <a:r>
              <a:rPr lang="en-US" dirty="0"/>
              <a:t>Governance Solutions</a:t>
            </a:r>
          </a:p>
        </p:txBody>
      </p:sp>
      <p:sp>
        <p:nvSpPr>
          <p:cNvPr id="5" name="Foliennummernplatzhalter 4">
            <a:extLst>
              <a:ext uri="{FF2B5EF4-FFF2-40B4-BE49-F238E27FC236}">
                <a16:creationId xmlns:a16="http://schemas.microsoft.com/office/drawing/2014/main" id="{9B37EE7E-DED4-4501-9AAD-3D3BACE0B4DE}"/>
              </a:ext>
            </a:extLst>
          </p:cNvPr>
          <p:cNvSpPr>
            <a:spLocks noGrp="1"/>
          </p:cNvSpPr>
          <p:nvPr>
            <p:ph type="sldNum" sz="quarter" idx="16"/>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CF23C0C3-F0EC-4AF0-84C8-08554CFEDD03}" type="slidenum">
              <a:rPr kumimoji="0" lang="en-GB" sz="1000" b="1" i="0" u="none" strike="noStrike" kern="1200" cap="none" spc="0" normalizeH="0" baseline="0" noProof="0" dirty="0" smtClean="0">
                <a:ln>
                  <a:noFill/>
                </a:ln>
                <a:solidFill>
                  <a:srgbClr val="575756"/>
                </a:solidFill>
                <a:effectLst/>
                <a:uLnTx/>
                <a:uFillTx/>
                <a:latin typeface="Arial"/>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13</a:t>
            </a:fld>
            <a:endParaRPr kumimoji="0" lang="en-GB" sz="1000" b="1" i="0" u="none" strike="noStrike" kern="1200" cap="none" spc="0" normalizeH="0" baseline="0" noProof="0" dirty="0">
              <a:ln>
                <a:noFill/>
              </a:ln>
              <a:solidFill>
                <a:srgbClr val="575756"/>
              </a:solidFill>
              <a:effectLst/>
              <a:uLnTx/>
              <a:uFillTx/>
              <a:latin typeface="Arial"/>
              <a:ea typeface="+mn-ea"/>
              <a:cs typeface="+mn-cs"/>
            </a:endParaRPr>
          </a:p>
        </p:txBody>
      </p:sp>
      <p:sp>
        <p:nvSpPr>
          <p:cNvPr id="10" name="Textfeld 9">
            <a:extLst>
              <a:ext uri="{FF2B5EF4-FFF2-40B4-BE49-F238E27FC236}">
                <a16:creationId xmlns:a16="http://schemas.microsoft.com/office/drawing/2014/main" id="{472D1185-AF37-46A8-BBD0-CEB3ABABB7AD}"/>
              </a:ext>
            </a:extLst>
          </p:cNvPr>
          <p:cNvSpPr txBox="1"/>
          <p:nvPr/>
        </p:nvSpPr>
        <p:spPr>
          <a:xfrm>
            <a:off x="7222839" y="4575163"/>
            <a:ext cx="1648111" cy="276999"/>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Arial"/>
                <a:ea typeface="+mn-ea"/>
                <a:cs typeface="+mn-cs"/>
              </a:rPr>
              <a:t>Source: WWF, 2016</a:t>
            </a:r>
          </a:p>
        </p:txBody>
      </p:sp>
      <p:sp>
        <p:nvSpPr>
          <p:cNvPr id="8" name="Textfeld 7">
            <a:extLst>
              <a:ext uri="{FF2B5EF4-FFF2-40B4-BE49-F238E27FC236}">
                <a16:creationId xmlns:a16="http://schemas.microsoft.com/office/drawing/2014/main" id="{D53B99B9-5D7E-466D-B9F7-CF4E3C178833}"/>
              </a:ext>
            </a:extLst>
          </p:cNvPr>
          <p:cNvSpPr txBox="1"/>
          <p:nvPr/>
        </p:nvSpPr>
        <p:spPr>
          <a:xfrm>
            <a:off x="4733131" y="731922"/>
            <a:ext cx="3959602" cy="523220"/>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dirty="0">
                <a:solidFill>
                  <a:srgbClr val="004C82"/>
                </a:solidFill>
              </a:rPr>
              <a:t>Figure: Areas of permanent protection and legal reserve under the Rural Environmental registry</a:t>
            </a:r>
            <a:endParaRPr kumimoji="0" lang="en-US" sz="800" b="0" i="0" u="none" strike="noStrike" kern="1200" cap="none" spc="0" normalizeH="0" baseline="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414650053"/>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platzhalter 5">
            <a:extLst>
              <a:ext uri="{FF2B5EF4-FFF2-40B4-BE49-F238E27FC236}">
                <a16:creationId xmlns:a16="http://schemas.microsoft.com/office/drawing/2014/main" id="{6143F75C-E88C-4AB5-83D6-595B32DA35FB}"/>
              </a:ext>
            </a:extLst>
          </p:cNvPr>
          <p:cNvSpPr>
            <a:spLocks noGrp="1"/>
          </p:cNvSpPr>
          <p:nvPr>
            <p:ph type="body" sz="quarter" idx="14"/>
          </p:nvPr>
        </p:nvSpPr>
        <p:spPr/>
        <p:txBody>
          <a:bodyPr/>
          <a:lstStyle/>
          <a:p>
            <a:r>
              <a:rPr lang="en-US" dirty="0">
                <a:cs typeface="Calibri"/>
              </a:rPr>
              <a:t>Planning Approaches</a:t>
            </a:r>
            <a:endParaRPr lang="en-US" dirty="0"/>
          </a:p>
        </p:txBody>
      </p:sp>
      <p:sp>
        <p:nvSpPr>
          <p:cNvPr id="3" name="Titel 2">
            <a:extLst>
              <a:ext uri="{FF2B5EF4-FFF2-40B4-BE49-F238E27FC236}">
                <a16:creationId xmlns:a16="http://schemas.microsoft.com/office/drawing/2014/main" id="{CC34AD9D-0C2C-446C-9CDF-7AB1DBC622C6}"/>
              </a:ext>
            </a:extLst>
          </p:cNvPr>
          <p:cNvSpPr>
            <a:spLocks noGrp="1"/>
          </p:cNvSpPr>
          <p:nvPr>
            <p:ph type="title"/>
          </p:nvPr>
        </p:nvSpPr>
        <p:spPr/>
        <p:txBody>
          <a:bodyPr/>
          <a:lstStyle/>
          <a:p>
            <a:r>
              <a:rPr lang="en-US" dirty="0"/>
              <a:t>Governance Solutions</a:t>
            </a:r>
          </a:p>
        </p:txBody>
      </p:sp>
      <p:sp>
        <p:nvSpPr>
          <p:cNvPr id="4" name="Foliennummernplatzhalter 3">
            <a:extLst>
              <a:ext uri="{FF2B5EF4-FFF2-40B4-BE49-F238E27FC236}">
                <a16:creationId xmlns:a16="http://schemas.microsoft.com/office/drawing/2014/main" id="{EF5429D5-1EDA-49B4-80C6-08F7C3F5B522}"/>
              </a:ext>
            </a:extLst>
          </p:cNvPr>
          <p:cNvSpPr>
            <a:spLocks noGrp="1"/>
          </p:cNvSpPr>
          <p:nvPr>
            <p:ph type="sldNum" sz="quarter" idx="16"/>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CF23C0C3-F0EC-4AF0-84C8-08554CFEDD03}" type="slidenum">
              <a:rPr kumimoji="0" lang="en-GB" sz="1000" b="1" i="0" u="none" strike="noStrike" kern="1200" cap="none" spc="0" normalizeH="0" baseline="0" noProof="0" dirty="0" smtClean="0">
                <a:ln>
                  <a:noFill/>
                </a:ln>
                <a:solidFill>
                  <a:srgbClr val="575756"/>
                </a:solidFill>
                <a:effectLst/>
                <a:uLnTx/>
                <a:uFillTx/>
                <a:latin typeface="Arial"/>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14</a:t>
            </a:fld>
            <a:endParaRPr kumimoji="0" lang="en-GB" sz="1000" b="1" i="0" u="none" strike="noStrike" kern="1200" cap="none" spc="0" normalizeH="0" baseline="0" noProof="0" dirty="0">
              <a:ln>
                <a:noFill/>
              </a:ln>
              <a:solidFill>
                <a:srgbClr val="575756"/>
              </a:solidFill>
              <a:effectLst/>
              <a:uLnTx/>
              <a:uFillTx/>
              <a:latin typeface="Arial"/>
              <a:ea typeface="+mn-ea"/>
              <a:cs typeface="+mn-cs"/>
            </a:endParaRPr>
          </a:p>
        </p:txBody>
      </p:sp>
      <p:graphicFrame>
        <p:nvGraphicFramePr>
          <p:cNvPr id="12" name="Tabelle 12">
            <a:extLst>
              <a:ext uri="{FF2B5EF4-FFF2-40B4-BE49-F238E27FC236}">
                <a16:creationId xmlns:a16="http://schemas.microsoft.com/office/drawing/2014/main" id="{AA3606F1-802B-43DB-9A01-E81769C06F4C}"/>
              </a:ext>
            </a:extLst>
          </p:cNvPr>
          <p:cNvGraphicFramePr>
            <a:graphicFrameLocks noGrp="1"/>
          </p:cNvGraphicFramePr>
          <p:nvPr>
            <p:extLst>
              <p:ext uri="{D42A27DB-BD31-4B8C-83A1-F6EECF244321}">
                <p14:modId xmlns:p14="http://schemas.microsoft.com/office/powerpoint/2010/main" val="143085633"/>
              </p:ext>
            </p:extLst>
          </p:nvPr>
        </p:nvGraphicFramePr>
        <p:xfrm>
          <a:off x="449263" y="1612061"/>
          <a:ext cx="7701960" cy="2558238"/>
        </p:xfrm>
        <a:graphic>
          <a:graphicData uri="http://schemas.openxmlformats.org/drawingml/2006/table">
            <a:tbl>
              <a:tblPr firstRow="1" bandRow="1">
                <a:tableStyleId>{F5AB1C69-6EDB-4FF4-983F-18BD219EF322}</a:tableStyleId>
              </a:tblPr>
              <a:tblGrid>
                <a:gridCol w="1499853">
                  <a:extLst>
                    <a:ext uri="{9D8B030D-6E8A-4147-A177-3AD203B41FA5}">
                      <a16:colId xmlns:a16="http://schemas.microsoft.com/office/drawing/2014/main" val="2320756439"/>
                    </a:ext>
                  </a:extLst>
                </a:gridCol>
                <a:gridCol w="2346839">
                  <a:extLst>
                    <a:ext uri="{9D8B030D-6E8A-4147-A177-3AD203B41FA5}">
                      <a16:colId xmlns:a16="http://schemas.microsoft.com/office/drawing/2014/main" val="2535977885"/>
                    </a:ext>
                  </a:extLst>
                </a:gridCol>
                <a:gridCol w="3855268">
                  <a:extLst>
                    <a:ext uri="{9D8B030D-6E8A-4147-A177-3AD203B41FA5}">
                      <a16:colId xmlns:a16="http://schemas.microsoft.com/office/drawing/2014/main" val="112662668"/>
                    </a:ext>
                  </a:extLst>
                </a:gridCol>
              </a:tblGrid>
              <a:tr h="415274">
                <a:tc gridSpan="2">
                  <a:txBody>
                    <a:bodyPr/>
                    <a:lstStyle/>
                    <a:p>
                      <a:pPr algn="l"/>
                      <a:r>
                        <a:rPr lang="en-US" noProof="0" dirty="0"/>
                        <a:t>Type/ Example</a:t>
                      </a:r>
                    </a:p>
                  </a:txBody>
                  <a:tcPr>
                    <a:solidFill>
                      <a:srgbClr val="F4971A"/>
                    </a:solidFill>
                  </a:tcPr>
                </a:tc>
                <a:tc hMerge="1">
                  <a:txBody>
                    <a:bodyPr/>
                    <a:lstStyle/>
                    <a:p>
                      <a:pPr algn="ctr"/>
                      <a:endParaRPr lang="de-DE"/>
                    </a:p>
                  </a:txBody>
                  <a:tcPr/>
                </a:tc>
                <a:tc>
                  <a:txBody>
                    <a:bodyPr/>
                    <a:lstStyle/>
                    <a:p>
                      <a:r>
                        <a:rPr lang="en-US" noProof="0" dirty="0"/>
                        <a:t>Description</a:t>
                      </a:r>
                    </a:p>
                  </a:txBody>
                  <a:tcPr>
                    <a:solidFill>
                      <a:srgbClr val="F4971A"/>
                    </a:solidFill>
                  </a:tcPr>
                </a:tc>
                <a:extLst>
                  <a:ext uri="{0D108BD9-81ED-4DB2-BD59-A6C34878D82A}">
                    <a16:rowId xmlns:a16="http://schemas.microsoft.com/office/drawing/2014/main" val="2594427080"/>
                  </a:ext>
                </a:extLst>
              </a:tr>
              <a:tr h="871537">
                <a:tc rowSpan="2">
                  <a:txBody>
                    <a:bodyPr/>
                    <a:lstStyle/>
                    <a:p>
                      <a:pPr marL="0" marR="0" lvl="0" indent="0" algn="ctr" rtl="0">
                        <a:lnSpc>
                          <a:spcPct val="100000"/>
                        </a:lnSpc>
                        <a:spcBef>
                          <a:spcPts val="0"/>
                        </a:spcBef>
                        <a:spcAft>
                          <a:spcPts val="0"/>
                        </a:spcAft>
                        <a:buClrTx/>
                        <a:buSzTx/>
                        <a:buFontTx/>
                        <a:buNone/>
                      </a:pPr>
                      <a:endParaRPr lang="en-US" noProof="0"/>
                    </a:p>
                    <a:p>
                      <a:pPr marL="0" marR="0" lvl="0" indent="0" algn="ctr">
                        <a:lnSpc>
                          <a:spcPct val="100000"/>
                        </a:lnSpc>
                        <a:spcBef>
                          <a:spcPts val="0"/>
                        </a:spcBef>
                        <a:spcAft>
                          <a:spcPts val="0"/>
                        </a:spcAft>
                        <a:buClrTx/>
                        <a:buSzTx/>
                        <a:buFontTx/>
                        <a:buNone/>
                      </a:pPr>
                      <a:endParaRPr lang="en-US" noProof="0"/>
                    </a:p>
                    <a:p>
                      <a:pPr marL="0" marR="0" lvl="0" indent="0" algn="ctr">
                        <a:lnSpc>
                          <a:spcPct val="100000"/>
                        </a:lnSpc>
                        <a:spcBef>
                          <a:spcPts val="0"/>
                        </a:spcBef>
                        <a:spcAft>
                          <a:spcPts val="0"/>
                        </a:spcAft>
                        <a:buClrTx/>
                        <a:buSzTx/>
                        <a:buFontTx/>
                        <a:buNone/>
                      </a:pPr>
                      <a:r>
                        <a:rPr lang="en-US" noProof="0" dirty="0"/>
                        <a:t>Policy coordination</a:t>
                      </a:r>
                    </a:p>
                    <a:p>
                      <a:pPr lvl="0" algn="ctr">
                        <a:buNone/>
                      </a:pPr>
                      <a:endParaRPr lang="en-US" noProof="0"/>
                    </a:p>
                  </a:txBody>
                  <a:tcPr/>
                </a:tc>
                <a:tc>
                  <a:txBody>
                    <a:bodyPr/>
                    <a:lstStyle/>
                    <a:p>
                      <a:pPr lvl="0">
                        <a:buNone/>
                      </a:pPr>
                      <a:r>
                        <a:rPr lang="en-US" noProof="0" dirty="0"/>
                        <a:t>Cross-departmental working groups</a:t>
                      </a:r>
                    </a:p>
                  </a:txBody>
                  <a:tcPr/>
                </a:tc>
                <a:tc>
                  <a:txBody>
                    <a:bodyPr/>
                    <a:lstStyle/>
                    <a:p>
                      <a:pPr marL="0" marR="0" lvl="0" indent="0" algn="l" rtl="0">
                        <a:lnSpc>
                          <a:spcPct val="100000"/>
                        </a:lnSpc>
                        <a:spcBef>
                          <a:spcPts val="0"/>
                        </a:spcBef>
                        <a:spcAft>
                          <a:spcPts val="0"/>
                        </a:spcAft>
                        <a:buClrTx/>
                        <a:buSzTx/>
                        <a:buFontTx/>
                        <a:buNone/>
                      </a:pPr>
                      <a:r>
                        <a:rPr lang="en-US" sz="1350" kern="1200" noProof="0" dirty="0"/>
                        <a:t>Permanent or issue-specific groups working across horizonal and vertical (in federal states) lines to discuss different WEF perspectives</a:t>
                      </a:r>
                      <a:endParaRPr lang="en-US" sz="1350" kern="1200" noProof="0" dirty="0">
                        <a:solidFill>
                          <a:schemeClr val="tx1"/>
                        </a:solidFill>
                        <a:latin typeface="+mn-lt"/>
                        <a:ea typeface="+mn-ea"/>
                        <a:cs typeface="+mn-cs"/>
                      </a:endParaRPr>
                    </a:p>
                  </a:txBody>
                  <a:tcPr/>
                </a:tc>
                <a:extLst>
                  <a:ext uri="{0D108BD9-81ED-4DB2-BD59-A6C34878D82A}">
                    <a16:rowId xmlns:a16="http://schemas.microsoft.com/office/drawing/2014/main" val="4230542433"/>
                  </a:ext>
                </a:extLst>
              </a:tr>
              <a:tr h="415274">
                <a:tc vMerge="1">
                  <a:txBody>
                    <a:bodyPr/>
                    <a:lstStyle/>
                    <a:p>
                      <a:endParaRPr lang="de-DE"/>
                    </a:p>
                  </a:txBody>
                  <a:tcPr/>
                </a:tc>
                <a:tc>
                  <a:txBody>
                    <a:bodyPr/>
                    <a:lstStyle/>
                    <a:p>
                      <a:r>
                        <a:rPr lang="en-US" noProof="0" dirty="0"/>
                        <a:t>Expert and public consultations</a:t>
                      </a:r>
                    </a:p>
                  </a:txBody>
                  <a:tcPr/>
                </a:tc>
                <a:tc>
                  <a:txBody>
                    <a:bodyPr/>
                    <a:lstStyle/>
                    <a:p>
                      <a:r>
                        <a:rPr lang="en-US" noProof="0" dirty="0"/>
                        <a:t>Through e.g. hearings, dialogue events to ensure that all relevant interlinkages are identified and increase legitimacy </a:t>
                      </a:r>
                    </a:p>
                  </a:txBody>
                  <a:tcPr/>
                </a:tc>
                <a:extLst>
                  <a:ext uri="{0D108BD9-81ED-4DB2-BD59-A6C34878D82A}">
                    <a16:rowId xmlns:a16="http://schemas.microsoft.com/office/drawing/2014/main" val="2522431812"/>
                  </a:ext>
                </a:extLst>
              </a:tr>
              <a:tr h="562767">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noProof="0" dirty="0"/>
                        <a:t>Strategic policy planning</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noProof="0" dirty="0"/>
                        <a:t>Cross-sectoral strategies</a:t>
                      </a:r>
                    </a:p>
                  </a:txBody>
                  <a:tcPr/>
                </a:tc>
                <a:tc>
                  <a:txBody>
                    <a:bodyPr/>
                    <a:lstStyle/>
                    <a:p>
                      <a:r>
                        <a:rPr lang="en-US" noProof="0" dirty="0"/>
                        <a:t>Coordination of policies at a strategic, higher authority level (e.g. sustainability strategy)</a:t>
                      </a:r>
                    </a:p>
                  </a:txBody>
                  <a:tcPr/>
                </a:tc>
                <a:extLst>
                  <a:ext uri="{0D108BD9-81ED-4DB2-BD59-A6C34878D82A}">
                    <a16:rowId xmlns:a16="http://schemas.microsoft.com/office/drawing/2014/main" val="4054329343"/>
                  </a:ext>
                </a:extLst>
              </a:tr>
            </a:tbl>
          </a:graphicData>
        </a:graphic>
      </p:graphicFrame>
    </p:spTree>
    <p:extLst>
      <p:ext uri="{BB962C8B-B14F-4D97-AF65-F5344CB8AC3E}">
        <p14:creationId xmlns:p14="http://schemas.microsoft.com/office/powerpoint/2010/main" val="1012457346"/>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8899A8C9-9DE6-452A-B0BF-E80616D38621}"/>
              </a:ext>
            </a:extLst>
          </p:cNvPr>
          <p:cNvSpPr>
            <a:spLocks noGrp="1"/>
          </p:cNvSpPr>
          <p:nvPr>
            <p:ph type="body" sz="quarter" idx="14"/>
          </p:nvPr>
        </p:nvSpPr>
        <p:spPr/>
        <p:txBody>
          <a:bodyPr/>
          <a:lstStyle/>
          <a:p>
            <a:r>
              <a:rPr lang="en-US" dirty="0"/>
              <a:t>South African National Waste Management Strategy 2020</a:t>
            </a:r>
          </a:p>
        </p:txBody>
      </p:sp>
      <p:sp>
        <p:nvSpPr>
          <p:cNvPr id="3" name="Textplatzhalter 2">
            <a:extLst>
              <a:ext uri="{FF2B5EF4-FFF2-40B4-BE49-F238E27FC236}">
                <a16:creationId xmlns:a16="http://schemas.microsoft.com/office/drawing/2014/main" id="{B3EFFDE2-3024-49B0-941F-DC485E7B0706}"/>
              </a:ext>
            </a:extLst>
          </p:cNvPr>
          <p:cNvSpPr>
            <a:spLocks noGrp="1"/>
          </p:cNvSpPr>
          <p:nvPr>
            <p:ph type="body" sz="quarter" idx="13"/>
          </p:nvPr>
        </p:nvSpPr>
        <p:spPr>
          <a:xfrm>
            <a:off x="264882" y="1663829"/>
            <a:ext cx="5437275" cy="3365733"/>
          </a:xfrm>
        </p:spPr>
        <p:txBody>
          <a:bodyPr/>
          <a:lstStyle/>
          <a:p>
            <a:pPr marL="615950" lvl="1" indent="-342900"/>
            <a:r>
              <a:rPr lang="en-US" sz="1800" dirty="0"/>
              <a:t>Developed under lead of Department of Forestry and Fisheries and the Environment (DFFE) with broad cooperation of other sectors including energy and land/food</a:t>
            </a:r>
          </a:p>
          <a:p>
            <a:pPr marL="615950" lvl="1" indent="-342900"/>
            <a:r>
              <a:rPr lang="en-US" sz="1800" dirty="0">
                <a:sym typeface="Wingdings" panose="05000000000000000000" pitchFamily="2" charset="2"/>
              </a:rPr>
              <a:t>Addresses key interlinkages with other WEF sectors: </a:t>
            </a:r>
          </a:p>
          <a:p>
            <a:pPr marL="879475" lvl="2" indent="-342900"/>
            <a:r>
              <a:rPr lang="en-US" dirty="0">
                <a:sym typeface="Wingdings" panose="05000000000000000000" pitchFamily="2" charset="2"/>
              </a:rPr>
              <a:t>promotion of energy recovery from sewage and organic waste </a:t>
            </a:r>
          </a:p>
          <a:p>
            <a:pPr marL="879475" lvl="2" indent="-342900"/>
            <a:r>
              <a:rPr lang="en-US" dirty="0">
                <a:sym typeface="Wingdings" panose="05000000000000000000" pitchFamily="2" charset="2"/>
              </a:rPr>
              <a:t>Prevention of food waste is key pillar for strategy to minimize waste</a:t>
            </a:r>
          </a:p>
        </p:txBody>
      </p:sp>
      <p:sp>
        <p:nvSpPr>
          <p:cNvPr id="4" name="Titel 3">
            <a:extLst>
              <a:ext uri="{FF2B5EF4-FFF2-40B4-BE49-F238E27FC236}">
                <a16:creationId xmlns:a16="http://schemas.microsoft.com/office/drawing/2014/main" id="{17A3C740-55FB-4C88-B4F4-0C8E85C79CEF}"/>
              </a:ext>
            </a:extLst>
          </p:cNvPr>
          <p:cNvSpPr>
            <a:spLocks noGrp="1"/>
          </p:cNvSpPr>
          <p:nvPr>
            <p:ph type="title"/>
          </p:nvPr>
        </p:nvSpPr>
        <p:spPr/>
        <p:txBody>
          <a:bodyPr/>
          <a:lstStyle/>
          <a:p>
            <a:r>
              <a:rPr lang="en-US" dirty="0"/>
              <a:t>Governance Solutions</a:t>
            </a:r>
          </a:p>
        </p:txBody>
      </p:sp>
      <p:sp>
        <p:nvSpPr>
          <p:cNvPr id="5" name="Foliennummernplatzhalter 4">
            <a:extLst>
              <a:ext uri="{FF2B5EF4-FFF2-40B4-BE49-F238E27FC236}">
                <a16:creationId xmlns:a16="http://schemas.microsoft.com/office/drawing/2014/main" id="{DC886998-4EC0-4CAD-AE9B-DC862B27DEE4}"/>
              </a:ext>
            </a:extLst>
          </p:cNvPr>
          <p:cNvSpPr>
            <a:spLocks noGrp="1"/>
          </p:cNvSpPr>
          <p:nvPr>
            <p:ph type="sldNum" sz="quarter" idx="16"/>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CF23C0C3-F0EC-4AF0-84C8-08554CFEDD03}" type="slidenum">
              <a:rPr kumimoji="0" lang="en-GB" sz="1000" b="1" i="0" u="none" strike="noStrike" kern="1200" cap="none" spc="0" normalizeH="0" baseline="0" noProof="0" dirty="0" smtClean="0">
                <a:ln>
                  <a:noFill/>
                </a:ln>
                <a:solidFill>
                  <a:srgbClr val="575756"/>
                </a:solidFill>
                <a:effectLst/>
                <a:uLnTx/>
                <a:uFillTx/>
                <a:latin typeface="Arial"/>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15</a:t>
            </a:fld>
            <a:endParaRPr kumimoji="0" lang="en-GB" sz="1000" b="1" i="0" u="none" strike="noStrike" kern="1200" cap="none" spc="0" normalizeH="0" baseline="0" noProof="0" dirty="0">
              <a:ln>
                <a:noFill/>
              </a:ln>
              <a:solidFill>
                <a:srgbClr val="575756"/>
              </a:solidFill>
              <a:effectLst/>
              <a:uLnTx/>
              <a:uFillTx/>
              <a:latin typeface="Arial"/>
              <a:ea typeface="+mn-ea"/>
              <a:cs typeface="+mn-cs"/>
            </a:endParaRPr>
          </a:p>
        </p:txBody>
      </p:sp>
      <p:pic>
        <p:nvPicPr>
          <p:cNvPr id="7" name="Grafik 6">
            <a:extLst>
              <a:ext uri="{FF2B5EF4-FFF2-40B4-BE49-F238E27FC236}">
                <a16:creationId xmlns:a16="http://schemas.microsoft.com/office/drawing/2014/main" id="{7B390C27-4EAA-4882-9446-0C5FF640EF8A}"/>
              </a:ext>
            </a:extLst>
          </p:cNvPr>
          <p:cNvPicPr>
            <a:picLocks noChangeAspect="1"/>
          </p:cNvPicPr>
          <p:nvPr/>
        </p:nvPicPr>
        <p:blipFill>
          <a:blip r:embed="rId3"/>
          <a:stretch>
            <a:fillRect/>
          </a:stretch>
        </p:blipFill>
        <p:spPr>
          <a:xfrm>
            <a:off x="6080101" y="1494688"/>
            <a:ext cx="2409132" cy="3472355"/>
          </a:xfrm>
          <a:prstGeom prst="rect">
            <a:avLst/>
          </a:prstGeom>
        </p:spPr>
      </p:pic>
    </p:spTree>
    <p:extLst>
      <p:ext uri="{BB962C8B-B14F-4D97-AF65-F5344CB8AC3E}">
        <p14:creationId xmlns:p14="http://schemas.microsoft.com/office/powerpoint/2010/main" val="2007662299"/>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35ADD1C-6E51-4CDD-862D-4F0239596E11}"/>
              </a:ext>
            </a:extLst>
          </p:cNvPr>
          <p:cNvSpPr>
            <a:spLocks noGrp="1"/>
          </p:cNvSpPr>
          <p:nvPr>
            <p:ph type="body" sz="quarter" idx="10"/>
          </p:nvPr>
        </p:nvSpPr>
        <p:spPr>
          <a:xfrm>
            <a:off x="581130" y="4489385"/>
            <a:ext cx="6515961" cy="384721"/>
          </a:xfrm>
        </p:spPr>
        <p:txBody>
          <a:bodyPr/>
          <a:lstStyle/>
          <a:p>
            <a:r>
              <a:rPr lang="en-GB" dirty="0"/>
              <a:t>Chapter 1.3: Water-Energy-Food Nexus Solutions</a:t>
            </a:r>
          </a:p>
        </p:txBody>
      </p:sp>
      <p:sp>
        <p:nvSpPr>
          <p:cNvPr id="3" name="Title 2">
            <a:extLst>
              <a:ext uri="{FF2B5EF4-FFF2-40B4-BE49-F238E27FC236}">
                <a16:creationId xmlns:a16="http://schemas.microsoft.com/office/drawing/2014/main" id="{BBD7D9A1-A5EE-443B-9337-2379369E59E9}"/>
              </a:ext>
            </a:extLst>
          </p:cNvPr>
          <p:cNvSpPr>
            <a:spLocks noGrp="1"/>
          </p:cNvSpPr>
          <p:nvPr>
            <p:ph type="title"/>
          </p:nvPr>
        </p:nvSpPr>
        <p:spPr>
          <a:xfrm>
            <a:off x="581130" y="3520154"/>
            <a:ext cx="6515961" cy="812530"/>
          </a:xfrm>
        </p:spPr>
        <p:txBody>
          <a:bodyPr/>
          <a:lstStyle/>
          <a:p>
            <a:r>
              <a:rPr lang="en-US" dirty="0"/>
              <a:t>Interactive Exercise: Reflections on Nexus solutions</a:t>
            </a:r>
          </a:p>
        </p:txBody>
      </p:sp>
    </p:spTree>
    <p:extLst>
      <p:ext uri="{BB962C8B-B14F-4D97-AF65-F5344CB8AC3E}">
        <p14:creationId xmlns:p14="http://schemas.microsoft.com/office/powerpoint/2010/main" val="513003631"/>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751F2CB0-C06C-46A7-AEDB-F3B301F46550}"/>
              </a:ext>
            </a:extLst>
          </p:cNvPr>
          <p:cNvSpPr>
            <a:spLocks noGrp="1"/>
          </p:cNvSpPr>
          <p:nvPr>
            <p:ph type="body" sz="quarter" idx="13"/>
          </p:nvPr>
        </p:nvSpPr>
        <p:spPr/>
        <p:txBody>
          <a:bodyPr/>
          <a:lstStyle/>
          <a:p>
            <a:pPr lvl="1"/>
            <a:r>
              <a:rPr lang="en-US" u="sng" dirty="0"/>
              <a:t>Objective:</a:t>
            </a:r>
            <a:r>
              <a:rPr lang="en-US" dirty="0"/>
              <a:t> Identify nexus solutions as well as key variables</a:t>
            </a:r>
          </a:p>
          <a:p>
            <a:pPr marL="0" lvl="1" indent="0">
              <a:buNone/>
            </a:pPr>
            <a:endParaRPr lang="en-US"/>
          </a:p>
          <a:p>
            <a:pPr lvl="1"/>
            <a:r>
              <a:rPr lang="en-US" u="sng" dirty="0"/>
              <a:t>What to do:</a:t>
            </a:r>
            <a:r>
              <a:rPr lang="en-US" dirty="0"/>
              <a:t> Split into groups of 3-5 persons and read the work instructions on the handout</a:t>
            </a:r>
          </a:p>
          <a:p>
            <a:pPr lvl="1"/>
            <a:endParaRPr lang="en-US"/>
          </a:p>
          <a:p>
            <a:pPr lvl="1"/>
            <a:r>
              <a:rPr lang="en-US" u="sng" dirty="0"/>
              <a:t>Timeframe:</a:t>
            </a:r>
            <a:r>
              <a:rPr lang="en-US" dirty="0"/>
              <a:t> 20 min. for the discussion within the group</a:t>
            </a:r>
          </a:p>
          <a:p>
            <a:pPr lvl="1" indent="0">
              <a:buNone/>
            </a:pPr>
            <a:endParaRPr lang="de-DE"/>
          </a:p>
        </p:txBody>
      </p:sp>
      <p:sp>
        <p:nvSpPr>
          <p:cNvPr id="3" name="Titel 2">
            <a:extLst>
              <a:ext uri="{FF2B5EF4-FFF2-40B4-BE49-F238E27FC236}">
                <a16:creationId xmlns:a16="http://schemas.microsoft.com/office/drawing/2014/main" id="{2AB2EBFF-4320-494A-897C-B74D6C73B063}"/>
              </a:ext>
            </a:extLst>
          </p:cNvPr>
          <p:cNvSpPr>
            <a:spLocks noGrp="1"/>
          </p:cNvSpPr>
          <p:nvPr>
            <p:ph type="title"/>
          </p:nvPr>
        </p:nvSpPr>
        <p:spPr/>
        <p:txBody>
          <a:bodyPr/>
          <a:lstStyle/>
          <a:p>
            <a:r>
              <a:rPr lang="en-US" dirty="0"/>
              <a:t>Reflections on Nexus solutions</a:t>
            </a:r>
            <a:endParaRPr lang="de-DE" dirty="0"/>
          </a:p>
        </p:txBody>
      </p:sp>
      <p:sp>
        <p:nvSpPr>
          <p:cNvPr id="4" name="Foliennummernplatzhalter 3">
            <a:extLst>
              <a:ext uri="{FF2B5EF4-FFF2-40B4-BE49-F238E27FC236}">
                <a16:creationId xmlns:a16="http://schemas.microsoft.com/office/drawing/2014/main" id="{078D7BF7-5064-4FEE-9C0A-A641B109D238}"/>
              </a:ext>
            </a:extLst>
          </p:cNvPr>
          <p:cNvSpPr>
            <a:spLocks noGrp="1"/>
          </p:cNvSpPr>
          <p:nvPr>
            <p:ph type="sldNum" sz="quarter" idx="16"/>
          </p:nvPr>
        </p:nvSpPr>
        <p:spPr/>
        <p:txBody>
          <a:bodyPr/>
          <a:lstStyle/>
          <a:p>
            <a:fld id="{CF23C0C3-F0EC-4AF0-84C8-08554CFEDD03}" type="slidenum">
              <a:rPr lang="en-GB" dirty="0" smtClean="0"/>
              <a:t>17</a:t>
            </a:fld>
            <a:endParaRPr lang="en-GB" dirty="0"/>
          </a:p>
        </p:txBody>
      </p:sp>
    </p:spTree>
    <p:extLst>
      <p:ext uri="{BB962C8B-B14F-4D97-AF65-F5344CB8AC3E}">
        <p14:creationId xmlns:p14="http://schemas.microsoft.com/office/powerpoint/2010/main" val="2750135473"/>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A713438F-690A-4BFB-BC74-2E10E9435F0F}"/>
              </a:ext>
            </a:extLst>
          </p:cNvPr>
          <p:cNvSpPr>
            <a:spLocks noGrp="1"/>
          </p:cNvSpPr>
          <p:nvPr>
            <p:ph type="title"/>
          </p:nvPr>
        </p:nvSpPr>
        <p:spPr/>
        <p:txBody>
          <a:bodyPr/>
          <a:lstStyle/>
          <a:p>
            <a:r>
              <a:rPr lang="en-US" dirty="0"/>
              <a:t>Discussion on Solutions </a:t>
            </a:r>
          </a:p>
        </p:txBody>
      </p:sp>
      <p:sp>
        <p:nvSpPr>
          <p:cNvPr id="4" name="Foliennummernplatzhalter 3">
            <a:extLst>
              <a:ext uri="{FF2B5EF4-FFF2-40B4-BE49-F238E27FC236}">
                <a16:creationId xmlns:a16="http://schemas.microsoft.com/office/drawing/2014/main" id="{C504BD49-FAAD-4072-BA0A-103660361D6B}"/>
              </a:ext>
            </a:extLst>
          </p:cNvPr>
          <p:cNvSpPr>
            <a:spLocks noGrp="1"/>
          </p:cNvSpPr>
          <p:nvPr>
            <p:ph type="sldNum" sz="quarter" idx="16"/>
          </p:nvPr>
        </p:nvSpPr>
        <p:spPr/>
        <p:txBody>
          <a:bodyPr/>
          <a:lstStyle/>
          <a:p>
            <a:fld id="{CF23C0C3-F0EC-4AF0-84C8-08554CFEDD03}" type="slidenum">
              <a:rPr lang="en-GB" dirty="0" smtClean="0"/>
              <a:t>18</a:t>
            </a:fld>
            <a:endParaRPr lang="en-GB" dirty="0"/>
          </a:p>
        </p:txBody>
      </p:sp>
      <p:sp>
        <p:nvSpPr>
          <p:cNvPr id="6" name="Speech Bubble: Oval 5">
            <a:extLst>
              <a:ext uri="{FF2B5EF4-FFF2-40B4-BE49-F238E27FC236}">
                <a16:creationId xmlns:a16="http://schemas.microsoft.com/office/drawing/2014/main" id="{872FA9A8-DD67-4B8C-B2E4-013D89492EE5}"/>
              </a:ext>
            </a:extLst>
          </p:cNvPr>
          <p:cNvSpPr/>
          <p:nvPr/>
        </p:nvSpPr>
        <p:spPr>
          <a:xfrm>
            <a:off x="2920305" y="2709981"/>
            <a:ext cx="2478403" cy="2153909"/>
          </a:xfrm>
          <a:prstGeom prst="wedgeEllipseCallout">
            <a:avLst>
              <a:gd name="adj1" fmla="val 53719"/>
              <a:gd name="adj2" fmla="val 42139"/>
            </a:avLst>
          </a:prstGeom>
          <a:solidFill>
            <a:srgbClr val="004C82">
              <a:alpha val="69804"/>
            </a:srgbClr>
          </a:solidFill>
          <a:ln w="19050">
            <a:solidFill>
              <a:srgbClr val="004C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What did surprise you? </a:t>
            </a:r>
            <a:endParaRPr lang="en-US" dirty="0"/>
          </a:p>
        </p:txBody>
      </p:sp>
      <p:sp>
        <p:nvSpPr>
          <p:cNvPr id="8" name="Speech Bubble: Rectangle with Corners Rounded 7">
            <a:extLst>
              <a:ext uri="{FF2B5EF4-FFF2-40B4-BE49-F238E27FC236}">
                <a16:creationId xmlns:a16="http://schemas.microsoft.com/office/drawing/2014/main" id="{A9468AD2-9172-4934-ADA3-FB73FD0DA875}"/>
              </a:ext>
            </a:extLst>
          </p:cNvPr>
          <p:cNvSpPr/>
          <p:nvPr/>
        </p:nvSpPr>
        <p:spPr>
          <a:xfrm>
            <a:off x="4984494" y="1188000"/>
            <a:ext cx="2987979" cy="1578646"/>
          </a:xfrm>
          <a:prstGeom prst="wedgeRoundRectCallout">
            <a:avLst>
              <a:gd name="adj1" fmla="val -33536"/>
              <a:gd name="adj2" fmla="val 77675"/>
              <a:gd name="adj3" fmla="val 16667"/>
            </a:avLst>
          </a:prstGeom>
          <a:solidFill>
            <a:srgbClr val="79A12C">
              <a:alpha val="69804"/>
            </a:srgbClr>
          </a:solidFill>
          <a:ln w="19050">
            <a:solidFill>
              <a:srgbClr val="79A1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Where could you observe similarities or differences? </a:t>
            </a:r>
            <a:endParaRPr lang="en-US" dirty="0"/>
          </a:p>
        </p:txBody>
      </p:sp>
      <p:sp>
        <p:nvSpPr>
          <p:cNvPr id="9" name="Speech Bubble: Rectangle 8">
            <a:extLst>
              <a:ext uri="{FF2B5EF4-FFF2-40B4-BE49-F238E27FC236}">
                <a16:creationId xmlns:a16="http://schemas.microsoft.com/office/drawing/2014/main" id="{385DE51C-C406-4EF9-8B09-0A020E71F03B}"/>
              </a:ext>
            </a:extLst>
          </p:cNvPr>
          <p:cNvSpPr/>
          <p:nvPr/>
        </p:nvSpPr>
        <p:spPr>
          <a:xfrm>
            <a:off x="449816" y="1188000"/>
            <a:ext cx="2201543" cy="2379192"/>
          </a:xfrm>
          <a:prstGeom prst="wedgeRectCallout">
            <a:avLst>
              <a:gd name="adj1" fmla="val 83181"/>
              <a:gd name="adj2" fmla="val 3700"/>
            </a:avLst>
          </a:prstGeom>
          <a:solidFill>
            <a:srgbClr val="F4971A">
              <a:alpha val="69804"/>
            </a:srgbClr>
          </a:solidFill>
          <a:ln w="19050">
            <a:solidFill>
              <a:srgbClr val="F497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Compare your results with the other groups in a plenary discussion.</a:t>
            </a:r>
            <a:endParaRPr lang="en-US" dirty="0"/>
          </a:p>
        </p:txBody>
      </p:sp>
    </p:spTree>
    <p:extLst>
      <p:ext uri="{BB962C8B-B14F-4D97-AF65-F5344CB8AC3E}">
        <p14:creationId xmlns:p14="http://schemas.microsoft.com/office/powerpoint/2010/main" val="1062266375"/>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051A9590-9AE1-4EED-942C-EDA3D64575AF}"/>
              </a:ext>
            </a:extLst>
          </p:cNvPr>
          <p:cNvSpPr>
            <a:spLocks noGrp="1"/>
          </p:cNvSpPr>
          <p:nvPr>
            <p:ph type="body" sz="quarter" idx="13"/>
          </p:nvPr>
        </p:nvSpPr>
        <p:spPr>
          <a:xfrm>
            <a:off x="449818" y="1048643"/>
            <a:ext cx="8694182" cy="3841562"/>
          </a:xfrm>
        </p:spPr>
        <p:txBody>
          <a:bodyPr vert="horz" lIns="91440" tIns="45720" rIns="91440" bIns="45720" rtlCol="0" anchor="t">
            <a:normAutofit/>
          </a:bodyPr>
          <a:lstStyle/>
          <a:p>
            <a:pPr marL="342900" indent="-342900">
              <a:buClr>
                <a:srgbClr val="F4971A"/>
              </a:buClr>
              <a:buFont typeface="Wingdings" panose="05000000000000000000" pitchFamily="2" charset="2"/>
              <a:buChar char="§"/>
            </a:pPr>
            <a:endParaRPr lang="en-US" dirty="0"/>
          </a:p>
          <a:p>
            <a:pPr>
              <a:buClr>
                <a:srgbClr val="F4971A"/>
              </a:buClr>
            </a:pPr>
            <a:r>
              <a:rPr lang="en-US" dirty="0">
                <a:latin typeface="Calibri"/>
                <a:cs typeface="Calibri"/>
              </a:rPr>
              <a:t>There are different types of WEF Nexus solutions to secure resource availability: </a:t>
            </a:r>
          </a:p>
          <a:p>
            <a:pPr marL="342900" indent="-342900">
              <a:buClr>
                <a:srgbClr val="F4971A"/>
              </a:buClr>
              <a:buFont typeface="Wingdings" panose="05000000000000000000" pitchFamily="2" charset="2"/>
              <a:buChar char="§"/>
            </a:pPr>
            <a:endParaRPr lang="en-US" dirty="0">
              <a:latin typeface="Calibri"/>
              <a:cs typeface="Calibri"/>
            </a:endParaRPr>
          </a:p>
          <a:p>
            <a:pPr marL="365125" lvl="2" indent="0">
              <a:buNone/>
            </a:pPr>
            <a:r>
              <a:rPr lang="en-US" dirty="0">
                <a:latin typeface="Calibri"/>
                <a:cs typeface="Calibri"/>
              </a:rPr>
              <a:t>	Technical and engineering:  avoid trade-offs and optimize resource-use</a:t>
            </a:r>
          </a:p>
          <a:p>
            <a:pPr marL="365125" lvl="2" indent="0">
              <a:buNone/>
            </a:pPr>
            <a:endParaRPr lang="en-US" dirty="0">
              <a:latin typeface="Calibri"/>
              <a:cs typeface="Calibri"/>
            </a:endParaRPr>
          </a:p>
          <a:p>
            <a:pPr marL="365125" lvl="2" indent="0">
              <a:buNone/>
            </a:pPr>
            <a:r>
              <a:rPr lang="en-US" dirty="0">
                <a:latin typeface="Calibri"/>
                <a:cs typeface="Calibri"/>
              </a:rPr>
              <a:t>	Nature-based solutions: protect, sustainably manage and restore ecosystems</a:t>
            </a:r>
          </a:p>
          <a:p>
            <a:pPr marL="365125" lvl="2" indent="0">
              <a:buNone/>
            </a:pPr>
            <a:endParaRPr lang="en-US" dirty="0">
              <a:latin typeface="Calibri"/>
              <a:cs typeface="Calibri"/>
            </a:endParaRPr>
          </a:p>
          <a:p>
            <a:pPr marL="365125" lvl="2" indent="0">
              <a:buNone/>
            </a:pPr>
            <a:r>
              <a:rPr lang="en-US" dirty="0">
                <a:latin typeface="Calibri"/>
                <a:cs typeface="Calibri"/>
              </a:rPr>
              <a:t>	Governance: include policies, frameworks and planning approaches </a:t>
            </a:r>
          </a:p>
        </p:txBody>
      </p:sp>
      <p:sp>
        <p:nvSpPr>
          <p:cNvPr id="3" name="Titel 2">
            <a:extLst>
              <a:ext uri="{FF2B5EF4-FFF2-40B4-BE49-F238E27FC236}">
                <a16:creationId xmlns:a16="http://schemas.microsoft.com/office/drawing/2014/main" id="{0A1DC67F-B917-4CA7-AD04-99A9ED825704}"/>
              </a:ext>
            </a:extLst>
          </p:cNvPr>
          <p:cNvSpPr>
            <a:spLocks noGrp="1"/>
          </p:cNvSpPr>
          <p:nvPr>
            <p:ph type="title"/>
          </p:nvPr>
        </p:nvSpPr>
        <p:spPr>
          <a:xfrm>
            <a:off x="449816" y="576000"/>
            <a:ext cx="8567183" cy="711262"/>
          </a:xfrm>
        </p:spPr>
        <p:txBody>
          <a:bodyPr>
            <a:normAutofit fontScale="90000"/>
          </a:bodyPr>
          <a:lstStyle/>
          <a:p>
            <a:r>
              <a:rPr lang="en-US" dirty="0"/>
              <a:t>Summary of chapter 1.3: Water-Energy-Food Nexus Solutions</a:t>
            </a:r>
          </a:p>
        </p:txBody>
      </p:sp>
      <p:sp>
        <p:nvSpPr>
          <p:cNvPr id="4" name="Foliennummernplatzhalter 3">
            <a:extLst>
              <a:ext uri="{FF2B5EF4-FFF2-40B4-BE49-F238E27FC236}">
                <a16:creationId xmlns:a16="http://schemas.microsoft.com/office/drawing/2014/main" id="{C4508C24-486E-443C-9E30-B288760472A0}"/>
              </a:ext>
            </a:extLst>
          </p:cNvPr>
          <p:cNvSpPr>
            <a:spLocks noGrp="1"/>
          </p:cNvSpPr>
          <p:nvPr>
            <p:ph type="sldNum" sz="quarter" idx="16"/>
          </p:nvPr>
        </p:nvSpPr>
        <p:spPr/>
        <p:txBody>
          <a:bodyPr/>
          <a:lstStyle/>
          <a:p>
            <a:fld id="{CF23C0C3-F0EC-4AF0-84C8-08554CFEDD03}" type="slidenum">
              <a:rPr lang="en-GB" dirty="0" smtClean="0"/>
              <a:t>19</a:t>
            </a:fld>
            <a:endParaRPr lang="en-GB" dirty="0"/>
          </a:p>
        </p:txBody>
      </p:sp>
      <p:pic>
        <p:nvPicPr>
          <p:cNvPr id="6" name="Grafik 5" descr="Blatt">
            <a:extLst>
              <a:ext uri="{FF2B5EF4-FFF2-40B4-BE49-F238E27FC236}">
                <a16:creationId xmlns:a16="http://schemas.microsoft.com/office/drawing/2014/main" id="{B72B46CD-912A-40E1-BC04-AF00603F90C1}"/>
              </a:ext>
            </a:extLst>
          </p:cNvPr>
          <p:cNvPicPr>
            <a:picLocks noChangeAspect="1"/>
          </p:cNvPicPr>
          <p:nvPr/>
        </p:nvPicPr>
        <p:blipFill>
          <a:blip r:embed="rId3"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8169042">
            <a:off x="703273" y="2655671"/>
            <a:ext cx="413109" cy="408668"/>
          </a:xfrm>
          <a:prstGeom prst="rect">
            <a:avLst/>
          </a:prstGeom>
        </p:spPr>
      </p:pic>
      <p:pic>
        <p:nvPicPr>
          <p:cNvPr id="7" name="Grafik 6" descr="Besprechung">
            <a:extLst>
              <a:ext uri="{FF2B5EF4-FFF2-40B4-BE49-F238E27FC236}">
                <a16:creationId xmlns:a16="http://schemas.microsoft.com/office/drawing/2014/main" id="{8C37AE73-B445-4CC9-8280-4BB16C21407D}"/>
              </a:ext>
            </a:extLst>
          </p:cNvPr>
          <p:cNvPicPr>
            <a:picLocks noChangeAspect="1"/>
          </p:cNvPicPr>
          <p:nvPr/>
        </p:nvPicPr>
        <p:blipFill>
          <a:blip r:embed="rId5" cstate="screen">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2986" y="3208119"/>
            <a:ext cx="538698" cy="544552"/>
          </a:xfrm>
          <a:prstGeom prst="rect">
            <a:avLst/>
          </a:prstGeom>
        </p:spPr>
      </p:pic>
      <p:pic>
        <p:nvPicPr>
          <p:cNvPr id="8" name="Grafik 7" descr="Werkzeuge">
            <a:extLst>
              <a:ext uri="{FF2B5EF4-FFF2-40B4-BE49-F238E27FC236}">
                <a16:creationId xmlns:a16="http://schemas.microsoft.com/office/drawing/2014/main" id="{286CB0EF-C476-4A15-BFB9-E0ECBE3AE923}"/>
              </a:ext>
            </a:extLst>
          </p:cNvPr>
          <p:cNvPicPr>
            <a:picLocks noChangeAspect="1"/>
          </p:cNvPicPr>
          <p:nvPr/>
        </p:nvPicPr>
        <p:blipFill>
          <a:blip r:embed="rId7" cstate="screen">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87972" y="1925969"/>
            <a:ext cx="443709" cy="448531"/>
          </a:xfrm>
          <a:prstGeom prst="rect">
            <a:avLst/>
          </a:prstGeom>
        </p:spPr>
      </p:pic>
    </p:spTree>
    <p:extLst>
      <p:ext uri="{BB962C8B-B14F-4D97-AF65-F5344CB8AC3E}">
        <p14:creationId xmlns:p14="http://schemas.microsoft.com/office/powerpoint/2010/main" val="1232773050"/>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3">
            <a:extLst>
              <a:ext uri="{FF2B5EF4-FFF2-40B4-BE49-F238E27FC236}">
                <a16:creationId xmlns:a16="http://schemas.microsoft.com/office/drawing/2014/main" id="{B017ACF1-0EAE-47FB-B94B-AE88B0028521}"/>
              </a:ext>
            </a:extLst>
          </p:cNvPr>
          <p:cNvGraphicFramePr>
            <a:graphicFrameLocks noGrp="1"/>
          </p:cNvGraphicFramePr>
          <p:nvPr>
            <p:extLst>
              <p:ext uri="{D42A27DB-BD31-4B8C-83A1-F6EECF244321}">
                <p14:modId xmlns:p14="http://schemas.microsoft.com/office/powerpoint/2010/main" val="1423036201"/>
              </p:ext>
            </p:extLst>
          </p:nvPr>
        </p:nvGraphicFramePr>
        <p:xfrm>
          <a:off x="529390" y="1496245"/>
          <a:ext cx="8085219" cy="3203062"/>
        </p:xfrm>
        <a:graphic>
          <a:graphicData uri="http://schemas.openxmlformats.org/drawingml/2006/table">
            <a:tbl>
              <a:tblPr firstRow="1" bandRow="1">
                <a:tableStyleId>{5C22544A-7EE6-4342-B048-85BDC9FD1C3A}</a:tableStyleId>
              </a:tblPr>
              <a:tblGrid>
                <a:gridCol w="1956770">
                  <a:extLst>
                    <a:ext uri="{9D8B030D-6E8A-4147-A177-3AD203B41FA5}">
                      <a16:colId xmlns:a16="http://schemas.microsoft.com/office/drawing/2014/main" val="1827523324"/>
                    </a:ext>
                  </a:extLst>
                </a:gridCol>
                <a:gridCol w="6128449">
                  <a:extLst>
                    <a:ext uri="{9D8B030D-6E8A-4147-A177-3AD203B41FA5}">
                      <a16:colId xmlns:a16="http://schemas.microsoft.com/office/drawing/2014/main" val="2519275813"/>
                    </a:ext>
                  </a:extLst>
                </a:gridCol>
              </a:tblGrid>
              <a:tr h="1032338">
                <a:tc>
                  <a:txBody>
                    <a:bodyPr/>
                    <a:lstStyle/>
                    <a:p>
                      <a:pPr algn="ctr">
                        <a:spcBef>
                          <a:spcPts val="600"/>
                        </a:spcBef>
                      </a:pPr>
                      <a:r>
                        <a:rPr lang="en-GB" sz="1800" b="0" dirty="0">
                          <a:solidFill>
                            <a:srgbClr val="004C82"/>
                          </a:solidFill>
                          <a:latin typeface="Calibri" panose="020F0502020204030204" pitchFamily="34" charset="0"/>
                          <a:cs typeface="Calibri" panose="020F0502020204030204" pitchFamily="34" charset="0"/>
                        </a:rPr>
                        <a:t>Chapter 1.1:</a:t>
                      </a:r>
                    </a:p>
                  </a:txBody>
                  <a:tcPr marT="3240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4971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defTabSz="685800" rtl="0" eaLnBrk="1" latinLnBrk="0" hangingPunct="1">
                        <a:buFont typeface="Wingdings" panose="05000000000000000000" pitchFamily="2" charset="2"/>
                        <a:buNone/>
                      </a:pPr>
                      <a:r>
                        <a:rPr lang="en-US" sz="1600" b="1" kern="1200" dirty="0">
                          <a:solidFill>
                            <a:srgbClr val="004C82"/>
                          </a:solidFill>
                          <a:latin typeface="+mn-lt"/>
                          <a:ea typeface="+mn-ea"/>
                          <a:cs typeface="+mn-cs"/>
                        </a:rPr>
                        <a:t>Background to the Water-Energy-Food (WEF) Nexus</a:t>
                      </a:r>
                    </a:p>
                    <a:p>
                      <a:pPr marL="171450" indent="-171450" algn="l" defTabSz="685800" rtl="0" eaLnBrk="1" latinLnBrk="0" hangingPunct="1">
                        <a:buFont typeface="Wingdings" panose="05000000000000000000" pitchFamily="2" charset="2"/>
                        <a:buChar char="§"/>
                      </a:pPr>
                      <a:r>
                        <a:rPr lang="en-US" sz="1600" b="0" kern="1200" dirty="0">
                          <a:solidFill>
                            <a:srgbClr val="004C82"/>
                          </a:solidFill>
                          <a:latin typeface="+mn-lt"/>
                          <a:ea typeface="+mn-ea"/>
                          <a:cs typeface="+mn-cs"/>
                        </a:rPr>
                        <a:t>Introduction to the WEF Nexus</a:t>
                      </a:r>
                    </a:p>
                    <a:p>
                      <a:pPr marL="171450" indent="-171450" algn="l" defTabSz="685800" rtl="0" eaLnBrk="1" latinLnBrk="0" hangingPunct="1">
                        <a:buFont typeface="Wingdings" panose="05000000000000000000" pitchFamily="2" charset="2"/>
                        <a:buChar char="§"/>
                      </a:pPr>
                      <a:r>
                        <a:rPr lang="en-US" sz="1600" b="0" kern="1200" dirty="0">
                          <a:solidFill>
                            <a:srgbClr val="004C82"/>
                          </a:solidFill>
                          <a:latin typeface="+mn-lt"/>
                          <a:ea typeface="+mn-ea"/>
                          <a:cs typeface="+mn-cs"/>
                        </a:rPr>
                        <a:t>Interactive Exercise: your experience with sectoral interlinkages</a:t>
                      </a:r>
                      <a:endParaRPr lang="en-GB" sz="1200" b="1" kern="1200" dirty="0">
                        <a:solidFill>
                          <a:srgbClr val="004C82"/>
                        </a:solidFill>
                        <a:latin typeface="+mn-lt"/>
                        <a:ea typeface="+mn-ea"/>
                        <a:cs typeface="+mn-cs"/>
                      </a:endParaRPr>
                    </a:p>
                  </a:txBody>
                  <a:tcPr marT="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4971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95864853"/>
                  </a:ext>
                </a:extLst>
              </a:tr>
              <a:tr h="1026467">
                <a:tc>
                  <a:txBody>
                    <a:bodyPr/>
                    <a:lstStyle/>
                    <a:p>
                      <a:pPr marL="0" marR="0" lvl="0" indent="0" algn="ctr" defTabSz="685800" rtl="0" eaLnBrk="1" fontAlgn="auto" latinLnBrk="0" hangingPunct="1">
                        <a:lnSpc>
                          <a:spcPct val="100000"/>
                        </a:lnSpc>
                        <a:spcBef>
                          <a:spcPts val="600"/>
                        </a:spcBef>
                        <a:spcAft>
                          <a:spcPts val="0"/>
                        </a:spcAft>
                        <a:buClrTx/>
                        <a:buSzTx/>
                        <a:buFontTx/>
                        <a:buNone/>
                        <a:tabLst/>
                        <a:defRPr/>
                      </a:pPr>
                      <a:r>
                        <a:rPr lang="en-US" sz="1800" b="0" kern="1200" dirty="0">
                          <a:solidFill>
                            <a:srgbClr val="004C82"/>
                          </a:solidFill>
                          <a:latin typeface="Calibri" panose="020F0502020204030204" pitchFamily="34" charset="0"/>
                          <a:ea typeface="+mn-ea"/>
                          <a:cs typeface="Calibri" panose="020F0502020204030204" pitchFamily="34" charset="0"/>
                        </a:rPr>
                        <a:t>Chapter 1.2:</a:t>
                      </a:r>
                      <a:endParaRPr lang="en-GB" sz="1800" dirty="0">
                        <a:solidFill>
                          <a:srgbClr val="004C82"/>
                        </a:solidFill>
                        <a:latin typeface="Calibri" panose="020F0502020204030204" pitchFamily="34" charset="0"/>
                        <a:cs typeface="Calibri" panose="020F0502020204030204" pitchFamily="34" charset="0"/>
                      </a:endParaRPr>
                    </a:p>
                  </a:txBody>
                  <a:tcPr marT="324000">
                    <a:lnL w="12700" cmpd="sng">
                      <a:noFill/>
                    </a:lnL>
                    <a:lnR w="28575" cap="flat" cmpd="sng" algn="ctr">
                      <a:noFill/>
                      <a:prstDash val="solid"/>
                      <a:round/>
                      <a:headEnd type="none" w="med" len="med"/>
                      <a:tailEnd type="none" w="med" len="med"/>
                    </a:lnR>
                    <a:lnT w="12700" cap="flat" cmpd="sng" algn="ctr">
                      <a:solidFill>
                        <a:srgbClr val="F4971A"/>
                      </a:solidFill>
                      <a:prstDash val="solid"/>
                      <a:round/>
                      <a:headEnd type="none" w="med" len="med"/>
                      <a:tailEnd type="none" w="med" len="med"/>
                    </a:lnT>
                    <a:lnB w="12700" cap="flat" cmpd="sng" algn="ctr">
                      <a:solidFill>
                        <a:srgbClr val="F4971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buFont typeface="Wingdings" panose="05000000000000000000" pitchFamily="2" charset="2"/>
                        <a:buNone/>
                      </a:pPr>
                      <a:r>
                        <a:rPr lang="en-US" sz="1600" b="1" kern="1200" dirty="0">
                          <a:solidFill>
                            <a:srgbClr val="004C82"/>
                          </a:solidFill>
                          <a:latin typeface="+mn-lt"/>
                          <a:ea typeface="+mn-ea"/>
                          <a:cs typeface="+mn-cs"/>
                        </a:rPr>
                        <a:t>Water-Energy-Food Interactions</a:t>
                      </a:r>
                    </a:p>
                    <a:p>
                      <a:pPr marL="171450" indent="-171450">
                        <a:buFont typeface="Wingdings" panose="05000000000000000000" pitchFamily="2" charset="2"/>
                        <a:buChar char="§"/>
                      </a:pPr>
                      <a:r>
                        <a:rPr lang="en-US" sz="1600" b="0" dirty="0">
                          <a:solidFill>
                            <a:srgbClr val="004C82"/>
                          </a:solidFill>
                        </a:rPr>
                        <a:t>Water, energy and food security and trade-offs</a:t>
                      </a:r>
                    </a:p>
                  </a:txBody>
                  <a:tcPr>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4971A"/>
                      </a:solidFill>
                      <a:prstDash val="solid"/>
                      <a:round/>
                      <a:headEnd type="none" w="med" len="med"/>
                      <a:tailEnd type="none" w="med" len="med"/>
                    </a:lnT>
                    <a:lnB w="12700" cap="flat" cmpd="sng" algn="ctr">
                      <a:solidFill>
                        <a:srgbClr val="F4971A"/>
                      </a:solidFill>
                      <a:prstDash val="solid"/>
                      <a:round/>
                      <a:headEnd type="none" w="med" len="med"/>
                      <a:tailEnd type="none" w="med" len="med"/>
                    </a:lnB>
                    <a:noFill/>
                  </a:tcPr>
                </a:tc>
                <a:extLst>
                  <a:ext uri="{0D108BD9-81ED-4DB2-BD59-A6C34878D82A}">
                    <a16:rowId xmlns:a16="http://schemas.microsoft.com/office/drawing/2014/main" val="656393008"/>
                  </a:ext>
                </a:extLst>
              </a:tr>
              <a:tr h="1144257">
                <a:tc>
                  <a:txBody>
                    <a:bodyPr/>
                    <a:lstStyle/>
                    <a:p>
                      <a:pPr marL="0" marR="0" lvl="0" indent="0" algn="ctr" defTabSz="685800" rtl="0" eaLnBrk="1" fontAlgn="auto" latinLnBrk="0" hangingPunct="1">
                        <a:lnSpc>
                          <a:spcPct val="100000"/>
                        </a:lnSpc>
                        <a:spcBef>
                          <a:spcPts val="600"/>
                        </a:spcBef>
                        <a:spcAft>
                          <a:spcPts val="0"/>
                        </a:spcAft>
                        <a:buClrTx/>
                        <a:buSzTx/>
                        <a:buFontTx/>
                        <a:buNone/>
                        <a:tabLst/>
                        <a:defRPr/>
                      </a:pPr>
                      <a:r>
                        <a:rPr lang="en-GB" sz="1800" dirty="0">
                          <a:solidFill>
                            <a:srgbClr val="004C82"/>
                          </a:solidFill>
                          <a:latin typeface="Calibri" panose="020F0502020204030204" pitchFamily="34" charset="0"/>
                          <a:cs typeface="Calibri" panose="020F0502020204030204" pitchFamily="34" charset="0"/>
                        </a:rPr>
                        <a:t>Chapter 1.3:</a:t>
                      </a:r>
                    </a:p>
                  </a:txBody>
                  <a:tcPr marT="324000">
                    <a:lnL w="12700" cmpd="sng">
                      <a:noFill/>
                    </a:lnL>
                    <a:lnR w="28575" cap="flat" cmpd="sng" algn="ctr">
                      <a:noFill/>
                      <a:prstDash val="solid"/>
                      <a:round/>
                      <a:headEnd type="none" w="med" len="med"/>
                      <a:tailEnd type="none" w="med" len="med"/>
                    </a:lnR>
                    <a:lnT w="12700" cap="flat" cmpd="sng" algn="ctr">
                      <a:solidFill>
                        <a:srgbClr val="F4971A"/>
                      </a:solidFill>
                      <a:prstDash val="solid"/>
                      <a:round/>
                      <a:headEnd type="none" w="med" len="med"/>
                      <a:tailEnd type="none" w="med" len="med"/>
                    </a:lnT>
                    <a:lnB w="12700" cap="flat" cmpd="sng" algn="ctr">
                      <a:solidFill>
                        <a:srgbClr val="F4971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buFont typeface="Wingdings" panose="05000000000000000000" pitchFamily="2" charset="2"/>
                        <a:buNone/>
                      </a:pPr>
                      <a:r>
                        <a:rPr lang="en-US" sz="1600" b="1" dirty="0">
                          <a:solidFill>
                            <a:srgbClr val="004C82"/>
                          </a:solidFill>
                        </a:rPr>
                        <a:t>Water-Energy-Food Nexus Solutions</a:t>
                      </a:r>
                    </a:p>
                    <a:p>
                      <a:pPr marL="171450" indent="-171450">
                        <a:buFont typeface="Wingdings" panose="05000000000000000000" pitchFamily="2" charset="2"/>
                        <a:buChar char="§"/>
                      </a:pPr>
                      <a:r>
                        <a:rPr lang="en-US" sz="1600" b="0" dirty="0">
                          <a:solidFill>
                            <a:srgbClr val="004C82"/>
                          </a:solidFill>
                        </a:rPr>
                        <a:t>WEF Nexus synergies and solutions</a:t>
                      </a:r>
                    </a:p>
                    <a:p>
                      <a:pPr marL="171450" indent="-171450">
                        <a:buFont typeface="Wingdings" panose="05000000000000000000" pitchFamily="2" charset="2"/>
                        <a:buChar char="§"/>
                      </a:pPr>
                      <a:r>
                        <a:rPr lang="en-US" sz="1600" b="0" dirty="0">
                          <a:solidFill>
                            <a:srgbClr val="004C82"/>
                          </a:solidFill>
                        </a:rPr>
                        <a:t>Interactive Exercise: finding solutions for trade-offs and using synergies </a:t>
                      </a:r>
                    </a:p>
                  </a:txBody>
                  <a:tcPr>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4971A"/>
                      </a:solidFill>
                      <a:prstDash val="solid"/>
                      <a:round/>
                      <a:headEnd type="none" w="med" len="med"/>
                      <a:tailEnd type="none" w="med" len="med"/>
                    </a:lnT>
                    <a:lnB w="12700" cap="flat" cmpd="sng" algn="ctr">
                      <a:solidFill>
                        <a:srgbClr val="F4971A"/>
                      </a:solidFill>
                      <a:prstDash val="solid"/>
                      <a:round/>
                      <a:headEnd type="none" w="med" len="med"/>
                      <a:tailEnd type="none" w="med" len="med"/>
                    </a:lnB>
                    <a:noFill/>
                  </a:tcPr>
                </a:tc>
                <a:extLst>
                  <a:ext uri="{0D108BD9-81ED-4DB2-BD59-A6C34878D82A}">
                    <a16:rowId xmlns:a16="http://schemas.microsoft.com/office/drawing/2014/main" val="2335337963"/>
                  </a:ext>
                </a:extLst>
              </a:tr>
            </a:tbl>
          </a:graphicData>
        </a:graphic>
      </p:graphicFrame>
      <p:sp>
        <p:nvSpPr>
          <p:cNvPr id="2" name="Title 1">
            <a:extLst>
              <a:ext uri="{FF2B5EF4-FFF2-40B4-BE49-F238E27FC236}">
                <a16:creationId xmlns:a16="http://schemas.microsoft.com/office/drawing/2014/main" id="{2CB73F55-20DA-4540-9640-A3901E32F3F4}"/>
              </a:ext>
            </a:extLst>
          </p:cNvPr>
          <p:cNvSpPr>
            <a:spLocks noGrp="1"/>
          </p:cNvSpPr>
          <p:nvPr>
            <p:ph type="title"/>
          </p:nvPr>
        </p:nvSpPr>
        <p:spPr>
          <a:xfrm>
            <a:off x="450000" y="576000"/>
            <a:ext cx="8567183" cy="540544"/>
          </a:xfrm>
        </p:spPr>
        <p:txBody>
          <a:bodyPr>
            <a:normAutofit/>
          </a:bodyPr>
          <a:lstStyle/>
          <a:p>
            <a:r>
              <a:rPr lang="en-GB" sz="2800" dirty="0">
                <a:solidFill>
                  <a:srgbClr val="004C82"/>
                </a:solidFill>
              </a:rPr>
              <a:t>Outline</a:t>
            </a:r>
          </a:p>
        </p:txBody>
      </p:sp>
    </p:spTree>
    <p:extLst>
      <p:ext uri="{BB962C8B-B14F-4D97-AF65-F5344CB8AC3E}">
        <p14:creationId xmlns:p14="http://schemas.microsoft.com/office/powerpoint/2010/main" val="2319716628"/>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73B6E45-0892-42BC-BE6B-663CEDF24A29}"/>
              </a:ext>
            </a:extLst>
          </p:cNvPr>
          <p:cNvSpPr>
            <a:spLocks noGrp="1"/>
          </p:cNvSpPr>
          <p:nvPr>
            <p:ph type="dt" sz="half" idx="13"/>
          </p:nvPr>
        </p:nvSpPr>
        <p:spPr>
          <a:xfrm>
            <a:off x="453813" y="4229722"/>
            <a:ext cx="1848677" cy="240678"/>
          </a:xfrm>
        </p:spPr>
        <p:txBody>
          <a:bodyPr/>
          <a:lstStyle/>
          <a:p>
            <a:fld id="{6FE78462-EC25-4D6F-859E-EAAB761FF960}" type="datetime4">
              <a:rPr lang="en-GB" smtClean="0"/>
              <a:pPr/>
              <a:t>14 September 2022</a:t>
            </a:fld>
            <a:endParaRPr lang="en-GB"/>
          </a:p>
        </p:txBody>
      </p:sp>
      <p:pic>
        <p:nvPicPr>
          <p:cNvPr id="13" name="Picture Placeholder 12" descr="Logo&#10;&#10;Description automatically generated">
            <a:extLst>
              <a:ext uri="{FF2B5EF4-FFF2-40B4-BE49-F238E27FC236}">
                <a16:creationId xmlns:a16="http://schemas.microsoft.com/office/drawing/2014/main" id="{E572B4E6-3A5A-4238-898E-7C3B5CB334DB}"/>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val="0"/>
              </a:ext>
            </a:extLst>
          </a:blip>
          <a:srcRect/>
          <a:stretch/>
        </p:blipFill>
        <p:spPr>
          <a:xfrm>
            <a:off x="2805657" y="295848"/>
            <a:ext cx="705014" cy="667137"/>
          </a:xfrm>
        </p:spPr>
      </p:pic>
      <p:pic>
        <p:nvPicPr>
          <p:cNvPr id="15" name="Picture Placeholder 14" descr="Logo, company name&#10;&#10;Description automatically generated">
            <a:extLst>
              <a:ext uri="{FF2B5EF4-FFF2-40B4-BE49-F238E27FC236}">
                <a16:creationId xmlns:a16="http://schemas.microsoft.com/office/drawing/2014/main" id="{E1FBD9C7-F063-47CD-95BE-CB9534A3B268}"/>
              </a:ext>
            </a:extLst>
          </p:cNvPr>
          <p:cNvPicPr>
            <a:picLocks noGrp="1" noChangeAspect="1"/>
          </p:cNvPicPr>
          <p:nvPr>
            <p:ph type="pic" sz="quarter" idx="15"/>
          </p:nvPr>
        </p:nvPicPr>
        <p:blipFill rotWithShape="1">
          <a:blip r:embed="rId4" cstate="screen">
            <a:extLst>
              <a:ext uri="{28A0092B-C50C-407E-A947-70E740481C1C}">
                <a14:useLocalDpi xmlns:a14="http://schemas.microsoft.com/office/drawing/2010/main" val="0"/>
              </a:ext>
            </a:extLst>
          </a:blip>
          <a:srcRect l="-3115" r="-3115"/>
          <a:stretch/>
        </p:blipFill>
        <p:spPr>
          <a:xfrm>
            <a:off x="3783559" y="298701"/>
            <a:ext cx="705014" cy="667137"/>
          </a:xfrm>
        </p:spPr>
      </p:pic>
      <p:pic>
        <p:nvPicPr>
          <p:cNvPr id="17" name="Picture Placeholder 16" descr="Logo&#10;&#10;Description automatically generated">
            <a:extLst>
              <a:ext uri="{FF2B5EF4-FFF2-40B4-BE49-F238E27FC236}">
                <a16:creationId xmlns:a16="http://schemas.microsoft.com/office/drawing/2014/main" id="{09F2D90E-9EE8-460F-9EBC-6026AE8E02D5}"/>
              </a:ext>
            </a:extLst>
          </p:cNvPr>
          <p:cNvPicPr>
            <a:picLocks noGrp="1" noChangeAspect="1"/>
          </p:cNvPicPr>
          <p:nvPr>
            <p:ph type="pic" sz="quarter" idx="16"/>
          </p:nvPr>
        </p:nvPicPr>
        <p:blipFill rotWithShape="1">
          <a:blip r:embed="rId5" cstate="screen">
            <a:extLst>
              <a:ext uri="{28A0092B-C50C-407E-A947-70E740481C1C}">
                <a14:useLocalDpi xmlns:a14="http://schemas.microsoft.com/office/drawing/2010/main" val="0"/>
              </a:ext>
            </a:extLst>
          </a:blip>
          <a:srcRect/>
          <a:stretch/>
        </p:blipFill>
        <p:spPr>
          <a:xfrm>
            <a:off x="4761461" y="295848"/>
            <a:ext cx="705014" cy="667137"/>
          </a:xfrm>
        </p:spPr>
      </p:pic>
      <p:pic>
        <p:nvPicPr>
          <p:cNvPr id="19" name="Picture Placeholder 18" descr="Logo&#10;&#10;Description automatically generated">
            <a:extLst>
              <a:ext uri="{FF2B5EF4-FFF2-40B4-BE49-F238E27FC236}">
                <a16:creationId xmlns:a16="http://schemas.microsoft.com/office/drawing/2014/main" id="{8ABA32F2-2450-4F60-8651-AFEF19DBA264}"/>
              </a:ext>
            </a:extLst>
          </p:cNvPr>
          <p:cNvPicPr>
            <a:picLocks noGrp="1" noChangeAspect="1"/>
          </p:cNvPicPr>
          <p:nvPr>
            <p:ph type="pic" sz="quarter" idx="17"/>
          </p:nvPr>
        </p:nvPicPr>
        <p:blipFill rotWithShape="1">
          <a:blip r:embed="rId6" cstate="screen">
            <a:extLst>
              <a:ext uri="{28A0092B-C50C-407E-A947-70E740481C1C}">
                <a14:useLocalDpi xmlns:a14="http://schemas.microsoft.com/office/drawing/2010/main" val="0"/>
              </a:ext>
            </a:extLst>
          </a:blip>
          <a:srcRect/>
          <a:stretch/>
        </p:blipFill>
        <p:spPr>
          <a:xfrm>
            <a:off x="5739227" y="298700"/>
            <a:ext cx="705014" cy="667137"/>
          </a:xfrm>
        </p:spPr>
      </p:pic>
      <p:sp>
        <p:nvSpPr>
          <p:cNvPr id="5" name="Titel 4">
            <a:extLst>
              <a:ext uri="{FF2B5EF4-FFF2-40B4-BE49-F238E27FC236}">
                <a16:creationId xmlns:a16="http://schemas.microsoft.com/office/drawing/2014/main" id="{DA4B6E36-91F3-4E87-8523-5E8819651E12}"/>
              </a:ext>
            </a:extLst>
          </p:cNvPr>
          <p:cNvSpPr>
            <a:spLocks noGrp="1"/>
          </p:cNvSpPr>
          <p:nvPr>
            <p:ph type="title"/>
          </p:nvPr>
        </p:nvSpPr>
        <p:spPr>
          <a:xfrm>
            <a:off x="684000" y="2220580"/>
            <a:ext cx="7971711" cy="452432"/>
          </a:xfrm>
        </p:spPr>
        <p:txBody>
          <a:bodyPr/>
          <a:lstStyle/>
          <a:p>
            <a:r>
              <a:rPr lang="en-US"/>
              <a:t>Thank you for your time!</a:t>
            </a:r>
            <a:endParaRPr lang="de-DE"/>
          </a:p>
        </p:txBody>
      </p:sp>
      <p:pic>
        <p:nvPicPr>
          <p:cNvPr id="14" name="Picture Placeholder 29" descr="Icon&#10;&#10;Description automatically generated">
            <a:extLst>
              <a:ext uri="{FF2B5EF4-FFF2-40B4-BE49-F238E27FC236}">
                <a16:creationId xmlns:a16="http://schemas.microsoft.com/office/drawing/2014/main" id="{2093CF8C-A60D-47EF-8A46-660405292F9A}"/>
              </a:ext>
            </a:extLst>
          </p:cNvPr>
          <p:cNvPicPr>
            <a:picLocks noChangeAspect="1"/>
          </p:cNvPicPr>
          <p:nvPr/>
        </p:nvPicPr>
        <p:blipFill rotWithShape="1">
          <a:blip r:embed="rId7" cstate="screen">
            <a:extLst>
              <a:ext uri="{28A0092B-C50C-407E-A947-70E740481C1C}">
                <a14:useLocalDpi xmlns:a14="http://schemas.microsoft.com/office/drawing/2010/main" val="0"/>
              </a:ext>
            </a:extLst>
          </a:blip>
          <a:srcRect/>
          <a:stretch/>
        </p:blipFill>
        <p:spPr>
          <a:xfrm>
            <a:off x="3129363" y="4120327"/>
            <a:ext cx="704840" cy="628843"/>
          </a:xfrm>
          <a:prstGeom prst="rect">
            <a:avLst/>
          </a:prstGeom>
        </p:spPr>
      </p:pic>
      <p:pic>
        <p:nvPicPr>
          <p:cNvPr id="16" name="Picture Placeholder 35" descr="A screenshot of a video game&#10;&#10;Description automatically generated with medium confidence">
            <a:extLst>
              <a:ext uri="{FF2B5EF4-FFF2-40B4-BE49-F238E27FC236}">
                <a16:creationId xmlns:a16="http://schemas.microsoft.com/office/drawing/2014/main" id="{851DB105-8524-49AD-94AC-1E2363884CDC}"/>
              </a:ext>
            </a:extLst>
          </p:cNvPr>
          <p:cNvPicPr>
            <a:picLocks noChangeAspect="1"/>
          </p:cNvPicPr>
          <p:nvPr/>
        </p:nvPicPr>
        <p:blipFill rotWithShape="1">
          <a:blip r:embed="rId8" cstate="screen">
            <a:extLst>
              <a:ext uri="{28A0092B-C50C-407E-A947-70E740481C1C}">
                <a14:useLocalDpi xmlns:a14="http://schemas.microsoft.com/office/drawing/2010/main" val="0"/>
              </a:ext>
            </a:extLst>
          </a:blip>
          <a:srcRect t="-32334" b="-32334"/>
          <a:stretch/>
        </p:blipFill>
        <p:spPr>
          <a:xfrm>
            <a:off x="4163922" y="4125067"/>
            <a:ext cx="1386193" cy="619362"/>
          </a:xfrm>
          <a:prstGeom prst="rect">
            <a:avLst/>
          </a:prstGeom>
        </p:spPr>
      </p:pic>
      <p:grpSp>
        <p:nvGrpSpPr>
          <p:cNvPr id="18" name="Gruppieren 17">
            <a:extLst>
              <a:ext uri="{FF2B5EF4-FFF2-40B4-BE49-F238E27FC236}">
                <a16:creationId xmlns:a16="http://schemas.microsoft.com/office/drawing/2014/main" id="{E11CAA3F-7CFC-4A30-87B4-C4023172FAEC}"/>
              </a:ext>
            </a:extLst>
          </p:cNvPr>
          <p:cNvGrpSpPr/>
          <p:nvPr/>
        </p:nvGrpSpPr>
        <p:grpSpPr>
          <a:xfrm>
            <a:off x="5879834" y="4137661"/>
            <a:ext cx="1163676" cy="594174"/>
            <a:chOff x="5879834" y="4120327"/>
            <a:chExt cx="1163676" cy="594174"/>
          </a:xfrm>
        </p:grpSpPr>
        <p:pic>
          <p:nvPicPr>
            <p:cNvPr id="20" name="Picture 2">
              <a:extLst>
                <a:ext uri="{FF2B5EF4-FFF2-40B4-BE49-F238E27FC236}">
                  <a16:creationId xmlns:a16="http://schemas.microsoft.com/office/drawing/2014/main" id="{12CD6EA5-61C2-49B2-A820-B896678D333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79834" y="4246501"/>
              <a:ext cx="1163676" cy="468000"/>
            </a:xfrm>
            <a:prstGeom prst="rect">
              <a:avLst/>
            </a:prstGeom>
            <a:noFill/>
            <a:extLst>
              <a:ext uri="{909E8E84-426E-40DD-AFC4-6F175D3DCCD1}">
                <a14:hiddenFill xmlns:a14="http://schemas.microsoft.com/office/drawing/2010/main">
                  <a:solidFill>
                    <a:srgbClr val="FFFFFF"/>
                  </a:solidFill>
                </a14:hiddenFill>
              </a:ext>
            </a:extLst>
          </p:spPr>
        </p:pic>
        <p:sp>
          <p:nvSpPr>
            <p:cNvPr id="21" name="Textfeld 20">
              <a:extLst>
                <a:ext uri="{FF2B5EF4-FFF2-40B4-BE49-F238E27FC236}">
                  <a16:creationId xmlns:a16="http://schemas.microsoft.com/office/drawing/2014/main" id="{B02979AA-C6BC-4AA7-892C-80DE46734F36}"/>
                </a:ext>
              </a:extLst>
            </p:cNvPr>
            <p:cNvSpPr txBox="1"/>
            <p:nvPr/>
          </p:nvSpPr>
          <p:spPr>
            <a:xfrm>
              <a:off x="5879834" y="4120327"/>
              <a:ext cx="904415" cy="200055"/>
            </a:xfrm>
            <a:prstGeom prst="rect">
              <a:avLst/>
            </a:prstGeom>
            <a:noFill/>
          </p:spPr>
          <p:txBody>
            <a:bodyPr wrap="none" rtlCol="0">
              <a:spAutoFit/>
            </a:bodyPr>
            <a:lstStyle/>
            <a:p>
              <a:pPr algn="l"/>
              <a:r>
                <a:rPr lang="de-DE" sz="700" dirty="0">
                  <a:solidFill>
                    <a:srgbClr val="2C2B2A"/>
                  </a:solidFill>
                  <a:latin typeface="Calibri" panose="020F0502020204030204" pitchFamily="34" charset="0"/>
                  <a:cs typeface="Calibri" panose="020F0502020204030204" pitchFamily="34" charset="0"/>
                </a:rPr>
                <a:t>In cooperation with</a:t>
              </a:r>
            </a:p>
          </p:txBody>
        </p:sp>
      </p:grpSp>
    </p:spTree>
    <p:extLst>
      <p:ext uri="{BB962C8B-B14F-4D97-AF65-F5344CB8AC3E}">
        <p14:creationId xmlns:p14="http://schemas.microsoft.com/office/powerpoint/2010/main" val="279826478"/>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3">
            <a:extLst>
              <a:ext uri="{FF2B5EF4-FFF2-40B4-BE49-F238E27FC236}">
                <a16:creationId xmlns:a16="http://schemas.microsoft.com/office/drawing/2014/main" id="{B017ACF1-0EAE-47FB-B94B-AE88B0028521}"/>
              </a:ext>
            </a:extLst>
          </p:cNvPr>
          <p:cNvGraphicFramePr>
            <a:graphicFrameLocks noGrp="1"/>
          </p:cNvGraphicFramePr>
          <p:nvPr>
            <p:extLst>
              <p:ext uri="{D42A27DB-BD31-4B8C-83A1-F6EECF244321}">
                <p14:modId xmlns:p14="http://schemas.microsoft.com/office/powerpoint/2010/main" val="1048589254"/>
              </p:ext>
            </p:extLst>
          </p:nvPr>
        </p:nvGraphicFramePr>
        <p:xfrm>
          <a:off x="529390" y="1496245"/>
          <a:ext cx="8085219" cy="3203062"/>
        </p:xfrm>
        <a:graphic>
          <a:graphicData uri="http://schemas.openxmlformats.org/drawingml/2006/table">
            <a:tbl>
              <a:tblPr firstRow="1" bandRow="1">
                <a:tableStyleId>{5C22544A-7EE6-4342-B048-85BDC9FD1C3A}</a:tableStyleId>
              </a:tblPr>
              <a:tblGrid>
                <a:gridCol w="1956770">
                  <a:extLst>
                    <a:ext uri="{9D8B030D-6E8A-4147-A177-3AD203B41FA5}">
                      <a16:colId xmlns:a16="http://schemas.microsoft.com/office/drawing/2014/main" val="1827523324"/>
                    </a:ext>
                  </a:extLst>
                </a:gridCol>
                <a:gridCol w="6128449">
                  <a:extLst>
                    <a:ext uri="{9D8B030D-6E8A-4147-A177-3AD203B41FA5}">
                      <a16:colId xmlns:a16="http://schemas.microsoft.com/office/drawing/2014/main" val="2519275813"/>
                    </a:ext>
                  </a:extLst>
                </a:gridCol>
              </a:tblGrid>
              <a:tr h="1032338">
                <a:tc>
                  <a:txBody>
                    <a:bodyPr/>
                    <a:lstStyle/>
                    <a:p>
                      <a:pPr algn="ctr">
                        <a:spcBef>
                          <a:spcPts val="600"/>
                        </a:spcBef>
                      </a:pPr>
                      <a:r>
                        <a:rPr lang="en-GB" sz="1800" b="0" dirty="0">
                          <a:solidFill>
                            <a:srgbClr val="9BD7FF"/>
                          </a:solidFill>
                          <a:latin typeface="Calibri" panose="020F0502020204030204" pitchFamily="34" charset="0"/>
                          <a:cs typeface="Calibri" panose="020F0502020204030204" pitchFamily="34" charset="0"/>
                        </a:rPr>
                        <a:t>Chapter 1.1:</a:t>
                      </a:r>
                    </a:p>
                  </a:txBody>
                  <a:tcPr marT="3240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4971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defTabSz="685800" rtl="0" eaLnBrk="1" latinLnBrk="0" hangingPunct="1">
                        <a:buFont typeface="Wingdings" panose="05000000000000000000" pitchFamily="2" charset="2"/>
                        <a:buNone/>
                      </a:pPr>
                      <a:r>
                        <a:rPr lang="en-US" sz="1600" b="1" kern="1200" dirty="0">
                          <a:solidFill>
                            <a:srgbClr val="9BD7FF"/>
                          </a:solidFill>
                          <a:latin typeface="+mn-lt"/>
                          <a:ea typeface="+mn-ea"/>
                          <a:cs typeface="+mn-cs"/>
                        </a:rPr>
                        <a:t>Background to the Water-Energy-Food (WEF) Nexus</a:t>
                      </a:r>
                    </a:p>
                    <a:p>
                      <a:pPr marL="171450" indent="-171450" algn="l" defTabSz="685800" rtl="0" eaLnBrk="1" latinLnBrk="0" hangingPunct="1">
                        <a:buFont typeface="Wingdings" panose="05000000000000000000" pitchFamily="2" charset="2"/>
                        <a:buChar char="§"/>
                      </a:pPr>
                      <a:r>
                        <a:rPr lang="en-US" sz="1600" b="0" kern="1200" dirty="0">
                          <a:solidFill>
                            <a:srgbClr val="9BD7FF"/>
                          </a:solidFill>
                          <a:latin typeface="+mn-lt"/>
                          <a:ea typeface="+mn-ea"/>
                          <a:cs typeface="+mn-cs"/>
                        </a:rPr>
                        <a:t>Introduction to the WEF Nexus</a:t>
                      </a:r>
                    </a:p>
                    <a:p>
                      <a:pPr marL="171450" indent="-171450" algn="l" defTabSz="685800" rtl="0" eaLnBrk="1" latinLnBrk="0" hangingPunct="1">
                        <a:buFont typeface="Wingdings" panose="05000000000000000000" pitchFamily="2" charset="2"/>
                        <a:buChar char="§"/>
                      </a:pPr>
                      <a:r>
                        <a:rPr lang="en-US" sz="1600" b="0" kern="1200" dirty="0">
                          <a:solidFill>
                            <a:srgbClr val="9BD7FF"/>
                          </a:solidFill>
                          <a:latin typeface="+mn-lt"/>
                          <a:ea typeface="+mn-ea"/>
                          <a:cs typeface="+mn-cs"/>
                        </a:rPr>
                        <a:t>Interactive Exercise: your experience with sectoral interlinkages</a:t>
                      </a:r>
                      <a:endParaRPr lang="en-GB" sz="1200" b="1" kern="1200" dirty="0">
                        <a:solidFill>
                          <a:srgbClr val="9BD7FF"/>
                        </a:solidFill>
                        <a:latin typeface="+mn-lt"/>
                        <a:ea typeface="+mn-ea"/>
                        <a:cs typeface="+mn-cs"/>
                      </a:endParaRPr>
                    </a:p>
                  </a:txBody>
                  <a:tcPr marT="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4971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95864853"/>
                  </a:ext>
                </a:extLst>
              </a:tr>
              <a:tr h="1026467">
                <a:tc>
                  <a:txBody>
                    <a:bodyPr/>
                    <a:lstStyle/>
                    <a:p>
                      <a:pPr marL="0" marR="0" lvl="0" indent="0" algn="ctr" defTabSz="685800" rtl="0" eaLnBrk="1" fontAlgn="auto" latinLnBrk="0" hangingPunct="1">
                        <a:lnSpc>
                          <a:spcPct val="100000"/>
                        </a:lnSpc>
                        <a:spcBef>
                          <a:spcPts val="600"/>
                        </a:spcBef>
                        <a:spcAft>
                          <a:spcPts val="0"/>
                        </a:spcAft>
                        <a:buClrTx/>
                        <a:buSzTx/>
                        <a:buFontTx/>
                        <a:buNone/>
                        <a:tabLst/>
                        <a:defRPr/>
                      </a:pPr>
                      <a:r>
                        <a:rPr lang="en-US" sz="1800" b="0" kern="1200" dirty="0">
                          <a:solidFill>
                            <a:srgbClr val="9BD7FF"/>
                          </a:solidFill>
                          <a:latin typeface="Calibri" panose="020F0502020204030204" pitchFamily="34" charset="0"/>
                          <a:ea typeface="+mn-ea"/>
                          <a:cs typeface="Calibri" panose="020F0502020204030204" pitchFamily="34" charset="0"/>
                        </a:rPr>
                        <a:t>Chapter 1.2:</a:t>
                      </a:r>
                      <a:endParaRPr lang="en-GB" sz="1800" dirty="0">
                        <a:solidFill>
                          <a:srgbClr val="9BD7FF"/>
                        </a:solidFill>
                        <a:latin typeface="Calibri" panose="020F0502020204030204" pitchFamily="34" charset="0"/>
                        <a:cs typeface="Calibri" panose="020F0502020204030204" pitchFamily="34" charset="0"/>
                      </a:endParaRPr>
                    </a:p>
                  </a:txBody>
                  <a:tcPr marT="324000">
                    <a:lnL w="12700" cmpd="sng">
                      <a:noFill/>
                    </a:lnL>
                    <a:lnR w="28575" cap="flat" cmpd="sng" algn="ctr">
                      <a:noFill/>
                      <a:prstDash val="solid"/>
                      <a:round/>
                      <a:headEnd type="none" w="med" len="med"/>
                      <a:tailEnd type="none" w="med" len="med"/>
                    </a:lnR>
                    <a:lnT w="12700" cap="flat" cmpd="sng" algn="ctr">
                      <a:solidFill>
                        <a:srgbClr val="F4971A"/>
                      </a:solidFill>
                      <a:prstDash val="solid"/>
                      <a:round/>
                      <a:headEnd type="none" w="med" len="med"/>
                      <a:tailEnd type="none" w="med" len="med"/>
                    </a:lnT>
                    <a:lnB w="12700" cap="flat" cmpd="sng" algn="ctr">
                      <a:solidFill>
                        <a:srgbClr val="F4971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buFont typeface="Wingdings" panose="05000000000000000000" pitchFamily="2" charset="2"/>
                        <a:buNone/>
                      </a:pPr>
                      <a:r>
                        <a:rPr lang="en-US" sz="1600" b="1" kern="1200" dirty="0">
                          <a:solidFill>
                            <a:srgbClr val="9BD7FF"/>
                          </a:solidFill>
                          <a:latin typeface="+mn-lt"/>
                          <a:ea typeface="+mn-ea"/>
                          <a:cs typeface="+mn-cs"/>
                        </a:rPr>
                        <a:t>Water-Energy-Food Interactions</a:t>
                      </a:r>
                    </a:p>
                    <a:p>
                      <a:pPr marL="171450" indent="-171450">
                        <a:buFont typeface="Wingdings" panose="05000000000000000000" pitchFamily="2" charset="2"/>
                        <a:buChar char="§"/>
                      </a:pPr>
                      <a:r>
                        <a:rPr lang="en-US" sz="1600" b="0" dirty="0">
                          <a:solidFill>
                            <a:srgbClr val="9BD7FF"/>
                          </a:solidFill>
                        </a:rPr>
                        <a:t>Water, energy and food security and trade-offs</a:t>
                      </a:r>
                    </a:p>
                  </a:txBody>
                  <a:tcPr>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4971A"/>
                      </a:solidFill>
                      <a:prstDash val="solid"/>
                      <a:round/>
                      <a:headEnd type="none" w="med" len="med"/>
                      <a:tailEnd type="none" w="med" len="med"/>
                    </a:lnT>
                    <a:lnB w="12700" cap="flat" cmpd="sng" algn="ctr">
                      <a:solidFill>
                        <a:srgbClr val="F4971A"/>
                      </a:solidFill>
                      <a:prstDash val="solid"/>
                      <a:round/>
                      <a:headEnd type="none" w="med" len="med"/>
                      <a:tailEnd type="none" w="med" len="med"/>
                    </a:lnB>
                    <a:noFill/>
                  </a:tcPr>
                </a:tc>
                <a:extLst>
                  <a:ext uri="{0D108BD9-81ED-4DB2-BD59-A6C34878D82A}">
                    <a16:rowId xmlns:a16="http://schemas.microsoft.com/office/drawing/2014/main" val="656393008"/>
                  </a:ext>
                </a:extLst>
              </a:tr>
              <a:tr h="1144257">
                <a:tc>
                  <a:txBody>
                    <a:bodyPr/>
                    <a:lstStyle/>
                    <a:p>
                      <a:pPr marL="0" marR="0" lvl="0" indent="0" algn="ctr" defTabSz="685800" rtl="0" eaLnBrk="1" fontAlgn="auto" latinLnBrk="0" hangingPunct="1">
                        <a:lnSpc>
                          <a:spcPct val="100000"/>
                        </a:lnSpc>
                        <a:spcBef>
                          <a:spcPts val="600"/>
                        </a:spcBef>
                        <a:spcAft>
                          <a:spcPts val="0"/>
                        </a:spcAft>
                        <a:buClrTx/>
                        <a:buSzTx/>
                        <a:buFontTx/>
                        <a:buNone/>
                        <a:tabLst/>
                        <a:defRPr/>
                      </a:pPr>
                      <a:r>
                        <a:rPr lang="en-GB" sz="1800" dirty="0">
                          <a:solidFill>
                            <a:srgbClr val="004C82"/>
                          </a:solidFill>
                          <a:latin typeface="Calibri" panose="020F0502020204030204" pitchFamily="34" charset="0"/>
                          <a:cs typeface="Calibri" panose="020F0502020204030204" pitchFamily="34" charset="0"/>
                        </a:rPr>
                        <a:t>Chapter 1.3:</a:t>
                      </a:r>
                    </a:p>
                  </a:txBody>
                  <a:tcPr marT="324000">
                    <a:lnL w="12700" cmpd="sng">
                      <a:noFill/>
                    </a:lnL>
                    <a:lnR w="28575" cap="flat" cmpd="sng" algn="ctr">
                      <a:noFill/>
                      <a:prstDash val="solid"/>
                      <a:round/>
                      <a:headEnd type="none" w="med" len="med"/>
                      <a:tailEnd type="none" w="med" len="med"/>
                    </a:lnR>
                    <a:lnT w="12700" cap="flat" cmpd="sng" algn="ctr">
                      <a:solidFill>
                        <a:srgbClr val="F4971A"/>
                      </a:solidFill>
                      <a:prstDash val="solid"/>
                      <a:round/>
                      <a:headEnd type="none" w="med" len="med"/>
                      <a:tailEnd type="none" w="med" len="med"/>
                    </a:lnT>
                    <a:lnB w="12700" cap="flat" cmpd="sng" algn="ctr">
                      <a:solidFill>
                        <a:srgbClr val="F4971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buFont typeface="Wingdings" panose="05000000000000000000" pitchFamily="2" charset="2"/>
                        <a:buNone/>
                      </a:pPr>
                      <a:r>
                        <a:rPr lang="en-US" sz="1600" b="1" dirty="0">
                          <a:solidFill>
                            <a:srgbClr val="004C82"/>
                          </a:solidFill>
                        </a:rPr>
                        <a:t>Water-Energy-Food Nexus Solutions</a:t>
                      </a:r>
                    </a:p>
                    <a:p>
                      <a:pPr marL="171450" indent="-171450">
                        <a:buFont typeface="Wingdings" panose="05000000000000000000" pitchFamily="2" charset="2"/>
                        <a:buChar char="§"/>
                      </a:pPr>
                      <a:r>
                        <a:rPr lang="en-US" sz="1600" b="0" dirty="0">
                          <a:solidFill>
                            <a:srgbClr val="004C82"/>
                          </a:solidFill>
                        </a:rPr>
                        <a:t>WEF Nexus synergies and solutions</a:t>
                      </a:r>
                    </a:p>
                    <a:p>
                      <a:pPr marL="171450" indent="-171450">
                        <a:buFont typeface="Wingdings" panose="05000000000000000000" pitchFamily="2" charset="2"/>
                        <a:buChar char="§"/>
                      </a:pPr>
                      <a:r>
                        <a:rPr lang="en-US" sz="1600" b="0" dirty="0">
                          <a:solidFill>
                            <a:srgbClr val="004C82"/>
                          </a:solidFill>
                        </a:rPr>
                        <a:t>Interactive Exercise: finding solutions for trade-offs and using synergies </a:t>
                      </a:r>
                    </a:p>
                  </a:txBody>
                  <a:tcPr>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4971A"/>
                      </a:solidFill>
                      <a:prstDash val="solid"/>
                      <a:round/>
                      <a:headEnd type="none" w="med" len="med"/>
                      <a:tailEnd type="none" w="med" len="med"/>
                    </a:lnT>
                    <a:lnB w="12700" cap="flat" cmpd="sng" algn="ctr">
                      <a:solidFill>
                        <a:srgbClr val="F4971A"/>
                      </a:solidFill>
                      <a:prstDash val="solid"/>
                      <a:round/>
                      <a:headEnd type="none" w="med" len="med"/>
                      <a:tailEnd type="none" w="med" len="med"/>
                    </a:lnB>
                    <a:noFill/>
                  </a:tcPr>
                </a:tc>
                <a:extLst>
                  <a:ext uri="{0D108BD9-81ED-4DB2-BD59-A6C34878D82A}">
                    <a16:rowId xmlns:a16="http://schemas.microsoft.com/office/drawing/2014/main" val="2335337963"/>
                  </a:ext>
                </a:extLst>
              </a:tr>
            </a:tbl>
          </a:graphicData>
        </a:graphic>
      </p:graphicFrame>
      <p:sp>
        <p:nvSpPr>
          <p:cNvPr id="2" name="Title 1">
            <a:extLst>
              <a:ext uri="{FF2B5EF4-FFF2-40B4-BE49-F238E27FC236}">
                <a16:creationId xmlns:a16="http://schemas.microsoft.com/office/drawing/2014/main" id="{2CB73F55-20DA-4540-9640-A3901E32F3F4}"/>
              </a:ext>
            </a:extLst>
          </p:cNvPr>
          <p:cNvSpPr>
            <a:spLocks noGrp="1"/>
          </p:cNvSpPr>
          <p:nvPr>
            <p:ph type="title"/>
          </p:nvPr>
        </p:nvSpPr>
        <p:spPr>
          <a:xfrm>
            <a:off x="450000" y="576000"/>
            <a:ext cx="8567183" cy="540544"/>
          </a:xfrm>
        </p:spPr>
        <p:txBody>
          <a:bodyPr>
            <a:normAutofit/>
          </a:bodyPr>
          <a:lstStyle/>
          <a:p>
            <a:r>
              <a:rPr lang="en-GB" sz="2800">
                <a:solidFill>
                  <a:srgbClr val="004C82"/>
                </a:solidFill>
              </a:rPr>
              <a:t>Outline</a:t>
            </a:r>
          </a:p>
        </p:txBody>
      </p:sp>
    </p:spTree>
    <p:extLst>
      <p:ext uri="{BB962C8B-B14F-4D97-AF65-F5344CB8AC3E}">
        <p14:creationId xmlns:p14="http://schemas.microsoft.com/office/powerpoint/2010/main" val="2785686814"/>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35ADD1C-6E51-4CDD-862D-4F0239596E11}"/>
              </a:ext>
            </a:extLst>
          </p:cNvPr>
          <p:cNvSpPr>
            <a:spLocks noGrp="1"/>
          </p:cNvSpPr>
          <p:nvPr>
            <p:ph type="body" sz="quarter" idx="10"/>
          </p:nvPr>
        </p:nvSpPr>
        <p:spPr>
          <a:xfrm>
            <a:off x="581130" y="4489385"/>
            <a:ext cx="6515961" cy="384721"/>
          </a:xfrm>
        </p:spPr>
        <p:txBody>
          <a:bodyPr/>
          <a:lstStyle/>
          <a:p>
            <a:r>
              <a:rPr lang="en-GB" dirty="0"/>
              <a:t>Chapter 1.3: Water-Energy-Food Nexus Solutions</a:t>
            </a:r>
          </a:p>
        </p:txBody>
      </p:sp>
      <p:sp>
        <p:nvSpPr>
          <p:cNvPr id="3" name="Title 2">
            <a:extLst>
              <a:ext uri="{FF2B5EF4-FFF2-40B4-BE49-F238E27FC236}">
                <a16:creationId xmlns:a16="http://schemas.microsoft.com/office/drawing/2014/main" id="{BBD7D9A1-A5EE-443B-9337-2379369E59E9}"/>
              </a:ext>
            </a:extLst>
          </p:cNvPr>
          <p:cNvSpPr>
            <a:spLocks noGrp="1"/>
          </p:cNvSpPr>
          <p:nvPr>
            <p:ph type="title"/>
          </p:nvPr>
        </p:nvSpPr>
        <p:spPr>
          <a:xfrm>
            <a:off x="581130" y="3520154"/>
            <a:ext cx="6515961" cy="812530"/>
          </a:xfrm>
        </p:spPr>
        <p:txBody>
          <a:bodyPr/>
          <a:lstStyle/>
          <a:p>
            <a:r>
              <a:rPr lang="en-US" dirty="0"/>
              <a:t>WEF Nexus synergies and solutions</a:t>
            </a:r>
            <a:br>
              <a:rPr lang="en-US" dirty="0"/>
            </a:br>
            <a:endParaRPr lang="en-GB" dirty="0"/>
          </a:p>
        </p:txBody>
      </p:sp>
    </p:spTree>
    <p:extLst>
      <p:ext uri="{BB962C8B-B14F-4D97-AF65-F5344CB8AC3E}">
        <p14:creationId xmlns:p14="http://schemas.microsoft.com/office/powerpoint/2010/main" val="434362649"/>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B8E6668D-36CD-48E1-82BD-C5E388864147}"/>
              </a:ext>
            </a:extLst>
          </p:cNvPr>
          <p:cNvSpPr/>
          <p:nvPr/>
        </p:nvSpPr>
        <p:spPr>
          <a:xfrm>
            <a:off x="3122572" y="1116544"/>
            <a:ext cx="3021874" cy="3450956"/>
          </a:xfrm>
          <a:prstGeom prst="rect">
            <a:avLst/>
          </a:prstGeom>
          <a:solidFill>
            <a:srgbClr val="F4971A">
              <a:alpha val="20000"/>
            </a:srgbClr>
          </a:solidFill>
          <a:ln w="12700">
            <a:solidFill>
              <a:srgbClr val="F4971A"/>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400" b="1" dirty="0">
                <a:solidFill>
                  <a:srgbClr val="000000"/>
                </a:solidFill>
                <a:cs typeface="Calibri" panose="020F0502020204030204" pitchFamily="34" charset="0"/>
              </a:rPr>
              <a:t>Governance</a:t>
            </a:r>
          </a:p>
          <a:p>
            <a:pPr algn="ctr"/>
            <a:endParaRPr lang="en-US" sz="1400" b="1" dirty="0">
              <a:solidFill>
                <a:srgbClr val="000000"/>
              </a:solidFill>
              <a:cs typeface="Calibri" panose="020F0502020204030204" pitchFamily="34" charset="0"/>
            </a:endParaRPr>
          </a:p>
          <a:p>
            <a:pPr marL="269875" indent="-179388">
              <a:lnSpc>
                <a:spcPct val="107000"/>
              </a:lnSpc>
              <a:spcAft>
                <a:spcPts val="800"/>
              </a:spcAft>
            </a:pPr>
            <a:r>
              <a:rPr lang="en-US" sz="1200" b="1" dirty="0">
                <a:solidFill>
                  <a:srgbClr val="000000"/>
                </a:solidFill>
                <a:cs typeface="Calibri"/>
              </a:rPr>
              <a:t>Policy and financial frameworks</a:t>
            </a:r>
          </a:p>
          <a:p>
            <a:pPr marL="269875" indent="-179388">
              <a:lnSpc>
                <a:spcPct val="107000"/>
              </a:lnSpc>
              <a:spcAft>
                <a:spcPts val="800"/>
              </a:spcAft>
              <a:buFontTx/>
              <a:buChar char="-"/>
            </a:pPr>
            <a:r>
              <a:rPr lang="en-US" sz="1200" dirty="0">
                <a:solidFill>
                  <a:srgbClr val="000000"/>
                </a:solidFill>
                <a:ea typeface="Calibri" panose="020F0502020204030204" pitchFamily="34" charset="0"/>
                <a:cs typeface="Calibri"/>
              </a:rPr>
              <a:t>Regulatory instruments (impact assessments, wastewater standards)</a:t>
            </a:r>
          </a:p>
          <a:p>
            <a:pPr marL="269875" indent="-179388">
              <a:lnSpc>
                <a:spcPct val="107000"/>
              </a:lnSpc>
              <a:spcAft>
                <a:spcPts val="800"/>
              </a:spcAft>
              <a:buFontTx/>
              <a:buChar char="-"/>
            </a:pPr>
            <a:r>
              <a:rPr lang="en-US" sz="1200" dirty="0">
                <a:solidFill>
                  <a:srgbClr val="000000"/>
                </a:solidFill>
                <a:ea typeface="Calibri" panose="020F0502020204030204" pitchFamily="34" charset="0"/>
                <a:cs typeface="Calibri"/>
              </a:rPr>
              <a:t>Economic instruments (taxes, subsidies)</a:t>
            </a:r>
          </a:p>
          <a:p>
            <a:pPr marL="269875" indent="-179388">
              <a:lnSpc>
                <a:spcPct val="107000"/>
              </a:lnSpc>
              <a:spcAft>
                <a:spcPts val="800"/>
              </a:spcAft>
            </a:pPr>
            <a:r>
              <a:rPr lang="en-US" sz="1200" b="1" dirty="0">
                <a:solidFill>
                  <a:srgbClr val="000000"/>
                </a:solidFill>
                <a:ea typeface="Calibri" panose="020F0502020204030204" pitchFamily="34" charset="0"/>
                <a:cs typeface="Calibri"/>
              </a:rPr>
              <a:t>Planning Procedures</a:t>
            </a:r>
          </a:p>
          <a:p>
            <a:pPr marL="269875" indent="-179388">
              <a:lnSpc>
                <a:spcPct val="107000"/>
              </a:lnSpc>
              <a:spcAft>
                <a:spcPts val="800"/>
              </a:spcAft>
              <a:buFontTx/>
              <a:buChar char="-"/>
            </a:pPr>
            <a:r>
              <a:rPr lang="en-US" sz="1200" dirty="0">
                <a:solidFill>
                  <a:srgbClr val="000000"/>
                </a:solidFill>
                <a:ea typeface="Calibri" panose="020F0502020204030204" pitchFamily="34" charset="0"/>
                <a:cs typeface="Calibri"/>
              </a:rPr>
              <a:t>Integrated infrastructure planning</a:t>
            </a:r>
          </a:p>
          <a:p>
            <a:pPr marL="269875" indent="-179388">
              <a:lnSpc>
                <a:spcPct val="107000"/>
              </a:lnSpc>
              <a:spcAft>
                <a:spcPts val="800"/>
              </a:spcAft>
              <a:buFontTx/>
              <a:buChar char="-"/>
            </a:pPr>
            <a:r>
              <a:rPr lang="en-US" sz="1200" dirty="0">
                <a:solidFill>
                  <a:srgbClr val="000000"/>
                </a:solidFill>
                <a:ea typeface="Calibri" panose="020F0502020204030204" pitchFamily="34" charset="0"/>
                <a:cs typeface="Arial"/>
              </a:rPr>
              <a:t>Policy coordination</a:t>
            </a:r>
            <a:endParaRPr lang="en-US" sz="1200" dirty="0">
              <a:solidFill>
                <a:srgbClr val="000000"/>
              </a:solidFill>
              <a:ea typeface="Calibri" panose="020F0502020204030204" pitchFamily="34" charset="0"/>
              <a:cs typeface="Calibri"/>
            </a:endParaRPr>
          </a:p>
          <a:p>
            <a:pPr marL="269875" indent="-179388">
              <a:lnSpc>
                <a:spcPct val="107000"/>
              </a:lnSpc>
              <a:spcAft>
                <a:spcPts val="800"/>
              </a:spcAft>
              <a:buFontTx/>
              <a:buChar char="-"/>
            </a:pPr>
            <a:r>
              <a:rPr lang="en-US" sz="1200" dirty="0">
                <a:solidFill>
                  <a:srgbClr val="000000"/>
                </a:solidFill>
                <a:ea typeface="Calibri" panose="020F0502020204030204" pitchFamily="34" charset="0"/>
                <a:cs typeface="Calibri"/>
              </a:rPr>
              <a:t>Strategic policy planning</a:t>
            </a:r>
            <a:endParaRPr lang="en-US" dirty="0"/>
          </a:p>
        </p:txBody>
      </p:sp>
      <p:sp>
        <p:nvSpPr>
          <p:cNvPr id="3" name="Titel 2">
            <a:extLst>
              <a:ext uri="{FF2B5EF4-FFF2-40B4-BE49-F238E27FC236}">
                <a16:creationId xmlns:a16="http://schemas.microsoft.com/office/drawing/2014/main" id="{EC520507-7147-40BD-A258-BA9F8C900499}"/>
              </a:ext>
            </a:extLst>
          </p:cNvPr>
          <p:cNvSpPr>
            <a:spLocks noGrp="1"/>
          </p:cNvSpPr>
          <p:nvPr>
            <p:ph type="title"/>
          </p:nvPr>
        </p:nvSpPr>
        <p:spPr>
          <a:xfrm>
            <a:off x="449816" y="576000"/>
            <a:ext cx="8567183" cy="540544"/>
          </a:xfrm>
        </p:spPr>
        <p:txBody>
          <a:bodyPr/>
          <a:lstStyle/>
          <a:p>
            <a:r>
              <a:rPr lang="en-US" dirty="0"/>
              <a:t>WEF Nexus Solution Categories</a:t>
            </a:r>
          </a:p>
        </p:txBody>
      </p:sp>
      <p:sp>
        <p:nvSpPr>
          <p:cNvPr id="4" name="Foliennummernplatzhalter 3">
            <a:extLst>
              <a:ext uri="{FF2B5EF4-FFF2-40B4-BE49-F238E27FC236}">
                <a16:creationId xmlns:a16="http://schemas.microsoft.com/office/drawing/2014/main" id="{AD8CB504-67E5-4750-970F-A44D43D3C68D}"/>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5</a:t>
            </a:fld>
            <a:endParaRPr lang="en-GB"/>
          </a:p>
        </p:txBody>
      </p:sp>
      <p:sp>
        <p:nvSpPr>
          <p:cNvPr id="5" name="Rectangle 22">
            <a:extLst>
              <a:ext uri="{FF2B5EF4-FFF2-40B4-BE49-F238E27FC236}">
                <a16:creationId xmlns:a16="http://schemas.microsoft.com/office/drawing/2014/main" id="{E87419C2-20E8-43FC-9B14-96CA7C414169}"/>
              </a:ext>
            </a:extLst>
          </p:cNvPr>
          <p:cNvSpPr/>
          <p:nvPr/>
        </p:nvSpPr>
        <p:spPr>
          <a:xfrm>
            <a:off x="537065" y="1116544"/>
            <a:ext cx="2498259" cy="1685807"/>
          </a:xfrm>
          <a:prstGeom prst="rect">
            <a:avLst/>
          </a:prstGeom>
          <a:solidFill>
            <a:srgbClr val="004C82">
              <a:alpha val="20000"/>
            </a:srgbClr>
          </a:solidFill>
          <a:ln>
            <a:solidFill>
              <a:srgbClr val="004C8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400" b="1" kern="1200" dirty="0">
                <a:solidFill>
                  <a:srgbClr val="000000"/>
                </a:solidFill>
                <a:effectLst/>
                <a:ea typeface="Calibri" panose="020F0502020204030204" pitchFamily="34" charset="0"/>
                <a:cs typeface="Calibri" panose="020F0502020204030204" pitchFamily="34" charset="0"/>
              </a:rPr>
              <a:t>Technical and Engineering</a:t>
            </a:r>
          </a:p>
          <a:p>
            <a:pPr marL="171450" indent="-171450">
              <a:lnSpc>
                <a:spcPct val="107000"/>
              </a:lnSpc>
              <a:spcAft>
                <a:spcPts val="800"/>
              </a:spcAft>
              <a:buFontTx/>
              <a:buChar char="-"/>
            </a:pPr>
            <a:r>
              <a:rPr lang="en-GB" sz="1200" dirty="0">
                <a:solidFill>
                  <a:srgbClr val="000000"/>
                </a:solidFill>
                <a:ea typeface="Calibri" panose="020F0502020204030204" pitchFamily="34" charset="0"/>
                <a:cs typeface="Calibri" panose="020F0502020204030204" pitchFamily="34" charset="0"/>
              </a:rPr>
              <a:t>Multi-purpose infrastructure</a:t>
            </a:r>
          </a:p>
          <a:p>
            <a:pPr marL="171450" indent="-171450">
              <a:lnSpc>
                <a:spcPct val="107000"/>
              </a:lnSpc>
              <a:spcAft>
                <a:spcPts val="800"/>
              </a:spcAft>
              <a:buFontTx/>
              <a:buChar char="-"/>
            </a:pPr>
            <a:r>
              <a:rPr lang="en-GB" sz="1200" kern="1200" dirty="0">
                <a:solidFill>
                  <a:srgbClr val="000000"/>
                </a:solidFill>
                <a:effectLst/>
                <a:ea typeface="Calibri" panose="020F0502020204030204" pitchFamily="34" charset="0"/>
                <a:cs typeface="Calibri" panose="020F0502020204030204" pitchFamily="34" charset="0"/>
              </a:rPr>
              <a:t>Integrated waste(water) management  </a:t>
            </a:r>
            <a:endParaRPr lang="en-GB" sz="1100" dirty="0">
              <a:effectLst/>
              <a:ea typeface="Calibri" panose="020F0502020204030204" pitchFamily="34" charset="0"/>
              <a:cs typeface="Times New Roman" panose="02020603050405020304" pitchFamily="18" charset="0"/>
            </a:endParaRPr>
          </a:p>
        </p:txBody>
      </p:sp>
      <p:sp>
        <p:nvSpPr>
          <p:cNvPr id="11" name="Rectangle 22">
            <a:extLst>
              <a:ext uri="{FF2B5EF4-FFF2-40B4-BE49-F238E27FC236}">
                <a16:creationId xmlns:a16="http://schemas.microsoft.com/office/drawing/2014/main" id="{BDC9072B-E752-43C2-857F-7C709548A172}"/>
              </a:ext>
            </a:extLst>
          </p:cNvPr>
          <p:cNvSpPr/>
          <p:nvPr/>
        </p:nvSpPr>
        <p:spPr>
          <a:xfrm>
            <a:off x="537064" y="2881693"/>
            <a:ext cx="2498259" cy="1685807"/>
          </a:xfrm>
          <a:prstGeom prst="rect">
            <a:avLst/>
          </a:prstGeom>
          <a:solidFill>
            <a:srgbClr val="79A12C">
              <a:alpha val="20000"/>
            </a:srgbClr>
          </a:solidFill>
          <a:ln>
            <a:solidFill>
              <a:srgbClr val="79A12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400" b="1" dirty="0">
                <a:solidFill>
                  <a:srgbClr val="000000"/>
                </a:solidFill>
                <a:ea typeface="Calibri" panose="020F0502020204030204" pitchFamily="34" charset="0"/>
                <a:cs typeface="Calibri"/>
              </a:rPr>
              <a:t>Nature-based Solutions</a:t>
            </a:r>
          </a:p>
          <a:p>
            <a:pPr marL="179388" indent="-179388">
              <a:lnSpc>
                <a:spcPct val="107000"/>
              </a:lnSpc>
              <a:spcAft>
                <a:spcPts val="800"/>
              </a:spcAft>
            </a:pPr>
            <a:r>
              <a:rPr lang="en-GB" sz="1200">
                <a:solidFill>
                  <a:srgbClr val="000000"/>
                </a:solidFill>
                <a:ea typeface="Calibri" panose="020F0502020204030204" pitchFamily="34" charset="0"/>
                <a:cs typeface="Calibri"/>
              </a:rPr>
              <a:t>- 	Constructed </a:t>
            </a:r>
            <a:r>
              <a:rPr lang="en-GB" sz="1200" dirty="0">
                <a:solidFill>
                  <a:srgbClr val="000000"/>
                </a:solidFill>
                <a:ea typeface="Calibri" panose="020F0502020204030204" pitchFamily="34" charset="0"/>
                <a:cs typeface="Calibri"/>
              </a:rPr>
              <a:t>wetlands</a:t>
            </a:r>
          </a:p>
          <a:p>
            <a:pPr marL="171450" indent="-171450">
              <a:lnSpc>
                <a:spcPct val="107000"/>
              </a:lnSpc>
              <a:spcAft>
                <a:spcPts val="800"/>
              </a:spcAft>
              <a:buFontTx/>
              <a:buChar char="-"/>
            </a:pPr>
            <a:r>
              <a:rPr lang="en-GB" sz="1200" dirty="0">
                <a:solidFill>
                  <a:srgbClr val="000000"/>
                </a:solidFill>
                <a:cs typeface="Calibri"/>
              </a:rPr>
              <a:t>Catchment management</a:t>
            </a:r>
          </a:p>
          <a:p>
            <a:pPr>
              <a:lnSpc>
                <a:spcPct val="107000"/>
              </a:lnSpc>
              <a:spcAft>
                <a:spcPts val="800"/>
              </a:spcAft>
            </a:pPr>
            <a:endParaRPr lang="en-GB" sz="1200" dirty="0">
              <a:solidFill>
                <a:srgbClr val="000000"/>
              </a:solidFill>
              <a:cs typeface="Calibri"/>
            </a:endParaRPr>
          </a:p>
        </p:txBody>
      </p:sp>
    </p:spTree>
    <p:extLst>
      <p:ext uri="{BB962C8B-B14F-4D97-AF65-F5344CB8AC3E}">
        <p14:creationId xmlns:p14="http://schemas.microsoft.com/office/powerpoint/2010/main" val="606041078"/>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B8E6668D-36CD-48E1-82BD-C5E388864147}"/>
              </a:ext>
            </a:extLst>
          </p:cNvPr>
          <p:cNvSpPr/>
          <p:nvPr/>
        </p:nvSpPr>
        <p:spPr>
          <a:xfrm>
            <a:off x="3122572" y="1116544"/>
            <a:ext cx="3021874" cy="3450956"/>
          </a:xfrm>
          <a:prstGeom prst="rect">
            <a:avLst/>
          </a:prstGeom>
          <a:solidFill>
            <a:schemeClr val="accent6">
              <a:lumMod val="20000"/>
              <a:lumOff val="80000"/>
            </a:schemeClr>
          </a:solidFill>
          <a:ln w="12700">
            <a:solidFill>
              <a:schemeClr val="accent6">
                <a:lumMod val="5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400" b="1" dirty="0">
                <a:solidFill>
                  <a:schemeClr val="bg2">
                    <a:lumMod val="75000"/>
                  </a:schemeClr>
                </a:solidFill>
                <a:cs typeface="Calibri" panose="020F0502020204030204" pitchFamily="34" charset="0"/>
              </a:rPr>
              <a:t>Governance</a:t>
            </a:r>
          </a:p>
          <a:p>
            <a:pPr algn="ctr"/>
            <a:endParaRPr lang="en-US" sz="1400" b="1" dirty="0">
              <a:solidFill>
                <a:schemeClr val="bg2">
                  <a:lumMod val="75000"/>
                </a:schemeClr>
              </a:solidFill>
              <a:cs typeface="Calibri" panose="020F0502020204030204" pitchFamily="34" charset="0"/>
            </a:endParaRPr>
          </a:p>
          <a:p>
            <a:pPr>
              <a:lnSpc>
                <a:spcPct val="107000"/>
              </a:lnSpc>
              <a:spcAft>
                <a:spcPts val="800"/>
              </a:spcAft>
            </a:pPr>
            <a:r>
              <a:rPr lang="en-US" sz="1200" b="1" dirty="0">
                <a:solidFill>
                  <a:schemeClr val="bg2">
                    <a:lumMod val="75000"/>
                  </a:schemeClr>
                </a:solidFill>
                <a:cs typeface="Calibri"/>
              </a:rPr>
              <a:t>Policy and financial frameworks</a:t>
            </a:r>
          </a:p>
          <a:p>
            <a:pPr marL="171450" indent="-171450">
              <a:lnSpc>
                <a:spcPct val="107000"/>
              </a:lnSpc>
              <a:spcAft>
                <a:spcPts val="800"/>
              </a:spcAft>
              <a:buFontTx/>
              <a:buChar char="-"/>
            </a:pPr>
            <a:r>
              <a:rPr lang="en-US" sz="1200" dirty="0">
                <a:solidFill>
                  <a:schemeClr val="bg2">
                    <a:lumMod val="75000"/>
                  </a:schemeClr>
                </a:solidFill>
                <a:ea typeface="Calibri" panose="020F0502020204030204" pitchFamily="34" charset="0"/>
                <a:cs typeface="Calibri"/>
              </a:rPr>
              <a:t>Regulatory instruments (impact assessments, wastewater standards)</a:t>
            </a:r>
          </a:p>
          <a:p>
            <a:pPr marL="171450" indent="-171450">
              <a:lnSpc>
                <a:spcPct val="107000"/>
              </a:lnSpc>
              <a:spcAft>
                <a:spcPts val="800"/>
              </a:spcAft>
              <a:buFontTx/>
              <a:buChar char="-"/>
            </a:pPr>
            <a:r>
              <a:rPr lang="en-US" sz="1200" dirty="0">
                <a:solidFill>
                  <a:schemeClr val="bg2">
                    <a:lumMod val="75000"/>
                  </a:schemeClr>
                </a:solidFill>
                <a:ea typeface="Calibri" panose="020F0502020204030204" pitchFamily="34" charset="0"/>
                <a:cs typeface="Calibri"/>
              </a:rPr>
              <a:t>Economic instruments (taxes, subsidies)</a:t>
            </a:r>
          </a:p>
          <a:p>
            <a:pPr>
              <a:lnSpc>
                <a:spcPct val="107000"/>
              </a:lnSpc>
              <a:spcAft>
                <a:spcPts val="800"/>
              </a:spcAft>
            </a:pPr>
            <a:r>
              <a:rPr lang="en-US" sz="1200" b="1" dirty="0">
                <a:solidFill>
                  <a:schemeClr val="bg2">
                    <a:lumMod val="75000"/>
                  </a:schemeClr>
                </a:solidFill>
                <a:ea typeface="Calibri" panose="020F0502020204030204" pitchFamily="34" charset="0"/>
                <a:cs typeface="Calibri"/>
              </a:rPr>
              <a:t>Planning Procedures</a:t>
            </a:r>
          </a:p>
          <a:p>
            <a:pPr marL="171450" indent="-171450">
              <a:lnSpc>
                <a:spcPct val="107000"/>
              </a:lnSpc>
              <a:spcAft>
                <a:spcPts val="800"/>
              </a:spcAft>
              <a:buFontTx/>
              <a:buChar char="-"/>
            </a:pPr>
            <a:r>
              <a:rPr lang="en-US" sz="1200" dirty="0">
                <a:solidFill>
                  <a:schemeClr val="bg2">
                    <a:lumMod val="75000"/>
                  </a:schemeClr>
                </a:solidFill>
                <a:ea typeface="Calibri" panose="020F0502020204030204" pitchFamily="34" charset="0"/>
                <a:cs typeface="Calibri"/>
              </a:rPr>
              <a:t>Integrated infrastructure planning</a:t>
            </a:r>
          </a:p>
          <a:p>
            <a:pPr marL="171450" indent="-171450">
              <a:lnSpc>
                <a:spcPct val="107000"/>
              </a:lnSpc>
              <a:spcAft>
                <a:spcPts val="800"/>
              </a:spcAft>
              <a:buFontTx/>
              <a:buChar char="-"/>
            </a:pPr>
            <a:r>
              <a:rPr lang="en-US" sz="1200" dirty="0">
                <a:solidFill>
                  <a:schemeClr val="bg2">
                    <a:lumMod val="75000"/>
                  </a:schemeClr>
                </a:solidFill>
                <a:ea typeface="Calibri" panose="020F0502020204030204" pitchFamily="34" charset="0"/>
                <a:cs typeface="Arial"/>
              </a:rPr>
              <a:t>Policy coordination</a:t>
            </a:r>
            <a:endParaRPr lang="en-US" sz="1200" dirty="0">
              <a:solidFill>
                <a:schemeClr val="bg2">
                  <a:lumMod val="75000"/>
                </a:schemeClr>
              </a:solidFill>
              <a:ea typeface="Calibri" panose="020F0502020204030204" pitchFamily="34" charset="0"/>
              <a:cs typeface="Calibri"/>
            </a:endParaRPr>
          </a:p>
          <a:p>
            <a:pPr marL="171450" indent="-171450">
              <a:lnSpc>
                <a:spcPct val="107000"/>
              </a:lnSpc>
              <a:spcAft>
                <a:spcPts val="800"/>
              </a:spcAft>
              <a:buFontTx/>
              <a:buChar char="-"/>
            </a:pPr>
            <a:r>
              <a:rPr lang="en-US" sz="1200" dirty="0">
                <a:solidFill>
                  <a:schemeClr val="bg2">
                    <a:lumMod val="75000"/>
                  </a:schemeClr>
                </a:solidFill>
                <a:ea typeface="Calibri" panose="020F0502020204030204" pitchFamily="34" charset="0"/>
                <a:cs typeface="Calibri"/>
              </a:rPr>
              <a:t>Strategic policy planning</a:t>
            </a:r>
            <a:endParaRPr lang="en-US" dirty="0">
              <a:solidFill>
                <a:schemeClr val="bg2">
                  <a:lumMod val="75000"/>
                </a:schemeClr>
              </a:solidFill>
            </a:endParaRPr>
          </a:p>
        </p:txBody>
      </p:sp>
      <p:sp>
        <p:nvSpPr>
          <p:cNvPr id="3" name="Titel 2">
            <a:extLst>
              <a:ext uri="{FF2B5EF4-FFF2-40B4-BE49-F238E27FC236}">
                <a16:creationId xmlns:a16="http://schemas.microsoft.com/office/drawing/2014/main" id="{EC520507-7147-40BD-A258-BA9F8C900499}"/>
              </a:ext>
            </a:extLst>
          </p:cNvPr>
          <p:cNvSpPr>
            <a:spLocks noGrp="1"/>
          </p:cNvSpPr>
          <p:nvPr>
            <p:ph type="title"/>
          </p:nvPr>
        </p:nvSpPr>
        <p:spPr>
          <a:xfrm>
            <a:off x="447745" y="576000"/>
            <a:ext cx="8567183" cy="540544"/>
          </a:xfrm>
        </p:spPr>
        <p:txBody>
          <a:bodyPr/>
          <a:lstStyle/>
          <a:p>
            <a:r>
              <a:rPr lang="en-US" dirty="0"/>
              <a:t>WEF Nexus Solution Categories</a:t>
            </a:r>
          </a:p>
        </p:txBody>
      </p:sp>
      <p:sp>
        <p:nvSpPr>
          <p:cNvPr id="4" name="Foliennummernplatzhalter 3">
            <a:extLst>
              <a:ext uri="{FF2B5EF4-FFF2-40B4-BE49-F238E27FC236}">
                <a16:creationId xmlns:a16="http://schemas.microsoft.com/office/drawing/2014/main" id="{AD8CB504-67E5-4750-970F-A44D43D3C68D}"/>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6</a:t>
            </a:fld>
            <a:endParaRPr lang="en-GB"/>
          </a:p>
        </p:txBody>
      </p:sp>
      <p:sp>
        <p:nvSpPr>
          <p:cNvPr id="5" name="Rectangle 22">
            <a:extLst>
              <a:ext uri="{FF2B5EF4-FFF2-40B4-BE49-F238E27FC236}">
                <a16:creationId xmlns:a16="http://schemas.microsoft.com/office/drawing/2014/main" id="{E87419C2-20E8-43FC-9B14-96CA7C414169}"/>
              </a:ext>
            </a:extLst>
          </p:cNvPr>
          <p:cNvSpPr/>
          <p:nvPr/>
        </p:nvSpPr>
        <p:spPr>
          <a:xfrm>
            <a:off x="537065" y="1116544"/>
            <a:ext cx="2498259" cy="1685807"/>
          </a:xfrm>
          <a:prstGeom prst="rect">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400" b="1" kern="1200" dirty="0">
                <a:solidFill>
                  <a:schemeClr val="bg2">
                    <a:lumMod val="75000"/>
                  </a:schemeClr>
                </a:solidFill>
                <a:effectLst/>
                <a:ea typeface="Calibri" panose="020F0502020204030204" pitchFamily="34" charset="0"/>
                <a:cs typeface="Calibri" panose="020F0502020204030204" pitchFamily="34" charset="0"/>
              </a:rPr>
              <a:t>Technical and Engineering</a:t>
            </a:r>
          </a:p>
          <a:p>
            <a:pPr marL="171450" indent="-171450">
              <a:lnSpc>
                <a:spcPct val="107000"/>
              </a:lnSpc>
              <a:spcAft>
                <a:spcPts val="800"/>
              </a:spcAft>
              <a:buFontTx/>
              <a:buChar char="-"/>
            </a:pPr>
            <a:r>
              <a:rPr lang="en-GB" sz="1200" dirty="0">
                <a:solidFill>
                  <a:schemeClr val="bg2">
                    <a:lumMod val="75000"/>
                  </a:schemeClr>
                </a:solidFill>
                <a:ea typeface="Calibri" panose="020F0502020204030204" pitchFamily="34" charset="0"/>
                <a:cs typeface="Calibri" panose="020F0502020204030204" pitchFamily="34" charset="0"/>
              </a:rPr>
              <a:t>Multi-purpose infrastructure</a:t>
            </a:r>
          </a:p>
          <a:p>
            <a:pPr marL="171450" indent="-171450">
              <a:lnSpc>
                <a:spcPct val="107000"/>
              </a:lnSpc>
              <a:spcAft>
                <a:spcPts val="800"/>
              </a:spcAft>
              <a:buFontTx/>
              <a:buChar char="-"/>
            </a:pPr>
            <a:r>
              <a:rPr lang="en-GB" sz="1200" kern="1200" dirty="0">
                <a:solidFill>
                  <a:schemeClr val="bg2">
                    <a:lumMod val="75000"/>
                  </a:schemeClr>
                </a:solidFill>
                <a:effectLst/>
                <a:ea typeface="Calibri" panose="020F0502020204030204" pitchFamily="34" charset="0"/>
                <a:cs typeface="Calibri" panose="020F0502020204030204" pitchFamily="34" charset="0"/>
              </a:rPr>
              <a:t>Integrated waste(water) management  </a:t>
            </a:r>
            <a:endParaRPr lang="en-GB" sz="1100" dirty="0">
              <a:solidFill>
                <a:schemeClr val="bg2">
                  <a:lumMod val="75000"/>
                </a:schemeClr>
              </a:solidFill>
              <a:effectLst/>
              <a:ea typeface="Calibri" panose="020F0502020204030204" pitchFamily="34" charset="0"/>
              <a:cs typeface="Times New Roman" panose="02020603050405020304" pitchFamily="18" charset="0"/>
            </a:endParaRPr>
          </a:p>
        </p:txBody>
      </p:sp>
      <p:sp>
        <p:nvSpPr>
          <p:cNvPr id="11" name="Rectangle 22">
            <a:extLst>
              <a:ext uri="{FF2B5EF4-FFF2-40B4-BE49-F238E27FC236}">
                <a16:creationId xmlns:a16="http://schemas.microsoft.com/office/drawing/2014/main" id="{BDC9072B-E752-43C2-857F-7C709548A172}"/>
              </a:ext>
            </a:extLst>
          </p:cNvPr>
          <p:cNvSpPr/>
          <p:nvPr/>
        </p:nvSpPr>
        <p:spPr>
          <a:xfrm>
            <a:off x="537065" y="2881693"/>
            <a:ext cx="2498259" cy="1685807"/>
          </a:xfrm>
          <a:prstGeom prst="rect">
            <a:avLst/>
          </a:prstGeom>
          <a:solidFill>
            <a:srgbClr val="79A12C">
              <a:alpha val="48000"/>
            </a:srgbClr>
          </a:solidFill>
          <a:ln>
            <a:solidFill>
              <a:srgbClr val="79A12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400" b="1" dirty="0">
                <a:solidFill>
                  <a:srgbClr val="000000"/>
                </a:solidFill>
                <a:ea typeface="Calibri" panose="020F0502020204030204" pitchFamily="34" charset="0"/>
                <a:cs typeface="Calibri"/>
              </a:rPr>
              <a:t>Nature-based Solutions</a:t>
            </a:r>
          </a:p>
          <a:p>
            <a:pPr marL="179388" indent="-179388">
              <a:lnSpc>
                <a:spcPct val="107000"/>
              </a:lnSpc>
              <a:spcAft>
                <a:spcPts val="800"/>
              </a:spcAft>
            </a:pPr>
            <a:r>
              <a:rPr lang="en-GB" sz="1200">
                <a:solidFill>
                  <a:srgbClr val="000000"/>
                </a:solidFill>
                <a:ea typeface="Calibri" panose="020F0502020204030204" pitchFamily="34" charset="0"/>
                <a:cs typeface="Calibri"/>
              </a:rPr>
              <a:t>- 	Constructed </a:t>
            </a:r>
            <a:r>
              <a:rPr lang="en-GB" sz="1200" dirty="0">
                <a:solidFill>
                  <a:srgbClr val="000000"/>
                </a:solidFill>
                <a:ea typeface="Calibri" panose="020F0502020204030204" pitchFamily="34" charset="0"/>
                <a:cs typeface="Calibri"/>
              </a:rPr>
              <a:t>wetlands</a:t>
            </a:r>
          </a:p>
          <a:p>
            <a:pPr marL="171450" indent="-171450">
              <a:lnSpc>
                <a:spcPct val="107000"/>
              </a:lnSpc>
              <a:spcAft>
                <a:spcPts val="800"/>
              </a:spcAft>
              <a:buFontTx/>
              <a:buChar char="-"/>
            </a:pPr>
            <a:r>
              <a:rPr lang="en-GB" sz="1200" dirty="0">
                <a:solidFill>
                  <a:srgbClr val="000000"/>
                </a:solidFill>
                <a:cs typeface="Calibri"/>
              </a:rPr>
              <a:t>Catchment management</a:t>
            </a:r>
          </a:p>
          <a:p>
            <a:pPr>
              <a:lnSpc>
                <a:spcPct val="107000"/>
              </a:lnSpc>
              <a:spcAft>
                <a:spcPts val="800"/>
              </a:spcAft>
            </a:pPr>
            <a:endParaRPr lang="en-GB" sz="1200" dirty="0">
              <a:solidFill>
                <a:srgbClr val="000000"/>
              </a:solidFill>
              <a:cs typeface="Calibri"/>
            </a:endParaRPr>
          </a:p>
        </p:txBody>
      </p:sp>
    </p:spTree>
    <p:extLst>
      <p:ext uri="{BB962C8B-B14F-4D97-AF65-F5344CB8AC3E}">
        <p14:creationId xmlns:p14="http://schemas.microsoft.com/office/powerpoint/2010/main" val="1295080081"/>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907C938A-DE01-4846-9A9C-49F0CD9D85B6}"/>
              </a:ext>
            </a:extLst>
          </p:cNvPr>
          <p:cNvPicPr>
            <a:picLocks noChangeAspect="1"/>
          </p:cNvPicPr>
          <p:nvPr/>
        </p:nvPicPr>
        <p:blipFill>
          <a:blip r:embed="rId3"/>
          <a:stretch>
            <a:fillRect/>
          </a:stretch>
        </p:blipFill>
        <p:spPr>
          <a:xfrm>
            <a:off x="5030262" y="846272"/>
            <a:ext cx="3663920" cy="3909181"/>
          </a:xfrm>
          <a:prstGeom prst="rect">
            <a:avLst/>
          </a:prstGeom>
        </p:spPr>
      </p:pic>
      <p:sp>
        <p:nvSpPr>
          <p:cNvPr id="2" name="Textplatzhalter 1">
            <a:extLst>
              <a:ext uri="{FF2B5EF4-FFF2-40B4-BE49-F238E27FC236}">
                <a16:creationId xmlns:a16="http://schemas.microsoft.com/office/drawing/2014/main" id="{B497A2CE-FF8C-4064-9B01-76F36CDF6A22}"/>
              </a:ext>
            </a:extLst>
          </p:cNvPr>
          <p:cNvSpPr>
            <a:spLocks noGrp="1"/>
          </p:cNvSpPr>
          <p:nvPr>
            <p:ph type="body" sz="quarter" idx="13"/>
          </p:nvPr>
        </p:nvSpPr>
        <p:spPr>
          <a:xfrm>
            <a:off x="449818" y="1187999"/>
            <a:ext cx="4603067" cy="3566925"/>
          </a:xfrm>
        </p:spPr>
        <p:txBody>
          <a:bodyPr vert="horz" lIns="91440" tIns="45720" rIns="91440" bIns="45720" rtlCol="0" anchor="t">
            <a:normAutofit lnSpcReduction="10000"/>
          </a:bodyPr>
          <a:lstStyle/>
          <a:p>
            <a:r>
              <a:rPr lang="en-US" dirty="0">
                <a:latin typeface="Calibri"/>
                <a:cs typeface="Calibri"/>
              </a:rPr>
              <a:t>Nature-based Solutions (</a:t>
            </a:r>
            <a:r>
              <a:rPr lang="en-US" dirty="0" err="1">
                <a:latin typeface="Calibri"/>
                <a:cs typeface="Calibri"/>
              </a:rPr>
              <a:t>NbS</a:t>
            </a:r>
            <a:r>
              <a:rPr lang="en-US" dirty="0">
                <a:latin typeface="Calibri"/>
                <a:cs typeface="Calibri"/>
              </a:rPr>
              <a:t>) are actions to:</a:t>
            </a:r>
          </a:p>
          <a:p>
            <a:pPr lvl="2">
              <a:buFont typeface="Wingdings" panose="05000000000000000000" pitchFamily="2" charset="2"/>
              <a:buChar char="§"/>
            </a:pPr>
            <a:r>
              <a:rPr lang="en-US" dirty="0">
                <a:latin typeface="Calibri"/>
                <a:cs typeface="Calibri"/>
              </a:rPr>
              <a:t>Protect, sustainably manage and restore ecosystems</a:t>
            </a:r>
          </a:p>
          <a:p>
            <a:pPr lvl="2">
              <a:buFont typeface="Wingdings" panose="05000000000000000000" pitchFamily="2" charset="2"/>
              <a:buChar char="§"/>
            </a:pPr>
            <a:r>
              <a:rPr lang="en-US" dirty="0">
                <a:latin typeface="Calibri"/>
                <a:cs typeface="Calibri"/>
              </a:rPr>
              <a:t>Address societal challenges</a:t>
            </a:r>
          </a:p>
          <a:p>
            <a:pPr lvl="2">
              <a:buFont typeface="Wingdings" panose="05000000000000000000" pitchFamily="2" charset="2"/>
              <a:buChar char="§"/>
            </a:pPr>
            <a:r>
              <a:rPr lang="en-US" dirty="0">
                <a:latin typeface="Calibri"/>
                <a:cs typeface="Calibri"/>
              </a:rPr>
              <a:t>Provide human well-being and biodiversity benefits</a:t>
            </a:r>
          </a:p>
          <a:p>
            <a:pPr lvl="2">
              <a:buFont typeface="Wingdings" panose="05000000000000000000" pitchFamily="2" charset="2"/>
              <a:buChar char="§"/>
            </a:pPr>
            <a:endParaRPr lang="en-US" dirty="0"/>
          </a:p>
          <a:p>
            <a:pPr marL="0" lvl="1" indent="0">
              <a:buNone/>
            </a:pPr>
            <a:r>
              <a:rPr lang="en-US" dirty="0">
                <a:latin typeface="Calibri"/>
                <a:cs typeface="Calibri"/>
              </a:rPr>
              <a:t>The umbrella term of </a:t>
            </a:r>
            <a:r>
              <a:rPr lang="en-US" dirty="0" err="1">
                <a:latin typeface="Calibri"/>
                <a:cs typeface="Calibri"/>
              </a:rPr>
              <a:t>NbS</a:t>
            </a:r>
            <a:r>
              <a:rPr lang="en-US" dirty="0">
                <a:latin typeface="Calibri"/>
                <a:cs typeface="Calibri"/>
              </a:rPr>
              <a:t> also encompasses different approaches to address climate change, e.g. Ecosystem-based Adaptation (</a:t>
            </a:r>
            <a:r>
              <a:rPr lang="en-US" dirty="0" err="1">
                <a:latin typeface="Calibri"/>
                <a:cs typeface="Calibri"/>
              </a:rPr>
              <a:t>EbA</a:t>
            </a:r>
            <a:r>
              <a:rPr lang="en-US" dirty="0">
                <a:latin typeface="Calibri"/>
                <a:cs typeface="Calibri"/>
              </a:rPr>
              <a:t>).</a:t>
            </a:r>
          </a:p>
          <a:p>
            <a:endParaRPr lang="de-DE" dirty="0"/>
          </a:p>
        </p:txBody>
      </p:sp>
      <p:sp>
        <p:nvSpPr>
          <p:cNvPr id="3" name="Titel 2">
            <a:extLst>
              <a:ext uri="{FF2B5EF4-FFF2-40B4-BE49-F238E27FC236}">
                <a16:creationId xmlns:a16="http://schemas.microsoft.com/office/drawing/2014/main" id="{0C59583B-E645-4A18-AE18-F776B505B46F}"/>
              </a:ext>
            </a:extLst>
          </p:cNvPr>
          <p:cNvSpPr>
            <a:spLocks noGrp="1"/>
          </p:cNvSpPr>
          <p:nvPr>
            <p:ph type="title"/>
          </p:nvPr>
        </p:nvSpPr>
        <p:spPr/>
        <p:txBody>
          <a:bodyPr/>
          <a:lstStyle/>
          <a:p>
            <a:r>
              <a:rPr lang="en-US" dirty="0"/>
              <a:t>Nature-based Solutions </a:t>
            </a:r>
          </a:p>
        </p:txBody>
      </p:sp>
      <p:sp>
        <p:nvSpPr>
          <p:cNvPr id="4" name="Foliennummernplatzhalter 3">
            <a:extLst>
              <a:ext uri="{FF2B5EF4-FFF2-40B4-BE49-F238E27FC236}">
                <a16:creationId xmlns:a16="http://schemas.microsoft.com/office/drawing/2014/main" id="{0DCE50EE-9C2F-4931-8ADF-BFF48B9A7F16}"/>
              </a:ext>
            </a:extLst>
          </p:cNvPr>
          <p:cNvSpPr>
            <a:spLocks noGrp="1"/>
          </p:cNvSpPr>
          <p:nvPr>
            <p:ph type="sldNum" sz="quarter" idx="16"/>
          </p:nvPr>
        </p:nvSpPr>
        <p:spPr/>
        <p:txBody>
          <a:bodyPr/>
          <a:lstStyle/>
          <a:p>
            <a:fld id="{CF23C0C3-F0EC-4AF0-84C8-08554CFEDD03}" type="slidenum">
              <a:rPr lang="en-GB" dirty="0" smtClean="0"/>
              <a:t>7</a:t>
            </a:fld>
            <a:endParaRPr lang="en-GB" dirty="0"/>
          </a:p>
        </p:txBody>
      </p:sp>
      <p:sp>
        <p:nvSpPr>
          <p:cNvPr id="6" name="Textfeld 5">
            <a:extLst>
              <a:ext uri="{FF2B5EF4-FFF2-40B4-BE49-F238E27FC236}">
                <a16:creationId xmlns:a16="http://schemas.microsoft.com/office/drawing/2014/main" id="{10F3BC93-5119-4764-AA42-1FB746023F0E}"/>
              </a:ext>
            </a:extLst>
          </p:cNvPr>
          <p:cNvSpPr txBox="1"/>
          <p:nvPr/>
        </p:nvSpPr>
        <p:spPr>
          <a:xfrm>
            <a:off x="7220576" y="4754924"/>
            <a:ext cx="1625712" cy="276999"/>
          </a:xfrm>
          <a:prstGeom prst="rect">
            <a:avLst/>
          </a:prstGeom>
          <a:noFill/>
        </p:spPr>
        <p:txBody>
          <a:bodyPr wrap="square" rtlCol="0">
            <a:spAutoFit/>
          </a:bodyPr>
          <a:lstStyle/>
          <a:p>
            <a:pPr algn="l"/>
            <a:r>
              <a:rPr lang="de-DE" sz="1200" dirty="0"/>
              <a:t>Source: IUCN, 2016</a:t>
            </a:r>
          </a:p>
        </p:txBody>
      </p:sp>
    </p:spTree>
    <p:extLst>
      <p:ext uri="{BB962C8B-B14F-4D97-AF65-F5344CB8AC3E}">
        <p14:creationId xmlns:p14="http://schemas.microsoft.com/office/powerpoint/2010/main" val="1453788879"/>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platzhalter 9">
            <a:extLst>
              <a:ext uri="{FF2B5EF4-FFF2-40B4-BE49-F238E27FC236}">
                <a16:creationId xmlns:a16="http://schemas.microsoft.com/office/drawing/2014/main" id="{70074AC4-02B9-4280-BDC4-BD44B74D7222}"/>
              </a:ext>
            </a:extLst>
          </p:cNvPr>
          <p:cNvPicPr preferRelativeResize="0">
            <a:picLocks noGrp="1" noChangeAspect="1"/>
          </p:cNvPicPr>
          <p:nvPr>
            <p:ph type="pic" sz="quarter" idx="15"/>
          </p:nvPr>
        </p:nvPicPr>
        <p:blipFill rotWithShape="1">
          <a:blip r:embed="rId3" cstate="screen">
            <a:extLst>
              <a:ext uri="{28A0092B-C50C-407E-A947-70E740481C1C}">
                <a14:useLocalDpi xmlns:a14="http://schemas.microsoft.com/office/drawing/2010/main" val="0"/>
              </a:ext>
            </a:extLst>
          </a:blip>
          <a:srcRect/>
          <a:stretch/>
        </p:blipFill>
        <p:spPr>
          <a:xfrm>
            <a:off x="5148000" y="439350"/>
            <a:ext cx="3852000" cy="3960000"/>
          </a:xfrm>
        </p:spPr>
      </p:pic>
      <p:sp>
        <p:nvSpPr>
          <p:cNvPr id="2" name="Textplatzhalter 1">
            <a:extLst>
              <a:ext uri="{FF2B5EF4-FFF2-40B4-BE49-F238E27FC236}">
                <a16:creationId xmlns:a16="http://schemas.microsoft.com/office/drawing/2014/main" id="{EA03ACC9-64BE-4D9A-A568-49BBB841A9DC}"/>
              </a:ext>
            </a:extLst>
          </p:cNvPr>
          <p:cNvSpPr>
            <a:spLocks noGrp="1"/>
          </p:cNvSpPr>
          <p:nvPr>
            <p:ph type="body" sz="quarter" idx="13"/>
          </p:nvPr>
        </p:nvSpPr>
        <p:spPr/>
        <p:txBody>
          <a:bodyPr>
            <a:normAutofit fontScale="55000" lnSpcReduction="20000"/>
          </a:bodyPr>
          <a:lstStyle/>
          <a:p>
            <a:pPr marL="342900" indent="-342900">
              <a:lnSpc>
                <a:spcPct val="120000"/>
              </a:lnSpc>
              <a:buFont typeface="Arial" panose="020B0604020202020204" pitchFamily="34" charset="0"/>
              <a:buChar char="•"/>
            </a:pPr>
            <a:r>
              <a:rPr lang="en-GB" sz="2300"/>
              <a:t>Water, energy, and food are often interlinked through the ecosystems they are embedded in </a:t>
            </a:r>
          </a:p>
          <a:p>
            <a:pPr marL="342900" indent="-342900">
              <a:lnSpc>
                <a:spcPct val="120000"/>
              </a:lnSpc>
              <a:buFont typeface="Arial" panose="020B0604020202020204" pitchFamily="34" charset="0"/>
              <a:buChar char="•"/>
            </a:pPr>
            <a:r>
              <a:rPr lang="en-GB" sz="2300"/>
              <a:t>NbS </a:t>
            </a:r>
            <a:r>
              <a:rPr lang="en-US" sz="2300"/>
              <a:t>protect, sustainably manage, and restore natural or modified ecosystems and therefore offer opportunities to address the related interlinked water, energy, and food security challenges in synergy.</a:t>
            </a:r>
          </a:p>
          <a:p>
            <a:pPr>
              <a:lnSpc>
                <a:spcPct val="120000"/>
              </a:lnSpc>
            </a:pPr>
            <a:endParaRPr lang="en-US" sz="2300"/>
          </a:p>
          <a:p>
            <a:pPr>
              <a:lnSpc>
                <a:spcPct val="120000"/>
              </a:lnSpc>
            </a:pPr>
            <a:r>
              <a:rPr lang="en-US" sz="2300"/>
              <a:t>Examples</a:t>
            </a:r>
          </a:p>
          <a:p>
            <a:pPr marL="342900" indent="-342900">
              <a:lnSpc>
                <a:spcPct val="120000"/>
              </a:lnSpc>
              <a:buFont typeface="Arial" panose="020B0604020202020204" pitchFamily="34" charset="0"/>
              <a:buChar char="•"/>
            </a:pPr>
            <a:r>
              <a:rPr lang="en-GB" sz="2300"/>
              <a:t>Healthy forests, wetlands, and floodplains filter sediments and other components and thus improve water quality while reducing the need for energy-intensive water treatment</a:t>
            </a:r>
          </a:p>
          <a:p>
            <a:pPr marL="342900" indent="-342900">
              <a:lnSpc>
                <a:spcPct val="120000"/>
              </a:lnSpc>
              <a:buFont typeface="Arial" panose="020B0604020202020204" pitchFamily="34" charset="0"/>
              <a:buChar char="•"/>
            </a:pPr>
            <a:r>
              <a:rPr lang="en-GB" sz="2300"/>
              <a:t>Sustainable agricultural practices can conserve water and improve its quality, reduce soil erosion and the need for energy-intensive inorganic fertilizers.</a:t>
            </a:r>
            <a:endParaRPr lang="de-DE" dirty="0"/>
          </a:p>
        </p:txBody>
      </p:sp>
      <p:sp>
        <p:nvSpPr>
          <p:cNvPr id="3" name="Titel 2">
            <a:extLst>
              <a:ext uri="{FF2B5EF4-FFF2-40B4-BE49-F238E27FC236}">
                <a16:creationId xmlns:a16="http://schemas.microsoft.com/office/drawing/2014/main" id="{C9DCAC9E-8529-4C01-A9DD-EF98B78C32A0}"/>
              </a:ext>
            </a:extLst>
          </p:cNvPr>
          <p:cNvSpPr>
            <a:spLocks noGrp="1"/>
          </p:cNvSpPr>
          <p:nvPr>
            <p:ph type="title"/>
          </p:nvPr>
        </p:nvSpPr>
        <p:spPr/>
        <p:txBody>
          <a:bodyPr>
            <a:normAutofit fontScale="90000"/>
          </a:bodyPr>
          <a:lstStyle/>
          <a:p>
            <a:r>
              <a:rPr lang="en-US"/>
              <a:t>NbS to address WEF Nexus challenges</a:t>
            </a:r>
            <a:endParaRPr lang="en-US" dirty="0"/>
          </a:p>
        </p:txBody>
      </p:sp>
      <p:sp>
        <p:nvSpPr>
          <p:cNvPr id="4" name="Foliennummernplatzhalter 3">
            <a:extLst>
              <a:ext uri="{FF2B5EF4-FFF2-40B4-BE49-F238E27FC236}">
                <a16:creationId xmlns:a16="http://schemas.microsoft.com/office/drawing/2014/main" id="{68AE28F5-7F42-4348-921D-25527FCDBCC3}"/>
              </a:ext>
            </a:extLst>
          </p:cNvPr>
          <p:cNvSpPr>
            <a:spLocks noGrp="1"/>
          </p:cNvSpPr>
          <p:nvPr>
            <p:ph type="sldNum" sz="quarter" idx="17"/>
          </p:nvPr>
        </p:nvSpPr>
        <p:spPr/>
        <p:txBody>
          <a:bodyPr/>
          <a:lstStyle/>
          <a:p>
            <a:fld id="{CF23C0C3-F0EC-4AF0-84C8-08554CFEDD03}" type="slidenum">
              <a:rPr lang="en-GB" smtClean="0"/>
              <a:t>8</a:t>
            </a:fld>
            <a:endParaRPr lang="en-GB"/>
          </a:p>
        </p:txBody>
      </p:sp>
      <p:sp>
        <p:nvSpPr>
          <p:cNvPr id="5" name="AutoShape 2" descr="data:image/jpg;base64,%20/9j/4AAQSkZJRgABAQEAYABgAAD/2wBDAAUDBAQEAwUEBAQFBQUGBwwIBwcHBw8LCwkMEQ8SEhEPERETFhwXExQaFRERGCEYGh0dHx8fExciJCIeJBweHx7/2wBDAQUFBQcGBw4ICA4eFBEUHh4eHh4eHh4eHh4eHh4eHh4eHh4eHh4eHh4eHh4eHh4eHh4eHh4eHh4eHh4eHh4eHh7/wAARCAJWAp8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jNQz3VvCMyzRoPdqAJqKx7jxFo8Gd16hI7Kc1QuPGmkxg+X5kmPQUAdPRXFzePLdWAjtHZfrVdvHc5YmOwJTtQB3lFcA/jXUpMfZ9POR14JpP8AhL9c/wCgf/44aAPQKK8//wCEv1z/AKB//jhp6eObwDD6f8w68UAd7RXDRePCuRNYkN2xVmLx3Ytt8y3kUnrjtQB2FFc9B4v0abgzNGc/xCtK21jTbgjyryJj6bqAL9FNV0YfKwb6GnUAFFFFABRRRQAUUUUAFFFFABRRRQAUUUUAFFFFABRRRQAUUUUAFFFFABRRRQAUUUUAFFFFABRRRQAUUUUAFFFFABRRRQAUUUUAFFFFABRRRQAUUUUAFFFFABRRRQAUUhozQAtFN3UbqAHUU3dRuoAdRSZpaACiiigAooooAKKKKACiiigAopMiqGpavYafGWuLhAf7oOTQBoVHLNHGpaRlQDuxxXD6h42mmYxabbHJ4BPJ/KqkeleJNbYPdyPGh/vHA/KgDq9Q8U6RZ5DXAlcfwx81z9546nkJTT7Hn1fk/lV/T/BNjCA11I0zdx2roLTS7C1A8i1jX3280AcIJvF+qnK+cin0G0VNH4N1a5Ie8vlXPXJJNeggAdBilwKAOPtvAlioHn3Ush744zWlb+EtEix/oxcjuzZzW9iigDPh0TSoc7LGEZ/2asR2NpGu1baJR6BRViigCJLeFD8sUY+i07y1/ur+VPooAZ5a/wB1fyqP7Jb5yYI/f5anooAqyabYO25rSFj6lRVSfw7o8wO6xjGepAwa1aKAOan8F6NJkokkRPTDdKzLjwGoyba/ZfQMK7igjNAHnMnh7xNYNutLhnA6bHoj8QeJ9PO27gaRR/fT+tejYFNkjR1w6Kw9xQByGn+OrOT5b23eFvVeRXQ6frGnXwzbXSMfQnBqtqHhvSbzJe2CMf4k4rnb3wRNGxk0+7Ix0BODQB3QOaWvNxf+JtDcLOkkkS+oyCPrW5pPjSxucJdqYH6Z7UAdZRUVvPDPGJIZVkQ91OalBB6UAFFFFABRRRQAUUUUAFFFFABRQabmgB1FN3UbqAHUU3dRuoAdRTc04UAFFFFABRRRQAUUUUAFFFFABRRRQAUUUUAFFFFABRRRQAUUUUAFFFFABSZpCeaYzc0APJ5pjSL0qGSXHeqslxigC6ZQKjacVmyXfvVd7ygVzXNx7003FYcmoIn3pEUe7VH/AGnCf+XiP/voVPPG+rLUJdjoRcj2pwnB71zo1KIsAJoyf96rCXmf4gfoafMnswcWt0bqzL61Ksg9axI7of3qspcg96ZJqqwpwbNUY5uKsRvQBPRTd1KKAIL68hsrZ7m4bbEgyTUek6na6pb+faPuTODkYIrD+I84j0ExjrI4FN8EGDTvDIuLiRI1dixYnrQB1VZur61YaZEWupgG7IOWP4VyuueMJ7iQ2ukRsc8b8cn6VFpHhO91CT7VqsrKrc4JyxoAj1LxRqmrSG10uB4lb+6Msf8ACp9K8F3V0wm1W4ZAedgOWrsdN0yz0+MJawKnvjk1doAzdM0TTtOQLb26A/3iMk1ogYGKWigAooooAKKKKACiiigAooooAKKKKACiiigAooooAKKKKACiiigAoNFFADJI1kBV1VlPYiuf1nwlpt8C0S/Zpf7ydPyro6KAPM7jS/EHh6XzbZ3eIfxJyPxFbWheNIZMQ6mnlP08wDg/WuxZQRgjIrA1vwvp+o5kVPJmx95RwfrQBt29xDcRiSGRZEPQqc1LXmUtvrvhi43xMzw55I5Uj+ldT4f8VWeogRzkQT+jHg/SgDQl17TotUGmySkTk4Axxn61pg5rznxgv2PxhBdLwGKtn1r0SFt0St2IBoAfQaCeKYWoAcWFRlh61HJIBVaWfHegC20q+tRNMvrWfLdY71We7NAGq1wB3pPtQrn59Ut4ifNuYUx13OBVGfxNo8Me+TUrYL7ODUucVuxXR132ketL5/vXHW/inRpwTFqducdcuBV221mznH7m8gk7cOKSqQe0l94XR06zD1qRZV9awUuzwc8e1WYrrjrV3GbQcetOVgazY7jOOasxzUAW80VGj04GgB1FFFABRRRQAUUUUAFFFFABRRRQAUUUUAFFFFABTWNBPFQu/WgBXkXHWqksyjPzUyafANZN/exwxtI7hEUckmhu2o0m3ZFu4usd6xdV1qzsULXNwqe2ck1yPiLxg7l7fTenQyn+lcjLJJM5kmkaRyerGvmMw4kp0G4UFzPv0Po8Dw7UqpTrPlX4nW6l43dyUsbfj++/+FYN1rmrXJzJduo9F4FZ1LXymIzbF4h+/N/LQ+nw+WYWh8MPv1FeaeQ/PNI31aky/wDff86KPxrgc5N3bZ3ckErJIA8ikMsjg/WrFvqeo27Zhu5F9s1Xoqo1qkPhk18yZUqc170UzoNP8YalbgLOizr69DXVaR4s068YR+YYJT/DJwD+NeaY+lIw5r18LxBi8O7SfMvPf7zy8VkeEr7Llfdbfce4292CB82c9xWjBcAgc14roniG/wBNZVLmaDujHkD2r0PQtcttShElvIMjqh6ivssuznD473Yu0uzPkMflNfBu8lePdHZxSBhU6MMVjWtyMYzWhDJkV6x5ZyHxPuMyWlsCD1Yiuct2uNTlhtJrxIIYxgFjhQK9F1jQbDWHWW6VvMUYDA9KzJfAunMoCTSrQBP4dtfD+nx/6PdQSzj70jMM10iMrAMrAg9CO9cXN4Cj3fubxlHfIrqtIsvsFjFah2cRjG496ALlFFFABRRRQAUUUUAFFFFABRRRQAUUUUAFFFFABRRRQAUUUUAFFFFABRRRQAUUUUAFFFFABRRRQBWvJbVR5dzJEqsPuuQM1w/iTSdFcvcabfwRSryY9/B+ldB4o8OHWZ4phcGIoMYrNTwFa7R5l05bvgUAcXeXlzcxxieTeYuFY9cV6voE4n0a1l55jFYyeCdKXGWlbHUE9a27K1h0+0W1t8iJOgJoAsuwqtNKB3ps82BWbdXPPvQBNcXIH8VZWp6pbWcLTXdxHDGBks7YrjfHPj600cta2RW5vehAPyp9a8i1nVtQ1i6a41C4eVj0XPyj6CvKxea06D5Y6y/AyqVVHY9L8RfFG0hZodIt2umHHmvwufb1rhtU8Z+I9QY+ZfNCh/hj4FYGKdXgV8wr1nrLTyOZ1ZSHS3FxM26W4ldj1JY1Ht9SSPc06iuNtvcgaq47kfjT0kmjOY5ZEx0w1JRSu+4jU03xNr+nuDb6hKQP4XORXZaH8U5o2WPV7PcveSLr+Vec00iuqljq9J+7ItTlHqfR/h/xFpurwCWwu0lHdc4ZfwrfguVOPmr5Ws7m5sphPazPDID1U4r07wT8RRKY7LW22ScBZx0P1r38Hm8Kto1NGdFOspbntMUy461bjkBrnbK7VkVgwZW5BByDWrBNnFewbmkDxSioI3qYGgBaKKKACiiigAooooAKKKKACiiigApD0pajduKAGSNgVSuZgoqW4kGKyL2cYPOB3NDdgK+p30cETSyOFRRkk15d4l8QXOqzPEjeXag/Ko/iqbxnrjahcm0hY/Z4zyQfvGueXrXwee5zKvJ0KLtFb+Z9vkuURoxVasrye1+gKvFPoor5g+jDFGKKKADFGKKKADFGKKKADFGKKKAAjipLO5nsrlbi2kKSL054NRUhFVCcoSUovVCcIzTjJaM9Q8K+IItUh/uTp99P6iustJ9wGTXhOn3c1jeR3NuxDoeR6j0r1fw7qsd/ZJcRt1+8voa/Qcjzf65DkqP31+J8FnOUvBz9pTXuP8DsYHGKso2aybSUECtGFuK+gPDJ6KTNLQAUUUUAFFFFABRRRQAUUUUAFFFFABRRRmgAooooAKKKKACijNFABRRRQAUUUUAFFFFABRRRQAUUUUAFB6UUhPFADWaqk8gAqSd6zbybg80AQ3c/YE15T8R/HX2cyaTo8ge4OVmnB4T2HvWr8UvFbaPZGxtG/wBNuFwD/cX1rxXLFyzEszHLE9zXh5pmDp3pU3r1MKtW3uoXlmLsSzMckk5JNGKUUV80coCiiikFgooooCwUUUUBYKKKKAsBppFOooA7P4eeNLjSbpLDUJTJZOcBmP8Aqz/hXt2n3ayIro4ZGGVYHIIr5cYcV6R8JvFckcq6Jfy5U/8AHu57e1e/leYWao1Hp0NqVSzsz3O3lBq7G1YVnN781qwSdK+jOsuA0tMQ80+gAooooAKKKKACiiigAooooATNQTMAKmeqdyxwaAKd5JgGuG8faubOy+zwviabj6Cus1CXAPpXkHii+OoazLID8iHateHn2O+rYa0filp/mezkmC+s4m8l7sdTLA9etOxzSAUpr83P0IWj8K6DQtB0270N9W1LUHtYlfZwuag1ex8OwWbSWGryXM/ZCmK7XgKigptrXXfX7jiWOpOo6aT0dttPvMaj8KII5pjtiieRvRVzSyxywttmikjb0dcVyKMmr2Ozmje3UT8KPwpYlklfZEjyN6KMmiVZIX8uaN439GGDRZ2uK6vYT8KPwp0UU83+pglk/wB1Sabht4jCsXzjaBzmiz7DTXcPwop88FxCP31vLGD3ZCBUS5xkKSPUChxa3QKUWrpjvwo/Ck+bGQrEDqQOlA+tIbEIrb8G6o2n6msMjYgmOG9jWN+NIeOR1HIrfC4mWGrRqw3X5HPicPHEUpUpbM9xsJeRWzbvkCuK8H6h9t0qGUtlwNrfUV1dm+QK/V6NWNanGpHZn5hWpulUlCW6NVTT6hiPAqbNamYUUUUAFFFFABRQaTNAC0hNNLgUwyigCXNJvqvJNULXHHWgC6XppkArPNzjvTDc89aANLzFo8xayzdDHWk+1D+9RcDV8wf3qPMWsn7UPWni6HrQBqiRadvrKW5561ILjPegDSDUZqks/HWpUl96ALIoqJZBTw2e9ADqKTNLQAUUUUAFFFFAAelRyNgVIelV5ThaAKt0+ASK5/XNQhsbKa7nYLHEpZq1r2TANeT/ABs1dodOg0uI83Dbnx1wK58VW9hRlPsTN2jc8z17UptY1afUJmJMjHaD2XtVMUgHFOr4ec3OXMzh31Cg0UjdKkAzRmuw+HOjaDf6RrWqa9DNLDp6BwsTYOKjvr/4cyWMo0/S9RW6KHyi7jAPvXSsO+RTlJK4+XS9zkxS1Y0vTtQ1KQx2NpLcOPvbRwPqafqmmajpbhNQs5YCehYcH6GsFCVr20FqVKKu6XpOp6oxFhZyzgdWA+UfjUWo2N9ps/k39rLbv23jg/SjklbmtoLW1yvSZHrWjpOhaxrKudL0+W4C9WUcD8a6Hxv4dh0Xwlos72ZttQmJFxk8mtIUJyg520SuUk7XOOooorEQGiN5IZUmiYrIh3KR2NFIaaE0fQPw+1xda0KG5LfvVGyUe9dnaycCvAvg9qzWmuSaa7furgZAzwDXudi+QK+1y/Ee3oKXXqdtOXNE3I24FSg1Ut2z3q0ldhoOooooAKKKKACiiigAooooAjkPBqjdN8pq5IetZ150NAHOeJ7r7NplxL3CnFeQ7txLdSTk16T8RJvL0N13YLsB9a81XtXwnFVbmxEYdl+Z9vwxSUcPKa6v8h34UjUtI3Svlz6M7TQJNLi+HszatHJJb/aPuoec1z2tT+HZYUGjW80UmfmLkHireheJIdO0ltNudLjvYWfcQ570anrmmXdk8EHh63tnbpIp5WvZrV6NXDRipK6jbWLvf1PHo0K1LESlyvWV9JK1vQ0tJuptM+HzX9mES5Nxt8wrk4ouLyTXPAtze6gqPc28oCSKuDWD/a0n/CN/2L5Y2eZ5nmZ5pLXVnt/D9xpCxArM+4vnpQsfBrlb93ltbzD6jO/Pb3ue9+trnQ+GrVYvBjX0N9BY3Msu0zSjOB6CovEEllJ4WZLnVba+1KOTMbxjkr6GsXStWhgsH0zULU3Vi7btoOGU+oo1bU7GbT10/TdMS1hU7i7cux+tU8XS+rcqf2bW13722JWFq/WbtP4r3027X3+Rv3GpXWkeCNJl08pFJMSJG25Jqv4GIC6zrDoslzBEWTcMgE96xb7WGutDs9LMIVbU5D55arfgqfU4dRlOmJFMTGfNglOBIvpShi1PFU7O8UkvR2tdL8Rzwjhhql0lJt/NXvZv00NvQdWu9c8N662oPHMYYd0fyj5TWboSR/8ACu9ZlZAXWRcMRyK3ob5F8May02ixaQjx7VA+9I1c54LuNVgS7Fjbw3luV/f2sh++PYV0zdqlOM5OV4yTdu99bbnLTs6dSUEopSi0r6aJaX2JvBqRSeF/ETMquyxAqeuK5mP7g+lehLeRr4T1l5dHi0hJECIufmkb6V55HwoHfFefmFNUoUoXu0n0t1Z6GX1JVKlWbVk33v0XVD/wprUtIRXl9D01udj8Nbkq09qen3hXpVk3AryLwHI0fiBFGPmUg16xYE4Ffo/DtVzwKT6No/P8/pKnjHbqkzagORVgVVtzwKtL0r3TxRaKKQmgBaTNNL4qF5BQBKXqN5QKqyzj1qlNdAZ5oAvyXFVZrnGazmumkO2NWZvQVPDpt9PhpGESn160ALNeKB1xVY3hf7uW+grVh0ezjO6UtK3ueKtoIIl2xxIv0FAGEsd9Lgpbvg9zxUi6bqL4yEX1yaXXPFFlpoMefOm/uL2+tcZqnifVr8som+zxH+FOv510UsLUqa9DCpiIUzr5rPyf9ff28Y75fmq0smmxNtfWYQfbmuBcs5y8juT13GmbF9q7Fl66yOb68+x6JH9hlTdFq9uxzgZOOatJpl067o7iGT/dbNeZBV9Kntbu8tXDW91LGR0w3FTLL/5ZDjjf5keiSWWoxnPlBh7GoWe5i/1kMi/hWNo/jS7hYR6ionT++vUV2dhqVrfwCW3kSVD1HcfWuOrQnSfvI6qdaFTYyIr0f3ufSrUV1yOavzW1ncLiSFfqOKpzaKp5tpyv+y1YmpNHcZIqwkwrEnt7y15kjJUd15pYLwHjNAHQrICKkDVkQ3AP8VW4ps96ALwNLUEcgqQNmgB9FGaKAEJ4qpcH5TVp6pXJ4oAy75s5H4V8+/FK+N74wnXdlIAEWvfb4nd+dfNPiJ3l8QX8jnLGZsn8a8XO52oxj3ZhiHZJFEUtAor5c5UFI1LSGgZ6H8JLqKx8K+Krqa1S6jjhBMT9G9qw9e8T6XqWkva23hu1sZGxiWM8rWTpet3+l6bfafalPIvl2z7hzj2rNC4AA7V2TxT9lGEe2pXPokd5bSy2fwVkubJ2hme82yyR/e2+57UWMsl98GNTmvnaZorpRA8nUc9jXM6B4i1bQxLHZyRvBN/rIJV3I34UviDxNq2twpb3bRRWsZ3JBAm1AfpWn1mHKnfpaw+dWOl12eax+EmiPYyPAJZT57x8ZPuaTXJJLv4O2N3eMZbhbrbHJJ97b7eorntB8U6vo1q1pbtDPaMdxgnTcmfUVDr+vaprpj+3yJ5UX+qhjXaifQUSxMHF2vqkrBzq1zrPEF7daR8KtEOl3D2wncmd4+pPuab49uJrr4deGpp5mmkYnLsck1h+GvGGp6HZtYi3tb6yY7vIuFyFPqKr+JvE2p+IFhjvFgit4P8AVQwrhUqp4mDg9XtawOSsY9FFFeaZoKKKKBlnRLprLWbO6XPySjOPTNfSuly74Y5OzKGFfLzcYI4wQc19I+D5lm0OycNvzEOa+hyKprOBth3qzrbRs4q8tZ1oavR19CdRKKKB0ooAKKKKACiiigAooooAhk71mXfIatRx1rNvRwaGB598TP8AkFJ/10FefgYr0n4hxh9EkbZkqwOfSvNlPAr894mhy42/kj7zhyV8H82ISc06KOaYnyoZJcddik4pj4z7Z5NegXratpej2DeF7eN7V4wZZUQM5b3rysJhVX5pSbsrbK7d/I9LF4p0OSMUry6t2RwBVlJV1ZSOoYYIpa3fEurPqNpDFqGnG31KM/NKF2hx7iqml6O11aG+urqOyswdvmv3PsKieG/eOFN834W9S6eKXslOquXp3v6GbQa0dX0iSxt47yG5jvLOQ4WaPpn0NTWGgtLYrf6hfRWFq/8Aq2cZLfQUvqlVz9ny67/8G+xf1qiqfPfT+um5kYowPatHV9Hm08wP9oiuILj/AFUsZ4P19Kj13S59HvFtbh1Z2QOCvTBqamHqwu5Lb9SqeIpTsove9vluUtvtSxvJDKJIXaNx0ZTg1e1nSbrS5LWOeRGa5QMm3tn1rR1Dwv8A2faPJe6vax3IQOtuOWYGtFhK95aW5d/Izli6Fo3fxbeZiXV5eXWPtNxLKB03Hio4ZpoZBJDK8TjupxWnDbXv/CIS3g8n7GJ8Nx+83fWt7RvCVvdeFri6kurX7SxBikL8Rj0atqWCr15+63e19TCpjqGHg+daXtoclc3l3dsPtVzJNjoGPFR1o2OiT3niD+xra4hkl5xID8hxVfT9PnvdZTS4XUTPIYwT0yK5pUazaclq3b59jpjWoxTUXZJX+RWpDU15A9peTWkhBeFyjEdMioaxlFxfKzWLTSktja8Ef8jHF9DXrNh2ryrwJGZNfVgfuKSa9WsB8or7/hdNYJt92fDcSNPFr0RsW/3RVtelVLfoKsjgV9GfPjjTHbApkj8VVmn4PzUASSTALVKe4HPNV7q6xnLVDa2txfMGXKR92NADJbh5H2RqXbsBVu00mWT95dNsH90Vo21tb2aYjUbu7HqaWSZsdaAFgit7ZcRRge/ekkmyagaU881C0maALDSnPWuR8V+JCpexsG56PIO30qz4s1VrK08mNv30owPYVw+ckkknNehg8MpLnmcOJruL5YgcsSzEsT1J70UtFeqefcKOaKKBBzRRR+dAxKn02+udOuRPauQe69jUP50VMopqzQ02ndHpWhaxFqdoJEIWVR86ehrUjm968q0u+l0+8S4iY4zhx6ivRba4WeBJo2yrjIrxsVh/ZPTY9XD1vaK3U1hLkYbkVXutPtblcqPLfsRUKyHPWplkP96uU6DKubS8svmK+ZH/AHl7U61uwe9bcc2RhuRVG+0qOfM1sRHJ6djQA+CfJ61cSTpXOpJLby+XMCje9aNvc5xzQBsqeKUVUhlz3qyrZoAVuhqjc9DV0ng1UuB8tAGJf9T9DXzPrf8AyG77/ru386+mb5SSa+a/FELW3iS/hbqJmOfxrws8X7uHqYYjoZ/Y1LY2t1fXaWlnbyXE7n5UQZJqLtXd/CuWFtM1qxtLyGx1y4jxaXEvGB3APY14OHpqrUUW7HNGN3Y5rVPDHiLS7c3F/pNzDCOr7cgfXHSsgHPuK9Dtj8Q/DsV1c3kLatp7xmOeN3EiEf3uK5Dwro03iLXE0+2ZYQ+6R3PIiQcmtKtCN4xgnd9GVKOqsZlLXY2Xhrw5rNzLpmhX+o/2lErFTcQkRzFeoHpWP4S8Oya9qdzbS3H2SGzRpLqUjOwDr+NR9Wm2la9xcr2MU4zRgV1Y0TwnqVtdHRNZuYrm2jLhbtdqzAf3TVDQPDy6p4b1bV2uTEdPGRHj79L6tPmSQrMw8UVueFPD665p2qXjXJhNhB5oXGd3tV7wp4b0m98Nz+Idc1Ka2s4ZPLKRJljThhpztbrqNJs5iGGa4lEVvE8sjdEQZJpjhkJVwVZTgg9Qa6fw5ptrfeOIrDQNSnhgbJiuWX5xx6Ve8AaTpV148kt9X1AebDcFUjdMi4Oe/pVQwzna3V2Go3OJByKWus+JumaDpus3L6XqfnztMRJbLHgRD61n+MPDy6DaabOLkz/bYRLgjG32qamGlByXYTi1oYlFbviLw6uj6FpWqLdGU367ihGNlYIrKcJQdpCatuJJ9w19C/DwY8L6f/1zFfPW0syqOrECvpPwrEYdItIzgFYlzj6V7eRx/eTZvQWrOntegq9HVK06CryV9IdJIOlFA6UUAFFFFABRRRQAUUUUARv3qhdrwa0W5FVLhPlNAHJ+JrX7RplxERkshxXj+CpKnqDg17pfR5B9K8g8V2J0/WpVx+7kO5DXyHFWGbhCuumj/Q+q4ZxCUpUH11X6mSfeurh0nX7Ozt7nw/dS3VvIoYiNs7D6EVymM81ZtL6+s8/ZLyaAHqEbANfK4WrTpt86fqnZo+oxVGdVLla06NXTOq8UvcN4Th/txY/7V8z93jG4L74qTS7kN4Dgjg0+PUpIpT5kJ6r74rjJpJZ5DJNK8rnqztmnWtzc2j+Za3EkL+qHFdbzJOs5WdnHl8/V9GcX9nP2SjdXUubsvRdUjpfE0+op4Zit5tNt9PtpH3LErfPn1xUmv282peEdHaxha5EK7ZFjGSD7iuUurm4upPMuriSZ/Vzmn2l3eWmWtbqWHPXYcCpnjozlNSTcZJLpfT8C44GcYxcWuaLb621/Eualpt5pkFnJeSbQ5DCDdkoPcdq6LxtpGpavf2t9plsbuB4EG6Mg7SPWuOlmlnkMk8ryuerMcmpbXUL+0Ro7a+uIkPVVfAqI4ihaVOUXyu3XXQuphq14TjJcyv001Ok+IY2atpMLMPMjijDgHO08VD8TNjeJVZcH9wnP4VzTySSOZJJGd8/eY5NKzySHdJIzt0yxzRicaqqqJR+Jp732DD4J0pU3zfCmvvdzp7Zl/wCFWTjI3fbBxn3qTwjBJqHgzWdNtcPeOwZYs4LD2rlFZxH5YkcR5zszxmlgnmtplmt5nhkHRkODVU8dGNSDlH3VHlZNTBSlTmoy1cuZf8E3fA7jSPGdsNSzbFMo+/8AhJHetjw/4b1a28aw3zxRNa/aGcSrICGBPGK4+3uEk1FLjU1e7jLZlG7DMPrXRWF9oGm38epW+qahOsR3Q2TDhT6E56V0YCrR5Iqfwxlda2f/AATmx9OvzylDeUbOyuv+AYviP/kY9Q/67tVBs1NfXD3d9PdyABpnLkDtmoMljtUEseBivKrPnqScerdvmexRXJSipdEjsvhralmnuyOPug16TZL8oxXN+ELAWWlQQ7cMRuf6muqtV2qK/Tsrwzw2EhTe9j82zPEfWMTOfmXoRgCns+BUQbaM5qGabaDXoHAJPNjOeKy7u5Azzz2ovLg9qt6RYbR9pulBY/dU9qAI9N05p8XF0CF/hX1rUaRVXagAA6AUk0vYcCqryc0ASSSnvVd3pkj5FR7jigB7MTTCQASxwByaaWNVdVlMWmzydwhpxV5JCbsrnEazeG91KWQtlckL9KqAYoA7+tL+dfRRioxSR4cm5SbZPplut5fJbM+zfnB96l/s2f8AsyS9zwkmzb3PPWqkDtDcRzL1Rg1dHJqmnNrMSK5+wmL5+P4uv86xqynGS5TSEYSj7xi3tk0N4lrDulfYC3sTTbewup79bMRlZWPfpj1qxbXME+sXE9y5RXzs5wD6An0qzd31pHqemyRMAluAJdhJH5nrS55r3bByxetzLa1uRdm1ERMw7CmyW9xHOIJIWEh6L6/StOxmt7TU7pZZ0nSdCFkyQAT2J6ipJr21XULBVaMRwZLMpJx+J60/aTvawcsbXuY88M0EvlzLtf0pvNLKd80jbi2XJBPpmk/Ot1sZAeldV4IvS0Mlm7ZKfMn0rla0PC8xh1mP0f5TWGKhz0mbYefLUR326pEbioMnNLuNeEewW1kqeOXGKoK9SpJzQBdureG8i2SqN3Zu4rDuIZtPlCyfMh6PWvHIc9andY7iIxSruU0AZlvcZA5rRgmPFYl7ay2EnUtCT8relWrOfIHNAG1uyKrzj5aI5cinP8y0AZF6vWvBfi9YG08VG4A+S4TcD719A3cfBrzT4xaI19oQvIVJmtDuwB1XvXn5nQdXDu261M6qvE8YroPB+laTrUV3ZXN8LHUwN1nK7YQ+xNc8OQKUDmvkaclCSk1c4kz1HwnpuqeENQOoeINetRpyRNuthP5nnccACuc+GOs2Wm+OpLy4K28F0JEQn7sZbOM+1ci5ZyN7u5HTcxOKDyMV0PFpcvItI9y3PbTY9WtZfF1tNc3V7qWj6daxBzHcJtJcdsAc1z3wv1C2Go63a3d0kUmo27pFI/Cs59frXFsWZQrSSMo6AsSBSEZpvGe+pW27sPaO6Oni8Fz2dlc3WuX1tZRQoTFslDNK3YACtD4az2t1oWt+H5bqK1uL6P8AcPKcKx9K4lmdsb5HfHTcxOKTbyD3qIV4QkpRj/TEmk7pHpnh/RJPCPhzXv7Zv7JXubYxwpFKGZj+FYumXNuvwg1G1aaMXDXIKxk/MRn0rjm3Mcu7sf8AaYmk21TxNkowjZWa+8fN2On+FU8Ft42s5riVIo1DZZjgDio9Jv7Wx+JI1GZwbdbwsXHpnrXOlc0beKyhWcYqNtncnm0SOt+Jmgy2uqXGuRXdrc2d7JuiaJwW59RWxq1tp3jbQdL+xa1aWd1Yw+VNDcNt/EV5zubbt3uV7AscCujtNW8M3GmQWeuaBI0kP3Z7STY0n+9XRCtCUp6WUl1LTV3odD8VbX7F4U8OWonjuBGhHmRnKt9K88FbnizxD/bn2S2t7X7HYWabIId2SB6k1hmscXOM6rcdtCZtN6Gj4Xszf+IrK1xkGQE/QV9JabEERVHQACvIfgto/n3c+ryplU+SP617PZR8Cvosno+zouT6nRQjZXZo2y1cQVXgSrS165uLRRRQAUUUUAFFFFABRRRQAYqCZeKnpjjIoAybuPK9K4jx5pJvLBpY1zND8w9x6V6FcJkEVk3sGQcjNYYnDQxNKVKezN8PXlh6sakN0eFA+vHtTq6LxroTWFyby3Qm3kOWA/hNc2rZr8sxeDqYWq6dRbH6bhcVDFUlVh1HUUUVzGwmKWiigBMUYpaKAuJtpcUUUrBcMUmKWiiwXExRj2oooAQ9MVveCNLN9qYuJFzDDz7E1kadZT6hera265djz7D1r1jw/pcWn2UdtEOFHzH1NfQ5BlrxVb2s17kfxZ4eeZisPR9nD4pfgjUsYTjcRgevap7nVtJsFJu9StYsdQZBmvNfi/Dq8Wo6d/Z97NFDd/uigbapbtzTfDUXhOzu0svE+kXFlqnA33TlopD6g1+h6nwTZ6bp2r2Gq2xuNPuBNCp2lgMDNQ3s4UHmmqtpbWyx2MUMcGMqIvuml021N7cmSTPlIevqaBE+kWJYi7uBx/AprSnk4pZmAGF4AHSqcr5zQAkj1Azc0O2RUZNAATk02looAQ1m+Jc/2JPitI1W1WMy6XcRjqUNXSdpoiorxaPP7aGa4fy4ELtjOBTrm2ubcjzo2TPQ9qu+HAvnXPmuyL5Jyy9RU13HD/ZdpHDPJcQTTcyuOU9q9uVVxnY8iNO6McHmj5enFdFqVjapbXCbIUEK5jZM7ifemPaW8lhtt7ePKw723gh8+uelCrx7B7J9zAbGMHFIPwrYtY4orexUWQuPtRxI7Z+UZ7VDfWaRadI0KF3S6KZHJ2+lP2yvawvZsz/l9qQ7cdsVtC2t01uRDCGSO28wITxnHeobUx/YftwsUnkll2GMZwg9qPaq10hqm9rmZmjPvWvpNrBJLeytCivFjZFKeF+uKdLaWS61ArR5R03yRoMqD7e1DrJO1g9k2r3MYEEdjVzw/wD8hi3/AN6ptct1jjinWKJVckAx5AP4HpSeGIfN1iLrhfmNE5qVJyCMGppHdUUZ5pa8A9oBTlNN/CgUAWI396sxv0qgDUqPQBousdzCYZRlSKwLiKSwufLblD901sRScipLu3S9tWib738J9DQBStZs471BceI9DtdQbT7rUYoLkdUc4/WqsDyQymGQYZTg1B4jTwslu1z4ghtBkfef77fTvQBuiW3ukDW9xDKCOCjg1majbLJHJHKu5GBDA9wa8k16PdDJq3hizv8ASrCE4M00pHmk9Aq16t4ctbuPwzZLfzNNcNGGd2680mroD578aaJJoOvz2rKRC7F4W7EGsYV7/wCPfDEPiDTGg4W6jG6CT0PofavBLy3nsruS1uYzHNGdrKRXyGZYN4eo3H4WcVSHKxlJigUteaZiYpcUUUDExS0UUAFFFFABRRRTATFGKWikIQ1PptnPqN9DY267pJWCj2qDBYhVUsxOAB1Jr1/4V+ETp8A1S+j/ANLlHyKR9xa7MFhJYmql06mlODkzr/CekR6TpUFjEo+RRuPqa6m1jwBVW0hwBxWnCvA4r7SMVFKKO2xNEOlSimoKfVAFFFFABRRRQAUUUUAFFFFABSEUtFAEUiZqjcQ7ga0WGaiePg0Ac1qVlHPE8MqBkYYIry/xR4en0ucywK0lsTwR1X617TcQbs1lXtmroyMgYHqCK83MsspY+FpaS6M9HLsyqYGd46xe6PDg3HWnV2fiLwby9xpnB6mI9D9K42eKa3lMc8TxOOoYV+eY7Lq+Dly1Fp36H3mDzChjIp05a9uolHNIKWuE7Q5o5oooAOaOaKKADmijimlsEDrnpQAufep9Ps7nULtbe1QsxPJ7LWnofhm+1Ih5lNtB3ZupHsK9E0LRbXToBFbxY9WP3j9a+gyzIa2Jkp1Vyw/M8LMs7pYdOFN3l+RV8NaDDpkAVAHlYfO56muotYAAOKW3t8AcVcjj2ivv6NGFGCp01ZI+Gq1Z1puc3ds5f4m6W194TmaFC1zakTRbRzkc8VJFFZeI/C1nLqtmrmWAbg6/Mpx610cxABHUd6y7x1VSFwAOwHFaGZws+i65ocn/ABTt095bdTaSnJx7Gun8MeNNLnVNNvEfS74cGGcY3H2Nbnh+32o13IOW4X6VW8S6DpGuQlL+0Uv/AAypw6/Q0AaErcZzkdiOlYd/rdta63baTIGE1wCyN/DXNS2nirwkpfT5jrWmD70Uh/eoPb1rL8V+INO1ays9WspDBfWUwLwSjbIBnn60AejNTaitJ1ubWK4TlZEDVLQAjZ2sBwccH0rl30zxgksgt9atmjJJXenIFdT+Q+tcN4g1bUvEWqt4f8OsUgQ4urwdB6gGgDKvfGniDTdSGnubS7KuEaSMEjOfWvS4Cz26NIBlkG4D3rgde0az0640LQrMZaSYSzOR8zkdya9BxtAA7DFC3A4DVYpbDU54kJQNn8RVUSSeT5QY+XnO33rr/FOmm8tfPhXM0fb1FccvUgggivdw1RVIeZ5Fem6cyWS6upIvKkmZk9PWlN1dG3EHnv5eMY9vSoqPzrblXYwuyWC6uoUMcUzKnoO1JDcXMJJimZd3J75qP86KOVdgTaHedP5jyeYxdhhm9RS29xcWwPkSMgPXFM/Oj86fKrWsPmfcfFNPHKZVkYOep9aGnnM/n+a3m9mpn50GlyrsJyY65uLi4IM8hfb09q6TwValY5bxgfm+Va5/T7OS+vEt4weT8x9BXf2sKW9vHDGMKgx9a4cbUUIezidmDpuUud7GB4/1q+0PS4rqxjRyzhW3VjaDqvijxEhazv7G3aP78ZB3j6itr4jwed4VndcboSJAT7Vm3WhSXGnWXiLw8y22orEGeNT8s3HIPvXlM9I2/D9nrlvcSTatqUdyGHEaLgCtqsTwr4gg1u3ZGjNvfw8T27dVPqPatugBR1qK/vIdPsJry4bEUS7mqWuS+Jt4F0y20vcFN5KFYk8Bc80AdXoWpRanpsN9CjJHIMqG64rQur610+3Nxe3EdvEBnc7YrgX8WLFHFo/hOxbU7iJQhfGIk9yas6d4OuNQuVv/ABZqD30vVbZDiNPb3oAg1vxNfeILhl8KafI4Th7uVdqY9R60/wAP+E7Z50vtduH1O7zkCQ/Ih9hXoFhDbwQC3ghjiixjaq4FYlxE1jfNEfuE5T6UAYPjuGTVdb0Tw/DCy23mCaYquECjtXcGNdgRfuqMAVUtXU4bAJ7HHNX48FaAMy6g5rhfiB4Nt9ehM0SrDfIPkkxw3sa9Lki3CqNzbZrOrSjVg4TWgmk1Znyrf2d1p949peQtFMhwQw6/Sos19C+LfCum69b+Xew4cfclThlNeO+KPBWsaHK8gia7tB0ljHIHuK+VxmV1aD5oq8TjnScTnKKaG5pc15dzO4tFFFAwooooAKKQmkLY64oEOzQivJKscas7scKqjJJrT8P+HdW12cR2NswTvK4wor17wT4FsdDUTSAXV2RzIw4X6V6GEy6tiHfZGkKTkYHw58CSW80eqawgMo5ih9Pc16taW/TjFOtbb2rRhh6cV9Xh8PDDx5Yo64w5BYYsAVajXFCLxTxW5Q4UUCigAooooAKKKKACiiigAooooAKKKKACmkcU6g0AQOtVZocmr5GaayAigDFuLXI6Vj6po9reoUuIUf3xzXWPFx0qvJbg/wANTOEZrlkroqE5Qd4uzPLtS8DjJaxuCP8AZeufu/Dmr2zYNv5i+q17PJaj0qB7T2rw8Tw5g6usU4+h7VDiDF0laT5l5niMlneRtte1lB/3ah2v/wA83/75Ne2tYqeqA/hUR0u3/wCfeP8A75rzJcJRv7tT8D0IcUNL3qf4njKwzuMpBKw9lNWrbRtUuD+7tJB7sMV68mnxrwsKAeyip0tP9mtafClJfHUb9ERU4nqP4KaXqzzSw8GXsxDXMqwr6Dk11GkeFtPsyHEPmyD+J+a6mO0wfu1ZS2A/hr2MNk2Dw+sY3fmeRic3xeI0lLTsihb2nTjj0rQgtwtWIocDpVhY+K9U80ijjxTmAAqYqMVBMQAaQFO7bFZUoa4uUhU8savXj8Go/D0PmXclweiDA+tAGsQsMKxLwFGKqStzU9w3JqnIwOaAOY1vV/Eceota6XoyyoOk8j4U1zeq+DNa8QXS3WrTWdq/fyF5/GvRGJx1OKZQBS0KwbTNLhsTMZxEMByO1XTRWX4o1dNF0aa+bDOBtiX+8x6UAYnjTU7q8vY/DOjsftE/+vlH/LNe9b/h/SbXRdMjsbVRgD53xy59TWX4D0mSysG1G8+e/vT5khbqoPaukoAqXOnWdzqEF9NGWuIBiNs9KuUlFAAK5nxHobNIbuxTjq6D+ldNRWlKrKk7xIqU1NWZ5pnBwcgjqDQDXbaroVpfZkX9zN/eUcH61zV/omoWZJMfmx9nTmvYpYqFTyZ5dTDTh5oz6KRtynDKyn0IxTd49q6FrsYD6KZvFSwxTTHbFDI59lobtuCTfQYTU1naz3swht0LEnk9hWrp3hu5nxJeN5Kf3ByxrqLGzt7OIR28YUdz3NcdbGRhpHVnTSwkpu8tEQaNpsWm2+1fmlb77etX6KK8mUnNuTPUjFRVkRXlvFdWslrOm6KQbWHqKbp1pDYWcdpaqVijGFBPSp6KkZyfjHR7iG6XxJouUvoOZkXpKncVt+HdXt9a0uO9t+CeJE7q3cVonkY6juPWuGmH/CJeL0kjBGl6k2HHZHNAHc1yvjXwlJ4iuIp1vjAYhgJjiuq9MHI7H1ooA4zToPF2gQi3tLHT7mBf+eY2sR711fh6/vL6z869sWspQceWTn8as5qRGOeaAL8LdKg8QW/m2i3C/fi/lSwsM1dULJE0Z6MMUAYVhJkCti3PFYMCmC5eFuqnFbNs2QKALwHy1E8WRUqdBTyuR0oAzJrfPas+4tflK7QQeoI4NdA8dV3g9qAPOvEHgXQ9UBZ7UQSno8XHP0rhdT+F+pROzWF5HMnZXGDXu0ltntVeS0/2a46+Aw9Z3lHXyM3Si+h833vg/wARWhbdp7uB3Q5rPm0fV4UDSabcqP8Acr6ba14+7UbWSn7yg+xFefPI6T+GT/Ah0Fc+Z4NK1WYkRafctjr8lXLTwt4guj+702UDOMtxX0WtkoPEaj6CpFtPaiOR0+sgVBdzw7S/hnrVywa7mitk7jqa7TQfhvotiVkuFe7k/wBvp+Vehx2eMfLU6W3+zXbRyzD0ndRu/MuNKKMyz0+OGJY4Y0jjHRVGBWjb24UdKtpBxU8cWBXfa2hoQwxYqyiYpQmKeKAACloooAKKKKACiiigAooooAKKKKACiiigAooooAKKKKACg0UUAJtppUU+koAhaKmGHpVDxDrtppEP7xg8x+7Gp5/GuX0HxZdNq5XUJB9nlOFx/BQB2hgGaaYPari7WUMpBB5BFG0UAUxBz0p4gq0FGaXaKAKyxc1II6l2ilxQA0LS4paKAGt0qncdDirbnrWfctgGgDM1F8A1p6RH5Omp/ebk1jXmZJFT+8QK6F1EcKRjsuKAK0zVVfrU0p5qux60AMJ7U2lNUNdv5NM0uW+S2a58oZMa9cUAXu9cVra/2/45ttLxutLD97N6FvSuj0/WLW/0L+17dx5XlliM/dIHQ1h/DiPfZX2uXLAPdSkl26BR70AdcPQDAHSiq9je2l9GZbK4S4jB2lkPGasUAFFVrnULO2k8ue4VH9DT7a5hukL28iuo6kUATUVVGo2Jm8r7XHvzjGe9WJJEjQyOyqgHJJ4oAdRVa31CzuH8uG6jd/QVLcTw26eZPKsaepNACS21vL/rYI3+q1ANJ03/AJ9Eqa1ure6UtbzpJjrg80tvcw3BYQyByhwwHY1SnJbMlwi+hAml6ej7ltYwfpVqOOOMYjjVPoKjiuIZZHSKVXMf3/8AZqOLUbGSbyVuozJnG3NJyb3YKMVsi1RUN1dW9qqtcTLGGOBnvUcOpWM0oihuUeQ9FFIotUVUm1KxgkMc10iOOoPapFu7d7c3CyqYR1ftQBPRTYnSSNZEcMjDII6GmQXENxu8mVX2nBx2NAEtZPi/S49X0Ge2Zf3irvjbuGFa1VodQsZr57GO6ja5j+/FnBxQBk+AtTbUvD8ZlJ8+A+VID1yK3643QP8AiV+PtR0z7kVyvmxjtmtnUtfgtNdttGiia5uZvvhD/qh6mgDapV60lKtAE8Tc1ftz8wrNiPNXoeooAzNdj8rUllHRxVizbgU7xGm60ilHVG5qtYvwKANqFqsLVSBqtJQAppCtOoNAEbJUTQ81ZxSEUAVTCKaYKubRSYFAFTyBSiGrJUVQ13UodKsHuJeuMKO5NAFgRc1IsYFcDofjC4humGofPA7ZyOqV3tpcQ3Vus0EiyRsMgigCULzS4pcUUAFFFFABRRRQAUUUUAFFFFABRRRQAUUUUAFFFFABRRRQAUUUUAFFFFABXL+MPEjaWfslsmbhxwSOBXUVTutMsbm4W4nt0kkXoSKAPP7LQby+t59W1JnCbSwBPzMazdN0mbULO5uID80HOzuRXpviArHolz0VRGa5j4Xqdl2SPlJoAn8B6550Y027b99GMIx7j0rsB0rlbrwmG1xNQtrgwJu3FAO9dUn3RQAtFFFABRRRQAUUUhNAEcnes27bANaMh4NZl50NAGdAvmanCD/erfujhqxdK51dAfQ1s3XJoApSnqarE8mrEvSqzUANoYBlKsAVPBB7iig0AeZeL4b3wn9tWxBOlagCCg6Rsak0Cx1nxFpNrYnfpujQqA2PvT16HdW1vdQ+TdQpNHnO1hkZqVFVEWONQqKMBQOBRYCtpen2emWaWljAsMK9AO/uatUvNJzQBzuoBz4ik8uzS6Oz7rdquyl4tDuH+zLavtPyrUl7pS3F4bkXEsTkY+Q1LZ2IhgkhkmknWTrvo1Aq2Om2Mujx+bAg3Lln759c1HryotpZW4YtCZApyfvCpDovy+St7MLbPMdXbuxgntBasCEX7hB5FAGZr9rb2tvbzW8KxOsqgFRipdZtpprq3uESOfYvMDnr71JFpWZle6upJxGcordBUupaet4ySLI8MqfddTQBT0trddXKvZmzuSnCg/KwqLWkm026+22QVftP7t19z3rQsdP8m4+0z3D3EwXAZu1TajZx30aJIzKEcOMeooAqf2d5GiSWkcgjlkXLyE9Sfes2WOOC2iS+0tUjQj9/GefrmuiuYY7iBoZclWGDisxdFbYIZb6WS3B4jNAF+eGCe1y0aSqEypYZ7VneFbeH7AJvJTzBIcNjmtjaBF5a8Lt2/hVfT7WOxt/IjZmXcWyaAMLbJ/bV75dhHdnIzv8A4a0dRXHh6XdAsJ28xr0FLPo6yXclyl1NE8n3ghqcaep097OSaRw/Vz1oAxraa7tbVLCNC3nqDE3ZQaueFY/LS6j4ysmM1qwQpDDHGo3eWuASOajsbSO0MpjLHzW3HNAFmuf8T+GLfVnW9tZDZ6lH/q50OMn/AGvWug5o59DRYDybXdY1mw1+zn1GzzqVt+7DqPlmHY12fgjRZrOOXVtQ+fUrw7nJ/gU9hW/dWlrdGM3ECStG25Cw5BqY0gsxaUdaSlFMCWPrVuE9KpIeauQ0AP1RPM0qXjkDIrH09vlFbs67rCZT/dNc/p54/GgDftjkCriVQtTwKvp0oAdRRRQAUUUUAFFFFAEdzLHBC0sjBUUZJNea6nc3XifXhBBu8hT8o7Aetd34j0+TVNNe0jmMTN/FVfwxoMWjWzDcJJ2+8+KAOC0rS473WpNNeQptyFY+oq3bzat4Tvisis9uT0/hYe1S6d/yPzD/AKaGu/vbO2vIjFdRLKnoRQBHo2oR6lYpdQ5Ct2PY1dqG1t4baJYYIwiL0AqagAooooAKKKKACiiigAooooAKKKKACiiigAooooAKKKKACiiigAooooAKKKKAMnxd/wAi/df7lYnwv/5B0/8Av10HiSMSaLdK3TyzXM/C528q6jz8obgUAdvRRRQAUUUUAFFFFABSHrS0h60AQzVmXn3TWnN1rMvPumgCvoaj+0ySMkLWncVk6OxGrKB3U5rYuRzQBnv1NQv1qebioH5NADar3l7bWaFriZUHp3NZfiLXUsFNvAQ9yevotcVc3E1zKZJ5Gdj615GNzaFBuEFeRLZ1F94tVWK2dvu/2nrJn8Q6tKf+Pjyx6KKyaWvnquY4irvIm7LjarqbSbzey5/SpY9e1aNt32st7EVnUVisTWW02I6Sz8XXCEC7t1kH95eDXQ6bq1jfr+5lAf8AuNwa85NKhZG3oxVh0INd+HzivTkud8yGmz1SiuS0DxIylLXUDlTwJfT611iHKgghgehHevpcLi6eJjzQZadxaKKK6hhTJnKJlULnOMCn0UWADRRRQAUGig0AJQWVVLMQAO5NRXdxHawGWU4HYdzXM6hfT3j/ADHbH2UGvnc84jw+VRs/em9or9X0O7B4CpiXfZGzeaxbQ5WLMr+3SsybWr2Q/u9kY9hWeopa/McfxXmWMbtU5F2jp+O59FQyzD0ltd+ZO99fMu1rhjSpqF+qgfaGwKr0V46zLGJ83tZX9WdX1aja3KjQh1u8Q/OFkHuK0rTWbaYhZAYj79K500hWvZwXFuZ4R61Oddpa/ictfLMPVW1mdqGBAKkEHoRTlNclYahPZsOS8fdTXTWVzFdQiWJs+o7iv03I+JMNm0eWPuzW6f6HzuLwFTDO+6LUfWrcJwaqR9atwivojhLb/wDHnL/umuc0/p+NdHJ/x5y/7prndP6D60Ablp0q9HVG06Vej6UAPooooAKKKKACiiigApD0NLQehoA830//AJH9v+uhr0ivN9P/AOR/b/roa9IoAKKKKACiiigAooooAKKKKACiiigAooooAKKKKACiiigAooooAKKKKACiiigAooooAo66C2k3QUZPlniuS+GDqJbuM/eznFdpfgtazKvUocVwfw7fy9duYGB3EHmgD0OiiigAooooAKKKKACiiigCKUZrMvBwa1HrPul4NAGXYsyatERjk4Nbl0PmNc/MfLuopPRhXRz4ZQ3qKAM6Wue8U6sNOtfLiINxIMKPQetdDckRxtIx+VRk15XrN6+oalLcseM4Uegrys1xjw9K0d2JsqMzO5d2LMTkk96SlpDXx7e7ZmLRTmjkRFdlIVvuk96ZmntuAtFJmjNK4C0Uu1vKEu0+WTgN2zSU7WAQjIxXVeDtYbI066bI/wCWTH+VctQkjxSLJGcMpyDXRhMTLDVFOPzGmeqUVS0a8W/06K4HUjDfWrtfdQmpxUo7M0CiiiqAKKKKACmTSLFGZHICgc5p1YfiW5OVtVPu9eVnWZRy3BzxD3Wi9XsdGEw7xFVUzNv7yS8uS7EhP4V9BUI6UgxipIYZZiViQsR1xX4PWq1sZWdSV5Sk7n2kYwpQS2SGUUs8ckLBZUKk0zIrGUJQfLJWZakpK6Y6ik3cUm6pGOopARRn3oAUjip9PvHsrgSLyh4YeoqCkYZrfDYirh6satJ2ktiKlONSLjLZnb2zpNGskbZVhkVfhFcv4TuslrRj05WuqiHIr96ybMo5jg4YiO738mfF4rDuhVcOg+/ITTJi3TbisXTlG0Vqa++zTNueXIFZ1gvAr1DmNe1XFXkqpbCraUAOooooAKKKKACiiigApH+4fpS1DdsUtpGzjCmgDz3w2Dc+N5GkblXY8V6QOledeAlE3iW4mb7w3HIr0RelAC0UUUAFFFFABRRRQAUUUUAFFFFABRRRQAUUUUAFFFFABRRRQAUUUUAFFFFABRRRQAyRdysvqK868Ot9i8aSQ5KhnK49a9HNeca6PsPjhJclVZwfzoA9HHWlpkbbgD6jNPoAKKKKACiiigAooooAa/SqNyODV49KrTrwaAMDUF4Jrcs5PP0+KTvtrMvkzn6VN4clJilt2P3TlaAM7xrcNa6FMy8M/wAteYr0r0P4mjGjxD/poK87yBXyWdTcsTbsiJDqQ9KM0V4/Qk1dTSRtJ0/ajMNp5AzU2hWSTQq0sERWR9paQn9MVnQ6hewwiGO4IjHRcA4psF5dQKwimKhjkjFdXtIc/MMvRQ29q+oytbrP9nOEVzxUgsrdtRVhD8jQeb5QPBOOlZHmybXG84k+/wC9OFxOJEkErB0GFOegpe2htbT+v0A0tRl83QYW+ypbfvT8iisgdKmubq4usefMXC9B2qGs61RTlcQtIaWisgOq8A3BKXFqe3zCuqriPAzsurOg6GM5rt6+yyiblhYrsaJhRRRXpjCiiigBO9chfyGa/llP97FddJ/qn/3TXFn77Z9TX514g1pKnRpLa7f4Hu5HBc0pCmrulFPs90JPMxs58v734VQ3LnFPhmlgJMTlSetfnOCxEaFZTltr+Ka/U93EU3UpuKJ7WOOW/RMStH1xJ1p8qRTxRzeUsJ83YQvQiqzzzvKJGkO4Dg4xTN0mzbuO3Oce9dCxdGKcOW6vfZeVu/n1MfYz0dzVvrWBYJQFiXyx8pXOT9arTxxA2tusar5gBZ+9VpJ5pE8tpCV9KaXZmUuxbb0+laV8bQqSvGFk7fn/AJEww84r3pF65ijMEw+zCPymAVu5FC2q/wBoeX5J8ry93tnFNub5ZLUwqXbdjO7tTotQWOL5TIW27dp6V2OeDlU1eis72XRvQwUayjoih3I96DQPel4r51vU9XoT6TJ5GpQyDj5sGvQoFyQa82U7ZEYdQwr0uw5hjZv7or9P8P696dai+jT+8+dzyNpRl3M7xHJumhtweB8xosl+UVUuZPtWpSSdgcCtKzXAFfox4Jft14qytQxjpiphQAtFFFABRRRQAUUUUAFUNfm8nSLlyM4jNX653x9P5Ph+Ve7naKAMb4YRFpLqfAx0rux0rlfhxbmLRmlYYMjfpXVDpQAUUUUAFFFFABRRRQAUUUUAFFFFABRRRQAUUUUAFFFFABRRRQAUUUUAFFFFABRRRQAVwPxMg8u8trtR7H8K76ub+IFp9o0JpAuWiO78KANbQ51uNLt5gc5QZq9XLfDi787RjCx5ibH4V1NABRRRQAUUUUAFFFFABUEy5qeo2XOaAMu7jzms6zlNrqKOeFJ2tWzcrWPfw5BxQBW+J0bNoiSLjCyAmuR0SKb+yZpbW1gnn8wD94M4Fd1fxjVvC89ueZUU/mK8yW5kjsXswCh37iwODkV8xmsVTxKnLZol6O5pX9h9p1SG2jRIJmTdMq9FPtVa90zyUjkglZ43fZl12kGkGrTLew3gQCVF2sf79LqOptdqihCqq27DNnJrzJSotO+9xNpjtR0lbRPlnZ3GAQU4P0ND6XEA8K3e67RN7RbeMfWludYMtoYI4dm4gkls4x6elI+rKd8i2qrcumxpM9vpRP2F9BED2JUWf7z/AI+f/Hal/s6NIrmae4KJC+wYXJY0W+pRrFClxarM0H+qbOMfWoZb9pLeeFkH72TeT6e1S3RSuBJHp8It45Lm8EDyjdEpXII96fYaWJ7Y3E0zJGX2LsTdk02PUIvs8cdxaLO0S7YyT0+tO03VpLS3MDRlo924BTjBoh7G6vsA6DRnNxcRzzbBB12jJP4VRvIRb3DRCTzAOjYxVuHU8XctxNCW8z0Ygj8ar6peNfXZuGQJkYAHpRU9jye7uGhseBIg2pSyc/KnHpXaVzvga2MenPcMMNK3H0roq+ryqm6eFjfqWlYKKKK9EYUUUUANf5kYeorlNOjDatHG6hvnOQehrrO9cxqCtY60ZFHH3hXwnG9FKNDEP4Yy1PZymfx0+rRJexSC1ne6t4osHEbJ1J9Kj/s1vLX94fOZdwXbxj61WFw/kSwNlkkO7k/dNWBqUvlKjKSyrtBzxivgvrGBrTcqt9uve/Wy+49RU8RBJRGWtiJrczSTFOdoAGefemRW8fltLPNsjDbQQM5NOs7sW6YMRZgcgg4oS6XDrNCsis27HTBrFfUnCHf5/jb9EaP6wmxrWjLJKpbhF3A+ooitDIsDB8eacfSlF6xuHdo1KOu0r7UpvMNEI4tiRdBmoccFdyX69/8AIr/aNhq20bzuqzHyoxl3I/pQlqs10sMEwdWGd2OlNguDFI7MgdZPvLSrdeXdrNBCIwoxgVK+qWXMuuu+1/8AIbVfZEs1iVKeXIWVm25YYwabe2a2wyJGYg4OVx+VFzetLsG07VO7BOc0t3fGa28lY9ozk5Ofyreo8A4zUd7ab/195EfrPNG5XhXzJo48H5mA4r0W7kWz0rjO7YFWuJ8L2pu9Xiwvyp8zV0uszi4vFgQ/JH19zX3XAGGccPVrtfE0vuPJzupepGPYh0+Puc5rbtkGBVKyiwBWlAtfoR4hYRafTVHNOoAKKKKACiiigAooooAK4f4n3GVtrRW5J3EV25Neb+IW/tTxkkCZKq4WgDt/DFv9l0S2i77ATWlTIU8uNUAwFAFPoAKKKKACiiigAooooAKKKKACiiigAooooAKKKKACiiigAooooAKKKKACiiigAooooAKrajbrc2U0DDh1IqzSN0oA878BTtZa/PYyNgNkYPqK9FHSvN/FsLaV4ojvYxtVmD/416FZzrPaxzLyHUGgCaiiigAooooAKKKKACkalpD1oAgmTNZt1HnPFazjrVOePg0AY1nMbK9yeY3+VhXHeOtJbTtVM8S/6NP8ykdAa7W+gyKYsMOrafJpd5jcB+7Y9a4MwwaxNJx6rYTVzy2lq7rWl3Wk3jW9ypxn5X7MKo18XOEoScZLUiwtJS0VIgooooAKKSigAqxptpJfX0dvGCdx+b2FQxRyTSrFEpd24AFd74a0hdOttz83Lj5z6e1d+AwUsTU8kNbmlbwpbwJDGAFQYFSVFdXNtaoZLq4jhUdSzYqnpOt6bq0s0enz+d5P3iBxX2qSSsjU0aKKKYgooo70AGKzNfszcWvmoMyR8/UU218RaNcXUlqt6iTI20pJ8vNanUZGGU9xyK48xwNPH4aeHqbSRtQrSo1FOPQ4hT+dOrU1rTWhc3MAJjJ5X0rLBGK/Bszy6tl9d0ay1/PzR9nQxEK8FOIUUoorzrG9hBRS0UWASloop7AJSH86GbFb3hjRzcOL68XbbpyAe9d+W5dXzGuqFFavfyXc58TiI0KblI0NAg/snR2upF/0if7o9KdZQsz7m5JOSaW6mN7dZAxGvCCtC0h4FfvOX4KngcPChT2ij4ytVlWm6kupYto8VejXj0qKFeKsr0rtMgFLRRQAUUUUAFFFFABRRQaAK2pXC2tnLOxwEQmuD8Bwm+8QzXz87SW59TW38Rb/AMjSRbI2HmOMe1S/D+x+y6MJmXDzHd+FAHS0UUUAFFFFABRRRQAUUUUAFFFFABRRRQAUUUUAFFFFABRRRQAUUUUAFFFFABRRRQAUUUUAFB6UUUAcx8QNPN3pHnoMvCc/hTfh5f8A2rSvs0jZkhOMe1dLcRLNC8TjKspBrzjS5JPD3ixoJCVidtpz6HoaAPS6KRWDAFeQelLQAUUUUAFFFFABRRRQAhFRSpkVMaaRQBmXUORjFZNxFJHIJE4ZeQa6KZKz7qHINAEc1vY+INOMF3GC4GD6g+orgtd8J6hprM8Cm5t+zL1Ue9dePMtLkTRcEdvWtyzuI72HzE4boy1w4vL6WJ1loxNXPFDlWIbIPoRRXrOqaFpl6cz2q7v7y8GufufBNoWJhuZE56HnFeDVySvB+47k8rOGpa6yXwY4cbLwbe+RzTo/B0Kt+8umZfYVisoxbfw/iKzOQyKv6ZpN9qD4hjKJ3kYYFdlZaBplsciASN6vzWmqqo2qoCjoAMCu+hkb3qy08hqJm6Lo1rpqblHmT45kb+lUvH1zqll4cku9Jk2SRnMhxk7faugps0aTQvDIoZHUqwPcGvfpUoUo8kFZF2PINLljZo9R8U6fqWoQyfMk0blo8e4rvNE8Q+D0i8mwuYLPplGTYapeBpJ9L1S/8LXSkxxMZbckZUoe1dDfaFo17n7Tpls+e+wA/pWgFmK+sZV3Q31s6+okFTRyRSDMc0Tj1Dg1zz+CfDjOWWzePP8ACkhAqJ/A2j78wTXtup6qkxxQB0jXFurbWuoFI6guKrXOsaRbZM+p2qbeo35xWNF4G0EA+ctzM+eXeZs1Yt/B/hyHBGmxyEHOZCWNAGB4h1fwTqDFDYzahcZ4a1jIbP1rn7K68TadrlrZ6et1bQ3bjyoLlt5C+p9K9Vt7WzsYmNvawwqoydkYBwK5XwWtxrOv33ia8VhHkw2qt2A7igDsACECvhmxhvc1jalo24mSzIB6lD3rbFFedmeVYXM6Xs8RG9tn1Xozow+JqYeV4M4qRJYX2TRlG9xQDXYzwxzDEsauPcVQm0S1c5j3J9DX5zj+AsVTblhZqS89Ge7Rzqk9Kisc7RW23h7cPluTn6U+Pw3kDfcnPsK8f/U/N729l+KOr+1cLb4jAJpYI5riQJDG7sfQV1tr4dskIMm+Q+5rbsrOGBAIY1jHsOa9jA8B4mbviZqK7LVnJWzqmk1TV2c/ofhgBluNQwzDkRjp+NXtWuxJ/oNsAI14Yj+VWNY1AAfZbVvnP3mHaqVnbEEV+i5ZlOFy2n7PDxt3fVnhV8TUry5pv/gEtlb4ArWgjxjNR28WMVdReK9IwHIoxTxSAUtABRRRQAUUUUAFFFFABSN905payvFGopp2kTSlsOQVT60AcT4hlbXPFiWsXzRowQY/U16NbQrBBHCnCooAriPhxp7STS6pKueoQ+9d4OlABRRRQAUUUUAFFFFABRRRQAUUUUAFFFFABRRRQAUUUUAFFFFABRRRQAUUUUAFFFFABRRRQAUUUUABrjPiPpfmW66lCvzx8SY9K7OobmBLiCSGRQyOpBBoAxvBOqLqOkorN+9hG1ua368ysJpfDPiZ4Hz5DNtbPdexr0qJ1eNWU5BGQaAH0UUUAFFFFABRRRQAUhpaKAGMoIqvLHkGrRFMK0AZFzbZ7VQUzWc/mQ9e47Gt+aPNUbm3BBoAsWF3FfR5HySD7ymnzRn0rClhkhkEsTFXHQitKw1VJcRXWEk9exoC4rx4zxUDofStN4wRkcg1A8dAFAqaQg5q00dRFKAITSU8rSYoAj8uPzPN8tfMxjdjnH1p1LikoAKKOSK4bxv42bT51stGUTzo482TGVH+z9aAO5orI8K67a69p32i3BjlT5ZoW6o1a9AB+opscaRqFjVUUdFUYFOp2KAG0tLtpyrzQA3bmnBTipAnIqZI+KAIUjNTxxn0qWOKpZGhtozJMwUD1oAI4sDc3A96zdV1Hdm3s2yejOP6VXvtRmvCY4cxw/qaS0tQB0oAZaWrdTya1reEjHFLbw4Aq5GlAAiYHSpgtC0tABRRRQAUUUUAFFFFABRRQeBQAhNedeNL59V1uPTbf5kRtvHdjXXeKtUTS9NeTP71xtjHvXN/D7S2nuG1a5GeTsz3PrQB1+jWSafp8VrGOFXn3NXaBRQAUUUUAFFFFABRRRQAUUUUAFFFFABRRRQAUUUUAFFFFABRRRQAUUUUAFFFFABRRRQAUUUUAFFFFABRRRQBy3j3R/t1j9shXM8I5x3Wofh9rX2q3OnXD/voh8me611zqGUgjIPBrzbxRp82ga0l/ZgrEzblI6A9xQB6VRWdoWpQ6pYR3MRGcfMPQ1oigAooooAKKKKACiiigAoxRRQAyRahkjzVmkYcUAZc8Ge1Z13aZ7V0DIKrTQ5+lAGNaX11ZHa2ZY/7p61sWl3a3i/u22v3VutU7i2B7VQmtSG3LkEdCOtAG+8WO1QPHWbb6leWwCyDzl9+taNvqdncYDN5b9w1AETpUbJx0rS2K43IQw9jTGgOOlAGcVpCvtV5ocdqb5Q9MUAcl41TXZ7SLTtDh2tcttmuc/6pe9c74t0K10HwxpNnbjfJ9vjMspHzSNnnNemmKuO+LChdK0r31CP/ANCFAEPiPw7eWmoLr/hjEd6MefbdEnHfj1rqbYySW0UksflyMgLp/dPcVeMXTjsKBDQBV28U7ZVoQ8dKesPPSgCqsZ6VIseatrBz04oke3t13TSKv40AQpF0qwsQVdzEAD1rOuNaiUFbSIyN2J6VnzzXl4f30hC/3V4FAGjd6vDF8lqvmv69hWawuLuXzJ2Leg7Cpra0wBxV+GADrQBXtrXHYVfihxUkUYqwijFADUXAqRelLilFABiiiigAooooAKKKKACiiigApkrrHGzuwCqMknsKca4vx/rZjT+yrVsu/wDrSOw9KAMfVbibxN4jW2g3GBThfYdzXoun2sVnZxW0IwiDArC8DaJ/Z1j9omUfaJhnn+EeldKOlABRRRQAUUUUAFFFFABRRRQAUUUUAFFFFABRRRQAUUUUAFFFFABRRRQAUUUUAFFFFABRRRQAUUUUAFFFFABRRRQAVT1fT4dSspLWcZVhwfQ+tXKKAPMdKu7rwtrr29yG8gthh2I/vCvSbaaOeFJo2DI4ypHesfxdoker2JKKBcxjMbevtXM+Dtck026Ok6gSkW7CluqH0+lAHodFNVgQMEEHpTqACiiigAooooAKKKKACiiigBDTSgxT6KAKrx5qGSDir5Wmlc0AY8lsD2qpNZA9q32iHpULwr/doAwAlxAf3Mjr+NWItTv4uHUSD361oyW6+lQPbjH3aAGrrcf/AC2t2H0qaPVrCTGSyfUVVazGfu1G1mv92gDSW+09mwLhc+9cb8XJrZ9M0oRyq2NQjJwf9oVuGxBBOwflXJfE62EWl6awAGb6MdPegD0U3NkEBa4QHA71GdR05Rnzs/QVlGxHHyDoO1OSyH939KALz6zZqP3aO5+lQSa1KwxDbhfc01bMZ6VIlov92gCpJeahOeZSg9Fpi2rv80jM5961Vtl9KmS3HHFAGdDaAYwKtx2+D0q4sI9BUwjAGKAKyQip0j5qQLTsUAIFxSgUtFABRRRQAUUUUAFFFFABRRRQAUUVR1nUrfTLF7q4PA6L3Y+lAFPxVrUekWRYEG4fiNP61y/grSJNSvm1a+BZA2V3fxtVOwtrzxXrrXFwWEAPzf7K+gr0m2gjt4EhhUKiDCgUASJwKWiigAooooAKKKKACiiigAooooAKKKKACiiigAooooAKKKKACiiigAooooAKKKKACiiigAooooAKKKKACiiigAooooAKKKKAEIrlfGvh0X8ZvLNALleWA/jH+NdXQaAOG8G+ImjkGmam+0j5Y3bqD6Gu4BzXIeMvDIuy+oWK4uAMug/i9x71U8I+J3iddN1RiMfKkjdQfQ0Ad3RTUbcAQQQelOoAKKKKACiiigAooooAKKKKACjFFFAAabtzTqQ0ANKUxox6VKaZuoAi8v2pjQj0qVpBmo2lGKAOY8d2WuCK21PQZiZbM7pLXtOvcVyni/xBY+IvDelS248q5j1GNZ4G4aNtwzxXp3nc9a8/8f8AgL+2tSj1PR50tLl2AuFPCn/aHvQBP4r12+1PWo/C3hdgZyAbu7TkQr6Z9a7a0tjDaxRO5kdECs56sfWszwromn+HdNFpYruZuZp25eVvUmtdZeetAD1iGelPEQHakWTPepFkoABGvpTgnFLkUueKAExinUCigAooooAKKKKACiiigAooooAKKKKACig9KqalfW9havcXUgRFH4n2oANUv7fT7R7q4cLGo/M+grzyaS+8Xa0I03JCvT0Qev1pL261HxZqgghRlgU/KvZR6mu/0PS7bSrNbeBADj527saAJNH0+302yS1t1ACjk9yfWrlFFABRRRQAUUUUAFFFFABRRRQAUUUUAFFFFABRRRQAUUUUAFFFFABRRRQAUUUUAFFFFABRRRQAUUUUAFFFFABRRRQAUUUUAFFFFABRRRQAhGa5Xxf4ZS/VruzULcjkqOA9dXSEZoA8+8N+JptNkGn6orlFO0M3VP8A61d9BIksYkjcOjDIINY3ibw7bavFvGIblfuuB19jXH6bqWq+F702t1GzQk8oehHqpoA9NoqjpOqWep24mtZAw7r3FXQaAFooooAKKKKACiiigAoopCaAAmmFqa8nFVpJsDrQBNLLjvVd7jA61Vnuh61jaxrdjplq1xqF5DawqMlpGxQtdgbtubb3XXmq73XPFeI+Lvj74fsWeDQ7WXVJgSN5+WMf415hrvxq8daoXW3uodOhbosCDIH1NdtPAVp62sjiqZjQp6Xuz64a6YA54+pqFtSh/wCfmH/v4K+Ibzxb4qvGLXPiHUJCRg/viBj8Kzft2of9BG8/7/t/jXTHKZdZHK83h0ifeSX8bHak0TH0Dg1Mt01fBdvqurW8olt9Vvo3HdZ2/wAa29J+IHjbSmU2niG72qc7JW3g/nSnlM+khxzaHWJ9vx3f+1ViO44618paB+0B4itZEXW9Ntr6LOGeMbXxXrXg74u+EfEBSKK/NndN/wAsbj5efY1yVMHWp7o7KWNo1NpHrkc3vU6vxXP214HCsrBlI4YHINX4bjPeuU6jUU08VUil461OjUASUUA0UAFFFFABRRRQAUUUUAFFBOBmua8TeKbfT1aC2xNc9ODwv1oA0te1i00m3Mk7gyEfJGDya4WJNV8W6gdzFYEPX+Ff/r0/R9F1HxDeC+1B3EBPzMepHoK9C0+yt7G2W3tYxHGo6DvQBW0TSrbS7RYLdef4nPVjWjRRQAUUUUAFFFFABRRRQAUUUUAFFFFABRRRQAUUUUAFFFFABRRRQAUUUUAFFFFABRRRQAUUUUAFFFFABRRRQAUUUUAFFFFABRRRQAUUUUAFFFFABRRRQAYqlq2m2upW5huYgw7HuPpV2igDzfU9F1Tw9c/a7CR3iBzuXsPQit3w54utrwrBe4hm6buxrqXUMpDAEHqDXK+IfB9veFriwYQT9dv8JoA6pXVhkEEHoRTq8zs9W1zw5P8AZ7yNnhB+63p7Gu10bxBp+poPKmCS943OCKANejNJmuP1DxNe2PiYWc8Kpa7gOnJHrQB2NFNjYOoZTkEZBpaAAnionbAokbiqlxLgUAJczYrNubrCk5AA6nPSm3tyqqzO4VVGSxPAFfNHxq+Ld5qF7ceH/DUxt7FMx3Fyp+aY9wD2Fb4fDzry5YnPiMRGhHmkdn8T/jRpuhvLpugbL+/GQ0mcpGf6189eJfEet+JLxrrWb+WdieE3fIv0FZQGPc9yeppa+hw+Ep0VotT57EYypXeuwmMdBS0UV1WOUKKKKLAFFFFDQCGkKgkHuOh9KdRRYDu/h/8AFTxJ4UkjgkmbUNOBwYJTkqPY19M+AfHGieLbBbjS7pfNA/eQMfnQ/SviureiatqGh6nDqWl3D29zEwKlTwfY+orz8TgIVtY6M9DC4+dLSWqPvu3uM45Ga0IZc15D8IviVYeNLBY5Cttq0IxPATjd/tLXp1tP0rwKlOVOXLJan0FOpGpHmi9DZQ8VIKqQybgKsKeagsfRkUVk+J9VXSdNedceaeIwe5oA1s0Vh+DtRvNS0z7ReKofdgFRgEVsySJGheR1VR1JOKAH1V1C9trKEzXMqxoPU1zeu+NLa33Q6evny9N38I/xrCs9K1rxHcC6vJHSAnlm/oKALGs+KL7U5jY6VGyI3GR95qveG/B4Rhdap+8k6iPPGfeuh0XRLDS4wLeIF+8jdTWmBzQAkaKiBVUKB0AFOoooAKKKKACiiigAooooAKKKKACiiigAooooAKKKKACiiigAooooAKKKKACiiigAooooAKKKKACiiigAooooAKKKKACiiigAooooAKKKKACiiigAooooAKKKKACiiigAooooAr31nbXkRiuYVkU+orjtZ8FvG5uNKlKkchCen0NdzSN0oA86svEmsaRJ9n1CJ5EXj5xz+dHiq90/WrOO9tZAlxHw0bdcV1muX2hwoU1J4XP93GTXnOsPpst2TpUMqoezc/lQB3vgPUxe6SIXbMsPynPpXQMeDXnvgaz1aDU1uUtXS3YYcvxxXfythaAIJn4PNZd7NjgGrN1KADXn3xd8WR+FPCV1qGc3EgMcCg/xHvVRg5tRRMpqC5meX/tFfEV0Z/Cei3GGP/H3Kh5H+yDXgijAxT7mea6uZLq4cyTSsWdickk0zFfU4fDxowUUfK4ivKvNyYtFFJ3re6MBaKSlp3CwUUUUrgFFFFMAooooAKKKKALmiape6Jq8GqafKYriBgykd/avsL4X+MrTxh4di1GBgs6gLcRZ5Vq+MTXafBrxhJ4R8XQySEmxuiIp1zwM968/H4b20brdHdgcU6M+V7M+1rWXKitGFiQK5/T7hZI0kjbcjgMp9Qa2baTNfOH0pdzxXm/jK+Gqa4lpG4EMbbSc8e9d5qZuf7PmFom+cqQgzivJ76xv7WRvtlvJGxJJJHB/GgDrpvFNjpdkljpsfnMi43ds1mJD4i8RybnLpCT34Wn+FbrwzCym7idZ/wC/IMrXf2dxa3EIa1ljePtsoAxNC8KWNgVknUTzerdB+FdEihRtCgAdABSgUtABRRRQAUUUUAFFFFABRRRQAUUUUAFFFFABRRRQAUUUUAFFFFABRRRQAUUUUAFFFFABRRRQAUUUUAFFFFABRRRQAUUUUAFFFFABRRRQAUUUUAFFFFABRRRQAUUUUAFFFFABRRRQAUUUUAFI4yCPWlooA5BvBEM2oSXE907I7btvetzTtD02w/497VM/3mGTWnQelADSMDAGKq3DYFWX+7VG6YY60AZt6/UDvXyh+0j4lbWPGI0mGQ/ZdPGCueC3rX094hvFstNurxjxDEz/AJCvhvW72TUtavNQlYs88zNk+ma9TLKXNNzfQ8rNavLTUF1KYpaKK95bHgga6uPwas3wwbxra3hcw3Hk3Fvj7nPWuUr034LStq/hzxZ4JYlvtlobi2T/AKaLzXPXlKEeZdDfDwjOfK0Zvhf4bXmu/DXU/GSXRiFnkxQY/wBao6msrwf4SGveF9f8QXF79ltdIjDYxzI56LXr+m6lb+F/FHhP4duV+zzaa8N6pPAkkXGT+JrjvG9k3gr4Nnw7kpcarqcjTHGCY1Y4rljiJttd3p6HXLDwjG9tlr6nllpFPcgi3t5Zio+YRoWx+VNLYzlSCOoI5r2bw3aeN7TwNp32W98OeEraVN8c926LNdj+8c84qt+0Dp1vpR8H+IIlsJdSuIA91JageRcMvO4Y4OcVssTepyWOeWG5abnfY841Hw3qth4a0/xFcwEWGoMVt2A5JHqKyhksFVSzE4CgZJNfQfjP4karbfBbwvqyaTpRm1F2jeNoAUjHTKjHBrl/gRocV54b8VeJY57C21S2wlrPe48mAt1bngGohi5qnKc0XPCxdRQg+lzyaeKa3cJcQSwsegkUqT+dJGskrhIYpJX/ALqKSa9v1W3hvfh9rcPjXxb4e1S+jj8zTJbSRDMHH8PHY1neAtUn8Nfs/X/ibS7e1XVl1JYhPLEGIUnpzVrFtxuo63sS8MlLV6WueQuroxSSNkYdVYYIpKt65qt5rmrTarfsjXM/MhRcDP0qpXXFvqcsrX0CmtnGeh7GnUHpVWEfWn7P/iVtf8C24mk3XNmfJf1wOler2jZ718p/ssawbTxVeaRI5Ed1HuQZ43CvqSxfpzXy+NpezrNH1GCq+0opm1C3GKdNDHMhWWNXX0YZqKA5qyOlch1nO6l4R0q7yyRmBz3TpT/DHh0aK0rC4aUv27Ct+igAHSiiigAooooAKKKKACiiigAooooAKKKKACiiigAooooAKKKKACiiigAooooAKKKKACiiigAooooAKKKKACiiigAooooAKKKKACiiigAooooAKKKKACiiigAooooAKKKKACiiigAooooAKKKKACiiigAoPSig9KAI5Pu1nXbda0H6Gs2770AeefGW8+x/D3WJtpbMJXA96+NIvuCvsH47f8k01b/cr4+j+4PpXvZSrU5ep4ObP95H0HUUhoXczbY43kb0RSx/SvUueULW58P/ABHN4S8W2evRRed5GQ8X99T1FYO75irKyuOqsMEfhS1MlGa5X1KjJxldbo6LxP4svNc8ev4tZDDN9oWaOMH7gByFrQ+L3juf4hata30lp9kjtoBEsWc892rjqKj2ME07bbFuvNppvc9E1Hxl4P8AFejaXa+NNIvzeabbi3intHwHQeorL+JPi+x8Sadouj6VYS2un6NEYoGlbLuD61x9Jipjh4RaavoVLETlFp9dz0Lwz460I+B4/B/jPRJNRsrRjJYzwth4mPb6VjeBvFsOgxatpWoWLXug6sClxbK2GUZ4Ye4rlsUtT9XhaWm4niJ+7rt+R2Wr694JtPDlzo/hjw3KZbrG+9vTukj/AN30qra+LvJ+Flx4I+xkma7Fx9oz0welcqSu4L3NLVxowtb5i9tN/kC8ClpKWtVoZBQaKDVAjsfgpdG0+JmlOJRGHfYxPfPavsyz+9ivh/4df8j7o3/Xyv8AOvuCz+9XgZql7RPyPfylv2bXmbNv0FWx0qnb9BVwdK8s9QdRRRQAUUUUAFFFFABRRRQAUUUUAFFFFABRRRQAUUUUAFFFFABRRRQAUUUUAFFFFABRRRQAUUUUAFFFFABRRRQAUUUUAFFFFABRRRQAUUUUAFFFFABRRRQAUUUUAFFFFABRRRQAUUUUAFFFFABRRRQAUUUUAFB6UUHpQBHIPlNZ15Wk/SqF0vWgDzX402r3fw81eNGCkRFufavjaL7gr7u8T2YvtJvLNgD50LL+lfDWpWzWOp3VnIMNDMyHP1r28pnpKJ4mbR1jIrSkhCR1r3S2OreDvhnouqfD/RbbUpbxN+o3hhEro393HYV4W5wpOM16fo+h+PtE8LWGueBtTvNSsLsbpobTLmF/RlrsxaUuW7+/ZnDhW48zSfy3RR8eeMrfxL4ajt/EXhwaf4mhfKXUMPlrKvowrA8IeEr7xDbXF/8Aarew021IE95cNtRT6D1Nem+LpdY1D4M3V98RtNjtdYWdV0x2QJM475HXFVvhxe2n/Chr+2/sFfEE9veh57JQdwXP3sDk1hCs4Unyq2tu6+RvOlz1Fzu+l/P5nA+KfBt3o2lJrNrf2uq6U7+X9rtmyFb0PpT/AAp4Hv8AXNJfXLm+tdJ0hWKfa7lsBm9AO9dj4i1LVYfhBfQ2/gWHQNGvZxlnbbIX9Qp5qLWrO41X9nHw7/ZVrLe/Y71vtSQKWaM/7QFae2m4q762uQ6ELtpdL2ON8ZeDdQ8N6bb6t9rttQ0q6JEN3btlSR2PoareI/C2p6Bo2katfeWYNWiMlttOTgetS674Z8TaT4Gs9Q1TzbXTbqQi2s5WKvu/vbDXoPxD0bVvFPwn8B33h3T59UjtbdobgW6l2jbHcDkVftnHlvJNNk+xUua0Wmkeb6v4Y1LS/CGmeKLpo/sGpMVgwfmyPWuo0z4ValLodtrGqa5pmlW95D51qs8gDSDHpWv8WLC80n4DeCdO1S3e0vUldmgkGHUe4pvx0Qf8IJ8Os5/5B1ZKtOdknu3+BXsYRcuZbJficx4e03VpPh74lurS1sZtPt5QlxcSAGVMH+A+ldN8F/hfB4u0e+1TUZ4DB9nb7KnmgOkgHBYelJ8Pwf8AhQXjgj/nqn86b+zWWuNU1/TYpf8ASbvS3S3jLY3tt6D3p1ZS5J8rtZ/5DoxhzQut1/mcpd+BtWtvGFn4VF1Z3N/dnEbQyBkH1IrNfQb4eLT4X+T7eLj7P1+XdnHWt74e2t74U+K+if8ACTW0+mtHdZf7QCMDPXntXb3Pw68Zf8LtXXIdJa40uTUVuFuo2BQoWznNVKu4fFLp+JCoc6bjHqeTeJNHvPD2vXWi3+03Ns219pyKzj0rtPjjn/hbOu/9dhXFnpXVRk501JnPVio1HFdGdb8HbQX3xI0mJo2dVl3kL2x3r7SsgS1fLX7Luktd+M7jUmHyWkR59zX1TYqeBXhZnO9VLse7lcLUb9zUtxwKuAcVVt14FWx0rzT0gooooAKKKKACiiigAooooAKKKKACiiigAooooAKKKKACiiigAooooAKKKKACiiigAooooAKKKKACiiigAooooAKKKKACiiigAooooAKKKKACiiigAooooAKKKKACiiigAooooAKKKKACiiigAooooAKKKKACiiigBG6VTuF61cNQyrwaAMO8XvjNfIn7Q3hx9E8eS30ce21vx5intu719iXkfBry/wCOPg4+KvCMscCj7dagywH1x1FdmBreyqps48dQ9tRa6o+Rea1PD3iTxD4dkaTQdau9PLfeETkA/hWYVdHeORSsiMVcHsRRX0jjGa1Vz5lSlF6blzWdX1bW7o3Ws6nc38396ZycfhTdG1XVNFvReaPqE9lcDq8TYyPcd6q0UezjbltoNybfN1NHX/EGveIJlm1vV7q+ZfuiRvlH0FGgeINe8PzNNoerXNgzfeEbfK31FZ1FL2UbcttA55c3NfUu65rWr65d/a9Z1K4vpuzStnb9B2qx4c8T+JPDckj6BrV3p/mD5lic7T+FZVFP2ceXltoHPLm5r6lrV9U1XWLj7Rq+pXN/L/fmcsR9Kiuby9uo4Yrq8mnigXbCjtkRj0HpUVFNQSSsgcm73ZNFeXkNpLZw3c0dtN/rYlbCv9RTLO4ubG6jurG4ktriI5SSNsMpplFPlXVC5n3Na/1y81/Wra+8WXt1qaRkLIxb5/L9Aa9E0i/8GaTqlrqlj8QtZXSLZ1lTSGLF8jnb9M15JijauegrCeHU0leyNoV3Ft21Nnxvrn/CS+L9R1wReUt1KWVPRe1YzHAorqPhd4VuPF3i62sI0JtomEly3YKKtyjSp67IiMZVZ2XU+gP2cfDcmi+CUurhSs9+3mEEche1ex2aYArL0m0itreK3hQLFEoRB6AVuW64r5WtUdSbkz6ujTVOCii1EvGanFRouKkHSszQKKKKACiiigAooooAKKKKACiiigAooooAKKKKACiiigAooooAKKKKACiiigAooooAKKKKACiiigAooooAKKKKACiiigAooooAKKKKACiiigAooooAKKKKACiiigAooooAKKKKACiiigAooooAKKKKACiiigAooooADTGXNPooAo3EfB4rJu4epwK3pFyDVG5hyKAPlL9oX4eSaXqD+KNIgJsp2/0mNB/q29fpXjgPGa++NVsIbq2ltbiJZYZFKurDIINfKfxk+F174VvJNU0mOS50mVixCjJhPofavcy/GXXs579Dw8wwfK/aQ26nmlFIGBFLXrnkBRRRQAUUUUAFFFFABRRRQAUUVLYWt1qF9FY2MDz3MrBUjUZJNJtJXYJNuyEs7W4vr2Kys4mluJmCoijkk19efBzwPD4P8NxwugbULgB7mTHOf7tYfwY+Flr4XgTU9URLjWJBnJGRCPQe9ewWtvgV8/j8Z7X3IbH0GAwbpe/PcltIVAHFaMKY7VHDHgVZQYNeaemOXinUUUAFFFFABRRRQAUUUUAFFFFABRRRQAUUUUAFFFFABRRRQAUUUUAFFFFABRRRQAUUUUAFFFFABRRRQAUUUUAFFFFABRRRQAUUUUAFFFFABRRRQAUUUUAFFFFABRRRQAUUUUAFFFFABRRRQAUUUUAFFFFABRRRQAUUUUAFFFFACEVBLHkVYpp6UAZlxDkdKy72zjkieOWNZEYYZWGQRXROmaqTQg07gfNfxQ+B6yyTat4QOyViWksXOFJ/2TXhWp2F9pd21nqVrLazqcFJFIr78uLbPNcv4u8HaF4ltvJ1jT47jH3Xxhh+Nejh8xlD3Z6o8zE5bGo+aGjPiOivdvF37P7Bnn8N6lgZyIJ+3415prvw48aaKT9p0WaZB/HAN4/SvXpYujPaR5FTCVqe8TlKKnubHULUsLrT7uEr97fERiq2f9l/++TXRzLuc7i10HUUi7mYKkcjMegCnJrR0/Qde1Bwtlo19MSccRHrQ5xW7HGMpbIz6RiAOtejeHvgx401Vg1zDHp0R7ytz+VeseC/gd4e0p0uNUd9TuBztYYQH6Vx1cdSp9bnXRwFao9rHgvgnwP4i8XXKx6XZusGcPcyDCKP619N/DD4Z6L4Nt1khjF3qTD95dyDkHuF9BXcadptva26QWtvHBEowERcAVqQWwFePicdUraLRHs4bA06Or1ZDbW+MZFaEEeO1PiixU6Lg1xHaKqYFPFApaACiiigAooooAKKKKACiiigAooooAKKKKACiiigAooooAKKKKACiiigAooooAKKKKACiiigAooooAKKKKACiiigAooooAKKKKACiiigAooooAKKKKACiiigAooooAKKKKACiiigAooooAKKKKACiiigAooooAKKKKACiiigAooooAKKKKAENRsme1S0hoAqyQiq8luMdK0SuaayCgDFltdw6VA9p6jI9xW60PNRtDntQBzVzpNrOpWa0hlDdd0YOapnw1o4/wCYRZ/9+hXWmDFIYB/dpqTStclxi90crH4c0iNg8elWisOQREOKvw2Ecf8Aq4UT/dUCtvyB6U9LcZo5n3GklsjLjs/arMdqF7VeWEZqUR4FKwyrFBz0qwkYqULxTguKAGhQKdilooAKKKKACiiigAooooAKKKKACiiigAooooAKKKKACiiigAooooAKKKKACiiigAooooAKKKKACiiigAooooAKKKKACiiigAooooAKKKKACiiigAooooAKKKKACiiigAooooAKKKKACiiigAooooAKKKKACiiigAooooAKKKKACiiigAooooAKKKKACiiigAooooATFG2looAaVFJtp9FADNopdop1FACbaX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B/9k=">
            <a:extLst>
              <a:ext uri="{FF2B5EF4-FFF2-40B4-BE49-F238E27FC236}">
                <a16:creationId xmlns:a16="http://schemas.microsoft.com/office/drawing/2014/main" id="{866AF0CF-7F24-438F-BC7E-3AB69A5C0A92}"/>
              </a:ext>
            </a:extLst>
          </p:cNvPr>
          <p:cNvSpPr>
            <a:spLocks noChangeAspect="1" noChangeArrowheads="1"/>
          </p:cNvSpPr>
          <p:nvPr/>
        </p:nvSpPr>
        <p:spPr bwMode="auto">
          <a:xfrm>
            <a:off x="4419600" y="2419350"/>
            <a:ext cx="197152"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6" descr="data:image/jpg;base64,%20/9j/4AAQSkZJRgABAQEAYABgAAD/2wBDAAUDBAQEAwUEBAQFBQUGBwwIBwcHBw8LCwkMEQ8SEhEPERETFhwXExQaFRERGCEYGh0dHx8fExciJCIeJBweHx7/2wBDAQUFBQcGBw4ICA4eFBEUHh4eHh4eHh4eHh4eHh4eHh4eHh4eHh4eHh4eHh4eHh4eHh4eHh4eHh4eHh4eHh4eHh7/wAARCAHtAik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hubmC3TfNMkajuxxQBNRXMah400y3JS3D3L9PlGB+dZb+IPE2pHbp2n+Sh6Ntz+poA7osqjLEAe9UrvVtNts+dewoR23VySeG/EV+d+oamYweq7if5VdtvAunqd1zcTzHvzigC9P4v0WLI+0mQ/7K1Rl8dWC/6q2nkOfTFalt4Y0OD7tijn1c5q/Dpunw48uzgXHT5BQByp8cuzHydKmdPU0h8Y6lIc2+jSFe+Qa7NYYVGFiQD2UUqoq/dGPoKAOL/4S3Wf+gI/5GgeMtRjP+kaNIAemAa7XFIUVvvAH6igDjV8clW/faXMo7YqeLx1pxIEtvPGe/GcV1LQwt96GNvqoqvPpenTA+bZQNnr8goAzLfxdok2P9K8s+jritS11KwuBmG8hf6OKz7nwrocwP8AoYQnuhIrKuvA1kebW6nhbtnkUAdeCCMg5FLXCHQPFGnnNjqRlUdt39DSr4k8QaY2zVNO81R/EFx+ooA7qiub0zxhpV1hZWa2f0fp+ddBBPFMm+KRHXsVOaAJKKM0UAFFFFABRRRQAUUUUAFFFFABRRRQAUUUUAFFFFABRRRQAUUUUAFFFFABRRRQAUUUUAFFFFABRRRQAUUUUAFFBprNQA40hbFRvIBVeS4AP3qALZYUwyCs+S7A/iqB7xR/FRdAaxkHrQJR61im8X1pPto9aANzzB604MKxkvB61Yius96B2NPdSiqSTg96nSQMaBE1FJml7UAFFcb4m1S/j8VWVjZ3DRrxvUdDk966jUL+10+3M11Msaj1PJ+lAFqs7V9YsNLj3XU6qeyDlj+FcrqHifUtWmNnodu6g8eZjk/4VY0jwbvkFzrE7TyHkpu7+5oAr3firVNTf7Polm65/jxk/wCAp1r4T1G/kE2s3zjPOwNk12dpa29rEIreFIkHZRipqAMnTfD2lWIHlWyu395+TWoqhRhQAPQCnUUAFFFFABRRRQAUUUUAFFFFABRRRQAUUUUAFNeNXXayhh6EZp1FAGLqPhnSL0Fntljc/wAUfFc9P4X1fTJDNo98zgfwE4P+Bru6KAOHsvF95ZTfZtas3UjguFwfy711emapZajGHtLhJB3GeR+FSX9haX8Riu4ElX3HI/GuR1LwhcWcv2vRLp0cchCcH86AO3orh9M8WXdjMLTXLdgQceYBg/Uiuvt7uG8tTNayrIpU7SD3oAs0Vx/gbU7y61C/tb24eUo2V3dua7AUAFFITUbvjvQBJuFNLCqrz471Wkux/eoA0TIPWk80eorHkvF9ajN570AbnmijzRWGLynrej1xTsBuBxTg1ZMd2D/FVmO4460gLwoqGOQGpFYUAOopAaWgAooooAKKKKACiiigAooooAKKKKACig0x2wKAFZsVWmmC/wAQps8u0Vl3t0oB5xgUAWLi6Cg81j6nq1vaRmS4nSJf9o4rkvEvjFY2e30/Esg4Mh+6v09a4q6uLi7lMt1M8rk9WOcV85mPEVHDNwpLml+C/wAz6DA8P1q6U6r5Y/idrqXjmBSVsoXm/wBpuFrEuPGGsSH5GiiHoq5rAor5avnuOrP47emh9NQyXBUvsX9TV/4SLWs5+3N+QoHiPWlYN9tY/UCsuiuP+0MV/wA/H97Ov6jhr/w19x0Ft4y1aI/vVimHuMGt/TPG9nKwW6WS2bux5WvP8UYrtoZ9jaP2+ZdmcdfI8FV+zZ+R7XYalDcRiSGZJEPRlORWtbXQP8QrwbTr680+XzLSZoz3GeD+Fd54Z8Ww3hW3usQXHbJ+Vz7V9Xl3EFDFNQn7svw+8+XzDIq2GvOHvR/H7j0uKUMOtTKQRWHZ3WeK04ZcgV9AeEed63qRg8YXF6iiRoW2oCeMgVc0vSrnXp1vtZvlWNuVTeNzfh2reu/B+lXVy85aZGdizYbgk1Uk8CWuCYr2ZWzwT2oA6bTbKzsoBFZxJGg9O9W6yfDmjnSLZ4TcyT7m3ZY9PpWtQAUUUUAFFFFABRRRQAUUUUAFFFFABRRRQAUUUUAFFFFABRRRQAUUUUAFFFFAGfq+m2GoRGO8iRvRjwR9DXE3tne+Gpzd6XfJNbA/Mm8cexFdZ4m0NtYEO26eAx5+73rJj8B2eQZbydvXHegDG8HXu/xeZtojFyGyvv1r0ZmxWBYeE9MsbpLqNpjJGcrlq15ZcZ5oAdLJtHWqNzdBf4hUF5dYrzXx38QrfTJHsdM2XN6OGP8ABGf6msa9enQjzTdhOSSuzuNW1e1sYGuLy6jt4x/E7YrzzXfipYxM0elWsl23/PR/lT8O5ry/VNSv9VuWuNQupJ3Jzhj8o+gqsBXz2IzmpLSkrL8TllXfQ6zUPiH4lum/dzxWq9hEn9TWVN4n8QzBhJq1yQ3UBsVk4orzJ4uvP4pv7zLnl3NODxFr8KlY9WugD/t5rQsvHXie0xi/80DtIoNc5RSjia0XpJhzS7npOjfFaRSF1XTzjvJAf6GvQfDnirSdajDWF6kjd4ycOPwr50NOgkmt5lnt5HilXkOhwRXoYfOK0HaeqNI1pLc+rre6Bx8wq/DMD3zXg3gr4jzQslnrrF0yAtwByP8Aer17TL+OaJJI5FkjblWU5Br6LDYqniY80GdUZqS0OlRgafmqNvNu71aRs10lElFAooAKKKKACiiigAooooAKKKKAEY8VVuJNtTStgVmX0uAaAK19c7c/415j4z8SSXczWVlKywqSJHHG4+n0rV+IOuNBELG3fE0n3yP4Vrz8A18dxDm8ov6rSdu7/Q+tyHKlJfWaq9F+oqinUUV8YfWhRRRTAKKKKACiiigApOhBHUdDS0hFCYJHbeCvEryOun30nzjiKQ/xex969EsbjcBXgmWVgykgg5BHavTfBOuf2hZBJG/fxfK/uPWvueHs3lX/ANnrP3ls+6Pi89ypUX9YpLR7rsz0OKTIFWFOayrKbcBWlG2RX1R8ySUUCigAooooAKKKKACiiigAooozQAUUmfejdQAtFJupN1ADqKTNLmgAooooAKKKKACiiigAooooAKRulKaZI3y9aAIpXwKyr64xkd6s3cuAfWvPvih4l/sTRm8lv9MuMpD7erVnVqxpQc5bITaSuznPif43kt5ZNF0mQCbGJ51Odn+yvvXlYzkk5JJ5J70MzO5kdizMSWY9SaWvi8XipYmfM9jilNzd2JiloormJsFFFFILBRRRQIKKKKB2GkV1vw88XTaDera3cjvp8pwR18s+o9q5SmsPxrahWlRmpx3BNp3PqbTLxJokkjkV0cAqwPBFbVvLkV4Z8HPErLJ/YV3ITjm2Ynt3WvZLKbIFfaYXExxNNTidsJ80bm0p4p1QwtkVNXQWFFFFABRRRQAUUUUAFI1LTXPFAFW5fArA1i6WCGSVmwqAsa2rxvlNcF8RbzydGeMHDSsF/CufFV/q9GdXsjfC0HXrRp92ed6ldSX1/NdOcmRiR7DtUI6UCg9K/JpzlOTlLdn6lGEYRUY7IvaRpN/qzyLYQrIYhl9zBQB+NS6poOqaZb/aLyKJI84ysoY5+grV8Di1Ol64t5M8MBgXe6DJAz2rF1dNGSKP+y9Qubpj94SrjA9q9B4elDDRqPd3+0l1tt1PPjiKssVKmtlb7N+l9+hQDDHOKXiusup7HQ9K0lk0i0umu4d8zTAk5zjiodR0WzbxtaadCpitroLIUB+7kZIFTLL5LRSu7pPyvsVHMIyu5RaVm15239Dmcj2/Ogke1dtNY2Ej3drff2Pb20aP5DQy/vVYdM+tZmjtaWPhF9VfT7e7uftXkjzhkBcelE8vlGVnJWs392+go5gpR5oxbd0vv21OcyPb86TPpXRaCtnDo2qa9cWUNy8MqpFC/wBxd3ejxLHaT6BpGqw2cNtLdSMsgi+6QD6VH1L91z8yva9vK9vzNfrv73k5Xa9r+dr/AJHPZFKK6DX7GytvHFtp8MSpbs0G5M9dwGazvEtvFa+ItQtrdNkUUxVFHYVnWwsqSk29nylUsXGq4pLdcxQ/CtDw1fHTtZhm3ERudkg9Qaz/AM6a/tWdCtKjUjUjutTWtSjVpypy2Z7pp0vC4PFbds2RXFeDrv7VpFtKSd20A/UcV19o2QK/WqNRVacai6q5+W1abpzcH0di+DxS00dKdWhmFFFBNABRTWao3kAoAk3U1nFVJLgVVkvAD1NAGi0wzUTXABrHlvlDfepgnnl/1cUjfQUAbDXPPWmm696zFt9Sf7sBH1NNkguI2xNc28X+9IKAujU+1e9KLr3rC82Ett/tSyznGPMqxFb3Up/czW8o9VkFPla3Qro1xc89akW4BrGe31GPGbdm+hqP7RNH/rI5F+q0hnQiYVIsgNYEV8GH3v1q3FdgjrQBr7hSiqMdwMCrCShqAJqKaGpwNABRRRQAHpVadsCrBPFU7s/LQBlajL15x6186/EHWW1rxPcSq5a3gJihHbA6mvbfHV//AGf4fvrwHDJCdv1PAr5xUliWbkk5NeBnlZpRprrqznry6Dh0ooor5w5xrnAJrrbfwLctptnfXOvaPZLeRebEk8pVitcjL9w/SvS/E03hePQPCw17Tr26m/s0bGgkCgLu6GuvDU4TUnPp/mVFLW5wWtWK6ZqL2Yvba82AHzbdsoc9gaqfXI+tdd4AtNKvvGF40dnutILWWe2hm+b5lHGfWptFvH8TeFvEb6tHbyPY24lt5EiCGNt2NuR29qUaCn7ydr3t8g5DixycAEn2FICMV2d1eP4e8B6De6ZHBHcXxdriZ4g5bHRcnoPapvEml2M3jDw0DbxwLqUEUl0iDapYnnjtmm8K7aPXT8RchzXhjRZ9d1F7OGYQlYXm3spIIUZxWWO/scV65oviC8l8e6t4fEVpBYW1vMkUUcIVgFXjnrXkY6t/vH+dFejCnBcrvq/0HJJLQWiiiuQkks7mWyvIbyFiskLh1I9q+kfC+px6lplvexHKyoG/HvXzS3SvYfgjqDTaHLZsxJtpMD/dNe5kldxqum9ma0ZWlY9dtH4Aq4hrMsmzitJOlfTHWPooooAKKKKACiiigApktPqOWgDNvvumvMfihL81pDz1LYr02+6NmvLvicrfa7Rtvy4Iz7142fyawE7eX5nr5El9ehfz/I48dKWkPSrej6Xd6pM6W+xEjG6SWRtqIPc1+bwpyqSUYq7Z+g1KkYRc5uyRPoGtSaQLhVtILqO4ULIkwyMVJqmsw31mbdNF0+0JP+shUhhRqnh+80+0+2edbXdsDtaS3fcFPv6Vkbh3OK6qlXE0I+xnovlt5HNSp4evL20NX3138y9qWozX9vZQSqqraR+Wm3uM96ffazd3Oqwal8sc8Cqqbeny1nbhRuXP3hmsfrFS/wAXb8NvuN1hqdrW7/jubEutW22d4dFtIrq4BEkxy3XqVB6VSXUpl0M6RsTyTN527+LNVNwzRlfUVUsVVk9X5ffuTDCUorRdb9ehveELi7jW8htnspFkUF7S6+7N9PQ1a8a3scukaXY7LWK4g3tJFbfcjB6D61ypK54Iz7Gprm3e3WIuyHzUDrtbPB9feto4yaw7opabfjf+tTCeDh9ZVZvX/gW/rQ7jTbu8eSwnul0W+ijCE3shAkjUdiOuRXJeIbmO88QX93AS0UszMh9RVG4gkglMM8TRSYyUYYNIGGOtGJxsqsFTatZ9d+wYbAwozdSLvddB350hHNA5HBo71wHaj0P4aux0gr2WU4r0GxPSvO/hoP8AiVSf9djXodj0FfqeUO+Bpeh+a5srY2p6mnH0pxpkfSlZgK9E88GPFRSSYps0oA6is+6usZ5FAFia4C96oXF6Bnmq6tcXkuy3Ut6nsK0LTS4Iv3ly/nP6dhQBnxm7uziCJiPU8CrcWj5Obq4J/wBlK0TMqrhcADsKgeb3oAdDa2Vvjy4FJ9Tyaztc8SWelqU4kn7RJ/Ws3xTrxsIvs9swNy46/wBwev1rhHZpHaSRizscknqTXdhsI5rmlsclfE8nux3NfVPE2ragSvnm3iP8EfH61kPuc5dmY+pOaKPxr1IU4wVoo86U5Sd2xuxf7v6U6NniYNFI8Z9VYij8aPxqyU7G5pXirVbFlWSY3UX92Tr+BrttG1+x1aP90QJAPmiccivLaWCSa3mWaCRo5F6MprkrYSFTVaM6aWJlB66o9cls7G4+Z4VU+q8VTl0d1y1tcbv9l6oeG9bXUrbD4W4j++vr7ittJ/evHnBwdpHpxkpK6MhnuLV9s0bLjv2q3b3gOOa0RKrrtcKynsapXOkxyAyWcnlv/dJ4NSUWobgHvVqOTNc4JprWTyrhSje/Q1o2l0GHWgDWBp1VoZQe4qdSDQAP0rPvOlaDdDWdeDigDzb4ySMvg+4CtgNKin3Ga8PAr2z40f8AIoTf9dk/nXiYr5XO/wDeF6HJX+IWir/h7R7rXNUWxtWRDtMksrnCxIOrH6VtyeE9Nu7S5k0DxNa6lc20Zle3KGNmUdSpPWvOp4edRXijNJtHKMMjFXNS1S91KKzhvJA6WUXkwADG1PT3qkuWwACSegAyaU5VirKysOoYYI/Csk2k7PcVyfTry8028jvLG4eCeM5V16itHVvE+tanZtZ3E8Mdu53SRwQrGJD6tjrWONzIWWN2UdWCkgfjSbhj1qlOpFcqegrs19H8S6xpVobO2miktt24RTxCRVb1APQ1T1DUdQ1DUP7QvLp5brIxJ0246Y9MVUyKcoZgSsbsB1IUkCjnm0k2O7ta508vj7xDJbmPdZJMyGN7pbdRM64xgtXLip5LeNdPjuhdxNIzlTAAd6gfxH2p99pt7Y2tpdXUJjhvFLwN/fAqpyq1Pi1sN3e5WopuaUHNZWEKa9D+BswXVb+AsctGrAdq88Nd98EI2bXryUAbVhAP513ZZf61CxdP40e6WDcCtSLmsvT/ALorUi4r7M7SWiiigAooooAKKKKACmSU+mtQBm3y5Brzj4nW5axhuB/yzkwfxr027XKmuT8W6f8AbdKuIAMkqSv1FcWZUHiMLOmt2jsy+uqGJhUeyZ5B2rZ8O6hHa6ffWl9ZS3GnXGPNaM4KMOhzWMRjKtwwOCPer+i6tc6U0oijinhlGJYZVyjivzHC1PZ1eZu262v967H6Piabq0nFK+3W33PuaT6fp82i3dzoOoXQSEBrm3m4BXsfereiWMNv4Yg1KKSwjup5WUveDKhR2ArK1HXZrq0eztrK00+2kIMkcC8v9TUNhqzW9l9hurOC+tQ+9YpSRtb1BFdyxOHVW6t8NuqV79Fuv60OB4bEOlZ/zXtdN2t16M1NTsdLufEGmQWssDfaSouhB9wNnnH1pNT1O2ttTu9LbSbWSyhLRoqJiQEfxbutZF9qtxdahFeLHDbNDjylhXCqB0q9J4ikMklwum2Ud7KpV7kAknPXjoDR9Zpc0nF8t3fbdW2+/Uf1ataKkuaytvs7739NANtbf8II175S+f8AbdgkPXbjpS6ra20fhfQ7iOFVlndhI46sM1X0fWptNgktXtre8tJW3PBMMgt6j0pus61PqYt42ggtre2OYYYVwq81HtaDp3vrypWt53v9xoqVf2tvs8zd7+VrW9TV8dzxWVxLotrYWkMCojCRU/eZxnrTNdjs9LudDuIrKGRZLRJJI2HyuxPU1i6xf3Gq3jXdyFEjqFO0cYAxTtT1C41FbZbgIBbRCKPaMfKP60qmMhKVSS625dOzFSwk4xpxfRPm17o6D4nX8cmrPZrY28cgjjczgfOfl6fSqfi+ztbXV9Kht4UiSW1gZwB94k8mqer65NqlhFBeWdu9xGAv2oDEjKOgNb2l3V89jZlb3R7yCNRue6AElsAeV55NdTnTxdWprdOzvbazvbp8zlUKmDpU9LWunrvpv/kY3jS2gs/FN5bWsYihTbtReg+WscmtXxdewaj4lvLy2bdC7AK2OuBjNZttC1zcxW8f35HCivNxSU8TNU+rdvvPVwzcMNB1OiV/uPSPh7bGPRISRguxeu6s16Vh6JbLb20UKDCxqFFdBb/KK/UsLR9jRhT7JH5niq3tq0qndloHAqvPMADzRLKFrKvroLnFbmA67ugo5NNs7GW7PnTkxw9h3apNN0/zALq7B9VQ/wBavzzdhwKAHKYYI/LhUKo9Kryy1G8lQM/XvQBI8npVW9ultbSS4k+6i5/GnlvasDxrOy6dHCpI8x+foK0ow9pNRIqS5YNnK3c8l1dPcStlnOT7UwZZgq5JJwB6mkAwKMsrq69VIYfhX0FrKyPEu3uOZXXduRhsOGyOh9KJFeNtsilGx0PWunY2c0kdsZI9uoL58jZ+4RjA/Q1nWQjv9RurhvLK+YFAZdx29OB6Y71zxru12jZ0kupj5+uKN1a77EsNTtbWOGQJOCueW2c8g+1SXFvYjSC6BSogDKwX5t/+9/Sq9t3RPs/MxM0v41a1Ty1kihhjjVFiViV6kkc5NVfyrWLurmbVixpt29jfxXSMflPzD1FeiwzLJEkqHIdQw+leYt07V2vhG4M2jorEkxsV59K4MfT0Uztwc9XE6COSp4pcd6oBsdqkR68s9E0ZVhuovLmUMPXuKyLu0nsX3oTJAe/dfrV2KTkVbilBBVhkHtQBnWd1uA5rTgmBHWsnULFrYm4tctEfvIP4feixudwHSgDdJyKp3Y+WpYpARTZxuWgDgPidYm88J6hEoyyp5g47jmvn5Ogr6k1W3EsTxuAVcFSPUGvmnxBp8mla3d2Eq4MUhx7r2NfO53Rd41Pkc2IWqZf8DXWrWetvcaRareOlu/n27dJIcfMMVt6Na+F/FE1zZ2ekXWi36wPMk0cpMS7Rkhh2Fcfpt7d6dfRXtjcPBcRHKOvUVs6p408Q6haPayXMMMUi7Zfs8KxtIP8AaIry6FaEYKM3t0tf/hjOMktzV+HUdpD4X8QavLdpZXNuY447ryvMMKk8lV9/WovGl5pt94YsXW+l1HUVuSpvTbeWHjP8JPciuc0XVb7R5ZHsZFUSrsljdQySL6Mp61Lrmu6lrMcUN7JGsEOfKghjCRp9AKf1iHseVLy/EXMrWOv8X6zqHh3xDYaRoyxJZpawuLURAidmHO71zVTwQi3Oq+J2n0+OCU2MjC22Z8pvQCse18Ya9BBFEJreV4VCwzSwB5Ix2AY1nWGranY6qdVtbyRLxmLNKeSxPXPrVyxMHUU76X2ByXNc3PC8SN8N/E8rwguhi2uy8rz2NafiXVr7SPBvh6105oreG8s2+0ARAmTnuawNb8Xa5q9k9ldTQR2zkF4oIRGHI9cdazL7UL6+trW3upjJFaIUgXGNi+lRKvGEOWHa19utwukrI6O+VLf4W6NeRxRiddQc7yoycdj6itv4g+I9Ul8GaCvl2uy+tm85ltxwQein+GuBk1G+l0qLS5JibOFzJHHjox6nNXLXxJq9vokmirNHJYuD8kkYYpn+6e1VHEpJxva6S+aDn3NfxDa7vhl4ent7Uu3mSLI8aZOe2SKX4kwxwweHQkKxM2mqXAXBJ9TTfCGo/Y9LaGz8WNpFyX+eG5h3wMvqv+1UPxF1231zUrP7NO10tpbiJrhl2+a3cgdhVVHB0XLq0inblOZ7V6n8DLNhbXt6V4kcIp9hXlmCSFUEsTgD1NfQnw70g6T4dtLVh+8K73+p5rfJqTnX5+iCgryOyslxitKMcVStFIAq+g4r6o7B1FFFABRRRQAUUUUAFFFFAEE65U1kahDlTxW24yKpXUe4GgDxXxxpf2DVDcRpiCc547N3rBHNex+I9Jh1Czktpl4YcH+6fWvJNUsbjTb17W4XDL0PZh61+e5/lbw1Z1oL3Jfgz77IcxWIoqlN+9H8UQYpMe1LRXzx7jE20YpaKAEIo20tFACYpcUUUAJtpCi5yVBp1FIBp6Yrrfh3pRluG1GVPlX5Ys9z3NYegaTPq18IYwViHMkmOAP8a9b0exitoI4Yk2xoMAV9Tw5ljq1Fiai91beb/wCAfOZ/mUadP6vB+89/JFyFoLWLzLiaKFR3kYL/ADptr4i0O4vhp9pqUNxcsCQkZ3dPevLJfDmpS+OtWiWOLUxanz0sruRsSxt/dPqK7Lw7rnh9T9hj0yPQ79eGtpYwjfg3evuz4ls6W8uAqk5pdKszKRd3H3B9xT396gsbc3118/8AqU5Y+tbE7qAFXgAYFAhs8tU5XyetLK9V3PNAAzZptFM82LcV81Nw6jcMigBxrl/HJbfa9cYNdRwRkEEe1c/43hZ7CGYdEbB/GujCO1ZGGJV6TObSyvGgEywMUIyDxyKr7ulbttNZ7rFW3idbc7H34QN2DCl0tbM6cpk8skl/tAKAnPbnt+Fer7ZrdHm+zXcwTtoPscH61tRLbvovAhjwjEswDbmzxz1BpqLEbNVC2/2U2xLscb/N+vXNP2vkTyeZjjH0+lHGMZ49M1rSQw5muFEXkG0AU5H38Dt60kLQedY27JDs8jecjrJjjcaftE+g/ZvuZQI9aXcPUVrWwjOqx/b0tkfyicRgbd/bI6ZqVxaDWIf3cbt5R38BQW7HHTPtR7byD2XmYZPFdb4I/wCQfN/10rn9aSOO9wjRsSgLbV24PuB3rpvCEPlaSHI/1jk1z4ySdG/c2wsX7U2aUcUhIAySAPc00SRl9iyIWxnAYZryD1CZGx3qxDJz1qoKerc0AakMvY8isnVLQ2kn2iHPksfmA/hNWopKuRFZEMcgyrDBFAGfZXG5RzmoW8SaGt9Jp8uqW8VzGcNHI23n6moZ4m0+6MbH90eUbtisDX9a0G6lOn22iw69qLdI44wVB/2n7UAdZP5c8ZeGSORfVGBH6V5L8aPD7SwR63bRkyQ/JPgdV7H8KveF9AvbX4hwW8ky2uyI3M9pbSMYogfupz1r0HU7SOaOSOSMOjgqynoQawxOHjiKbhImceZWPloYpa6f4g+FZvDuotLAjPp0rZjf+4f7prlxXxNalOjNwmtThas7MMUYpaKyATFLRRQAUUUUAFBFFFMBMCg8dKWruhaTea3qUdjZJudvvN2QdyacIOTUYrULXN74YaA2s64t1KmbS0IZif4m7Cvf9PiOBxWJ4Q0G20bTIrG2UYUfM3d27k11VrHgV9ngcKsNSUer3O2EOVWLMC4AqwKYi4xUldpYUUUUAFFFFABRRRQAUUUUAFRSqDmpaQigDMu7cMDxXLeJ9Bt9UtjHIu2QfckHUGu3kQEVSuYAw6VnVpQrQcJq6ZpSqzpTU4OzR4NrGl3mk3BjuYzs/hkA+Vqp17dqWmw3ELRTQrJGw5VhkVwms+CGVmk02Qj/AKZP/Q18RmPDdWm3LD+9Ht1/4J9lgOIqdRKOI0ffp/wDjaKtXum6hZOVuLWVMd8ZFVN1fNVKc6btNWfmfQwqQmrxafoLRRmkLYqC7C0U0Nk4GSfatCw0fUr5gILV8H+JuBWlOjUqu0ItmdSrTpq85JIoGtTQNDu9YmG1WjtwfmlI/l6102heCoo2Euot57jkRr90fX1ruLGxWNVVI1VR0AGAK+py7hqcrVMTou3/AAT5vMOIYRThh9X3KWiaTb2NskFvGEQD8SfU1v28QVelOhhA/hqcrtFfaQhGEVGKskfHznKcnKTu2c5qejyt4usNet5ljEULQ3Cd5FPSoPEOm2WsgW91arK7HCPjDqfY9a27yTAbmotDh824e6dflThc+tUSc7Hp/irwlH/xLpBrenjlreQ4lQf7J71o6L4o0vWiY4JGgul4e2nGyRT9D1rfnk5riPG//CJ3Eoj1a4W3vk5jlgyJ0+mKALdvql0vjG70i6K+UYRLa4HOO4rZNeW2N1rlx4n0+aGO51K2tG2pdPCUdoz2b1r1GgArmvE+l+GrdJtX1bzIs/eZJSC59AB1NbuoXlvYWUt5dSBIYl3MT/KuX0fT5vE2oR6/rUJS1jP+g2Z6Y/vt6mgDmtNtdQXxJpU0Mt1aWN3MTDbSSkuYx/EfTNem6lbLeWUtuf4hx9e1Z9zplxN4utNULIba3tzGq55DH2rYNNS5XcTV1Y80kjaGV4ZFIZSQRQVrq/FOkeepvrdf3qj94o/iHrXKA+uRXvUayqwuePWpOnKwbR6UbR70tFamQm0Z6UbR70tFMBAtBApaOWYKqlmJwAO9Amx1nbvc3UdvGMs7Yr0S2hWG3jt04VV21k+GtJ+wxG4nH+kSDp/dFbQrxsXXU5csdkerhaLhG73Z5LFbXiXt9d6gby9023umjuFjmIaIZ4OB1Fd94e0fQofL1TSg0gkX5JTKW49Kdo+lz2Wu6tcMImtL3ayjvnuCKyL63l8H6gdQsVd9Fnf/AEq3HPkMf419q4zqOxpRUdvNFcQJNDIskbqGVh0Ip7NtUtjOBkD1oAx7bVLy48aTabAV+xWsAaY45LnoKt6x4s03SZVtV332oN9y1txuYn3x0rzaG41iDUL+PUpbzSLW7nLyzxwFpHH90HsMV3fggeFoIzFoLxPKfmkZsmZvdieaAGT6H4k8VRmXXLoadaAborK3Pzn2Zq0/DdpZaXCLeztkgVThgo5J9zXQ278g1l6xF9mv1mQYjl5P1oAr+HNHls9X1XVbqVJZ76UbCo+5GOgrZuIgy9Kgs5NyjmtBBuoA5zWdMgvLaS2uoVlhcYZWGc14d438DX2hyvdWKPdWBOflGWiHv6j3r6Pnh3Z4rMurQNnjP4VyYvBU8VG0t+5E6akj5UU5GaWvavFfw40vUne4s/8AQLpjklB8jfUV5xrngjxBpRZja/aoh0eHnj6V8xiMsxFB7XXdHLKnKJzlFLNHNC22aGSM+jqRTN6+orgatuQOopu4eopVJY4RSx9AM0JNgLSE1r6T4Z17VGH2XTpdp/jcbQPzrvfDPwuiR1n1q488g58iLhfxPeuuhgK9f4Y6dyo05SOC8L+HdS8RXQjs4ysKn95MwwoHt6mvcfBnhWx0G08m1TdI3+slb7zGtnStLgtYFgt4I4YlGFRFwBWvbW+AOK+mwWXU8Mr7yOmFJREtLcL2q/GgFEcYHapQK9A1AUtFFABRRRQAUUUUAFFFFABRRRQAUUUUAIRTCmakooAqSQ5B4qlNaA9jWvimsgNAHOz2KsCGUMPQisq78OadNnzLOI59FxXZNCPao2twaidKFT4kmaQqzh8EmvQ4KXwbpLtuNsV9gxpYvB2kJn/RS2f7xNdybcelAt+elcyy7CJ39lH7jf8AtDFf8/H97OXtPD9hb/6qziU+u3NacFkMfdwPpWwIMVJHFXTCnGCtFJHNOcpu8ncz4LUKelXY4Rjpip1QU8LirJGBcCoLhto61ZbpVC7PymgDJ1KTjAPJNa9tF9msIoujYy31rIhT7RqkUZ5Abca2rpuT6UAVJmz3rOls7Nrg3DWsDzHgyFAWP41dlOTUDelACdsdB6Ck+lFZninUP7L0G6vBzIF2xj1Y8CgDEvv+Ko8SnTVydL05g1zg8Sydl+grrVVVUKqhVAwAOwrI8HaZ/ZehQwuMzy/vZ2PVnbmtigAooooAKxtZ0GG9YzQEQTe33WrZoq4VJU3eLJnCM1aSPPr3Tr2xci4gYL/fXlTVTcPWvSyoIwwBHoaqT6Xp8+fMtIyT3AxXfDMP5kcM8F/KzgNwpN4z1ru/7D0rH/Hov5mprfTbGDHl2sQI77cmrePh0TJWCl1ZxVjpt9fNiGFgvd34Arq9G0W30/Ejfvp/756D6Vq4orkrYudTTZHVSw0IO+7CiiiuU6Apk8cc0LwyoHjdSrKehBp9FAHJeHHfQNek8NTuWtZsy2Dseg7pXW1z3jywa50cX1uCLywYTxMOvHUVraNepqWlW19H0mjDH2PcUAWzhhtYBh6EZqO2tLSGczw2sMcpGC6oASKkpy9aALkDc9ak1WH7Rpr45ZPmWq0Lc1oWxyCp6EYoAx9Mkyo5ratz8vWufiUwXssJ42txW1aN8ooAu7ciopIsjpUydKU0AZk1rkdKpy2ec8Gt0qM1G8e7tQBy13otnc8XFpDL/vIDWRP4J8PyqytpNvgnnC4Nd4YBTTbiolShL4op/ITimcHb+BfDsOdmlQnPXcM1pWXhzTbUD7Pp9vHjpiMV1P2cU8QgUo0acdor7g5V2MiGyCgDb07AVbgtcdqvpEKkCitBleKHA5GKnRMVJiloAQUtFFABRRRQAUUUUAFFFFABRRRQAUUUUAFFFFABRRRQAUyWSOKNpJGCIoySTgCn1y3izStY1W9igt5Qllj5+e/9aAMnxR4sa432mlsyxdGmHBP0rQ8B699qi/s67k3ToPkYn74/xqj4v0m10fw5FFbr8zSje56tUOr6NJbaZZa1poKOiKZAo7+tAHoOPalC+1Z3h2/bUtLiunjaNyMMCMc1pUAJgUuKKKACiiigBknQ1l3rHBrSm6Gse/JwaAGaCu+9mmP8K4H41euTVfw8uLaeTjl8VJOTk0AVnPNRGnueaZQBh+K9S1DSYYL+2hWe0R/9LXGXCf3h9KzPEk8OraxodjBIslrIftTsDwVHIzXWSqkkbRyKGRgQwPcVwSeA7ka7Jt1B4dKwQqo3z7T1T2FAHUaf4gstS1aWwsI5Z0hHz3Kj90D/AHQe5rXqvp1la6faJa2UKwwp0VR+tWKAM+51NoryS2isp52jALFMVJcX629tHNJDJvkOFhA+YmsnUE26zcSSLeBSo2mAdfrVu83MtheJHM0cRO8EfOB64oAt2V8txI8LQywSqMlZB29c1XbWYxucWtw0CtgzAfL9antbv7a8qxQOsW0gSOMZPpWYkzRaPJpjW8xuSGVQF4PPXPpQBq3d/HbrFtR5nl/1caDlqbbX/nxTEW0yTQ/eiYYJ+lU9RiWGzs1nhmby1CmWE/NGcVLobTNLP88sltx5byrhs0ASHVYDYxXKq7GVtixD727uKW61HyZzBHbTXMqqGkWP+DPrVe1slj8RXEvlMEEYZD/DuPXFRan5MeoO0iXVu7KMTQ8h/qKANEXyvYi7ggmlz0jAw3vUOnam17LtWznRQSC7dAR2qXRWuGsEN0CHycEjBI7E+9ReH43jtphIrKTO5AI7UANi1Z5XZYdOuZFVyhcYxmrE1/DFfx2cgYNIuQ3Ye1YdmPJnkMq36t5xIEYOwjNX9QtWu9XX5XCmA4fH3W7UAXZL+JdSSxCsZGXJI6CrY6ViW1jLb6pZu5aVyGMsnvW3QBjy6/Yx602jX8clq8gxFJKP3c2ewNY3hXUINE07WbW/k2R6dOzL7q3IArptW02y1Wza1voBLGenqp9Qe1cdY+B7hPEPmX1811pyYZVJ5cjoG9cUAdR4Xu9Rv9MF7qMKQNMxaGMDlY+2fetUdaauB0GPanUASxn5qv2x5rPj61dgNAGfrC+Xq28f8tFBq7YtlRVfxEP3lq/sRmpNPPAoA14jxT6jh6CpKACiiigBMUYpaKAGlR6VxPjvX2V/7NsZdrA5ldTyPat/xfqcml6U0sMbNK52KQPuk965KDQZI/DN3ql5n7RKu5A3UD1+poAveFvFvKWeqtg9Fm7H2NdsrKyhlYEHoR3rh9A0W01vwvF5ieXPGxCyjqfrWv4QsNY08zQX8ivbr/qvmyf/ANVAHR0UUUAFFFFABRRRQAUUUUAFFFFABRRRQAUUUUAFFFFABRRRQAUUUUAcd8UGb7Dapn5Wl5FdNpUarpdvHjK+UBg/Sua+J6Z023lz9yXpXSaK5k0m1c9TGP5UAW1VVACgAegpaKKACiiigApDS0hoAim4FY+ofdNbE/SsfUPumgCfQl26axznc5onY0aC27TmU/wuaLigCpJTKe9Yuva1DpieWoElyeif3fc1lWrQox55uyA1ZZI4kLySKijqWOBWPd+JtMgJVHedh/cHH51xt9f3d9IXuJmb0XsPwqtXz2IzybdqSsvMjmZ1knjCMD93YuT/ALT0+PxfbkjzLORR3IYGuRorj/tjF3+L8BXZ6BZeINLuiFW48pj/AAyDFainIypyD3HevKiK0tJ1q909lCOZIs8xsf5V34bPHe1ZfcNSPQ6KpaVqNvqNuJoDgjh0PVTV2voIVI1IqUXdFphiiiirATeu/Zu+YDOPalpNoznHPrSigNAoPNFBoAM0EgLkkAe5qrqN5FZxbpOXP3VHU1zd5e3F0xMjkJ2QdBXzOecUYbKv3fxVOy6er/Tc9DB5dUxPvbI37nVrKElfMMjDslVH1+PB2Wz+2TWHtpa+AxPG+aVZXptRXkr/AIu57cMnw8V72ptpr8eButnHrg1at9XspSFLmM+jCuapCPalh+N80pyvNqXqv1Q55Rh38N0dqjKy7lYMp6EUo61yFpeXFq4MbnHdT0NdHpmoQ3q/L8sg+8hr77I+KsLmj9nL3KnZ9fRniYvLamH97dGgnWrtvVKPrVy36ivqDziDxJ/qbb/fo0/oKXxH/qbb/fNJp/QUAa8PAFS1FD0qWgAooooAKKKKAGuiv95Qw9CM1l+LRjw7d/8AXOtasrxd/wAi9d/7lAGd8OP+RdX/AHzXS4rmvhv/AMi6P98101ABRRRQAUUUUAFFFFABRRRQAUUUUAFFFFABRRRQAUUUUAFFFFABRRRQBynxLVm0RGA4WUZPpW14akWTQ7RlzjyxWd8QI/M8OzHn5WBqbwPN5nhu2JIJUEcUAblFFFABRRRQAUUUUARTDIrIv14NbMg4rLvV+U0AR+Hm/cXEZI4fIqa4GM1U0Jtt/NF2dc/lV64GTQBz3iTU10yyMgwZn+WMe/rXnUskk0rSysXdjlmPetXxbem81qUBsxwnYg7e9ZNfGZpi3XrOKfurYhsSlp0MZlnSIHBdgufSnTwtHcvbj52VtvA615yT3JI6KkktrmOVYZIJFkb7q45NLLa3MUwhkt5Fkb7qkcmnyy7ARUVYu7K4tIIpbhShkJ+Q9Riq9EouLswLOl302nXi3ELezL2YelejWdxHd20dxEco4yPavLzXUeBLxt8tg5yuN6Z/WvZybFuFT2Mtnt6lxZ1tFFFfVFBRRRQAVBe3KWtu0z9B0HqamPWue8R3Be7W2B+VBk/WvE4hzT+zMDKtH4tl6v8AyOvBYf6xWUHt1M6eaS4maWU5JP5U2kPAqxJBDHCjyTkO67goQn9a/DeWriZSqN3e7bf+Z9g5QpJRIKKd5M3k+d5TeX/exxR5U3k+d5T+X/exxWfsan8rK9pHuNopfLmAVjG2H+7x1+lK8U0bbHicNjOMdqPY1P5X9we0j3G0sUkkEqyxnDKcikw2A20gHofWg0oSlTkpRdn0Y2lJWex2GlXSXlssy8How9DWvbjpXF+F7rydQ8g5CSj8M129uvzCv3ThzNf7TwMakviWkvX/AIJ8dj8N9XquK26FDxCR51sncAmpbFRgYqrrDeZq23+4oFXrJcAV7xxGlD0qSmR9KfQAUUUUAFFFFABWJ44do/DV0VODgCtuuY+JEmzw/t5y7gcUATfD6NU8NwsM/MxJroayPCMRh8P2i7Qp2Z4rXoAKKKKACiiigAooooAKKKKACiiigAooooAKKKKACiiigAooooAKKKKAM7xHD9o0S7j55jJrD+Gk2/R5ISeY5DXVToJIXQ/xKRXD+AWNrrl/YMcckgfQ0Ad3RRRQAUUUUAFFFFADW6VQu1JFaJFVblSaAMFH+z6lFKeBuwfpWxqh2W00g/hjLfpWVqUZ2mrzS/atAkcZL+Uyke+KmbtFgeOu2+RnPVmJoq3ptrFcGdpzMEhTcViXLHnpT7nTyZ4UtN7iVN4Enyso96+B9nOS5kjOxVtZFiuYpGyQrAnFXJ5dP/tEXUcs0itIWddu0gfWoP7Pu/tQthGC5G4EMNuPXPTFCWF01wYQqblGSS4249c9Ka50rW6iL9xqVr9ps2hQhINxJAIzmoLbUI4xb+YJGMZfcc8gN6VUltLmPzt8ePJAL89Aeh96elhdMWAjUbUDsWYABT05q3Vqt7f1/SGOv5oGtYLa3kklEZYl3GM57VTqwtjdNam4EY8sDP3hkj1x1xSmxuha/aPLGzG7G4bseuOuKzkpzd7CK9aHhqTydctm3YBbafxqvNY3UMAmkjAQgH7wyAemRUmgo0mtWqrj/WA81eHUo1od7oZ6TSUtJX3poFFFFABXH3jGS9mc9d5rsDXJxwrNqkkUhZRuYnA54r4Dj2M6lKhTj1k/vse3kzUXOT6Iqt0q5LcpJZRwm4kXam0pt4J+tRS242RvB5p8xioRxg5pslrOkixmMFn4XacgmvzmlHEYdyUY3Tsn2181Y9uUqVXlbexIl0g2fewIDGR2zUpvofsgXZiTy/L6VWe1uFmWIopZumGBFI9vMsmzaCdu7g5BH1rWOJxkL+75bf15EeyoSa1J4rhWvbdgGIVAmM+1WGCRS28QZ3+Rgc9Rms+O3mkKbFzvyV57CnJbzybmUBgpxnd1Pt61VDFVox1hdt3/AC/4BM6VNvSVie/VIoLaFGJKg5B6jmqlPjtriRDKq5HbLcn6etAt5zAJdoCdRk4J/CuXEU6teftI02lbs9kjelKEI8rlcLV/Ku4pOm1wa9KtduzzD0C7q8yiG6SNV6lgB+dehalL9n0oLnDuAgr9A8PpS5K8emn36ni54lzQMyFjNdyTf3nJrctFwBWXpsOFFbVumBX6QeCTpTqAKKACiiigAooooAK4n4mSblsrUHl3zjNdtXBeJCb7xvZ2igMseMj9aAO00yIQ2EEWMbYwMfhVmkAAAApaACiiigAooooAKKKKACiiigAooooAKKKKACiiigAooooAKKKKACiiigAPSuAvv+JV8QI5hxHOR+td/XGfEu0bybbUIwd0TbSR+lAHZg0VS0O7W90u3uVbO5Bn61doAKKKKACiiigAqKVcipaawzQBkXsYYGq2jyCO5ktZD8koOPrWrcx/Kaxb+FlYSKcMpyDQBwd952i6rqFsm5HbKow7AnINMi1hhepdSR738ry5c87veuk8b6e2o6fHrFsoM0Q23Cjrj1rh6+KxkKmFrOHS90Q9DVbVl+3RzhHWNEKAKQDj+VNm1G2mkmV7VhBKgVtnDZHes2krl+sVNriuaTajDI8ySQP5Esax4VvmAXoabc6gkiTxrCwSSNY1yc4A9aoUUvbTta4XLkl1by2qLLBIZ44/LRlbC49TVptZzY+T5JEvleVuAHT69ayaKI1prZgaVzqUU2nG38lmkKqNznO3HoetWvBNv52qmYj5YVJz7msMKWIVVJYnAA7mvQvDun/2dpyxsP3r/NIff0r0stpyxOIUpbRHHVmlRRRX1xYUUUUABrmtQLWOtNMucMpK/jXS1na7Zm5td8YzJHyPcelfN8U4Cpi8DzUfjg+ZfLf/ADO/Lq0adW09nozEF9Lvt5Hy8kJOGP8AED2pbi+8x4iqMqo+7A4/lVMZ6Hg96dX428wxKTjzb2/D+kfUfVaV72Lb3kZmVxEcBSrE9WzTBdRo0axxN5SqVwTyc1XpOM0SzGvJt3X3f12QLC010LIukXYkcbBERlG48nNMiliFsIZo2bYSVKnHNRUVH12re9/wX9dEUsPC1i3a35it1jMeSmdpwO9JHeqtq0Txl2wQM9BnvVWmtgVosxrpJc2iVtuhLwtLexf8N2zXerwR4yFO5voK6jUpftWoeWp+SL5fxqlodu2l6W1y64urnhAeqrVzTrfkE8nvX65wflksFgFKovenq/Lsj5nM8Qq1b3dkX7OPaoxWlGuBUFtHgCrajFfVnnC0UUUAFFFFABRRRQA2Rgqlj0Aya4Twkv8AaHi+81A5ZUJ2k/kK6bxdefYdDuJc/My7V+prN+G9n5OkNcsCGnfPPoKAOpHSiiigAooooAKKKKACiiigAooooAKKKKACiiigAooooAKKKKACiiigAooooAKoa/ZrfaVcWxGSyfL9RV+kIoA474b3p8i402Q4eJtyg+neuyHSuA1QHw/4zjvFG23nOTj0PWu+RldFZTkEZFAC0UUUAFFFFABQaKKAIpEyKzruEMDWqagnjyOlAHPQSfY5zvXdC/yyL7VzPi/wu9mTqGmK0to/zFV5Kf8A1q7K8twQeKi0y7Ns/wBluP8AUt90n+GuTGYOniocst+4WPJwciivTdd8I6dflpoB9mmPO5Pun6iuRv8AwjrFsT5apcLngoeT+FfL18qxFJ6K68jOzMGirkulanEC0ljMAP8AZpY9I1SQgLZSjPTIxXH9Xq3tyv7hFKhFZ3CIpZjwABya37LwrfSkG5kSBe46mul0rR7LTl/cpuk7yPya78PlFeq/eXKvP/IpIy/DGhfZCL29A87GVQ9E9z70++8X6TDObey87UrnOPKtl3c+5rofryO9ecx+G9Pt/Gl1p0k9zZtcr59lPA+wg/xJ719Th8PDDwUIIpKx2Gh3et3UssmpabHYwY/dLvy5PvWsK5kaX4tswBZ+IortB0W7hyfzFPWfxquVaw0mU/3xIQD+FbjOjornDqXi4jYPDtqH6bzc/Ln1pTN42fCiz0i3/wBsuWH5UAWdavtbsbvzLPSRf2W0bhG+JQe/Heo9O8V6Pdzi2klezu+AYLldrZ9KrHR/E17/AMf/AIkNuh6pZxBf1NYml6Bpd146It/PuItMUNPPM+8yzHoM+1AHTaxpeS1zarz1ZB39xWJnkjoR1BrtvfvVK+0y1uhuZdkn95a+A4g4MWKm8RgrKT3j0fo+n5Ht4HNXTShV27nL0taE+jXcZPlFZR+Rqq9leqD/AKNJx6CvzzEZNj8NJxqUZL5N/ke7TxdCorxkiGkJqdLG+kxttZDn2q/a+Hb+Zh5m2FfUnJpYfJ8fiJctOjJ/J/mwqYujBe9JGQW9Mk9gK6Lw9oZA/tDUlMcKfMqN1b61saRoFlYjzn/eyLzvft9BUOoXTX0wjjyIEP8A30fWv0DIOC/YTVfGu7W0Vt8+54eNzb2icKW3cY0jXl0ZmGF6IvoK1rSEADioLK3CgfLWpCm3GK/Qzwx0a4xUtIOlLQAUUUUAFFFFABQelFR3MywQSTOcKiljQBxXxCuWu7+00iHJYsGYD1PSuw063W0sobZBgRoBXFeEIn1fxNc6vMCUjYlfr2rvhQAUUUUAFFFFABRRRQAUUUUAFFFFABRRRQAUUUUAFFFFABRRRQAUUUUAFFFFABRRRQBgeONL/tDR3aNczQ/OvqR3FReAdT+26SsEjZng+VgeuO1dGy7vcdxXn18r+F/FguI1P2S4PI7YPX8qAPQqKZDIskSyIdysAQR6U+gAooooAKKKKACmsMinUGgCpNFmsq8tSc/LW6y5qvPHmgDK0/UPswFvdZMfRX/u1pyRBl3LyD0I71n3druzxVe0u57BtjZkh/unqPpQBekQ+9V3U+9aMUkN1HvhcMO47io5IfY0AZxFJVt4j71C0ZHY0AQ1S1LS7PULm0uLhGMto++JlOCD/hV8rSbaAEopaiup4ba2e4uZVihjG53Y8AUASUVwcXj/AD4gdJrKSPSSFCzFfmXJ4c/7Jru0ZXRXRgyMAVYHIIoAWqWk6ZaaXHLHaRlRNKZZCTksxq9S4oAbS04LT0TNAEQWpY1Oe9TRx5qeKH60XFYijjOatIixoXkIVQOSaZcTW9nHumbnso6mse5nuNQcBxsiB4Qf1oGP1C8kvX8mHKwA9f71TWVtgD5afaWu3HFaUMe2gAhjwOlWFGKF4p1ABRRRQAUUUUAFFFFABXJfETUvKtI9NhJ864PIH92umvbiO1tZLiZtqRgsTXD+HbeTxB4kl1a4U+RE2VB/QUAdR4U03+zNHigI/eEbnPua16BRQAUUUUAFFFFABRRRQAUUUUAFFFFABRRRQAUUUUAFFFFABRRRQAUUUUAFFFFABRRRQAVkeKtJXVtLeHA81ctE3v6Vr0GgDjPAGrthtHvCVmiJ8vd1IHUfhXZ1xHjnSZrW6TXLAFXRgZAvY+tdF4a1aPV9OSdSBKOJF9DQBq0UUUAFFFFABRRRQAU11yc06igCtLHkVRuLbNaxGajkjyKAObaCa3k82FyjD071dtdWU/Jepsb++o4q7Nb57VRnswR0oA0VVJU3RMrqe4NQyQnPSsgQz27boJHQ+3SrMOrXCfLcQhx6rwaALDRHPSozGanh1GxlODIYz6MKsiOOQZjkVvoaAM0xn0rA8ReHZtc1C1W7u9ulQ/O9sgIaV+24+ldh9nYds0xoD6UAcLa2dvP8Qtas5reN7dtOhRoiPl2+laXhrRLjRTc2q3rT6eW3WsTj5ofVc9xTdMjz8U9bX/pwh/ma6oQHPSgCiEPpTljJq+tufTFDCGIbpJUX6mgCosRqaOE5HFRy6nYREhWaU/7IqpNqt3L8tvGsa+p5NAGoyxwpumdUA9TWdc6szZjsY/8Atow/lVMW8szb5naQn1q9b2YUDigCnFbSSv5kzF2PUmtK1tgO1WIoMdqsxpgUAMii29qmUYNKKWgAooooAKKKKACiiigApGpawvF2tJpWnnYwNzIMRr6e9AGH441GS/vo9CscsxYeZjufSuq0HTotM02O1jAyBlz/AHm7muf8B6K0SnVb0FribJTd1APf6muvFABRRRQAUUUUAFFFFABRRRQAUUUUAFFFFABRRRQAUUUUAFFFFABRRRQAUUUUAFFFFABRRRQAUUUUAMmjSWNo5FDKwwQe4rz2+guvCOurdW+57KU/d9R/dPuK9Fqpqljb6hZyWtwu5HHXuD6igB2n3kN9apc27h4nGQas153ZXF74R1ZrW5VpLGRuD2x6j3rv7aeK4gSaGRXjcZVgetAEtFFFABRRRQAUUUUAFFFFADWXNRvHx0qajFAFF7fOeKrS2oPYflWsQKYYwe1AGDJYqSflFQNZspzGSv0NdE0K+lRmBc9KAMJBexH5bmUfjmnC61Nc/wCkE/Vc1rvbj0rmfFOqXugalBdXFqJdCZdk8kYy8D/3j/s0AZem3F6vxK1dxIPNNlFk7e2TXRm61Nm5uCPouK56zvdOi8fa5qcl1H9hXTIZPN3DaRz0rW8GX9/rsVxqVxZi1092xZIw/eMo6s31oAsst5J9+4lP40i2LMfmy31NbawDPSnrCAaAMmKxx2FW4rTHar4hUVIEx2oAqxW4x0qZI8VMBxS0ANVcGnUUUAFFFFABRRRQAUUUUAFFFVtRvbextXublwkajk+p9KAI9Y1G30yye6uGAVRwO7H0FcX4fsbnxLrD6tqIP2ZG+Vex9FHtUare+MdYLHMVhCenoP8AE139nbQ2lslvboEjQYUCgCVFCgAcADAFLRRQAUUUUAFFFFABRRRQAUUUUAFFFFABRRRQAUUUUAFFFFABRRRQAUUUUAFFFFABRRRQAUUUUAFFFFABRRRQBQ1vTLbVLFrW4Xg8qw6qfUVxVld6h4R1E2d4GlsXbgjpj1X/AAr0SqWr6dbalaNb3KblPQ91PqKAJrK6hurdJ7eRZI2GQRU9edE6t4Pvf+e1i7dex/wNdvpGp2mp2ontJNw/iU9VPuKAL1FFFABRRRQAUUUUAFFFFABSUjNgVE8uKAJGbFMeTFU5bjB61Tluvm65oA02mHrUEzRTRtFMiyRuCrKwyGHpXN6z4l0jS0L6lqtnZgckSzAH8q5LUfjF4Dsw27xBHMVxxChbP0q40py+FESqQj8TSNOw+HOnW/iOW6mu3m0vIeOzJ6tnIVvVR2FegLMqqFXaqgYAUYAFeN/8Lz8BZz/aV1/4DmtLTfi/4DvCmzxFDEXGcTKUx9at4eqvsslYik/tI9XSUHvUqSCuU0vXdP1CMSafqFtdoe8MoatWK8B4J59Kxaa3NU09jaDClzVCK4B71ZSUN3oAnopARS0AFFFFABRRRQAUUUUAFFFZmu6zaaTamW4YF/4IwfmagC1qF7b2Ns9xcyCONRyT39q4OWTUPGOpiONWhsIm79APU+pp1na6n4t1D7Tdl4bFTwO30Hr9a7rTrG3sLZbe2jCRr2Hf60AGm2dvYWi21tGERR27+5qzRRQAUUUUAFFFFABRRRQAUUUUAFFFFABRRRQAUUUUAFFFFABRRRQAUUUUAFFFFABRRRQAUUUUAFFFFABRRRQAUUUUAFFFFAEN1bxXMDQzxrJGwwVYcVw+qaDqGg3R1DRZHaIclOpUehHcV31BFAHOeHvFFrqIENxi3uhwVPRj7V0Y6VzXiLwpa6gWntcW1z1yOjH3rFs9c1jw/Mtnq9u8sA4D98ex70Ad/RVHStVsdSgEtpMr+q/xD6irpPFAC0VkaVr9lqN/PZw7xJF/eGN3ritfNABTGalZsVWnl2r1oASaUKOtZ91dY6Hmor66CozMwVQCSSeAPWvnD4xfGaS4efQvCMzIisUnvx/F6hP8a2oYedeXLEwr4iFCPNI9M+InxU8O+Ew0M1x9tv8AHFrAct+J6CvBPGPxj8Y68zxWt0NIs24Edt98j3brXnjs8kjSSO0kjHLOxySfc0le9Qy+nTV3qzwa+YVarstEOuZJrqUzXU0s8jclpHLE/nTAB6ClortUbHC9QpCqnqoNLRTsBJaXFzZyiWzup7aQchopCpH5V6R4R+Nni/RWjh1KRNYtB1E3EgHsw/rXmdFZVKFOoveRrTr1KbvFn2V8PfiT4e8XRBdPuxFeAfPazHa6n29a762uckc1+fdrPPaXUd1azSQTxnKSRthlNfQvwW+MX9pTxaB4qnSK8OFtrs8LL/st6GvFxWXOmuanqj2sLmKqe7U0Z9Hwyhu9WUbNYVncZA55rVglBWvMPULVFNU5NOPSgAorIuNes4dai0o72mfuOin3rWzQAtIzBRk4ArO1jWtP0uMtczjf2jXlj+Fchcalrniec21hE1va55boMe5oA2PEfiy3tCbbT8XNyeOOVU/1rO0Xw1d6pc/2jrruQ3IiY8sPf0FbXh3wxZ6WokfFxc93YcD6V0AoAZDGkMSxxqqIowABwBT6KKACiiigAooooAKKKKACiiigAooooAKKKKACiiigAooooAKKKKACiiigAooooAKKKKACiiigAooooAKKKKACiiigAooooAKKKKACiiigAqC8tbe7gMNxCsqHswzU9FAHFan4PmtpftWiXDxOOdhbH5Go7PxXqGnyC11q0cleN4GD/wDXruG6Vy/iLxFocRe1uIReyr8pQL0P1oA53Vby2ttfh1nTZlaKQguo4I9QRXottPHcW0c8bAo6hgRXlSaZd6pcs+m6bJHCx4BPA/E16D4WsbzTdKW1vZEZlOV29h6UAaUz9ayr6YqODVu7kxXnXxg8Wp4U8IXeoqy/anHlWyk9XPf8KqMHNqKJlNQXMzy79oj4kzRyyeEtDuSr4/06eNuR/wBMx/WvAwOKfPNLcTyXE8hkmlYu7HqSetNr6nD4eNCHKj5XEV5V58zCikJx7UZre5gLRSEgdTSincAooopXAKKKKYBSY7jgg5BHUGlooA+kP2efiO+rWy+GdYnzqEC/6NK55mQdj7iveLGbK1+f2mX11pep2+o2UhS4t5BIhHqK+1fhv4mi8T+F7HWYsK0yYlQH7rjqK+ezDDezlzx2Z9Bl2KdSPJLdHoEL5AqPU7yOxsJbqQ4VFz9TUdrJkVm+MtN1DVNPSCyaMKDudWOC1eaemct4cvbOLULjW9Tm+YsfLTqxJq9ceJNY1iU2+jWrRoeN+Mn8+1YC2c2lXgbVdLlljHbOB+YrufDniDRbrZaWi/ZpCOIiuM/SgDP0jweGlF1rErTysclM5H4muttreG3hWGGJY0XoqjAqQUtABRRRQAUUUUAFFFFABRRRQAUUUUAFFFFABRRRQAUUUUAFFFFABRRRQAUUUUAFFFFABRRRQAUUUUAFFFFABRRRQAUUUUAFFFFABRRRQAUUUUAFFFFABRRRQAGs5dD0sXjXf2OMzMcliM81o0UANVFRdqgKPQCo5uBUpqvdHANAGXfycGvlP9p/Xm1DxhBoscm6Cwj3MB/fb1r6k1GTaCxPQEmvhrx1fPqXjXWL2Rtxe6cA5zwDgV6WV0+aq5djzM1qctJR7mNRRRX0HQ+fOi+Gkekz+PNJtNcgjn0+5m8iVXOAN3AP4Gu6+GvgXRH8c+JbTxNAX02wnNjbq3AM0hIjP4DFeSLI8Mkc0ZIkicOpHqDmvYPjF4s0uTwzokug3SPfajcRanqAjPzLJGoAB9DkGuLEKfMlH7Wh24Vw5W5dNTmdI8OWGl+GfHWp65aCWTS3FhZBzjE5Y8++BVLS/h/qV3aWTTa1olneX6g2VnPdASzg9On3c+9dZ8eNc0a78OaXb6JeRzNq039qagseP3cmwLtPvwTWzZ2FnYXfh+Xwf4Z8Lano4S3ludRvZt1ysnBkJBYbdvYYrL201Dm6v9DR0YOXL2/U4D4c+Ab7xL49bw1qDx2P2SbZfLJIEkUc8ID941R8ZeDNS8O+KI9DD215NdTsloltMJGI3YUNjoa6a/17SLX9phvEUl2kmmJqwkNxGcrt27d30zUZs08DfGrTdd1S8s7nTbjUnu457WUSAxMx+Y+nWrVWane/S9vMzdKHI1baVr+Ri3vw/wBUggu/s2qaTqF9ZRmS8sLafdNCo+9x3x3xUPhDwPqniTSJtYjvtN07TIpfJa6vZti78Z2ivTrrUNY0vU9b1y30/wAC6VaMkxt9RT5pLlHzgKA2dzA+lcHbXtif2fL3TWuIheNrqTCAn5tu3rj0pU69WUd+q/Ec6NOMvv8AwOJu4fs13NbmRJfKcpvQ5Vsdx7VHSKOBS16COF7ga9x/ZS8QNHfaj4cmk+Vx58IJ6Eda8OrrvgxqDaZ8TNHmViBLL5TY5yDXPjKanRkjpwdT2daLPtyxfIFakJyKw7B+a2rZuK+VPqiWSOORdsiqy+hGRVGHRdMhvBeRWkaTDowHStAUUAA4ooooAKKKKACiiigAooooAKKKKACiiigAooooAKKKKACiiigAooooAKKKKACiiigAooooAKKKKACiiigAooooAKKKKACiiigAooooAKKKKACiiigAooooAKKKKACiiigBDVW7+6TVo1WuhwfpQBzmtf8AHtP/ANc2/lXwhqP/ACFLz/r4f/0I195auheCRBwWRgPxFfCOuQtb67qFu+CyXMgOP96vZyl6yPGzZaRKhppkjB2l1B9M1JCqPcwxyyeXG8iq7/3VJ5Ne3+I4Z/Cd1b6dovwz0vXPDRhRjetCZpbpSMu28fdNelWr+zaVr3+R5dGj7RN3sl5XPDTQFA6CtvU7Sz1nxk1j4UsLmGG7mC21pN9+Nj1U+wrVvPAd0ltenT9a0zVL3T0Ml7Z2zkyRKPvH/ax7VftoK3M7XJVGbvyq9jjwoHQAZoC4BALAHqASAa6Lwv4Tuta0u41ma/s9L0m3kEUl3dNhTIRnaoHJNN17wlqGlalpdqLq0vIdVKiyuYJN0cmTjn05pe1hzcrYKlO3Mkc9t+XbgYoCj3/Ouh/4Q/WP+E//AOEI3Qf2p9o+z53fJvxnr9Km8L+CdU1/VdXsYbqztV0fJvp7h8RxgNtJ9+aHViveuCpTb5bHMFVwAc4HQE8CjAznHNdronheX/hItb02wOk+IFs9NeczmQiJVx99PVhWh8KvhxF4w8N6tqtxqltAbeAm2VpwjLIO8g7L71Lrwim3t/mXDDzk7Ja/5HndLXQ2vg7VLm61u3trizuDotv9oupIpMoy/wCye9U9P8P6hf8AhbUPEkHl/YbCRI5sn5st0wKv2sO/9Mz9lPt/SMqtTwfJJF4u0iSNirC7jwR9ay63Ph5a/b/HWjWu1juukJ29cA06tuR3ClrNJdz7j0/t71t21YtgvPHQVt2wr5A+wJxS0CigAooooAKKKKACiiigAooooAKKKKACiiigAooooAKKKKACiiigAooooAKKKKACiiigAooooAKKKKACiiigAooooAKKKKACiiigAooooAKKKKACiiigAooooAKKKKACiiigANV7gcGrFRzDIoAwr9K+MfjhpLaN8StSj2FY7lhPHx1Br7YvYzzXz/8AtS+F2vNGtvElvGWmsj5c2B/yzPc/Su/LqvJWV9mcGY0nUou26PnNDH5iGVS0W4bwp5K98V67peh31q8Gq+Cvihp9joQ2OyXt8Vltx/EjRn734V5B157UhjQnJRSfpXu1aTqW1PBpVVDdHqF14w8PQ/Hy18UWgQaVDKqSzxptWRtu1pdvoTzXQ3+qaxpkWt6s+teCtPs54pVtZbONZJ7tX/h2jlcjqTXiFNEaKchFB+lZPCrSz8jRYppu/qejeGY7fxJ8Hm8JWd9YW+s2+rfbFgvJxEs0ZGMqx4yKw9Y02z8Ja1oONch1W6tpUuL2G1ffFbEODsVuhOPSuWZVYfMoP1FAULwoAHtWqpSUnro/1M3WTitNV+h7zHpOlzfGKL4nxeMPDw8PPeC7O+5xcL8mCnl9c5rjvB2taRHb/E1572GEanbOLJZDgzEyZAA9cV5t5cec7Bn6UpVTjIB9Miso4bu+34GjxLbul3/E7r4K6lp2l3XiBtQu4bRZtDmhi8w43yEcKPenfBG703Ov6DqOoQadJrOmm2t7i4OIhJngMe2a4QqD1AP4UjKGGCAR71rKipc2u9vwM41nG2m1/wAT0X4eyaX4T1zxJ4U8Q6va26ajYGyXULc+bAjnkNkdV962/wDhH7Tw/wDA/wAV29v4l0vWy9zbszWJJEfPGc+tea+FtevPDmoG8sYLWbfGYpYbmISRyIeoINX9d8YXeoaGdDsdK03RdMeUTS29jHt81x0LE8n6VhUo1HJW20v8jaFaCh562+ZznavS/wBmzRzqXxFW9ZcxWERkJ9GPArzMnaK+pf2bPCraP4OGpXEWy71JvMORyI+wp4+ryUX5jy+k6lZPsew6ehxWxbjiqNmm0CtGIDFfMn0w+iiigAooooAKKKKACiiigAooooAKKKKACiiigAooooAKKKKACiiigAooooAKKKKACiiigAooooAKKKKACiiigAooooAKKKKACiiigAooooAKKKKACiiigAooooAKKKKACiiigAprU6g0AU7mMsDXPa7p0F9ZT2d1EssE6FJFI4INdTIKz7qHINNOwHwr8S/CN34N8UT6bMrNauxktJscOh7fUVzVfafxM8E6f4v0GTTryNVmXLW8+OYn9fpXyD4t8O6r4V1qTStXgMcqn5JMfLIvYg19HgcWq0eWW6Pm8bhHRlzR2ZlUUUV3nAFFFFABRRRQAUUUUAFBorpPh74M1bxrrAstPQpboQbi5I+WNf6n2qJ1IwjzS2KhCU5KMVqavwX8Ey+MvFCNOhGl2bCS5cjhvRB9a+xdLtFiiSOJFSNFCqoHCgdBWF4D8Kad4X0ODSdMj2xR8u5+9I3djXYWsOFr5nGYl156bH02Dw6oQt1J7ePFWlHFMjFSCuU6wooooAKKKKACiiigAooooAKKKKACiiigAooooAKKKKACiiigAooooAKKKKACiiigAooooAKKKKACiiigAooooAKKKKACiiigAooooAKKKKACiiigAooooAKKKKACiiigAooooAKKKKAENQyx5FT0hoAyrm3yOlch468H6P4q0p9O1e1EiH7ki8SRn1U9q7948iqk8AP8NVGTi7p6ilFSVmtD4x+Ifwj8ReFpJLqzjfVdLUkiaNf3iD/aX+tedbhkjoR1B7V+gdxZ5yNvB6+9ef8AjH4U+E/EQaS60xba4OcT23yNn1OODXq0MztpUXzPHxGV3d6T+R8e0V7br37PeoREvoetxTL2juU2n8xXKah8GPH1pnZp8F0M4zDMOffBr0oY2hLaR588FXhvE89ortv+FTfEL/oX3/7+r/jV7T/gt4+u9pksLa0BPPmzDI/AVTxVJfaRCwtZ7RZ53QoZ3Ecas7ngKoyT+Fe6+H/2e5mdH1zXBt/ijtU/qa9W8GfDXwt4b2tp2lxtcAf6+b53/XpXJVzKlH4dTro5ZVk/e0PA/hx8G9c8RSRXmtLJpWmHBIYfvpR6Advxr6Z8I+GdL8PaXHpukWUdtbIOi9WPqT3NbkFp6itCCBR2ryMRiqld6vQ9jD4WnQXu79yK3gCgYFX44wBQiDFSCuY6QFLRRQAUUUUAFFFFABRRRQAUUUUAFFFFABRRRQAUUUUAFFFFABRRRQAUUUUAFFFFABRRRQAUUUUAFFFFABRRRQAUUUUAFFFFABRRRQAUUUUAFFFFABRRRQAUUUUAFFFFABRRRQAUUUUAFFFFABRRRQAGmFRT6KAK7xA9qry249K0KaVoAyXtB6VCbIZ6VteX9KRoxmgDE+w8+1OWy56ZrX8kU4RCgDNjtQO1WI7cccVc2Uu2gCFIgtTKuBTqKAAUUUUAFFFFABRRRQAUUUUAFFFFABRRRQAUUUUAFFFFABRRRQAUUUUAFFFFABRRRQAUUUUAFFFFABRRRQAUUUUAFFFFABRRRQAUUUUAFFFFABRRRQAUUUUAFFFFABRRRQAUUUUAFFFFABRRRQAUUUUAFFFFABRRRQAUUUUAFFFFABRRRQAUUUUAFFFFABRRRQAUUUUAFFFFABRRRQAUUUUAFFFFABRRRQAUUUUAFFFFABRRRQAUUUUAFFFFABRRRQAUUUUAFFFFAH//2Q==">
            <a:extLst>
              <a:ext uri="{FF2B5EF4-FFF2-40B4-BE49-F238E27FC236}">
                <a16:creationId xmlns:a16="http://schemas.microsoft.com/office/drawing/2014/main" id="{7C050390-8606-461D-BD27-C9575B7E31D2}"/>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Textfeld 5">
            <a:extLst>
              <a:ext uri="{FF2B5EF4-FFF2-40B4-BE49-F238E27FC236}">
                <a16:creationId xmlns:a16="http://schemas.microsoft.com/office/drawing/2014/main" id="{470EA364-A162-3FEF-B7F3-369EA5D76E40}"/>
              </a:ext>
            </a:extLst>
          </p:cNvPr>
          <p:cNvSpPr txBox="1"/>
          <p:nvPr/>
        </p:nvSpPr>
        <p:spPr>
          <a:xfrm>
            <a:off x="7220576" y="4754924"/>
            <a:ext cx="1625712" cy="276999"/>
          </a:xfrm>
          <a:prstGeom prst="rect">
            <a:avLst/>
          </a:prstGeom>
          <a:noFill/>
        </p:spPr>
        <p:txBody>
          <a:bodyPr wrap="square" lIns="91440" tIns="45720" rIns="91440" bIns="45720" rtlCol="0" anchor="t">
            <a:spAutoFit/>
          </a:bodyPr>
          <a:lstStyle/>
          <a:p>
            <a:pPr algn="l"/>
            <a:r>
              <a:rPr lang="de-DE" sz="1200"/>
              <a:t>Source: GIZ, 2016</a:t>
            </a:r>
          </a:p>
        </p:txBody>
      </p:sp>
    </p:spTree>
    <p:extLst>
      <p:ext uri="{BB962C8B-B14F-4D97-AF65-F5344CB8AC3E}">
        <p14:creationId xmlns:p14="http://schemas.microsoft.com/office/powerpoint/2010/main" val="745614925"/>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B497A2CE-FF8C-4064-9B01-76F36CDF6A22}"/>
              </a:ext>
            </a:extLst>
          </p:cNvPr>
          <p:cNvSpPr>
            <a:spLocks noGrp="1"/>
          </p:cNvSpPr>
          <p:nvPr>
            <p:ph type="body" sz="quarter" idx="13"/>
          </p:nvPr>
        </p:nvSpPr>
        <p:spPr>
          <a:xfrm>
            <a:off x="449818" y="1188000"/>
            <a:ext cx="4203462" cy="3379500"/>
          </a:xfrm>
        </p:spPr>
        <p:txBody>
          <a:bodyPr/>
          <a:lstStyle/>
          <a:p>
            <a:pPr marL="615950" lvl="1" indent="-342900"/>
            <a:r>
              <a:rPr lang="en-US" dirty="0"/>
              <a:t>Wastewater treatment by passage of water through man-made wetlands</a:t>
            </a:r>
          </a:p>
          <a:p>
            <a:pPr marL="615950" lvl="1" indent="-342900"/>
            <a:r>
              <a:rPr lang="en-US" dirty="0">
                <a:sym typeface="Wingdings" panose="05000000000000000000" pitchFamily="2" charset="2"/>
              </a:rPr>
              <a:t>Nutrients remain in the effluent – beneficial use of reclaimed water in agriculture for food production</a:t>
            </a:r>
          </a:p>
          <a:p>
            <a:pPr marL="615950" lvl="1" indent="-342900"/>
            <a:r>
              <a:rPr lang="en-US" dirty="0">
                <a:sym typeface="Wingdings" panose="05000000000000000000" pitchFamily="2" charset="2"/>
              </a:rPr>
              <a:t>Biomass grown in wetlands can be harvested as biofuel, e.g. biogas for cooking – reducing GHG emissions</a:t>
            </a:r>
          </a:p>
          <a:p>
            <a:pPr marL="615950" lvl="1" indent="-342900"/>
            <a:endParaRPr lang="de-DE" dirty="0">
              <a:sym typeface="Wingdings" panose="05000000000000000000" pitchFamily="2" charset="2"/>
            </a:endParaRPr>
          </a:p>
        </p:txBody>
      </p:sp>
      <p:sp>
        <p:nvSpPr>
          <p:cNvPr id="3" name="Titel 2">
            <a:extLst>
              <a:ext uri="{FF2B5EF4-FFF2-40B4-BE49-F238E27FC236}">
                <a16:creationId xmlns:a16="http://schemas.microsoft.com/office/drawing/2014/main" id="{0C59583B-E645-4A18-AE18-F776B505B46F}"/>
              </a:ext>
            </a:extLst>
          </p:cNvPr>
          <p:cNvSpPr>
            <a:spLocks noGrp="1"/>
          </p:cNvSpPr>
          <p:nvPr>
            <p:ph type="title"/>
          </p:nvPr>
        </p:nvSpPr>
        <p:spPr/>
        <p:txBody>
          <a:bodyPr/>
          <a:lstStyle/>
          <a:p>
            <a:r>
              <a:rPr lang="en-US" dirty="0" err="1"/>
              <a:t>NbS</a:t>
            </a:r>
            <a:r>
              <a:rPr lang="en-US" dirty="0"/>
              <a:t> Example – constructed wetlands</a:t>
            </a:r>
          </a:p>
        </p:txBody>
      </p:sp>
      <p:sp>
        <p:nvSpPr>
          <p:cNvPr id="4" name="Foliennummernplatzhalter 3">
            <a:extLst>
              <a:ext uri="{FF2B5EF4-FFF2-40B4-BE49-F238E27FC236}">
                <a16:creationId xmlns:a16="http://schemas.microsoft.com/office/drawing/2014/main" id="{0DCE50EE-9C2F-4931-8ADF-BFF48B9A7F16}"/>
              </a:ext>
            </a:extLst>
          </p:cNvPr>
          <p:cNvSpPr>
            <a:spLocks noGrp="1"/>
          </p:cNvSpPr>
          <p:nvPr>
            <p:ph type="sldNum" sz="quarter" idx="16"/>
          </p:nvPr>
        </p:nvSpPr>
        <p:spPr/>
        <p:txBody>
          <a:bodyPr/>
          <a:lstStyle/>
          <a:p>
            <a:fld id="{CF23C0C3-F0EC-4AF0-84C8-08554CFEDD03}" type="slidenum">
              <a:rPr lang="en-GB" dirty="0" smtClean="0"/>
              <a:t>9</a:t>
            </a:fld>
            <a:endParaRPr lang="en-GB" dirty="0"/>
          </a:p>
        </p:txBody>
      </p:sp>
      <p:sp>
        <p:nvSpPr>
          <p:cNvPr id="9" name="Textfeld 8">
            <a:extLst>
              <a:ext uri="{FF2B5EF4-FFF2-40B4-BE49-F238E27FC236}">
                <a16:creationId xmlns:a16="http://schemas.microsoft.com/office/drawing/2014/main" id="{914700D0-9E0E-4788-9E66-542E577A6D22}"/>
              </a:ext>
            </a:extLst>
          </p:cNvPr>
          <p:cNvSpPr txBox="1"/>
          <p:nvPr/>
        </p:nvSpPr>
        <p:spPr>
          <a:xfrm>
            <a:off x="6957527" y="4227205"/>
            <a:ext cx="2057400" cy="276999"/>
          </a:xfrm>
          <a:prstGeom prst="rect">
            <a:avLst/>
          </a:prstGeom>
          <a:noFill/>
        </p:spPr>
        <p:txBody>
          <a:bodyPr wrap="square" rtlCol="0">
            <a:spAutoFit/>
          </a:bodyPr>
          <a:lstStyle/>
          <a:p>
            <a:pPr algn="l"/>
            <a:r>
              <a:rPr lang="de-DE" sz="1200" dirty="0"/>
              <a:t>Source: </a:t>
            </a:r>
            <a:r>
              <a:rPr lang="de-DE" sz="1200" dirty="0" err="1"/>
              <a:t>Avellan</a:t>
            </a:r>
            <a:r>
              <a:rPr lang="de-DE" sz="1200" dirty="0"/>
              <a:t> et al., 2017</a:t>
            </a:r>
          </a:p>
        </p:txBody>
      </p:sp>
      <p:grpSp>
        <p:nvGrpSpPr>
          <p:cNvPr id="11" name="Gruppieren 10">
            <a:extLst>
              <a:ext uri="{FF2B5EF4-FFF2-40B4-BE49-F238E27FC236}">
                <a16:creationId xmlns:a16="http://schemas.microsoft.com/office/drawing/2014/main" id="{090FADD7-FEEB-405A-A14E-80C4D6CB9AFF}"/>
              </a:ext>
            </a:extLst>
          </p:cNvPr>
          <p:cNvGrpSpPr/>
          <p:nvPr/>
        </p:nvGrpSpPr>
        <p:grpSpPr>
          <a:xfrm>
            <a:off x="4689603" y="1116544"/>
            <a:ext cx="4325325" cy="3136940"/>
            <a:chOff x="4689603" y="1009791"/>
            <a:chExt cx="4325325" cy="3136940"/>
          </a:xfrm>
        </p:grpSpPr>
        <p:pic>
          <p:nvPicPr>
            <p:cNvPr id="6" name="Grafik 5">
              <a:extLst>
                <a:ext uri="{FF2B5EF4-FFF2-40B4-BE49-F238E27FC236}">
                  <a16:creationId xmlns:a16="http://schemas.microsoft.com/office/drawing/2014/main" id="{3DE2D15F-8BE8-43B0-918D-4D22539E1F0A}"/>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4689604" y="1533011"/>
              <a:ext cx="4325324" cy="2613720"/>
            </a:xfrm>
            <a:prstGeom prst="rect">
              <a:avLst/>
            </a:prstGeom>
          </p:spPr>
        </p:pic>
        <p:sp>
          <p:nvSpPr>
            <p:cNvPr id="10" name="Rechteck 9">
              <a:extLst>
                <a:ext uri="{FF2B5EF4-FFF2-40B4-BE49-F238E27FC236}">
                  <a16:creationId xmlns:a16="http://schemas.microsoft.com/office/drawing/2014/main" id="{DDDB66C7-3EE6-4E48-B69D-1301B5A03C27}"/>
                </a:ext>
              </a:extLst>
            </p:cNvPr>
            <p:cNvSpPr/>
            <p:nvPr/>
          </p:nvSpPr>
          <p:spPr>
            <a:xfrm>
              <a:off x="4689603" y="1009791"/>
              <a:ext cx="4325324" cy="523220"/>
            </a:xfrm>
            <a:prstGeom prst="rect">
              <a:avLst/>
            </a:prstGeom>
          </p:spPr>
          <p:txBody>
            <a:bodyPr wrap="square">
              <a:spAutoFit/>
            </a:bodyPr>
            <a:lstStyle/>
            <a:p>
              <a:r>
                <a:rPr lang="en-US" sz="1400" dirty="0">
                  <a:solidFill>
                    <a:srgbClr val="004C82"/>
                  </a:solidFill>
                </a:rPr>
                <a:t>The potential for constructed wetlands to influence WEF interactions at village and municipal scale</a:t>
              </a:r>
              <a:endParaRPr lang="de-DE" sz="1400" dirty="0">
                <a:solidFill>
                  <a:srgbClr val="004C82"/>
                </a:solidFill>
              </a:endParaRPr>
            </a:p>
          </p:txBody>
        </p:sp>
      </p:grpSp>
    </p:spTree>
    <p:extLst>
      <p:ext uri="{BB962C8B-B14F-4D97-AF65-F5344CB8AC3E}">
        <p14:creationId xmlns:p14="http://schemas.microsoft.com/office/powerpoint/2010/main" val="1775289256"/>
      </p:ext>
    </p:extLst>
  </p:cSld>
  <p:clrMapOvr>
    <a:masterClrMapping/>
  </p:clrMapOvr>
  <p:transition>
    <p:fade/>
  </p:transition>
</p:sld>
</file>

<file path=ppt/theme/theme1.xml><?xml version="1.0" encoding="utf-8"?>
<a:theme xmlns:a="http://schemas.openxmlformats.org/drawingml/2006/main" name="Master English">
  <a:themeElements>
    <a:clrScheme name="Benutzerdefiniert 47">
      <a:dk1>
        <a:sysClr val="windowText" lastClr="000000"/>
      </a:dk1>
      <a:lt1>
        <a:sysClr val="window" lastClr="FFFFFF"/>
      </a:lt1>
      <a:dk2>
        <a:srgbClr val="6F6F6F"/>
      </a:dk2>
      <a:lt2>
        <a:srgbClr val="E6E6E6"/>
      </a:lt2>
      <a:accent1>
        <a:srgbClr val="C80F0F"/>
      </a:accent1>
      <a:accent2>
        <a:srgbClr val="89AE10"/>
      </a:accent2>
      <a:accent3>
        <a:srgbClr val="FDC400"/>
      </a:accent3>
      <a:accent4>
        <a:srgbClr val="F8E946"/>
      </a:accent4>
      <a:accent5>
        <a:srgbClr val="0077B2"/>
      </a:accent5>
      <a:accent6>
        <a:srgbClr val="AAAAAA"/>
      </a:accent6>
      <a:hlink>
        <a:srgbClr val="C80F0F"/>
      </a:hlink>
      <a:folHlink>
        <a:srgbClr val="C80F0F"/>
      </a:folHlink>
    </a:clrScheme>
    <a:fontScheme name="Benutzerdefiniert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sz="1200"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Dokument" ma:contentTypeID="0x0101001143128A551F1C4CBFF7CAFCF3CC6CF4" ma:contentTypeVersion="17" ma:contentTypeDescription="Ein neues Dokument erstellen." ma:contentTypeScope="" ma:versionID="0f5f0134c1e99ed5cad3ed584933c9af">
  <xsd:schema xmlns:xsd="http://www.w3.org/2001/XMLSchema" xmlns:xs="http://www.w3.org/2001/XMLSchema" xmlns:p="http://schemas.microsoft.com/office/2006/metadata/properties" xmlns:ns2="cf63e47e-96be-43a7-9c4e-0a5012f8609c" xmlns:ns3="c223a77a-1bdc-44bd-8349-8f51de15cd10" xmlns:ns4="484c8c59-755d-4516-b8d2-1621b38262b4" targetNamespace="http://schemas.microsoft.com/office/2006/metadata/properties" ma:root="true" ma:fieldsID="6d8d80087f14ac1cfdea001b2858c471" ns2:_="" ns3:_="" ns4:_="">
    <xsd:import namespace="cf63e47e-96be-43a7-9c4e-0a5012f8609c"/>
    <xsd:import namespace="c223a77a-1bdc-44bd-8349-8f51de15cd10"/>
    <xsd:import namespace="484c8c59-755d-4516-b8d2-1621b38262b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3:_dlc_DocId" minOccurs="0"/>
                <xsd:element ref="ns3:_dlc_DocIdUrl" minOccurs="0"/>
                <xsd:element ref="ns3:_dlc_DocIdPersistId" minOccurs="0"/>
                <xsd:element ref="ns2:MediaServiceLocation" minOccurs="0"/>
                <xsd:element ref="ns2:MediaLengthInSecond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63e47e-96be-43a7-9c4e-0a5012f8609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22" nillable="true" ma:displayName="Location" ma:internalName="MediaServiceLocation" ma:readOnly="true">
      <xsd:simpleType>
        <xsd:restriction base="dms:Text"/>
      </xsd:simpleType>
    </xsd:element>
    <xsd:element name="MediaLengthInSeconds" ma:index="23"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Bildmarkierungen" ma:readOnly="false" ma:fieldId="{5cf76f15-5ced-4ddc-b409-7134ff3c332f}" ma:taxonomyMulti="true" ma:sspId="0aed264e-563a-469a-8ebe-271e849ec10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223a77a-1bdc-44bd-8349-8f51de15cd10" elementFormDefault="qualified">
    <xsd:import namespace="http://schemas.microsoft.com/office/2006/documentManagement/types"/>
    <xsd:import namespace="http://schemas.microsoft.com/office/infopath/2007/PartnerControls"/>
    <xsd:element name="SharedWithUsers" ma:index="17"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Freigegeben für - Details" ma:internalName="SharedWithDetails" ma:readOnly="true">
      <xsd:simpleType>
        <xsd:restriction base="dms:Note">
          <xsd:maxLength value="255"/>
        </xsd:restriction>
      </xsd:simpleType>
    </xsd:element>
    <xsd:element name="_dlc_DocId" ma:index="19" nillable="true" ma:displayName="Document ID Value" ma:description="The value of the document ID assigned to this item." ma:internalName="_dlc_DocId" ma:readOnly="true">
      <xsd:simpleType>
        <xsd:restriction base="dms:Text"/>
      </xsd:simpleType>
    </xsd:element>
    <xsd:element name="_dlc_DocIdUrl" ma:index="20" nillable="true" ma:displayName="Dokument-ID" ma:description="Permanenter Hyperlink zu diesem Dok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1"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484c8c59-755d-4516-b8d2-1621b38262b4" elementFormDefault="qualified">
    <xsd:import namespace="http://schemas.microsoft.com/office/2006/documentManagement/types"/>
    <xsd:import namespace="http://schemas.microsoft.com/office/infopath/2007/PartnerControls"/>
    <xsd:element name="TaxCatchAll" ma:index="26" nillable="true" ma:displayName="Taxonomy Catch All Column" ma:hidden="true" ma:list="{e2ed7d0d-cb9c-4162-80c7-ac0440346501}" ma:internalName="TaxCatchAll" ma:showField="CatchAllData" ma:web="c223a77a-1bdc-44bd-8349-8f51de15cd1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lcf76f155ced4ddcb4097134ff3c332f xmlns="cf63e47e-96be-43a7-9c4e-0a5012f8609c">
      <Terms xmlns="http://schemas.microsoft.com/office/infopath/2007/PartnerControls"/>
    </lcf76f155ced4ddcb4097134ff3c332f>
    <TaxCatchAll xmlns="484c8c59-755d-4516-b8d2-1621b38262b4" xsi:nil="true"/>
    <_dlc_DocId xmlns="c223a77a-1bdc-44bd-8349-8f51de15cd10">SRFTFS2Y63PY-545973155-19138</_dlc_DocId>
    <_dlc_DocIdUrl xmlns="c223a77a-1bdc-44bd-8349-8f51de15cd10">
      <Url>https://gizonline.sharepoint.com/sites/WaterPolicy-InnovationforResilienceWaPo-RE/_layouts/15/DocIdRedir.aspx?ID=SRFTFS2Y63PY-545973155-19138</Url>
      <Description>SRFTFS2Y63PY-545973155-19138</Description>
    </_dlc_DocIdUrl>
  </documentManagement>
</p:properties>
</file>

<file path=customXml/itemProps1.xml><?xml version="1.0" encoding="utf-8"?>
<ds:datastoreItem xmlns:ds="http://schemas.openxmlformats.org/officeDocument/2006/customXml" ds:itemID="{0BFCCBC4-CFC0-4D6F-88C0-1557593D0F2B}">
  <ds:schemaRefs>
    <ds:schemaRef ds:uri="http://schemas.microsoft.com/sharepoint/events"/>
  </ds:schemaRefs>
</ds:datastoreItem>
</file>

<file path=customXml/itemProps2.xml><?xml version="1.0" encoding="utf-8"?>
<ds:datastoreItem xmlns:ds="http://schemas.openxmlformats.org/officeDocument/2006/customXml" ds:itemID="{CFD078A7-A956-4209-AC27-8EE44BE16800}"/>
</file>

<file path=customXml/itemProps3.xml><?xml version="1.0" encoding="utf-8"?>
<ds:datastoreItem xmlns:ds="http://schemas.openxmlformats.org/officeDocument/2006/customXml" ds:itemID="{DE575DDB-15B9-46E4-8420-94B68E3BC504}">
  <ds:schemaRefs>
    <ds:schemaRef ds:uri="http://schemas.microsoft.com/sharepoint/v3/contenttype/forms"/>
  </ds:schemaRefs>
</ds:datastoreItem>
</file>

<file path=customXml/itemProps4.xml><?xml version="1.0" encoding="utf-8"?>
<ds:datastoreItem xmlns:ds="http://schemas.openxmlformats.org/officeDocument/2006/customXml" ds:itemID="{3C03BE2C-DBC9-4CFF-8F6C-0333178E2AAE}">
  <ds:schemaRefs>
    <ds:schemaRef ds:uri="http://schemas.microsoft.com/office/2006/documentManagement/types"/>
    <ds:schemaRef ds:uri="http://purl.org/dc/terms/"/>
    <ds:schemaRef ds:uri="http://schemas.openxmlformats.org/package/2006/metadata/core-properties"/>
    <ds:schemaRef ds:uri="309f29ec-eb46-4791-815b-646baaae42b4"/>
    <ds:schemaRef ds:uri="http://purl.org/dc/dcmitype/"/>
    <ds:schemaRef ds:uri="http://schemas.microsoft.com/office/infopath/2007/PartnerControls"/>
    <ds:schemaRef ds:uri="http://purl.org/dc/elements/1.1/"/>
    <ds:schemaRef ds:uri="http://schemas.microsoft.com/office/2006/metadata/properties"/>
    <ds:schemaRef ds:uri="http://www.w3.org/XML/1998/namespace"/>
    <ds:schemaRef ds:uri="cf63e47e-96be-43a7-9c4e-0a5012f8609c"/>
    <ds:schemaRef ds:uri="484c8c59-755d-4516-b8d2-1621b38262b4"/>
    <ds:schemaRef ds:uri="c223a77a-1bdc-44bd-8349-8f51de15cd10"/>
  </ds:schemaRefs>
</ds:datastoreItem>
</file>

<file path=docProps/app.xml><?xml version="1.0" encoding="utf-8"?>
<Properties xmlns="http://schemas.openxmlformats.org/officeDocument/2006/extended-properties" xmlns:vt="http://schemas.openxmlformats.org/officeDocument/2006/docPropsVTypes">
  <Template/>
  <TotalTime>0</TotalTime>
  <Words>4320</Words>
  <Application>Microsoft Office PowerPoint</Application>
  <PresentationFormat>Bildschirmpräsentation (16:9)</PresentationFormat>
  <Paragraphs>411</Paragraphs>
  <Slides>20</Slides>
  <Notes>20</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20</vt:i4>
      </vt:variant>
    </vt:vector>
  </HeadingPairs>
  <TitlesOfParts>
    <vt:vector size="27" baseType="lpstr">
      <vt:lpstr>Arial</vt:lpstr>
      <vt:lpstr>Calibri</vt:lpstr>
      <vt:lpstr>OpenSans-Regular</vt:lpstr>
      <vt:lpstr>Symbol</vt:lpstr>
      <vt:lpstr>Symbol,Sans-Serif</vt:lpstr>
      <vt:lpstr>Wingdings</vt:lpstr>
      <vt:lpstr>Master English</vt:lpstr>
      <vt:lpstr>Module I - Introduction to the Water-Energy-Food Security (WEF) Nexus</vt:lpstr>
      <vt:lpstr>Outline</vt:lpstr>
      <vt:lpstr>Outline</vt:lpstr>
      <vt:lpstr>WEF Nexus synergies and solutions </vt:lpstr>
      <vt:lpstr>WEF Nexus Solution Categories</vt:lpstr>
      <vt:lpstr>WEF Nexus Solution Categories</vt:lpstr>
      <vt:lpstr>Nature-based Solutions </vt:lpstr>
      <vt:lpstr>NbS to address WEF Nexus challenges</vt:lpstr>
      <vt:lpstr>NbS Example – constructed wetlands</vt:lpstr>
      <vt:lpstr>NbS Example – catchment management</vt:lpstr>
      <vt:lpstr>WEF Nexus Solution Categories</vt:lpstr>
      <vt:lpstr>Governance Solutions</vt:lpstr>
      <vt:lpstr>Governance Solutions</vt:lpstr>
      <vt:lpstr>Governance Solutions</vt:lpstr>
      <vt:lpstr>Governance Solutions</vt:lpstr>
      <vt:lpstr>Interactive Exercise: Reflections on Nexus solutions</vt:lpstr>
      <vt:lpstr>Reflections on Nexus solutions</vt:lpstr>
      <vt:lpstr>Discussion on Solutions </vt:lpstr>
      <vt:lpstr>Summary of chapter 1.3: Water-Energy-Food Nexus Solutions</vt:lpstr>
      <vt:lpstr>Thank you for your time!</vt:lpstr>
    </vt:vector>
  </TitlesOfParts>
  <Company>GIZ GmbH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GIZ Master</dc:title>
  <dc:creator>Bauer, Vanessa GIZ</dc:creator>
  <cp:lastModifiedBy>Hoffmann, Eleonora GIZ</cp:lastModifiedBy>
  <cp:revision>232</cp:revision>
  <dcterms:created xsi:type="dcterms:W3CDTF">2017-09-14T11:33:37Z</dcterms:created>
  <dcterms:modified xsi:type="dcterms:W3CDTF">2022-09-14T07:25:30Z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0x0101001143128A551F1C4CBFF7CAFCF3CC6CF4</vt:lpwstr>
  </property>
  <property fmtid="{D5CDD505-2E9C-101B-9397-08002B2CF9AE}" pid="3" name="_dlc_DocIdItemGuid">
    <vt:lpwstr>c5add380-7eae-4183-8fd1-3708c44c9a3a</vt:lpwstr>
  </property>
  <property fmtid="{D5CDD505-2E9C-101B-9397-08002B2CF9AE}" pid="4" name="MediaServiceImageTags">
    <vt:lpwstr/>
  </property>
</Properties>
</file>