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handoutMasterIdLst>
    <p:handoutMasterId r:id="rId39"/>
  </p:handoutMasterIdLst>
  <p:sldIdLst>
    <p:sldId id="738" r:id="rId6"/>
    <p:sldId id="783" r:id="rId7"/>
    <p:sldId id="793" r:id="rId8"/>
    <p:sldId id="794" r:id="rId9"/>
    <p:sldId id="734" r:id="rId10"/>
    <p:sldId id="790" r:id="rId11"/>
    <p:sldId id="757" r:id="rId12"/>
    <p:sldId id="795" r:id="rId13"/>
    <p:sldId id="770" r:id="rId14"/>
    <p:sldId id="791" r:id="rId15"/>
    <p:sldId id="792" r:id="rId16"/>
    <p:sldId id="789" r:id="rId17"/>
    <p:sldId id="756" r:id="rId18"/>
    <p:sldId id="703" r:id="rId19"/>
    <p:sldId id="743" r:id="rId20"/>
    <p:sldId id="718" r:id="rId21"/>
    <p:sldId id="788" r:id="rId22"/>
    <p:sldId id="775" r:id="rId23"/>
    <p:sldId id="776" r:id="rId24"/>
    <p:sldId id="769" r:id="rId25"/>
    <p:sldId id="737" r:id="rId26"/>
    <p:sldId id="777" r:id="rId27"/>
    <p:sldId id="787" r:id="rId28"/>
    <p:sldId id="778" r:id="rId29"/>
    <p:sldId id="773" r:id="rId30"/>
    <p:sldId id="749" r:id="rId31"/>
    <p:sldId id="785" r:id="rId32"/>
    <p:sldId id="786" r:id="rId33"/>
    <p:sldId id="760" r:id="rId34"/>
    <p:sldId id="762" r:id="rId35"/>
    <p:sldId id="780" r:id="rId36"/>
    <p:sldId id="755" r:id="rId37"/>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ika (adelphi)" initials="A(" lastIdx="13" clrIdx="6">
    <p:extLst>
      <p:ext uri="{19B8F6BF-5375-455C-9EA6-DF929625EA0E}">
        <p15:presenceInfo xmlns:p15="http://schemas.microsoft.com/office/powerpoint/2012/main" userId="S-1-5-21-1761227572-3249661292-4128413540-1209" providerId="AD"/>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emmling" initials="s" lastIdx="27" clrIdx="7">
    <p:extLst>
      <p:ext uri="{19B8F6BF-5375-455C-9EA6-DF929625EA0E}">
        <p15:presenceInfo xmlns:p15="http://schemas.microsoft.com/office/powerpoint/2012/main" userId="S-1-5-21-1761227572-3249661292-4128413540-1247"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9" name="Bilgram, Stephanie GIZ" initials="BSG" lastIdx="5" clrIdx="8">
    <p:extLst>
      <p:ext uri="{19B8F6BF-5375-455C-9EA6-DF929625EA0E}">
        <p15:presenceInfo xmlns:p15="http://schemas.microsoft.com/office/powerpoint/2012/main" userId="S::stephanie.bilgram@giz.de::7eaf3b4c-b72a-4433-a624-c860e2d7022b"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10" name=" " initials="" lastIdx="3" clrIdx="9">
    <p:extLst>
      <p:ext uri="{19B8F6BF-5375-455C-9EA6-DF929625EA0E}">
        <p15:presenceInfo xmlns:p15="http://schemas.microsoft.com/office/powerpoint/2012/main" userId=" " providerId="None"/>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52" clrIdx="4">
    <p:extLst>
      <p:ext uri="{19B8F6BF-5375-455C-9EA6-DF929625EA0E}">
        <p15:presenceInfo xmlns:p15="http://schemas.microsoft.com/office/powerpoint/2012/main" userId="S-1-5-21-1761227572-3249661292-4128413540-5431" providerId="AD"/>
      </p:ext>
    </p:extLst>
  </p:cmAuthor>
  <p:cmAuthor id="6" name="Sabine Blumstein" initials="SB" lastIdx="59"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C2B2A"/>
    <a:srgbClr val="9BD7FF"/>
    <a:srgbClr val="F4971A"/>
    <a:srgbClr val="004C82"/>
    <a:srgbClr val="F2F2F2"/>
    <a:srgbClr val="79A12C"/>
    <a:srgbClr val="8BD0FF"/>
    <a:srgbClr val="E7ECF2"/>
    <a:srgbClr val="CBD6E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62"/>
      </p:cViewPr>
      <p:guideLst>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gram, Stephanie GIZ" userId="7eaf3b4c-b72a-4433-a624-c860e2d7022b" providerId="ADAL" clId="{1D67115D-932B-4F97-BB3C-26F2687BA7BD}"/>
    <pc:docChg chg="undo custSel addSld modSld">
      <pc:chgData name="Bilgram, Stephanie GIZ" userId="7eaf3b4c-b72a-4433-a624-c860e2d7022b" providerId="ADAL" clId="{1D67115D-932B-4F97-BB3C-26F2687BA7BD}" dt="2022-04-12T06:37:44.565" v="801" actId="729"/>
      <pc:docMkLst>
        <pc:docMk/>
      </pc:docMkLst>
      <pc:sldChg chg="addSp delSp mod modShow modNotesTx">
        <pc:chgData name="Bilgram, Stephanie GIZ" userId="7eaf3b4c-b72a-4433-a624-c860e2d7022b" providerId="ADAL" clId="{1D67115D-932B-4F97-BB3C-26F2687BA7BD}" dt="2022-04-12T06:19:03.577" v="798" actId="729"/>
        <pc:sldMkLst>
          <pc:docMk/>
          <pc:sldMk cId="2372276657" sldId="757"/>
        </pc:sldMkLst>
        <pc:picChg chg="add del">
          <ac:chgData name="Bilgram, Stephanie GIZ" userId="7eaf3b4c-b72a-4433-a624-c860e2d7022b" providerId="ADAL" clId="{1D67115D-932B-4F97-BB3C-26F2687BA7BD}" dt="2022-04-12T06:18:49.898" v="796" actId="478"/>
          <ac:picMkLst>
            <pc:docMk/>
            <pc:sldMk cId="2372276657" sldId="757"/>
            <ac:picMk id="5" creationId="{C0D845A9-2B15-4822-BABA-68263F64563D}"/>
          </ac:picMkLst>
        </pc:picChg>
      </pc:sldChg>
      <pc:sldChg chg="mod modShow">
        <pc:chgData name="Bilgram, Stephanie GIZ" userId="7eaf3b4c-b72a-4433-a624-c860e2d7022b" providerId="ADAL" clId="{1D67115D-932B-4F97-BB3C-26F2687BA7BD}" dt="2022-04-12T06:25:30.236" v="799" actId="729"/>
        <pc:sldMkLst>
          <pc:docMk/>
          <pc:sldMk cId="922472167" sldId="770"/>
        </pc:sldMkLst>
      </pc:sldChg>
      <pc:sldChg chg="mod modShow">
        <pc:chgData name="Bilgram, Stephanie GIZ" userId="7eaf3b4c-b72a-4433-a624-c860e2d7022b" providerId="ADAL" clId="{1D67115D-932B-4F97-BB3C-26F2687BA7BD}" dt="2022-04-12T06:37:44.565" v="801" actId="729"/>
        <pc:sldMkLst>
          <pc:docMk/>
          <pc:sldMk cId="3679013357" sldId="775"/>
        </pc:sldMkLst>
      </pc:sldChg>
      <pc:sldChg chg="mod modShow">
        <pc:chgData name="Bilgram, Stephanie GIZ" userId="7eaf3b4c-b72a-4433-a624-c860e2d7022b" providerId="ADAL" clId="{1D67115D-932B-4F97-BB3C-26F2687BA7BD}" dt="2022-04-12T06:26:01.829" v="800" actId="729"/>
        <pc:sldMkLst>
          <pc:docMk/>
          <pc:sldMk cId="3343972767" sldId="791"/>
        </pc:sldMkLst>
      </pc:sldChg>
      <pc:sldChg chg="addSp delSp modSp new mod modNotesTx">
        <pc:chgData name="Bilgram, Stephanie GIZ" userId="7eaf3b4c-b72a-4433-a624-c860e2d7022b" providerId="ADAL" clId="{1D67115D-932B-4F97-BB3C-26F2687BA7BD}" dt="2022-04-12T06:18:56.351" v="797"/>
        <pc:sldMkLst>
          <pc:docMk/>
          <pc:sldMk cId="1630930182" sldId="795"/>
        </pc:sldMkLst>
        <pc:spChg chg="del">
          <ac:chgData name="Bilgram, Stephanie GIZ" userId="7eaf3b4c-b72a-4433-a624-c860e2d7022b" providerId="ADAL" clId="{1D67115D-932B-4F97-BB3C-26F2687BA7BD}" dt="2022-04-12T05:11:53.034" v="2" actId="478"/>
          <ac:spMkLst>
            <pc:docMk/>
            <pc:sldMk cId="1630930182" sldId="795"/>
            <ac:spMk id="2" creationId="{D682DA21-D810-46C3-8552-9DAA265D7914}"/>
          </ac:spMkLst>
        </pc:spChg>
        <pc:spChg chg="mod">
          <ac:chgData name="Bilgram, Stephanie GIZ" userId="7eaf3b4c-b72a-4433-a624-c860e2d7022b" providerId="ADAL" clId="{1D67115D-932B-4F97-BB3C-26F2687BA7BD}" dt="2022-04-12T05:08:16.664" v="1"/>
          <ac:spMkLst>
            <pc:docMk/>
            <pc:sldMk cId="1630930182" sldId="795"/>
            <ac:spMk id="3" creationId="{17A161E8-B052-46FA-8C1C-53FC42FB2F63}"/>
          </ac:spMkLst>
        </pc:spChg>
        <pc:spChg chg="mod">
          <ac:chgData name="Bilgram, Stephanie GIZ" userId="7eaf3b4c-b72a-4433-a624-c860e2d7022b" providerId="ADAL" clId="{1D67115D-932B-4F97-BB3C-26F2687BA7BD}" dt="2022-04-12T05:21:32.705" v="291" actId="165"/>
          <ac:spMkLst>
            <pc:docMk/>
            <pc:sldMk cId="1630930182" sldId="795"/>
            <ac:spMk id="7" creationId="{7C20C076-1BFD-421E-A704-20E319AB4C37}"/>
          </ac:spMkLst>
        </pc:spChg>
        <pc:spChg chg="mod">
          <ac:chgData name="Bilgram, Stephanie GIZ" userId="7eaf3b4c-b72a-4433-a624-c860e2d7022b" providerId="ADAL" clId="{1D67115D-932B-4F97-BB3C-26F2687BA7BD}" dt="2022-04-12T05:21:32.705" v="291" actId="165"/>
          <ac:spMkLst>
            <pc:docMk/>
            <pc:sldMk cId="1630930182" sldId="795"/>
            <ac:spMk id="10" creationId="{DBA938C1-3F1B-4B6B-A252-FDBAD054F058}"/>
          </ac:spMkLst>
        </pc:spChg>
        <pc:spChg chg="mod">
          <ac:chgData name="Bilgram, Stephanie GIZ" userId="7eaf3b4c-b72a-4433-a624-c860e2d7022b" providerId="ADAL" clId="{1D67115D-932B-4F97-BB3C-26F2687BA7BD}" dt="2022-04-12T05:22:36.475" v="395" actId="20577"/>
          <ac:spMkLst>
            <pc:docMk/>
            <pc:sldMk cId="1630930182" sldId="795"/>
            <ac:spMk id="13" creationId="{C36AD86A-893A-4525-B924-5D5B6C15900F}"/>
          </ac:spMkLst>
        </pc:spChg>
        <pc:spChg chg="mod">
          <ac:chgData name="Bilgram, Stephanie GIZ" userId="7eaf3b4c-b72a-4433-a624-c860e2d7022b" providerId="ADAL" clId="{1D67115D-932B-4F97-BB3C-26F2687BA7BD}" dt="2022-04-12T05:21:32.705" v="291" actId="165"/>
          <ac:spMkLst>
            <pc:docMk/>
            <pc:sldMk cId="1630930182" sldId="795"/>
            <ac:spMk id="16" creationId="{BD92985C-BD93-4574-9394-8DC1B21AF088}"/>
          </ac:spMkLst>
        </pc:spChg>
        <pc:spChg chg="add del mod ord">
          <ac:chgData name="Bilgram, Stephanie GIZ" userId="7eaf3b4c-b72a-4433-a624-c860e2d7022b" providerId="ADAL" clId="{1D67115D-932B-4F97-BB3C-26F2687BA7BD}" dt="2022-04-12T05:14:58.110" v="154" actId="478"/>
          <ac:spMkLst>
            <pc:docMk/>
            <pc:sldMk cId="1630930182" sldId="795"/>
            <ac:spMk id="17" creationId="{C2E3F100-7F12-4AB6-8A70-F48DF08D3263}"/>
          </ac:spMkLst>
        </pc:spChg>
        <pc:spChg chg="add mod topLvl">
          <ac:chgData name="Bilgram, Stephanie GIZ" userId="7eaf3b4c-b72a-4433-a624-c860e2d7022b" providerId="ADAL" clId="{1D67115D-932B-4F97-BB3C-26F2687BA7BD}" dt="2022-04-12T05:21:51.470" v="349" actId="1037"/>
          <ac:spMkLst>
            <pc:docMk/>
            <pc:sldMk cId="1630930182" sldId="795"/>
            <ac:spMk id="18" creationId="{EB35690C-1B9F-4E69-A2F2-2003E6AE17F2}"/>
          </ac:spMkLst>
        </pc:spChg>
        <pc:spChg chg="add mod topLvl">
          <ac:chgData name="Bilgram, Stephanie GIZ" userId="7eaf3b4c-b72a-4433-a624-c860e2d7022b" providerId="ADAL" clId="{1D67115D-932B-4F97-BB3C-26F2687BA7BD}" dt="2022-04-12T05:21:51.470" v="349" actId="1037"/>
          <ac:spMkLst>
            <pc:docMk/>
            <pc:sldMk cId="1630930182" sldId="795"/>
            <ac:spMk id="19" creationId="{06364D99-218D-459F-B1DF-8A56F5F40FB4}"/>
          </ac:spMkLst>
        </pc:spChg>
        <pc:spChg chg="add mod topLvl">
          <ac:chgData name="Bilgram, Stephanie GIZ" userId="7eaf3b4c-b72a-4433-a624-c860e2d7022b" providerId="ADAL" clId="{1D67115D-932B-4F97-BB3C-26F2687BA7BD}" dt="2022-04-12T05:21:51.470" v="349" actId="1037"/>
          <ac:spMkLst>
            <pc:docMk/>
            <pc:sldMk cId="1630930182" sldId="795"/>
            <ac:spMk id="20" creationId="{45061E5A-AB74-4F09-AF7D-04E7EC7CEB37}"/>
          </ac:spMkLst>
        </pc:spChg>
        <pc:spChg chg="mod">
          <ac:chgData name="Bilgram, Stephanie GIZ" userId="7eaf3b4c-b72a-4433-a624-c860e2d7022b" providerId="ADAL" clId="{1D67115D-932B-4F97-BB3C-26F2687BA7BD}" dt="2022-04-12T05:21:32.705" v="291" actId="165"/>
          <ac:spMkLst>
            <pc:docMk/>
            <pc:sldMk cId="1630930182" sldId="795"/>
            <ac:spMk id="30" creationId="{CACB1329-F848-48FE-9757-C0E022A190C0}"/>
          </ac:spMkLst>
        </pc:spChg>
        <pc:spChg chg="mod">
          <ac:chgData name="Bilgram, Stephanie GIZ" userId="7eaf3b4c-b72a-4433-a624-c860e2d7022b" providerId="ADAL" clId="{1D67115D-932B-4F97-BB3C-26F2687BA7BD}" dt="2022-04-12T05:21:32.705" v="291" actId="165"/>
          <ac:spMkLst>
            <pc:docMk/>
            <pc:sldMk cId="1630930182" sldId="795"/>
            <ac:spMk id="33" creationId="{3D40A35F-9EC0-4033-A42C-397B961F3289}"/>
          </ac:spMkLst>
        </pc:spChg>
        <pc:spChg chg="mod">
          <ac:chgData name="Bilgram, Stephanie GIZ" userId="7eaf3b4c-b72a-4433-a624-c860e2d7022b" providerId="ADAL" clId="{1D67115D-932B-4F97-BB3C-26F2687BA7BD}" dt="2022-04-12T05:21:32.705" v="291" actId="165"/>
          <ac:spMkLst>
            <pc:docMk/>
            <pc:sldMk cId="1630930182" sldId="795"/>
            <ac:spMk id="36" creationId="{4FC471BB-13DD-4A77-88EA-0E72BFFDD294}"/>
          </ac:spMkLst>
        </pc:spChg>
        <pc:grpChg chg="add mod topLvl">
          <ac:chgData name="Bilgram, Stephanie GIZ" userId="7eaf3b4c-b72a-4433-a624-c860e2d7022b" providerId="ADAL" clId="{1D67115D-932B-4F97-BB3C-26F2687BA7BD}" dt="2022-04-12T05:21:51.470" v="349" actId="1037"/>
          <ac:grpSpMkLst>
            <pc:docMk/>
            <pc:sldMk cId="1630930182" sldId="795"/>
            <ac:grpSpMk id="5" creationId="{D029AF5D-2E89-401D-B09C-7BDC8D00862C}"/>
          </ac:grpSpMkLst>
        </pc:grpChg>
        <pc:grpChg chg="add mod topLvl">
          <ac:chgData name="Bilgram, Stephanie GIZ" userId="7eaf3b4c-b72a-4433-a624-c860e2d7022b" providerId="ADAL" clId="{1D67115D-932B-4F97-BB3C-26F2687BA7BD}" dt="2022-04-12T05:21:51.470" v="349" actId="1037"/>
          <ac:grpSpMkLst>
            <pc:docMk/>
            <pc:sldMk cId="1630930182" sldId="795"/>
            <ac:grpSpMk id="8" creationId="{D63DD90D-34D6-4D58-8F1A-81B9320D266D}"/>
          </ac:grpSpMkLst>
        </pc:grpChg>
        <pc:grpChg chg="add mod topLvl">
          <ac:chgData name="Bilgram, Stephanie GIZ" userId="7eaf3b4c-b72a-4433-a624-c860e2d7022b" providerId="ADAL" clId="{1D67115D-932B-4F97-BB3C-26F2687BA7BD}" dt="2022-04-12T05:21:43.323" v="335" actId="1038"/>
          <ac:grpSpMkLst>
            <pc:docMk/>
            <pc:sldMk cId="1630930182" sldId="795"/>
            <ac:grpSpMk id="11" creationId="{3CFD9A0B-4704-40D4-B384-62F1C1F27A0D}"/>
          </ac:grpSpMkLst>
        </pc:grpChg>
        <pc:grpChg chg="add mod topLvl">
          <ac:chgData name="Bilgram, Stephanie GIZ" userId="7eaf3b4c-b72a-4433-a624-c860e2d7022b" providerId="ADAL" clId="{1D67115D-932B-4F97-BB3C-26F2687BA7BD}" dt="2022-04-12T05:21:51.470" v="349" actId="1037"/>
          <ac:grpSpMkLst>
            <pc:docMk/>
            <pc:sldMk cId="1630930182" sldId="795"/>
            <ac:grpSpMk id="14" creationId="{29C5D785-F15F-4886-92D8-DBBE71E55306}"/>
          </ac:grpSpMkLst>
        </pc:grpChg>
        <pc:grpChg chg="add mod topLvl">
          <ac:chgData name="Bilgram, Stephanie GIZ" userId="7eaf3b4c-b72a-4433-a624-c860e2d7022b" providerId="ADAL" clId="{1D67115D-932B-4F97-BB3C-26F2687BA7BD}" dt="2022-04-12T05:21:43.323" v="335" actId="1038"/>
          <ac:grpSpMkLst>
            <pc:docMk/>
            <pc:sldMk cId="1630930182" sldId="795"/>
            <ac:grpSpMk id="28" creationId="{7DF82D01-58E1-4E14-BB7C-2CC8CAF544DB}"/>
          </ac:grpSpMkLst>
        </pc:grpChg>
        <pc:grpChg chg="add mod topLvl">
          <ac:chgData name="Bilgram, Stephanie GIZ" userId="7eaf3b4c-b72a-4433-a624-c860e2d7022b" providerId="ADAL" clId="{1D67115D-932B-4F97-BB3C-26F2687BA7BD}" dt="2022-04-12T05:22:05.727" v="371" actId="1038"/>
          <ac:grpSpMkLst>
            <pc:docMk/>
            <pc:sldMk cId="1630930182" sldId="795"/>
            <ac:grpSpMk id="31" creationId="{41AB88DC-2D72-41C1-9C90-6CFAADCC6213}"/>
          </ac:grpSpMkLst>
        </pc:grpChg>
        <pc:grpChg chg="add mod topLvl">
          <ac:chgData name="Bilgram, Stephanie GIZ" userId="7eaf3b4c-b72a-4433-a624-c860e2d7022b" providerId="ADAL" clId="{1D67115D-932B-4F97-BB3C-26F2687BA7BD}" dt="2022-04-12T05:22:16.039" v="382" actId="1037"/>
          <ac:grpSpMkLst>
            <pc:docMk/>
            <pc:sldMk cId="1630930182" sldId="795"/>
            <ac:grpSpMk id="34" creationId="{DB334957-2530-475E-A79E-B5B1FFC8BAAC}"/>
          </ac:grpSpMkLst>
        </pc:grpChg>
        <pc:grpChg chg="add del mod">
          <ac:chgData name="Bilgram, Stephanie GIZ" userId="7eaf3b4c-b72a-4433-a624-c860e2d7022b" providerId="ADAL" clId="{1D67115D-932B-4F97-BB3C-26F2687BA7BD}" dt="2022-04-12T05:21:32.705" v="291" actId="165"/>
          <ac:grpSpMkLst>
            <pc:docMk/>
            <pc:sldMk cId="1630930182" sldId="795"/>
            <ac:grpSpMk id="42" creationId="{464B55F3-B2EE-4803-8A6E-73D1A31CD248}"/>
          </ac:grpSpMkLst>
        </pc:grpChg>
        <pc:graphicFrameChg chg="add mod modGraphic">
          <ac:chgData name="Bilgram, Stephanie GIZ" userId="7eaf3b4c-b72a-4433-a624-c860e2d7022b" providerId="ADAL" clId="{1D67115D-932B-4F97-BB3C-26F2687BA7BD}" dt="2022-04-12T05:24:03.908" v="425" actId="1036"/>
          <ac:graphicFrameMkLst>
            <pc:docMk/>
            <pc:sldMk cId="1630930182" sldId="795"/>
            <ac:graphicFrameMk id="43" creationId="{34487AF7-396C-45C9-9006-51301F052BA3}"/>
          </ac:graphicFrameMkLst>
        </pc:graphicFrameChg>
        <pc:picChg chg="mod">
          <ac:chgData name="Bilgram, Stephanie GIZ" userId="7eaf3b4c-b72a-4433-a624-c860e2d7022b" providerId="ADAL" clId="{1D67115D-932B-4F97-BB3C-26F2687BA7BD}" dt="2022-04-12T05:21:32.705" v="291" actId="165"/>
          <ac:picMkLst>
            <pc:docMk/>
            <pc:sldMk cId="1630930182" sldId="795"/>
            <ac:picMk id="6" creationId="{E9D3AE7B-FA37-436C-A096-707EF92B716F}"/>
          </ac:picMkLst>
        </pc:picChg>
        <pc:picChg chg="mod">
          <ac:chgData name="Bilgram, Stephanie GIZ" userId="7eaf3b4c-b72a-4433-a624-c860e2d7022b" providerId="ADAL" clId="{1D67115D-932B-4F97-BB3C-26F2687BA7BD}" dt="2022-04-12T05:21:32.705" v="291" actId="165"/>
          <ac:picMkLst>
            <pc:docMk/>
            <pc:sldMk cId="1630930182" sldId="795"/>
            <ac:picMk id="9" creationId="{1693F7EE-6650-4D9B-8399-7F118AA7F288}"/>
          </ac:picMkLst>
        </pc:picChg>
        <pc:picChg chg="mod">
          <ac:chgData name="Bilgram, Stephanie GIZ" userId="7eaf3b4c-b72a-4433-a624-c860e2d7022b" providerId="ADAL" clId="{1D67115D-932B-4F97-BB3C-26F2687BA7BD}" dt="2022-04-12T05:21:32.705" v="291" actId="165"/>
          <ac:picMkLst>
            <pc:docMk/>
            <pc:sldMk cId="1630930182" sldId="795"/>
            <ac:picMk id="12" creationId="{D73E2A3F-F14B-40DC-AC9F-67BFC4E55433}"/>
          </ac:picMkLst>
        </pc:picChg>
        <pc:picChg chg="mod">
          <ac:chgData name="Bilgram, Stephanie GIZ" userId="7eaf3b4c-b72a-4433-a624-c860e2d7022b" providerId="ADAL" clId="{1D67115D-932B-4F97-BB3C-26F2687BA7BD}" dt="2022-04-12T05:21:32.705" v="291" actId="165"/>
          <ac:picMkLst>
            <pc:docMk/>
            <pc:sldMk cId="1630930182" sldId="795"/>
            <ac:picMk id="15" creationId="{189D5933-A21C-4DCC-BFF1-63816768FEF5}"/>
          </ac:picMkLst>
        </pc:picChg>
        <pc:picChg chg="mod">
          <ac:chgData name="Bilgram, Stephanie GIZ" userId="7eaf3b4c-b72a-4433-a624-c860e2d7022b" providerId="ADAL" clId="{1D67115D-932B-4F97-BB3C-26F2687BA7BD}" dt="2022-04-12T05:21:32.705" v="291" actId="165"/>
          <ac:picMkLst>
            <pc:docMk/>
            <pc:sldMk cId="1630930182" sldId="795"/>
            <ac:picMk id="29" creationId="{3C05EE19-4492-4C50-AB2C-C323D7946AB3}"/>
          </ac:picMkLst>
        </pc:picChg>
        <pc:picChg chg="mod">
          <ac:chgData name="Bilgram, Stephanie GIZ" userId="7eaf3b4c-b72a-4433-a624-c860e2d7022b" providerId="ADAL" clId="{1D67115D-932B-4F97-BB3C-26F2687BA7BD}" dt="2022-04-12T05:21:32.705" v="291" actId="165"/>
          <ac:picMkLst>
            <pc:docMk/>
            <pc:sldMk cId="1630930182" sldId="795"/>
            <ac:picMk id="32" creationId="{8EE73F2C-125B-4DB0-B944-6D727C01AE58}"/>
          </ac:picMkLst>
        </pc:picChg>
        <pc:picChg chg="mod">
          <ac:chgData name="Bilgram, Stephanie GIZ" userId="7eaf3b4c-b72a-4433-a624-c860e2d7022b" providerId="ADAL" clId="{1D67115D-932B-4F97-BB3C-26F2687BA7BD}" dt="2022-04-12T05:21:32.705" v="291" actId="165"/>
          <ac:picMkLst>
            <pc:docMk/>
            <pc:sldMk cId="1630930182" sldId="795"/>
            <ac:picMk id="35" creationId="{BE33CA36-216D-4AF8-ABEF-5172CA6BE224}"/>
          </ac:picMkLst>
        </pc:picChg>
        <pc:cxnChg chg="add del mod">
          <ac:chgData name="Bilgram, Stephanie GIZ" userId="7eaf3b4c-b72a-4433-a624-c860e2d7022b" providerId="ADAL" clId="{1D67115D-932B-4F97-BB3C-26F2687BA7BD}" dt="2022-04-12T05:18:49.306" v="251" actId="478"/>
          <ac:cxnSpMkLst>
            <pc:docMk/>
            <pc:sldMk cId="1630930182" sldId="795"/>
            <ac:cxnSpMk id="22" creationId="{D143B07B-53C0-45F8-A7C2-EF408A27F685}"/>
          </ac:cxnSpMkLst>
        </pc:cxnChg>
        <pc:cxnChg chg="add mod topLvl">
          <ac:chgData name="Bilgram, Stephanie GIZ" userId="7eaf3b4c-b72a-4433-a624-c860e2d7022b" providerId="ADAL" clId="{1D67115D-932B-4F97-BB3C-26F2687BA7BD}" dt="2022-04-12T05:21:43.323" v="335" actId="1038"/>
          <ac:cxnSpMkLst>
            <pc:docMk/>
            <pc:sldMk cId="1630930182" sldId="795"/>
            <ac:cxnSpMk id="23" creationId="{D6C0605A-DA70-4520-9526-49AF6E0C9054}"/>
          </ac:cxnSpMkLst>
        </pc:cxnChg>
        <pc:cxnChg chg="add mod topLvl">
          <ac:chgData name="Bilgram, Stephanie GIZ" userId="7eaf3b4c-b72a-4433-a624-c860e2d7022b" providerId="ADAL" clId="{1D67115D-932B-4F97-BB3C-26F2687BA7BD}" dt="2022-04-12T05:21:43.323" v="335" actId="1038"/>
          <ac:cxnSpMkLst>
            <pc:docMk/>
            <pc:sldMk cId="1630930182" sldId="795"/>
            <ac:cxnSpMk id="24" creationId="{E6EE3943-66B6-4EE4-8235-8ECCC02F159A}"/>
          </ac:cxnSpMkLst>
        </pc:cxnChg>
        <pc:cxnChg chg="add mod topLvl">
          <ac:chgData name="Bilgram, Stephanie GIZ" userId="7eaf3b4c-b72a-4433-a624-c860e2d7022b" providerId="ADAL" clId="{1D67115D-932B-4F97-BB3C-26F2687BA7BD}" dt="2022-04-12T05:22:12.115" v="372" actId="1076"/>
          <ac:cxnSpMkLst>
            <pc:docMk/>
            <pc:sldMk cId="1630930182" sldId="795"/>
            <ac:cxnSpMk id="25" creationId="{4A682C73-06A5-400D-A137-DC623C9935BC}"/>
          </ac:cxnSpMkLst>
        </pc:cxnChg>
      </pc:sldChg>
    </pc:docChg>
  </pc:docChgLst>
  <pc:docChgLst>
    <pc:chgData name="Hoffmann, Eleonora GIZ" userId="17fcc923-fc16-4ae3-be90-1ba8220b4999" providerId="ADAL" clId="{5AA3C086-3794-4433-BD31-7A5236E7D885}"/>
    <pc:docChg chg="modSld modMainMaster">
      <pc:chgData name="Hoffmann, Eleonora GIZ" userId="17fcc923-fc16-4ae3-be90-1ba8220b4999" providerId="ADAL" clId="{5AA3C086-3794-4433-BD31-7A5236E7D885}" dt="2022-12-01T10:25:09.166" v="1" actId="1076"/>
      <pc:docMkLst>
        <pc:docMk/>
      </pc:docMkLst>
      <pc:sldChg chg="modSp">
        <pc:chgData name="Hoffmann, Eleonora GIZ" userId="17fcc923-fc16-4ae3-be90-1ba8220b4999" providerId="ADAL" clId="{5AA3C086-3794-4433-BD31-7A5236E7D885}" dt="2022-12-01T10:25:09.166" v="1" actId="1076"/>
        <pc:sldMkLst>
          <pc:docMk/>
          <pc:sldMk cId="2339177345" sldId="738"/>
        </pc:sldMkLst>
        <pc:spChg chg="mod">
          <ac:chgData name="Hoffmann, Eleonora GIZ" userId="17fcc923-fc16-4ae3-be90-1ba8220b4999" providerId="ADAL" clId="{5AA3C086-3794-4433-BD31-7A5236E7D885}" dt="2022-12-01T10:25:09.166" v="1" actId="1076"/>
          <ac:spMkLst>
            <pc:docMk/>
            <pc:sldMk cId="2339177345" sldId="738"/>
            <ac:spMk id="2" creationId="{75FE620F-B4DD-4C23-9644-156D14E8AB41}"/>
          </ac:spMkLst>
        </pc:spChg>
        <pc:grpChg chg="mod">
          <ac:chgData name="Hoffmann, Eleonora GIZ" userId="17fcc923-fc16-4ae3-be90-1ba8220b4999" providerId="ADAL" clId="{5AA3C086-3794-4433-BD31-7A5236E7D885}" dt="2022-12-01T10:25:09.166" v="1" actId="1076"/>
          <ac:grpSpMkLst>
            <pc:docMk/>
            <pc:sldMk cId="2339177345" sldId="738"/>
            <ac:grpSpMk id="3" creationId="{B23C5F83-05A9-4EA5-AF77-AF904044BDBC}"/>
          </ac:grpSpMkLst>
        </pc:grpChg>
        <pc:picChg chg="mod">
          <ac:chgData name="Hoffmann, Eleonora GIZ" userId="17fcc923-fc16-4ae3-be90-1ba8220b4999" providerId="ADAL" clId="{5AA3C086-3794-4433-BD31-7A5236E7D885}" dt="2022-12-01T10:25:09.166" v="1" actId="1076"/>
          <ac:picMkLst>
            <pc:docMk/>
            <pc:sldMk cId="2339177345" sldId="738"/>
            <ac:picMk id="13" creationId="{E572B4E6-3A5A-4238-898E-7C3B5CB334DB}"/>
          </ac:picMkLst>
        </pc:picChg>
        <pc:picChg chg="mod">
          <ac:chgData name="Hoffmann, Eleonora GIZ" userId="17fcc923-fc16-4ae3-be90-1ba8220b4999" providerId="ADAL" clId="{5AA3C086-3794-4433-BD31-7A5236E7D885}" dt="2022-12-01T10:25:09.166" v="1" actId="1076"/>
          <ac:picMkLst>
            <pc:docMk/>
            <pc:sldMk cId="2339177345" sldId="738"/>
            <ac:picMk id="30" creationId="{5E38E7FB-14C1-4397-ADFB-800EABBA639A}"/>
          </ac:picMkLst>
        </pc:picChg>
        <pc:picChg chg="mod">
          <ac:chgData name="Hoffmann, Eleonora GIZ" userId="17fcc923-fc16-4ae3-be90-1ba8220b4999" providerId="ADAL" clId="{5AA3C086-3794-4433-BD31-7A5236E7D885}" dt="2022-12-01T10:25:09.166" v="1" actId="1076"/>
          <ac:picMkLst>
            <pc:docMk/>
            <pc:sldMk cId="2339177345" sldId="738"/>
            <ac:picMk id="36" creationId="{14CDB087-49CA-42A1-8E0D-84D9B22E54B2}"/>
          </ac:picMkLst>
        </pc:picChg>
        <pc:picChg chg="mod">
          <ac:chgData name="Hoffmann, Eleonora GIZ" userId="17fcc923-fc16-4ae3-be90-1ba8220b4999" providerId="ADAL" clId="{5AA3C086-3794-4433-BD31-7A5236E7D885}" dt="2022-12-01T10:25:09.166" v="1" actId="1076"/>
          <ac:picMkLst>
            <pc:docMk/>
            <pc:sldMk cId="2339177345" sldId="738"/>
            <ac:picMk id="1026" creationId="{B5664FC2-8556-40AC-A831-713217D4B4A0}"/>
          </ac:picMkLst>
        </pc:picChg>
      </pc:sldChg>
      <pc:sldMasterChg chg="modSldLayout">
        <pc:chgData name="Hoffmann, Eleonora GIZ" userId="17fcc923-fc16-4ae3-be90-1ba8220b4999" providerId="ADAL" clId="{5AA3C086-3794-4433-BD31-7A5236E7D885}" dt="2022-12-01T10:15:37.135" v="0" actId="1076"/>
        <pc:sldMasterMkLst>
          <pc:docMk/>
          <pc:sldMasterMk cId="4039776046" sldId="2147483648"/>
        </pc:sldMasterMkLst>
        <pc:sldLayoutChg chg="modSp mod">
          <pc:chgData name="Hoffmann, Eleonora GIZ" userId="17fcc923-fc16-4ae3-be90-1ba8220b4999" providerId="ADAL" clId="{5AA3C086-3794-4433-BD31-7A5236E7D885}" dt="2022-12-01T10:15:37.135" v="0" actId="1076"/>
          <pc:sldLayoutMkLst>
            <pc:docMk/>
            <pc:sldMasterMk cId="4039776046" sldId="2147483648"/>
            <pc:sldLayoutMk cId="2030718361" sldId="2147483861"/>
          </pc:sldLayoutMkLst>
          <pc:picChg chg="mod">
            <ac:chgData name="Hoffmann, Eleonora GIZ" userId="17fcc923-fc16-4ae3-be90-1ba8220b4999" providerId="ADAL" clId="{5AA3C086-3794-4433-BD31-7A5236E7D885}" dt="2022-12-01T10:15:37.135" v="0" actId="1076"/>
            <ac:picMkLst>
              <pc:docMk/>
              <pc:sldMasterMk cId="4039776046" sldId="2147483648"/>
              <pc:sldLayoutMk cId="2030718361" sldId="2147483861"/>
              <ac:picMk id="8" creationId="{7363CE9A-CC0C-47E0-91A6-9F24A8629123}"/>
            </ac:picMkLst>
          </pc:picChg>
        </pc:sldLayoutChg>
      </pc:sldMasterChg>
    </pc:docChg>
  </pc:docChgLst>
  <pc:docChgLst>
    <pc:chgData name="Hoffmann, Eleonora GIZ" userId="17fcc923-fc16-4ae3-be90-1ba8220b4999" providerId="ADAL" clId="{386C2D4D-6A97-44A7-96C1-064373948AA9}"/>
    <pc:docChg chg="custSel modSld">
      <pc:chgData name="Hoffmann, Eleonora GIZ" userId="17fcc923-fc16-4ae3-be90-1ba8220b4999" providerId="ADAL" clId="{386C2D4D-6A97-44A7-96C1-064373948AA9}" dt="2022-09-20T08:22:25.846" v="0" actId="478"/>
      <pc:docMkLst>
        <pc:docMk/>
      </pc:docMkLst>
      <pc:sldChg chg="delSp mod">
        <pc:chgData name="Hoffmann, Eleonora GIZ" userId="17fcc923-fc16-4ae3-be90-1ba8220b4999" providerId="ADAL" clId="{386C2D4D-6A97-44A7-96C1-064373948AA9}" dt="2022-09-20T08:22:25.846" v="0" actId="478"/>
        <pc:sldMkLst>
          <pc:docMk/>
          <pc:sldMk cId="2339177345" sldId="738"/>
        </pc:sldMkLst>
        <pc:spChg chg="del">
          <ac:chgData name="Hoffmann, Eleonora GIZ" userId="17fcc923-fc16-4ae3-be90-1ba8220b4999" providerId="ADAL" clId="{386C2D4D-6A97-44A7-96C1-064373948AA9}" dt="2022-09-20T08:22:25.846" v="0" actId="478"/>
          <ac:spMkLst>
            <pc:docMk/>
            <pc:sldMk cId="2339177345" sldId="738"/>
            <ac:spMk id="4" creationId="{173B6E45-0892-42BC-BE6B-663CEDF24A29}"/>
          </ac:spMkLst>
        </pc:spChg>
      </pc:sldChg>
    </pc:docChg>
  </pc:docChgLst>
  <pc:docChgLst>
    <pc:chgData name="Sander, Irene GIZ" userId="e6e6df08-ceec-47fc-8925-d831651b7002" providerId="ADAL" clId="{799C11C1-5090-44DD-8EE6-E6DE5D54BBAE}"/>
    <pc:docChg chg="custSel modSld">
      <pc:chgData name="Sander, Irene GIZ" userId="e6e6df08-ceec-47fc-8925-d831651b7002" providerId="ADAL" clId="{799C11C1-5090-44DD-8EE6-E6DE5D54BBAE}" dt="2023-01-19T17:27:40.998" v="10" actId="167"/>
      <pc:docMkLst>
        <pc:docMk/>
      </pc:docMkLst>
      <pc:sldChg chg="modSp mod">
        <pc:chgData name="Sander, Irene GIZ" userId="e6e6df08-ceec-47fc-8925-d831651b7002" providerId="ADAL" clId="{799C11C1-5090-44DD-8EE6-E6DE5D54BBAE}" dt="2023-01-19T17:27:40.998" v="10" actId="167"/>
        <pc:sldMkLst>
          <pc:docMk/>
          <pc:sldMk cId="2868887767" sldId="756"/>
        </pc:sldMkLst>
        <pc:spChg chg="mod">
          <ac:chgData name="Sander, Irene GIZ" userId="e6e6df08-ceec-47fc-8925-d831651b7002" providerId="ADAL" clId="{799C11C1-5090-44DD-8EE6-E6DE5D54BBAE}" dt="2023-01-19T17:27:23.795" v="5" actId="27636"/>
          <ac:spMkLst>
            <pc:docMk/>
            <pc:sldMk cId="2868887767" sldId="756"/>
            <ac:spMk id="3" creationId="{9B91407F-C982-4DE5-8A84-F9F6B430F37B}"/>
          </ac:spMkLst>
        </pc:spChg>
        <pc:spChg chg="mod">
          <ac:chgData name="Sander, Irene GIZ" userId="e6e6df08-ceec-47fc-8925-d831651b7002" providerId="ADAL" clId="{799C11C1-5090-44DD-8EE6-E6DE5D54BBAE}" dt="2023-01-19T17:27:32.813" v="8" actId="1076"/>
          <ac:spMkLst>
            <pc:docMk/>
            <pc:sldMk cId="2868887767" sldId="756"/>
            <ac:spMk id="8" creationId="{371C693F-A464-4C6F-9E47-5FB646802515}"/>
          </ac:spMkLst>
        </pc:spChg>
        <pc:picChg chg="mod ord">
          <ac:chgData name="Sander, Irene GIZ" userId="e6e6df08-ceec-47fc-8925-d831651b7002" providerId="ADAL" clId="{799C11C1-5090-44DD-8EE6-E6DE5D54BBAE}" dt="2023-01-19T17:27:40.998" v="10" actId="167"/>
          <ac:picMkLst>
            <pc:docMk/>
            <pc:sldMk cId="2868887767" sldId="756"/>
            <ac:picMk id="10" creationId="{41EFE9EC-7329-416D-9BC0-3D1A13A8E6B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A1562-352F-43F0-8868-DDF0D52BE710}" type="doc">
      <dgm:prSet loTypeId="urn:microsoft.com/office/officeart/2005/8/layout/hList9" loCatId="list" qsTypeId="urn:microsoft.com/office/officeart/2005/8/quickstyle/simple1" qsCatId="simple" csTypeId="urn:microsoft.com/office/officeart/2005/8/colors/accent1_3" csCatId="accent1" phldr="1"/>
      <dgm:spPr/>
      <dgm:t>
        <a:bodyPr/>
        <a:lstStyle/>
        <a:p>
          <a:endParaRPr lang="de-DE"/>
        </a:p>
      </dgm:t>
    </dgm:pt>
    <dgm:pt modelId="{B37A68AE-1EC1-4EFE-842F-FB32F9CF057A}">
      <dgm:prSet phldrT="[Text]"/>
      <dgm:spPr>
        <a:solidFill>
          <a:srgbClr val="79A12C"/>
        </a:solidFill>
      </dgm:spPr>
      <dgm:t>
        <a:bodyPr/>
        <a:lstStyle/>
        <a:p>
          <a:r>
            <a:rPr lang="en-US" b="1" noProof="0"/>
            <a:t>Benefits of Nexus approach</a:t>
          </a:r>
        </a:p>
      </dgm:t>
    </dgm:pt>
    <dgm:pt modelId="{CBAA7C40-1C22-4403-9B25-6453108E1028}" type="parTrans" cxnId="{8D5A4CFC-4476-4A95-B110-353CACB904D6}">
      <dgm:prSet/>
      <dgm:spPr/>
      <dgm:t>
        <a:bodyPr/>
        <a:lstStyle/>
        <a:p>
          <a:endParaRPr lang="de-DE"/>
        </a:p>
      </dgm:t>
    </dgm:pt>
    <dgm:pt modelId="{F4E439FE-31DF-409E-9E59-0B7792E6C7D1}" type="sibTrans" cxnId="{8D5A4CFC-4476-4A95-B110-353CACB904D6}">
      <dgm:prSet/>
      <dgm:spPr/>
      <dgm:t>
        <a:bodyPr/>
        <a:lstStyle/>
        <a:p>
          <a:endParaRPr lang="de-DE"/>
        </a:p>
      </dgm:t>
    </dgm:pt>
    <dgm:pt modelId="{96391B10-A625-42ED-BD31-C5EFE28A70C9}">
      <dgm:prSet phldrT="[Text]" custT="1"/>
      <dgm:spPr>
        <a:solidFill>
          <a:srgbClr val="79A12C">
            <a:alpha val="60000"/>
          </a:srgbClr>
        </a:solidFill>
      </dgm:spPr>
      <dgm:t>
        <a:bodyPr/>
        <a:lstStyle/>
        <a:p>
          <a:r>
            <a:rPr lang="en-US" sz="1800" b="1">
              <a:latin typeface="Calibri" panose="020F0502020204030204" pitchFamily="34" charset="0"/>
            </a:rPr>
            <a:t>Reducing sectoral trade-offs</a:t>
          </a:r>
        </a:p>
        <a:p>
          <a:r>
            <a:rPr lang="en-US" sz="1800" b="0">
              <a:latin typeface="Calibri" panose="020F0502020204030204" pitchFamily="34" charset="0"/>
            </a:rPr>
            <a:t>Avoid or limit negative externalities </a:t>
          </a:r>
          <a:endParaRPr lang="de-DE" sz="1800" b="0">
            <a:latin typeface="Calibri" panose="020F0502020204030204" pitchFamily="34" charset="0"/>
          </a:endParaRPr>
        </a:p>
      </dgm:t>
    </dgm:pt>
    <dgm:pt modelId="{021E325D-7E02-4926-99ED-1AD6EA5A3171}" type="parTrans" cxnId="{5AFCF780-52CB-4064-99FF-74853FF7FD5C}">
      <dgm:prSet/>
      <dgm:spPr/>
      <dgm:t>
        <a:bodyPr/>
        <a:lstStyle/>
        <a:p>
          <a:endParaRPr lang="de-DE"/>
        </a:p>
      </dgm:t>
    </dgm:pt>
    <dgm:pt modelId="{9E973A61-436E-44CB-8208-1DEE07A7FC14}" type="sibTrans" cxnId="{5AFCF780-52CB-4064-99FF-74853FF7FD5C}">
      <dgm:prSet/>
      <dgm:spPr/>
      <dgm:t>
        <a:bodyPr/>
        <a:lstStyle/>
        <a:p>
          <a:endParaRPr lang="de-DE"/>
        </a:p>
      </dgm:t>
    </dgm:pt>
    <dgm:pt modelId="{0248C167-02E9-4F7A-871C-A5F3B1A48E2D}">
      <dgm:prSet phldrT="[Text]" custT="1"/>
      <dgm:spPr>
        <a:solidFill>
          <a:srgbClr val="79A12C">
            <a:alpha val="4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a:latin typeface="Calibri" panose="020F0502020204030204" pitchFamily="34" charset="0"/>
            </a:rPr>
            <a:t>Enhancing resource efficiency</a:t>
          </a:r>
        </a:p>
        <a:p>
          <a:pPr marL="0" marR="0" indent="0" defTabSz="914400" eaLnBrk="1" fontAlgn="auto" latinLnBrk="0" hangingPunct="1">
            <a:lnSpc>
              <a:spcPct val="100000"/>
            </a:lnSpc>
            <a:spcBef>
              <a:spcPts val="0"/>
            </a:spcBef>
            <a:spcAft>
              <a:spcPts val="0"/>
            </a:spcAft>
            <a:buClrTx/>
            <a:buSzTx/>
            <a:buFontTx/>
            <a:buNone/>
            <a:tabLst/>
            <a:defRPr/>
          </a:pPr>
          <a:r>
            <a:rPr lang="en-US" sz="1800" b="0">
              <a:latin typeface="Calibri" panose="020F0502020204030204" pitchFamily="34" charset="0"/>
            </a:rPr>
            <a:t>Solutions designed to address multiple challenges simultaneously </a:t>
          </a:r>
        </a:p>
      </dgm:t>
    </dgm:pt>
    <dgm:pt modelId="{92C0B900-24BE-4D8B-A298-3C43250DF16C}" type="sibTrans" cxnId="{099B44A6-728F-4DA4-AF1F-A66B392AC570}">
      <dgm:prSet/>
      <dgm:spPr/>
      <dgm:t>
        <a:bodyPr/>
        <a:lstStyle/>
        <a:p>
          <a:endParaRPr lang="de-DE"/>
        </a:p>
      </dgm:t>
    </dgm:pt>
    <dgm:pt modelId="{E6C57086-3690-4128-95D6-33FEBC4355FE}" type="parTrans" cxnId="{099B44A6-728F-4DA4-AF1F-A66B392AC570}">
      <dgm:prSet/>
      <dgm:spPr/>
      <dgm:t>
        <a:bodyPr/>
        <a:lstStyle/>
        <a:p>
          <a:endParaRPr lang="de-DE"/>
        </a:p>
      </dgm:t>
    </dgm:pt>
    <dgm:pt modelId="{87157A25-96D1-4C37-A3A0-E3BB34F08AF5}">
      <dgm:prSet phldrT="[Text]" custT="1"/>
      <dgm:spPr>
        <a:solidFill>
          <a:srgbClr val="79A12C">
            <a:alpha val="6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a:latin typeface="Calibri" panose="020F0502020204030204" pitchFamily="34" charset="0"/>
            </a:rPr>
            <a:t>Political benefits </a:t>
          </a:r>
        </a:p>
        <a:p>
          <a:pPr marL="0" marR="0" indent="0" defTabSz="914400" eaLnBrk="1" fontAlgn="auto" latinLnBrk="0" hangingPunct="1">
            <a:lnSpc>
              <a:spcPct val="100000"/>
            </a:lnSpc>
            <a:spcBef>
              <a:spcPts val="0"/>
            </a:spcBef>
            <a:spcAft>
              <a:spcPts val="0"/>
            </a:spcAft>
            <a:buClrTx/>
            <a:buSzTx/>
            <a:buFontTx/>
            <a:buNone/>
            <a:tabLst/>
            <a:defRPr/>
          </a:pPr>
          <a:r>
            <a:rPr lang="en-US" sz="1800" b="0">
              <a:latin typeface="Calibri" panose="020F0502020204030204" pitchFamily="34" charset="0"/>
            </a:rPr>
            <a:t>Increased political legitimacy, political stability</a:t>
          </a:r>
          <a:endParaRPr lang="de-DE" sz="1800" b="0">
            <a:latin typeface="Calibri" panose="020F0502020204030204" pitchFamily="34" charset="0"/>
          </a:endParaRPr>
        </a:p>
      </dgm:t>
    </dgm:pt>
    <dgm:pt modelId="{C262090D-87EB-4B63-A2EA-BB7640CF2D3D}" type="parTrans" cxnId="{454A80D9-1629-450A-A380-672B8F7BF6A1}">
      <dgm:prSet/>
      <dgm:spPr/>
      <dgm:t>
        <a:bodyPr/>
        <a:lstStyle/>
        <a:p>
          <a:endParaRPr lang="de-DE"/>
        </a:p>
      </dgm:t>
    </dgm:pt>
    <dgm:pt modelId="{F859C453-9DC0-4A85-9ED3-BC9ADCF77282}" type="sibTrans" cxnId="{454A80D9-1629-450A-A380-672B8F7BF6A1}">
      <dgm:prSet/>
      <dgm:spPr/>
      <dgm:t>
        <a:bodyPr/>
        <a:lstStyle/>
        <a:p>
          <a:endParaRPr lang="de-DE"/>
        </a:p>
      </dgm:t>
    </dgm:pt>
    <dgm:pt modelId="{86AE450C-989B-4950-9B7A-51A15D4632C4}">
      <dgm:prSet phldrT="[Text]" custT="1"/>
      <dgm:spPr>
        <a:solidFill>
          <a:srgbClr val="79A12C">
            <a:alpha val="40000"/>
          </a:srgbClr>
        </a:solidFill>
      </dgm:spPr>
      <dgm:t>
        <a:bodyPr/>
        <a:lstStyle/>
        <a:p>
          <a:r>
            <a:rPr lang="en-US" sz="1800" b="1">
              <a:latin typeface="Calibri" panose="020F0502020204030204" pitchFamily="34" charset="0"/>
            </a:rPr>
            <a:t>Leverage synergies towards overarching development goals</a:t>
          </a:r>
          <a:endParaRPr lang="de-DE" sz="1800" b="1">
            <a:latin typeface="Calibri" panose="020F0502020204030204" pitchFamily="34" charset="0"/>
          </a:endParaRPr>
        </a:p>
      </dgm:t>
    </dgm:pt>
    <dgm:pt modelId="{93B7C0DA-D001-4296-A16B-CE6B81FB92D8}" type="parTrans" cxnId="{C63F66F2-8B25-4AE0-AF68-A9940C4D534F}">
      <dgm:prSet/>
      <dgm:spPr/>
      <dgm:t>
        <a:bodyPr/>
        <a:lstStyle/>
        <a:p>
          <a:endParaRPr lang="de-DE"/>
        </a:p>
      </dgm:t>
    </dgm:pt>
    <dgm:pt modelId="{8277561E-B667-457C-8002-6EE8128261CE}" type="sibTrans" cxnId="{C63F66F2-8B25-4AE0-AF68-A9940C4D534F}">
      <dgm:prSet/>
      <dgm:spPr/>
      <dgm:t>
        <a:bodyPr/>
        <a:lstStyle/>
        <a:p>
          <a:endParaRPr lang="de-DE"/>
        </a:p>
      </dgm:t>
    </dgm:pt>
    <dgm:pt modelId="{20917347-2C3F-4BCC-9A69-89788D6EA6C8}" type="pres">
      <dgm:prSet presAssocID="{34CA1562-352F-43F0-8868-DDF0D52BE710}" presName="list" presStyleCnt="0">
        <dgm:presLayoutVars>
          <dgm:dir/>
          <dgm:animLvl val="lvl"/>
        </dgm:presLayoutVars>
      </dgm:prSet>
      <dgm:spPr/>
    </dgm:pt>
    <dgm:pt modelId="{200418EF-1272-4B76-9926-0ACF5E919B6F}" type="pres">
      <dgm:prSet presAssocID="{B37A68AE-1EC1-4EFE-842F-FB32F9CF057A}" presName="posSpace" presStyleCnt="0"/>
      <dgm:spPr/>
    </dgm:pt>
    <dgm:pt modelId="{BCD148FF-F5FA-4859-A5B0-02D946F09C3F}" type="pres">
      <dgm:prSet presAssocID="{B37A68AE-1EC1-4EFE-842F-FB32F9CF057A}" presName="vertFlow" presStyleCnt="0"/>
      <dgm:spPr/>
    </dgm:pt>
    <dgm:pt modelId="{431DAE3E-826D-4786-8AAA-822C547DCEDD}" type="pres">
      <dgm:prSet presAssocID="{B37A68AE-1EC1-4EFE-842F-FB32F9CF057A}" presName="topSpace" presStyleCnt="0"/>
      <dgm:spPr/>
    </dgm:pt>
    <dgm:pt modelId="{7018AA1B-FD52-4397-9ECC-4BA5EBB2A780}" type="pres">
      <dgm:prSet presAssocID="{B37A68AE-1EC1-4EFE-842F-FB32F9CF057A}" presName="firstComp" presStyleCnt="0"/>
      <dgm:spPr/>
    </dgm:pt>
    <dgm:pt modelId="{195B7580-B2A9-4052-A60A-E06B29DB7710}" type="pres">
      <dgm:prSet presAssocID="{B37A68AE-1EC1-4EFE-842F-FB32F9CF057A}" presName="firstChild" presStyleLbl="bgAccFollowNode1" presStyleIdx="0" presStyleCnt="4" custScaleX="207889"/>
      <dgm:spPr/>
    </dgm:pt>
    <dgm:pt modelId="{43A11F2D-A11F-4B8E-B0A4-F8C49E5FF4A0}" type="pres">
      <dgm:prSet presAssocID="{B37A68AE-1EC1-4EFE-842F-FB32F9CF057A}" presName="firstChildTx" presStyleLbl="bgAccFollowNode1" presStyleIdx="0" presStyleCnt="4">
        <dgm:presLayoutVars>
          <dgm:bulletEnabled val="1"/>
        </dgm:presLayoutVars>
      </dgm:prSet>
      <dgm:spPr/>
    </dgm:pt>
    <dgm:pt modelId="{0F380A8A-9402-4433-ADF9-FC154E24B451}" type="pres">
      <dgm:prSet presAssocID="{0248C167-02E9-4F7A-871C-A5F3B1A48E2D}" presName="comp" presStyleCnt="0"/>
      <dgm:spPr/>
    </dgm:pt>
    <dgm:pt modelId="{5060288C-D141-4333-8E08-795E5D9802FC}" type="pres">
      <dgm:prSet presAssocID="{0248C167-02E9-4F7A-871C-A5F3B1A48E2D}" presName="child" presStyleLbl="bgAccFollowNode1" presStyleIdx="1" presStyleCnt="4" custScaleX="207889"/>
      <dgm:spPr/>
    </dgm:pt>
    <dgm:pt modelId="{5C57C7F2-51E6-48CA-8CAC-109FD0DE2B23}" type="pres">
      <dgm:prSet presAssocID="{0248C167-02E9-4F7A-871C-A5F3B1A48E2D}" presName="childTx" presStyleLbl="bgAccFollowNode1" presStyleIdx="1" presStyleCnt="4">
        <dgm:presLayoutVars>
          <dgm:bulletEnabled val="1"/>
        </dgm:presLayoutVars>
      </dgm:prSet>
      <dgm:spPr/>
    </dgm:pt>
    <dgm:pt modelId="{17D49A25-6461-4426-B52D-1EE19DBFCC94}" type="pres">
      <dgm:prSet presAssocID="{87157A25-96D1-4C37-A3A0-E3BB34F08AF5}" presName="comp" presStyleCnt="0"/>
      <dgm:spPr/>
    </dgm:pt>
    <dgm:pt modelId="{8AB05266-F897-4862-BCE9-681B0882662E}" type="pres">
      <dgm:prSet presAssocID="{87157A25-96D1-4C37-A3A0-E3BB34F08AF5}" presName="child" presStyleLbl="bgAccFollowNode1" presStyleIdx="2" presStyleCnt="4" custScaleX="207889"/>
      <dgm:spPr/>
    </dgm:pt>
    <dgm:pt modelId="{393C6737-CD8C-406D-B09A-B622210B0CD8}" type="pres">
      <dgm:prSet presAssocID="{87157A25-96D1-4C37-A3A0-E3BB34F08AF5}" presName="childTx" presStyleLbl="bgAccFollowNode1" presStyleIdx="2" presStyleCnt="4">
        <dgm:presLayoutVars>
          <dgm:bulletEnabled val="1"/>
        </dgm:presLayoutVars>
      </dgm:prSet>
      <dgm:spPr/>
    </dgm:pt>
    <dgm:pt modelId="{4F067274-76CD-443B-B20F-80E76CF6F65B}" type="pres">
      <dgm:prSet presAssocID="{86AE450C-989B-4950-9B7A-51A15D4632C4}" presName="comp" presStyleCnt="0"/>
      <dgm:spPr/>
    </dgm:pt>
    <dgm:pt modelId="{842B3C12-EAB8-442D-AAAA-9863A39DD709}" type="pres">
      <dgm:prSet presAssocID="{86AE450C-989B-4950-9B7A-51A15D4632C4}" presName="child" presStyleLbl="bgAccFollowNode1" presStyleIdx="3" presStyleCnt="4" custScaleX="207889"/>
      <dgm:spPr/>
    </dgm:pt>
    <dgm:pt modelId="{4641D99B-416C-45C3-B583-3617BDCCBFD0}" type="pres">
      <dgm:prSet presAssocID="{86AE450C-989B-4950-9B7A-51A15D4632C4}" presName="childTx" presStyleLbl="bgAccFollowNode1" presStyleIdx="3" presStyleCnt="4">
        <dgm:presLayoutVars>
          <dgm:bulletEnabled val="1"/>
        </dgm:presLayoutVars>
      </dgm:prSet>
      <dgm:spPr/>
    </dgm:pt>
    <dgm:pt modelId="{C9B20235-09DB-484E-B556-8A58DA3B2175}" type="pres">
      <dgm:prSet presAssocID="{B37A68AE-1EC1-4EFE-842F-FB32F9CF057A}" presName="negSpace" presStyleCnt="0"/>
      <dgm:spPr/>
    </dgm:pt>
    <dgm:pt modelId="{62A37AF3-56FC-4386-89D9-25308F4406EB}" type="pres">
      <dgm:prSet presAssocID="{B37A68AE-1EC1-4EFE-842F-FB32F9CF057A}" presName="circle" presStyleLbl="node1" presStyleIdx="0" presStyleCnt="1" custScaleX="193894" custScaleY="193112" custLinFactX="-100000" custLinFactNeighborX="-188629" custLinFactNeighborY="-108"/>
      <dgm:spPr/>
    </dgm:pt>
  </dgm:ptLst>
  <dgm:cxnLst>
    <dgm:cxn modelId="{D3326B00-4E74-4350-8ED6-48AF11D1CF01}" type="presOf" srcId="{96391B10-A625-42ED-BD31-C5EFE28A70C9}" destId="{195B7580-B2A9-4052-A60A-E06B29DB7710}" srcOrd="0" destOrd="0" presId="urn:microsoft.com/office/officeart/2005/8/layout/hList9"/>
    <dgm:cxn modelId="{EEA51D1B-99C9-4014-BCA2-B9FF590A27C2}" type="presOf" srcId="{0248C167-02E9-4F7A-871C-A5F3B1A48E2D}" destId="{5060288C-D141-4333-8E08-795E5D9802FC}" srcOrd="0" destOrd="0" presId="urn:microsoft.com/office/officeart/2005/8/layout/hList9"/>
    <dgm:cxn modelId="{65F03125-4222-4B22-9D98-7A3E180FCF47}" type="presOf" srcId="{34CA1562-352F-43F0-8868-DDF0D52BE710}" destId="{20917347-2C3F-4BCC-9A69-89788D6EA6C8}" srcOrd="0" destOrd="0" presId="urn:microsoft.com/office/officeart/2005/8/layout/hList9"/>
    <dgm:cxn modelId="{71112D26-7994-49B5-8A00-3DE1111481C5}" type="presOf" srcId="{87157A25-96D1-4C37-A3A0-E3BB34F08AF5}" destId="{8AB05266-F897-4862-BCE9-681B0882662E}" srcOrd="0" destOrd="0" presId="urn:microsoft.com/office/officeart/2005/8/layout/hList9"/>
    <dgm:cxn modelId="{4460CB40-35C9-49C6-9F4A-B750C898A983}" type="presOf" srcId="{0248C167-02E9-4F7A-871C-A5F3B1A48E2D}" destId="{5C57C7F2-51E6-48CA-8CAC-109FD0DE2B23}" srcOrd="1" destOrd="0" presId="urn:microsoft.com/office/officeart/2005/8/layout/hList9"/>
    <dgm:cxn modelId="{5AFCF780-52CB-4064-99FF-74853FF7FD5C}" srcId="{B37A68AE-1EC1-4EFE-842F-FB32F9CF057A}" destId="{96391B10-A625-42ED-BD31-C5EFE28A70C9}" srcOrd="0" destOrd="0" parTransId="{021E325D-7E02-4926-99ED-1AD6EA5A3171}" sibTransId="{9E973A61-436E-44CB-8208-1DEE07A7FC14}"/>
    <dgm:cxn modelId="{D97CAF90-462E-4E79-A90B-78C9DBB9F059}" type="presOf" srcId="{B37A68AE-1EC1-4EFE-842F-FB32F9CF057A}" destId="{62A37AF3-56FC-4386-89D9-25308F4406EB}" srcOrd="0" destOrd="0" presId="urn:microsoft.com/office/officeart/2005/8/layout/hList9"/>
    <dgm:cxn modelId="{DE3FBE90-FB99-487B-89D8-139361CC446F}" type="presOf" srcId="{87157A25-96D1-4C37-A3A0-E3BB34F08AF5}" destId="{393C6737-CD8C-406D-B09A-B622210B0CD8}" srcOrd="1" destOrd="0" presId="urn:microsoft.com/office/officeart/2005/8/layout/hList9"/>
    <dgm:cxn modelId="{3BC55297-B65C-4AC3-88DA-D1DB71168DA3}" type="presOf" srcId="{86AE450C-989B-4950-9B7A-51A15D4632C4}" destId="{842B3C12-EAB8-442D-AAAA-9863A39DD709}" srcOrd="0" destOrd="0" presId="urn:microsoft.com/office/officeart/2005/8/layout/hList9"/>
    <dgm:cxn modelId="{3960FE9D-4F21-4264-9151-BF102F2D09A0}" type="presOf" srcId="{96391B10-A625-42ED-BD31-C5EFE28A70C9}" destId="{43A11F2D-A11F-4B8E-B0A4-F8C49E5FF4A0}" srcOrd="1" destOrd="0" presId="urn:microsoft.com/office/officeart/2005/8/layout/hList9"/>
    <dgm:cxn modelId="{099B44A6-728F-4DA4-AF1F-A66B392AC570}" srcId="{B37A68AE-1EC1-4EFE-842F-FB32F9CF057A}" destId="{0248C167-02E9-4F7A-871C-A5F3B1A48E2D}" srcOrd="1" destOrd="0" parTransId="{E6C57086-3690-4128-95D6-33FEBC4355FE}" sibTransId="{92C0B900-24BE-4D8B-A298-3C43250DF16C}"/>
    <dgm:cxn modelId="{454A80D9-1629-450A-A380-672B8F7BF6A1}" srcId="{B37A68AE-1EC1-4EFE-842F-FB32F9CF057A}" destId="{87157A25-96D1-4C37-A3A0-E3BB34F08AF5}" srcOrd="2" destOrd="0" parTransId="{C262090D-87EB-4B63-A2EA-BB7640CF2D3D}" sibTransId="{F859C453-9DC0-4A85-9ED3-BC9ADCF77282}"/>
    <dgm:cxn modelId="{8D3C2CEC-1E0C-426C-B410-4C3E6FC8720A}" type="presOf" srcId="{86AE450C-989B-4950-9B7A-51A15D4632C4}" destId="{4641D99B-416C-45C3-B583-3617BDCCBFD0}" srcOrd="1" destOrd="0" presId="urn:microsoft.com/office/officeart/2005/8/layout/hList9"/>
    <dgm:cxn modelId="{C63F66F2-8B25-4AE0-AF68-A9940C4D534F}" srcId="{B37A68AE-1EC1-4EFE-842F-FB32F9CF057A}" destId="{86AE450C-989B-4950-9B7A-51A15D4632C4}" srcOrd="3" destOrd="0" parTransId="{93B7C0DA-D001-4296-A16B-CE6B81FB92D8}" sibTransId="{8277561E-B667-457C-8002-6EE8128261CE}"/>
    <dgm:cxn modelId="{8D5A4CFC-4476-4A95-B110-353CACB904D6}" srcId="{34CA1562-352F-43F0-8868-DDF0D52BE710}" destId="{B37A68AE-1EC1-4EFE-842F-FB32F9CF057A}" srcOrd="0" destOrd="0" parTransId="{CBAA7C40-1C22-4403-9B25-6453108E1028}" sibTransId="{F4E439FE-31DF-409E-9E59-0B7792E6C7D1}"/>
    <dgm:cxn modelId="{56AB4478-8EDB-468A-B248-BDC6B4FEC642}" type="presParOf" srcId="{20917347-2C3F-4BCC-9A69-89788D6EA6C8}" destId="{200418EF-1272-4B76-9926-0ACF5E919B6F}" srcOrd="0" destOrd="0" presId="urn:microsoft.com/office/officeart/2005/8/layout/hList9"/>
    <dgm:cxn modelId="{ACEE5512-52DD-49DE-8667-2FCAB7DEBAD4}" type="presParOf" srcId="{20917347-2C3F-4BCC-9A69-89788D6EA6C8}" destId="{BCD148FF-F5FA-4859-A5B0-02D946F09C3F}" srcOrd="1" destOrd="0" presId="urn:microsoft.com/office/officeart/2005/8/layout/hList9"/>
    <dgm:cxn modelId="{90D4B1BA-16F5-4B2A-8900-9524BEDFAD07}" type="presParOf" srcId="{BCD148FF-F5FA-4859-A5B0-02D946F09C3F}" destId="{431DAE3E-826D-4786-8AAA-822C547DCEDD}" srcOrd="0" destOrd="0" presId="urn:microsoft.com/office/officeart/2005/8/layout/hList9"/>
    <dgm:cxn modelId="{2FE7B51F-7192-4F1C-B7EB-AA51C59E31F0}" type="presParOf" srcId="{BCD148FF-F5FA-4859-A5B0-02D946F09C3F}" destId="{7018AA1B-FD52-4397-9ECC-4BA5EBB2A780}" srcOrd="1" destOrd="0" presId="urn:microsoft.com/office/officeart/2005/8/layout/hList9"/>
    <dgm:cxn modelId="{F0FBE8ED-A325-43C4-A573-F41FCB25DDC5}" type="presParOf" srcId="{7018AA1B-FD52-4397-9ECC-4BA5EBB2A780}" destId="{195B7580-B2A9-4052-A60A-E06B29DB7710}" srcOrd="0" destOrd="0" presId="urn:microsoft.com/office/officeart/2005/8/layout/hList9"/>
    <dgm:cxn modelId="{79740BEA-BADE-41FC-B0ED-8EB1DD511091}" type="presParOf" srcId="{7018AA1B-FD52-4397-9ECC-4BA5EBB2A780}" destId="{43A11F2D-A11F-4B8E-B0A4-F8C49E5FF4A0}" srcOrd="1" destOrd="0" presId="urn:microsoft.com/office/officeart/2005/8/layout/hList9"/>
    <dgm:cxn modelId="{8FD80854-5A29-4740-9307-EF4E01C2AD9A}" type="presParOf" srcId="{BCD148FF-F5FA-4859-A5B0-02D946F09C3F}" destId="{0F380A8A-9402-4433-ADF9-FC154E24B451}" srcOrd="2" destOrd="0" presId="urn:microsoft.com/office/officeart/2005/8/layout/hList9"/>
    <dgm:cxn modelId="{48459C24-5B86-49D3-85B3-B081C574E7D2}" type="presParOf" srcId="{0F380A8A-9402-4433-ADF9-FC154E24B451}" destId="{5060288C-D141-4333-8E08-795E5D9802FC}" srcOrd="0" destOrd="0" presId="urn:microsoft.com/office/officeart/2005/8/layout/hList9"/>
    <dgm:cxn modelId="{A4E6E939-5CBE-4DAB-BFCF-DCD29BDDB2AB}" type="presParOf" srcId="{0F380A8A-9402-4433-ADF9-FC154E24B451}" destId="{5C57C7F2-51E6-48CA-8CAC-109FD0DE2B23}" srcOrd="1" destOrd="0" presId="urn:microsoft.com/office/officeart/2005/8/layout/hList9"/>
    <dgm:cxn modelId="{B680432C-8DCF-4D1C-BB3D-AFDD21141135}" type="presParOf" srcId="{BCD148FF-F5FA-4859-A5B0-02D946F09C3F}" destId="{17D49A25-6461-4426-B52D-1EE19DBFCC94}" srcOrd="3" destOrd="0" presId="urn:microsoft.com/office/officeart/2005/8/layout/hList9"/>
    <dgm:cxn modelId="{E775335B-BF51-4EA3-974E-F7B243A5FFD4}" type="presParOf" srcId="{17D49A25-6461-4426-B52D-1EE19DBFCC94}" destId="{8AB05266-F897-4862-BCE9-681B0882662E}" srcOrd="0" destOrd="0" presId="urn:microsoft.com/office/officeart/2005/8/layout/hList9"/>
    <dgm:cxn modelId="{05CBD17A-FD7B-488E-B46C-5831621EE30D}" type="presParOf" srcId="{17D49A25-6461-4426-B52D-1EE19DBFCC94}" destId="{393C6737-CD8C-406D-B09A-B622210B0CD8}" srcOrd="1" destOrd="0" presId="urn:microsoft.com/office/officeart/2005/8/layout/hList9"/>
    <dgm:cxn modelId="{09A42D7B-06C7-484A-983E-B21F253B7ED8}" type="presParOf" srcId="{BCD148FF-F5FA-4859-A5B0-02D946F09C3F}" destId="{4F067274-76CD-443B-B20F-80E76CF6F65B}" srcOrd="4" destOrd="0" presId="urn:microsoft.com/office/officeart/2005/8/layout/hList9"/>
    <dgm:cxn modelId="{3183374F-959C-419D-BFA1-B0B4E1A0D79B}" type="presParOf" srcId="{4F067274-76CD-443B-B20F-80E76CF6F65B}" destId="{842B3C12-EAB8-442D-AAAA-9863A39DD709}" srcOrd="0" destOrd="0" presId="urn:microsoft.com/office/officeart/2005/8/layout/hList9"/>
    <dgm:cxn modelId="{78629990-7BED-4A0B-B5D6-F534B354AA12}" type="presParOf" srcId="{4F067274-76CD-443B-B20F-80E76CF6F65B}" destId="{4641D99B-416C-45C3-B583-3617BDCCBFD0}" srcOrd="1" destOrd="0" presId="urn:microsoft.com/office/officeart/2005/8/layout/hList9"/>
    <dgm:cxn modelId="{FD308A75-CE9C-47B0-BED6-476CF3E81CDE}" type="presParOf" srcId="{20917347-2C3F-4BCC-9A69-89788D6EA6C8}" destId="{C9B20235-09DB-484E-B556-8A58DA3B2175}" srcOrd="2" destOrd="0" presId="urn:microsoft.com/office/officeart/2005/8/layout/hList9"/>
    <dgm:cxn modelId="{B81C801B-2308-4B6B-8041-36A88D909AD7}" type="presParOf" srcId="{20917347-2C3F-4BCC-9A69-89788D6EA6C8}" destId="{62A37AF3-56FC-4386-89D9-25308F4406EB}" srcOrd="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BF6461-4A60-4588-8F3E-078E8CEC3C5A}"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de-DE"/>
        </a:p>
      </dgm:t>
    </dgm:pt>
    <dgm:pt modelId="{E1664969-2938-4A0F-A6FD-6F970608B5AC}">
      <dgm:prSet custT="1"/>
      <dgm:spPr/>
      <dgm:t>
        <a:bodyPr/>
        <a:lstStyle/>
        <a:p>
          <a:pPr algn="l"/>
          <a:r>
            <a:rPr lang="de-DE" sz="1400"/>
            <a:t>The WEF Nexus is fundamental for the </a:t>
          </a:r>
          <a:r>
            <a:rPr lang="de-DE" sz="1400" b="1"/>
            <a:t>development and subsequent monitoring of the SDG‘s and the Agenda 2030</a:t>
          </a:r>
          <a:endParaRPr lang="de-DE" sz="1400"/>
        </a:p>
      </dgm:t>
    </dgm:pt>
    <dgm:pt modelId="{096D0828-C55A-4659-8913-C22CD25F566C}" type="parTrans" cxnId="{61C349B5-16D0-4B15-AD02-C3DFEBD80FED}">
      <dgm:prSet/>
      <dgm:spPr/>
      <dgm:t>
        <a:bodyPr/>
        <a:lstStyle/>
        <a:p>
          <a:pPr algn="l"/>
          <a:endParaRPr lang="de-DE" sz="1400"/>
        </a:p>
      </dgm:t>
    </dgm:pt>
    <dgm:pt modelId="{E2FF8A00-2D8A-4A9A-8D4D-53FD8F47BACE}" type="sibTrans" cxnId="{61C349B5-16D0-4B15-AD02-C3DFEBD80FED}">
      <dgm:prSet/>
      <dgm:spPr/>
      <dgm:t>
        <a:bodyPr/>
        <a:lstStyle/>
        <a:p>
          <a:pPr algn="l"/>
          <a:endParaRPr lang="de-DE" sz="1400"/>
        </a:p>
      </dgm:t>
    </dgm:pt>
    <dgm:pt modelId="{EDDE2CA3-0929-487E-9DD4-6F947FE1EBC4}">
      <dgm:prSet custT="1"/>
      <dgm:spPr/>
      <dgm:t>
        <a:bodyPr/>
        <a:lstStyle/>
        <a:p>
          <a:pPr algn="l"/>
          <a:r>
            <a:rPr lang="de-DE" sz="1400"/>
            <a:t>The SDG‘s call for inclusive development building on the WEF sectors</a:t>
          </a:r>
        </a:p>
      </dgm:t>
    </dgm:pt>
    <dgm:pt modelId="{6ED9279F-CC58-4E31-ACB6-C380DCAE0FF7}" type="parTrans" cxnId="{40C0B9C7-5AD0-4D51-BE95-B93C0CD0E1F9}">
      <dgm:prSet/>
      <dgm:spPr/>
      <dgm:t>
        <a:bodyPr/>
        <a:lstStyle/>
        <a:p>
          <a:pPr algn="l"/>
          <a:endParaRPr lang="de-DE" sz="1400"/>
        </a:p>
      </dgm:t>
    </dgm:pt>
    <dgm:pt modelId="{E93F681A-27A9-403B-9CD6-99D4616EAFC2}" type="sibTrans" cxnId="{40C0B9C7-5AD0-4D51-BE95-B93C0CD0E1F9}">
      <dgm:prSet/>
      <dgm:spPr/>
      <dgm:t>
        <a:bodyPr/>
        <a:lstStyle/>
        <a:p>
          <a:pPr algn="l"/>
          <a:endParaRPr lang="de-DE" sz="1400"/>
        </a:p>
      </dgm:t>
    </dgm:pt>
    <dgm:pt modelId="{0582E744-D606-493F-A0E6-739483F9CBCC}">
      <dgm:prSet custT="1"/>
      <dgm:spPr/>
      <dgm:t>
        <a:bodyPr/>
        <a:lstStyle/>
        <a:p>
          <a:pPr algn="l"/>
          <a:r>
            <a:rPr lang="de-DE" sz="1400"/>
            <a:t>The Nexus approach highlights the interdependencies of the WEF sectors </a:t>
          </a:r>
        </a:p>
      </dgm:t>
    </dgm:pt>
    <dgm:pt modelId="{7F345228-DB1E-49CC-8643-D0C42984BE3F}" type="parTrans" cxnId="{39656367-05E7-4488-9128-7263A0997238}">
      <dgm:prSet/>
      <dgm:spPr/>
      <dgm:t>
        <a:bodyPr/>
        <a:lstStyle/>
        <a:p>
          <a:pPr algn="l"/>
          <a:endParaRPr lang="de-DE" sz="1400"/>
        </a:p>
      </dgm:t>
    </dgm:pt>
    <dgm:pt modelId="{1BF29FDC-DB1F-4D84-98A9-3ECB3F6CCDF9}" type="sibTrans" cxnId="{39656367-05E7-4488-9128-7263A0997238}">
      <dgm:prSet/>
      <dgm:spPr/>
      <dgm:t>
        <a:bodyPr/>
        <a:lstStyle/>
        <a:p>
          <a:pPr algn="l"/>
          <a:endParaRPr lang="de-DE" sz="1400"/>
        </a:p>
      </dgm:t>
    </dgm:pt>
    <dgm:pt modelId="{1B364392-DB2A-4C23-8868-6644DC609657}">
      <dgm:prSet custT="1"/>
      <dgm:spPr/>
      <dgm:t>
        <a:bodyPr/>
        <a:lstStyle/>
        <a:p>
          <a:pPr algn="l"/>
          <a:r>
            <a:rPr lang="de-DE" sz="1400"/>
            <a:t>„Sustainable thinking“ is the key driving force behind undertaking the Nexus approach </a:t>
          </a:r>
        </a:p>
      </dgm:t>
    </dgm:pt>
    <dgm:pt modelId="{EE0C91E3-9AFB-4B1A-8419-01E1E18C6954}" type="parTrans" cxnId="{AD49CE93-E3C6-422C-AA19-459D81160AA7}">
      <dgm:prSet/>
      <dgm:spPr/>
      <dgm:t>
        <a:bodyPr/>
        <a:lstStyle/>
        <a:p>
          <a:pPr algn="l"/>
          <a:endParaRPr lang="de-DE" sz="1400"/>
        </a:p>
      </dgm:t>
    </dgm:pt>
    <dgm:pt modelId="{2F6F2509-5626-4070-8B2C-C71D3495491F}" type="sibTrans" cxnId="{AD49CE93-E3C6-422C-AA19-459D81160AA7}">
      <dgm:prSet/>
      <dgm:spPr/>
      <dgm:t>
        <a:bodyPr/>
        <a:lstStyle/>
        <a:p>
          <a:pPr algn="l"/>
          <a:endParaRPr lang="de-DE" sz="1400"/>
        </a:p>
      </dgm:t>
    </dgm:pt>
    <dgm:pt modelId="{BD742F35-D8E5-48C2-8EAF-BDF8A96FD06F}" type="pres">
      <dgm:prSet presAssocID="{1EBF6461-4A60-4588-8F3E-078E8CEC3C5A}" presName="linearFlow" presStyleCnt="0">
        <dgm:presLayoutVars>
          <dgm:dir/>
          <dgm:resizeHandles val="exact"/>
        </dgm:presLayoutVars>
      </dgm:prSet>
      <dgm:spPr/>
    </dgm:pt>
    <dgm:pt modelId="{888B4996-5F79-4B5D-98A0-554DB8D9B862}" type="pres">
      <dgm:prSet presAssocID="{E1664969-2938-4A0F-A6FD-6F970608B5AC}" presName="composite" presStyleCnt="0"/>
      <dgm:spPr/>
    </dgm:pt>
    <dgm:pt modelId="{7C5FBCC3-633A-4FD8-BB42-982636F53480}" type="pres">
      <dgm:prSet presAssocID="{E1664969-2938-4A0F-A6FD-6F970608B5AC}" presName="imgShp" presStyleLbl="fgImgPlace1" presStyleIdx="0" presStyleCnt="4"/>
      <dgm:spPr/>
    </dgm:pt>
    <dgm:pt modelId="{2A5B377F-37CB-4951-B50E-AC3077711482}" type="pres">
      <dgm:prSet presAssocID="{E1664969-2938-4A0F-A6FD-6F970608B5AC}" presName="txShp" presStyleLbl="node1" presStyleIdx="0" presStyleCnt="4">
        <dgm:presLayoutVars>
          <dgm:bulletEnabled val="1"/>
        </dgm:presLayoutVars>
      </dgm:prSet>
      <dgm:spPr/>
    </dgm:pt>
    <dgm:pt modelId="{FBCFE178-7257-438F-B53A-5B202590152A}" type="pres">
      <dgm:prSet presAssocID="{E2FF8A00-2D8A-4A9A-8D4D-53FD8F47BACE}" presName="spacing" presStyleCnt="0"/>
      <dgm:spPr/>
    </dgm:pt>
    <dgm:pt modelId="{28C3AEAB-2AD9-442E-9871-3BA4E352B172}" type="pres">
      <dgm:prSet presAssocID="{EDDE2CA3-0929-487E-9DD4-6F947FE1EBC4}" presName="composite" presStyleCnt="0"/>
      <dgm:spPr/>
    </dgm:pt>
    <dgm:pt modelId="{EBD3488D-A503-4FF1-9649-C72D61F63F18}" type="pres">
      <dgm:prSet presAssocID="{EDDE2CA3-0929-487E-9DD4-6F947FE1EBC4}" presName="imgShp" presStyleLbl="fgImgPlace1" presStyleIdx="1" presStyleCnt="4"/>
      <dgm:spPr/>
    </dgm:pt>
    <dgm:pt modelId="{6CDBA6EF-D2AC-4D8E-8932-C8ABA2F2F917}" type="pres">
      <dgm:prSet presAssocID="{EDDE2CA3-0929-487E-9DD4-6F947FE1EBC4}" presName="txShp" presStyleLbl="node1" presStyleIdx="1" presStyleCnt="4">
        <dgm:presLayoutVars>
          <dgm:bulletEnabled val="1"/>
        </dgm:presLayoutVars>
      </dgm:prSet>
      <dgm:spPr/>
    </dgm:pt>
    <dgm:pt modelId="{0A8BC918-D2CF-4C4F-AC98-C2AC8C713A0A}" type="pres">
      <dgm:prSet presAssocID="{E93F681A-27A9-403B-9CD6-99D4616EAFC2}" presName="spacing" presStyleCnt="0"/>
      <dgm:spPr/>
    </dgm:pt>
    <dgm:pt modelId="{A46F0880-FAA2-44C4-98FA-166E557970F6}" type="pres">
      <dgm:prSet presAssocID="{0582E744-D606-493F-A0E6-739483F9CBCC}" presName="composite" presStyleCnt="0"/>
      <dgm:spPr/>
    </dgm:pt>
    <dgm:pt modelId="{124EA5F2-E5A8-407F-86E4-DCE9BAD4E148}" type="pres">
      <dgm:prSet presAssocID="{0582E744-D606-493F-A0E6-739483F9CBCC}" presName="imgShp" presStyleLbl="fgImgPlace1" presStyleIdx="2" presStyleCnt="4"/>
      <dgm:spPr/>
    </dgm:pt>
    <dgm:pt modelId="{53D9AC2B-A60A-449B-B824-21C4E97B12B6}" type="pres">
      <dgm:prSet presAssocID="{0582E744-D606-493F-A0E6-739483F9CBCC}" presName="txShp" presStyleLbl="node1" presStyleIdx="2" presStyleCnt="4">
        <dgm:presLayoutVars>
          <dgm:bulletEnabled val="1"/>
        </dgm:presLayoutVars>
      </dgm:prSet>
      <dgm:spPr/>
    </dgm:pt>
    <dgm:pt modelId="{C168781E-F8DE-4BF9-A729-95F0DBB70322}" type="pres">
      <dgm:prSet presAssocID="{1BF29FDC-DB1F-4D84-98A9-3ECB3F6CCDF9}" presName="spacing" presStyleCnt="0"/>
      <dgm:spPr/>
    </dgm:pt>
    <dgm:pt modelId="{72E0487E-637B-426E-97AA-F0736E0F7518}" type="pres">
      <dgm:prSet presAssocID="{1B364392-DB2A-4C23-8868-6644DC609657}" presName="composite" presStyleCnt="0"/>
      <dgm:spPr/>
    </dgm:pt>
    <dgm:pt modelId="{E9508FD0-BCBE-45E5-97BD-0162128C0695}" type="pres">
      <dgm:prSet presAssocID="{1B364392-DB2A-4C23-8868-6644DC609657}" presName="imgShp" presStyleLbl="fgImgPlace1" presStyleIdx="3" presStyleCnt="4"/>
      <dgm:spPr/>
    </dgm:pt>
    <dgm:pt modelId="{65D99E5B-379F-49C3-BBF3-11B065A53317}" type="pres">
      <dgm:prSet presAssocID="{1B364392-DB2A-4C23-8868-6644DC609657}" presName="txShp" presStyleLbl="node1" presStyleIdx="3" presStyleCnt="4">
        <dgm:presLayoutVars>
          <dgm:bulletEnabled val="1"/>
        </dgm:presLayoutVars>
      </dgm:prSet>
      <dgm:spPr/>
    </dgm:pt>
  </dgm:ptLst>
  <dgm:cxnLst>
    <dgm:cxn modelId="{8553CE62-EA08-4F00-A9C8-FCE43C683980}" type="presOf" srcId="{0582E744-D606-493F-A0E6-739483F9CBCC}" destId="{53D9AC2B-A60A-449B-B824-21C4E97B12B6}" srcOrd="0" destOrd="0" presId="urn:microsoft.com/office/officeart/2005/8/layout/vList3"/>
    <dgm:cxn modelId="{662F7245-684C-4840-BA2D-0FB80F1F5E53}" type="presOf" srcId="{EDDE2CA3-0929-487E-9DD4-6F947FE1EBC4}" destId="{6CDBA6EF-D2AC-4D8E-8932-C8ABA2F2F917}" srcOrd="0" destOrd="0" presId="urn:microsoft.com/office/officeart/2005/8/layout/vList3"/>
    <dgm:cxn modelId="{39656367-05E7-4488-9128-7263A0997238}" srcId="{1EBF6461-4A60-4588-8F3E-078E8CEC3C5A}" destId="{0582E744-D606-493F-A0E6-739483F9CBCC}" srcOrd="2" destOrd="0" parTransId="{7F345228-DB1E-49CC-8643-D0C42984BE3F}" sibTransId="{1BF29FDC-DB1F-4D84-98A9-3ECB3F6CCDF9}"/>
    <dgm:cxn modelId="{BE241059-3143-4F11-8398-D39E51CC4421}" type="presOf" srcId="{1EBF6461-4A60-4588-8F3E-078E8CEC3C5A}" destId="{BD742F35-D8E5-48C2-8EAF-BDF8A96FD06F}" srcOrd="0" destOrd="0" presId="urn:microsoft.com/office/officeart/2005/8/layout/vList3"/>
    <dgm:cxn modelId="{AD49CE93-E3C6-422C-AA19-459D81160AA7}" srcId="{1EBF6461-4A60-4588-8F3E-078E8CEC3C5A}" destId="{1B364392-DB2A-4C23-8868-6644DC609657}" srcOrd="3" destOrd="0" parTransId="{EE0C91E3-9AFB-4B1A-8419-01E1E18C6954}" sibTransId="{2F6F2509-5626-4070-8B2C-C71D3495491F}"/>
    <dgm:cxn modelId="{61C349B5-16D0-4B15-AD02-C3DFEBD80FED}" srcId="{1EBF6461-4A60-4588-8F3E-078E8CEC3C5A}" destId="{E1664969-2938-4A0F-A6FD-6F970608B5AC}" srcOrd="0" destOrd="0" parTransId="{096D0828-C55A-4659-8913-C22CD25F566C}" sibTransId="{E2FF8A00-2D8A-4A9A-8D4D-53FD8F47BACE}"/>
    <dgm:cxn modelId="{9D310BC3-19FB-4E75-B955-FA32D9B6F21A}" type="presOf" srcId="{E1664969-2938-4A0F-A6FD-6F970608B5AC}" destId="{2A5B377F-37CB-4951-B50E-AC3077711482}" srcOrd="0" destOrd="0" presId="urn:microsoft.com/office/officeart/2005/8/layout/vList3"/>
    <dgm:cxn modelId="{40C0B9C7-5AD0-4D51-BE95-B93C0CD0E1F9}" srcId="{1EBF6461-4A60-4588-8F3E-078E8CEC3C5A}" destId="{EDDE2CA3-0929-487E-9DD4-6F947FE1EBC4}" srcOrd="1" destOrd="0" parTransId="{6ED9279F-CC58-4E31-ACB6-C380DCAE0FF7}" sibTransId="{E93F681A-27A9-403B-9CD6-99D4616EAFC2}"/>
    <dgm:cxn modelId="{0CEE2AFC-101F-473B-819B-AC1B6ED2D8F3}" type="presOf" srcId="{1B364392-DB2A-4C23-8868-6644DC609657}" destId="{65D99E5B-379F-49C3-BBF3-11B065A53317}" srcOrd="0" destOrd="0" presId="urn:microsoft.com/office/officeart/2005/8/layout/vList3"/>
    <dgm:cxn modelId="{602E4AD5-43E0-432C-A116-7CA04C7A75D9}" type="presParOf" srcId="{BD742F35-D8E5-48C2-8EAF-BDF8A96FD06F}" destId="{888B4996-5F79-4B5D-98A0-554DB8D9B862}" srcOrd="0" destOrd="0" presId="urn:microsoft.com/office/officeart/2005/8/layout/vList3"/>
    <dgm:cxn modelId="{50787440-BDFD-4670-B1C5-24B465F81E85}" type="presParOf" srcId="{888B4996-5F79-4B5D-98A0-554DB8D9B862}" destId="{7C5FBCC3-633A-4FD8-BB42-982636F53480}" srcOrd="0" destOrd="0" presId="urn:microsoft.com/office/officeart/2005/8/layout/vList3"/>
    <dgm:cxn modelId="{5D2016B6-CE12-41EC-9CDC-4F04ECBE63D3}" type="presParOf" srcId="{888B4996-5F79-4B5D-98A0-554DB8D9B862}" destId="{2A5B377F-37CB-4951-B50E-AC3077711482}" srcOrd="1" destOrd="0" presId="urn:microsoft.com/office/officeart/2005/8/layout/vList3"/>
    <dgm:cxn modelId="{D917B811-A4F6-43C6-9C50-0B44B712B26E}" type="presParOf" srcId="{BD742F35-D8E5-48C2-8EAF-BDF8A96FD06F}" destId="{FBCFE178-7257-438F-B53A-5B202590152A}" srcOrd="1" destOrd="0" presId="urn:microsoft.com/office/officeart/2005/8/layout/vList3"/>
    <dgm:cxn modelId="{C3645C64-9DF9-468C-B6C3-65E6B2868282}" type="presParOf" srcId="{BD742F35-D8E5-48C2-8EAF-BDF8A96FD06F}" destId="{28C3AEAB-2AD9-442E-9871-3BA4E352B172}" srcOrd="2" destOrd="0" presId="urn:microsoft.com/office/officeart/2005/8/layout/vList3"/>
    <dgm:cxn modelId="{41B5E2A0-5853-46E8-843A-EB9A9F88B6A5}" type="presParOf" srcId="{28C3AEAB-2AD9-442E-9871-3BA4E352B172}" destId="{EBD3488D-A503-4FF1-9649-C72D61F63F18}" srcOrd="0" destOrd="0" presId="urn:microsoft.com/office/officeart/2005/8/layout/vList3"/>
    <dgm:cxn modelId="{4A67AE13-975C-4CCB-995F-1A82741CF9A7}" type="presParOf" srcId="{28C3AEAB-2AD9-442E-9871-3BA4E352B172}" destId="{6CDBA6EF-D2AC-4D8E-8932-C8ABA2F2F917}" srcOrd="1" destOrd="0" presId="urn:microsoft.com/office/officeart/2005/8/layout/vList3"/>
    <dgm:cxn modelId="{75C8D2E5-9A73-45EF-95B3-2A564D8DBD53}" type="presParOf" srcId="{BD742F35-D8E5-48C2-8EAF-BDF8A96FD06F}" destId="{0A8BC918-D2CF-4C4F-AC98-C2AC8C713A0A}" srcOrd="3" destOrd="0" presId="urn:microsoft.com/office/officeart/2005/8/layout/vList3"/>
    <dgm:cxn modelId="{AD6BBBDE-A843-4B73-B10E-E8A3809473FE}" type="presParOf" srcId="{BD742F35-D8E5-48C2-8EAF-BDF8A96FD06F}" destId="{A46F0880-FAA2-44C4-98FA-166E557970F6}" srcOrd="4" destOrd="0" presId="urn:microsoft.com/office/officeart/2005/8/layout/vList3"/>
    <dgm:cxn modelId="{BECF6D68-4008-4E0E-B027-8475856FA632}" type="presParOf" srcId="{A46F0880-FAA2-44C4-98FA-166E557970F6}" destId="{124EA5F2-E5A8-407F-86E4-DCE9BAD4E148}" srcOrd="0" destOrd="0" presId="urn:microsoft.com/office/officeart/2005/8/layout/vList3"/>
    <dgm:cxn modelId="{9D1857F5-677B-4622-9299-A5F9A6D02239}" type="presParOf" srcId="{A46F0880-FAA2-44C4-98FA-166E557970F6}" destId="{53D9AC2B-A60A-449B-B824-21C4E97B12B6}" srcOrd="1" destOrd="0" presId="urn:microsoft.com/office/officeart/2005/8/layout/vList3"/>
    <dgm:cxn modelId="{269B0325-DD5B-441C-AA41-D15FE9F41C48}" type="presParOf" srcId="{BD742F35-D8E5-48C2-8EAF-BDF8A96FD06F}" destId="{C168781E-F8DE-4BF9-A729-95F0DBB70322}" srcOrd="5" destOrd="0" presId="urn:microsoft.com/office/officeart/2005/8/layout/vList3"/>
    <dgm:cxn modelId="{7A3E9EF4-D703-4B4E-AC74-F241C5D4ECD7}" type="presParOf" srcId="{BD742F35-D8E5-48C2-8EAF-BDF8A96FD06F}" destId="{72E0487E-637B-426E-97AA-F0736E0F7518}" srcOrd="6" destOrd="0" presId="urn:microsoft.com/office/officeart/2005/8/layout/vList3"/>
    <dgm:cxn modelId="{67253F27-2E3C-4E47-AF1F-F67D30CCA2FE}" type="presParOf" srcId="{72E0487E-637B-426E-97AA-F0736E0F7518}" destId="{E9508FD0-BCBE-45E5-97BD-0162128C0695}" srcOrd="0" destOrd="0" presId="urn:microsoft.com/office/officeart/2005/8/layout/vList3"/>
    <dgm:cxn modelId="{C36CD158-B3C0-46B9-B593-6BDD5F5114B0}" type="presParOf" srcId="{72E0487E-637B-426E-97AA-F0736E0F7518}" destId="{65D99E5B-379F-49C3-BBF3-11B065A5331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86BE95-C6F8-48CE-B45E-A46E7AA9B94E}"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de-DE"/>
        </a:p>
      </dgm:t>
    </dgm:pt>
    <dgm:pt modelId="{1EED1B01-56FD-4CC1-B58A-2A50D5C21211}">
      <dgm:prSet custT="1"/>
      <dgm:spPr/>
      <dgm:t>
        <a:bodyPr/>
        <a:lstStyle/>
        <a:p>
          <a:pPr algn="l"/>
          <a:r>
            <a:rPr lang="en-US" sz="1400"/>
            <a:t>Government structures organized in silos, lack of coordination (horizontally and vertically)</a:t>
          </a:r>
          <a:endParaRPr lang="de-DE" sz="1400"/>
        </a:p>
      </dgm:t>
    </dgm:pt>
    <dgm:pt modelId="{49C26F49-2AFE-4C07-947C-AC4E985B1978}" type="parTrans" cxnId="{5F0B16EA-813F-4CB4-8408-A098E9B1683B}">
      <dgm:prSet/>
      <dgm:spPr/>
      <dgm:t>
        <a:bodyPr/>
        <a:lstStyle/>
        <a:p>
          <a:pPr algn="l"/>
          <a:endParaRPr lang="de-DE" sz="2000"/>
        </a:p>
      </dgm:t>
    </dgm:pt>
    <dgm:pt modelId="{63AD35A9-9B34-4B81-8949-B48F8B22777D}" type="sibTrans" cxnId="{5F0B16EA-813F-4CB4-8408-A098E9B1683B}">
      <dgm:prSet/>
      <dgm:spPr/>
      <dgm:t>
        <a:bodyPr/>
        <a:lstStyle/>
        <a:p>
          <a:pPr algn="l"/>
          <a:endParaRPr lang="de-DE" sz="2000"/>
        </a:p>
      </dgm:t>
    </dgm:pt>
    <dgm:pt modelId="{D25B4E58-AEB5-41D3-B2A0-9986FC2B72CB}">
      <dgm:prSet custT="1"/>
      <dgm:spPr/>
      <dgm:t>
        <a:bodyPr/>
        <a:lstStyle/>
        <a:p>
          <a:pPr algn="l"/>
          <a:r>
            <a:rPr lang="en-US" sz="1400"/>
            <a:t>Lack of up-to-date data on status of WEF sectors that can be used for decision-making</a:t>
          </a:r>
          <a:endParaRPr lang="de-DE" sz="1400"/>
        </a:p>
      </dgm:t>
    </dgm:pt>
    <dgm:pt modelId="{B449A9B1-A8E7-4758-BEEA-76B570C11273}" type="parTrans" cxnId="{D6C457C7-89C2-4BF1-99D0-BA8F66077097}">
      <dgm:prSet/>
      <dgm:spPr/>
      <dgm:t>
        <a:bodyPr/>
        <a:lstStyle/>
        <a:p>
          <a:pPr algn="l"/>
          <a:endParaRPr lang="de-DE" sz="2000"/>
        </a:p>
      </dgm:t>
    </dgm:pt>
    <dgm:pt modelId="{A319027F-42E6-4FF6-B986-27421F60E09F}" type="sibTrans" cxnId="{D6C457C7-89C2-4BF1-99D0-BA8F66077097}">
      <dgm:prSet/>
      <dgm:spPr/>
      <dgm:t>
        <a:bodyPr/>
        <a:lstStyle/>
        <a:p>
          <a:pPr algn="l"/>
          <a:endParaRPr lang="de-DE" sz="2000"/>
        </a:p>
      </dgm:t>
    </dgm:pt>
    <dgm:pt modelId="{B2646E2B-8CC9-4C0C-B89F-4F339E823978}">
      <dgm:prSet custT="1"/>
      <dgm:spPr/>
      <dgm:t>
        <a:bodyPr/>
        <a:lstStyle/>
        <a:p>
          <a:pPr algn="l"/>
          <a:r>
            <a:rPr lang="en-US" sz="1400"/>
            <a:t>Deficiencies in knowledge about complex Nexus interlinkages </a:t>
          </a:r>
          <a:endParaRPr lang="de-DE" sz="1400"/>
        </a:p>
      </dgm:t>
    </dgm:pt>
    <dgm:pt modelId="{FD895D97-ED8C-44F4-B788-75319B3A3089}" type="parTrans" cxnId="{E895FD4F-B600-4A00-90E7-A84834388AA4}">
      <dgm:prSet/>
      <dgm:spPr/>
      <dgm:t>
        <a:bodyPr/>
        <a:lstStyle/>
        <a:p>
          <a:pPr algn="l"/>
          <a:endParaRPr lang="de-DE" sz="2000"/>
        </a:p>
      </dgm:t>
    </dgm:pt>
    <dgm:pt modelId="{B352D3A7-77BF-4896-BCD6-658C3D37B438}" type="sibTrans" cxnId="{E895FD4F-B600-4A00-90E7-A84834388AA4}">
      <dgm:prSet/>
      <dgm:spPr/>
      <dgm:t>
        <a:bodyPr/>
        <a:lstStyle/>
        <a:p>
          <a:pPr algn="l"/>
          <a:endParaRPr lang="de-DE" sz="2000"/>
        </a:p>
      </dgm:t>
    </dgm:pt>
    <dgm:pt modelId="{B9203A76-AD50-4016-B9EA-9E197BB25A3C}">
      <dgm:prSet custT="1"/>
      <dgm:spPr/>
      <dgm:t>
        <a:bodyPr/>
        <a:lstStyle/>
        <a:p>
          <a:pPr algn="l"/>
          <a:r>
            <a:rPr lang="en-US" sz="1400"/>
            <a:t>Lack of transdisciplinary science </a:t>
          </a:r>
          <a:endParaRPr lang="de-DE" sz="1400"/>
        </a:p>
      </dgm:t>
    </dgm:pt>
    <dgm:pt modelId="{BA7104A9-96CE-457C-BEA8-138A20F994A4}" type="parTrans" cxnId="{95012225-5B8A-4E53-9D11-83179948B7AC}">
      <dgm:prSet/>
      <dgm:spPr/>
      <dgm:t>
        <a:bodyPr/>
        <a:lstStyle/>
        <a:p>
          <a:pPr algn="l"/>
          <a:endParaRPr lang="de-DE" sz="2000"/>
        </a:p>
      </dgm:t>
    </dgm:pt>
    <dgm:pt modelId="{2C059D0F-3351-4A96-BB96-94393C90CECE}" type="sibTrans" cxnId="{95012225-5B8A-4E53-9D11-83179948B7AC}">
      <dgm:prSet/>
      <dgm:spPr/>
      <dgm:t>
        <a:bodyPr/>
        <a:lstStyle/>
        <a:p>
          <a:pPr algn="l"/>
          <a:endParaRPr lang="de-DE" sz="2000"/>
        </a:p>
      </dgm:t>
    </dgm:pt>
    <dgm:pt modelId="{5FF11483-295B-4055-A455-CE550A8AD30F}">
      <dgm:prSet custT="1"/>
      <dgm:spPr/>
      <dgm:t>
        <a:bodyPr/>
        <a:lstStyle/>
        <a:p>
          <a:pPr algn="l"/>
          <a:r>
            <a:rPr lang="en-US" sz="1400"/>
            <a:t>Lack of (knowledge of) applicable assessment tools</a:t>
          </a:r>
          <a:endParaRPr lang="de-DE" sz="1400"/>
        </a:p>
      </dgm:t>
    </dgm:pt>
    <dgm:pt modelId="{6E80993A-4484-44C2-80E8-5B8EB810B327}" type="parTrans" cxnId="{3E2A7F7D-5BD8-4BCF-AE49-F41B8C629023}">
      <dgm:prSet/>
      <dgm:spPr/>
      <dgm:t>
        <a:bodyPr/>
        <a:lstStyle/>
        <a:p>
          <a:pPr algn="l"/>
          <a:endParaRPr lang="de-DE" sz="2000"/>
        </a:p>
      </dgm:t>
    </dgm:pt>
    <dgm:pt modelId="{02034239-E7C9-410D-87D3-B0E2B4C99C9D}" type="sibTrans" cxnId="{3E2A7F7D-5BD8-4BCF-AE49-F41B8C629023}">
      <dgm:prSet/>
      <dgm:spPr/>
      <dgm:t>
        <a:bodyPr/>
        <a:lstStyle/>
        <a:p>
          <a:pPr algn="l"/>
          <a:endParaRPr lang="de-DE" sz="2000"/>
        </a:p>
      </dgm:t>
    </dgm:pt>
    <dgm:pt modelId="{1798E197-E080-4863-9EE9-5B403600F79E}" type="pres">
      <dgm:prSet presAssocID="{DB86BE95-C6F8-48CE-B45E-A46E7AA9B94E}" presName="Name0" presStyleCnt="0">
        <dgm:presLayoutVars>
          <dgm:chMax val="7"/>
          <dgm:chPref val="7"/>
          <dgm:dir/>
        </dgm:presLayoutVars>
      </dgm:prSet>
      <dgm:spPr/>
    </dgm:pt>
    <dgm:pt modelId="{41C494FB-9D99-4522-B4AE-E50F3AE55CAA}" type="pres">
      <dgm:prSet presAssocID="{DB86BE95-C6F8-48CE-B45E-A46E7AA9B94E}" presName="Name1" presStyleCnt="0"/>
      <dgm:spPr/>
    </dgm:pt>
    <dgm:pt modelId="{1B76C37E-FD26-42B4-9DE8-109222DABBFB}" type="pres">
      <dgm:prSet presAssocID="{DB86BE95-C6F8-48CE-B45E-A46E7AA9B94E}" presName="cycle" presStyleCnt="0"/>
      <dgm:spPr/>
    </dgm:pt>
    <dgm:pt modelId="{B512DF3A-6F6A-47D3-8AAF-5FCC753A3D41}" type="pres">
      <dgm:prSet presAssocID="{DB86BE95-C6F8-48CE-B45E-A46E7AA9B94E}" presName="srcNode" presStyleLbl="node1" presStyleIdx="0" presStyleCnt="5"/>
      <dgm:spPr/>
    </dgm:pt>
    <dgm:pt modelId="{F98D2840-2DC0-4941-A4DA-1A103A74033D}" type="pres">
      <dgm:prSet presAssocID="{DB86BE95-C6F8-48CE-B45E-A46E7AA9B94E}" presName="conn" presStyleLbl="parChTrans1D2" presStyleIdx="0" presStyleCnt="1"/>
      <dgm:spPr/>
    </dgm:pt>
    <dgm:pt modelId="{4B0D3C8D-9B35-435C-A667-6508E5B617B7}" type="pres">
      <dgm:prSet presAssocID="{DB86BE95-C6F8-48CE-B45E-A46E7AA9B94E}" presName="extraNode" presStyleLbl="node1" presStyleIdx="0" presStyleCnt="5"/>
      <dgm:spPr/>
    </dgm:pt>
    <dgm:pt modelId="{78D484FD-7F64-4CCB-9ECD-2A89CE42617D}" type="pres">
      <dgm:prSet presAssocID="{DB86BE95-C6F8-48CE-B45E-A46E7AA9B94E}" presName="dstNode" presStyleLbl="node1" presStyleIdx="0" presStyleCnt="5"/>
      <dgm:spPr/>
    </dgm:pt>
    <dgm:pt modelId="{82669943-CA0A-4B65-9312-9DD7916B7C4B}" type="pres">
      <dgm:prSet presAssocID="{1EED1B01-56FD-4CC1-B58A-2A50D5C21211}" presName="text_1" presStyleLbl="node1" presStyleIdx="0" presStyleCnt="5">
        <dgm:presLayoutVars>
          <dgm:bulletEnabled val="1"/>
        </dgm:presLayoutVars>
      </dgm:prSet>
      <dgm:spPr/>
    </dgm:pt>
    <dgm:pt modelId="{7F777A45-172C-412E-A093-3210B04B8A15}" type="pres">
      <dgm:prSet presAssocID="{1EED1B01-56FD-4CC1-B58A-2A50D5C21211}" presName="accent_1" presStyleCnt="0"/>
      <dgm:spPr/>
    </dgm:pt>
    <dgm:pt modelId="{96A79AC9-0B6A-4B4F-923B-FE346146006C}" type="pres">
      <dgm:prSet presAssocID="{1EED1B01-56FD-4CC1-B58A-2A50D5C21211}" presName="accentRepeatNode" presStyleLbl="solidFgAcc1" presStyleIdx="0" presStyleCnt="5"/>
      <dgm:spPr/>
    </dgm:pt>
    <dgm:pt modelId="{55F766F8-E14B-4CAE-8720-3766D9EABD3A}" type="pres">
      <dgm:prSet presAssocID="{D25B4E58-AEB5-41D3-B2A0-9986FC2B72CB}" presName="text_2" presStyleLbl="node1" presStyleIdx="1" presStyleCnt="5">
        <dgm:presLayoutVars>
          <dgm:bulletEnabled val="1"/>
        </dgm:presLayoutVars>
      </dgm:prSet>
      <dgm:spPr/>
    </dgm:pt>
    <dgm:pt modelId="{4258F06A-16B5-4281-BA58-C55BD78EAECF}" type="pres">
      <dgm:prSet presAssocID="{D25B4E58-AEB5-41D3-B2A0-9986FC2B72CB}" presName="accent_2" presStyleCnt="0"/>
      <dgm:spPr/>
    </dgm:pt>
    <dgm:pt modelId="{A00173EF-A3E0-4D64-9955-707346E650C4}" type="pres">
      <dgm:prSet presAssocID="{D25B4E58-AEB5-41D3-B2A0-9986FC2B72CB}" presName="accentRepeatNode" presStyleLbl="solidFgAcc1" presStyleIdx="1" presStyleCnt="5"/>
      <dgm:spPr/>
    </dgm:pt>
    <dgm:pt modelId="{EFF36E25-C980-4F51-A27B-EEEC4ABC2D64}" type="pres">
      <dgm:prSet presAssocID="{B2646E2B-8CC9-4C0C-B89F-4F339E823978}" presName="text_3" presStyleLbl="node1" presStyleIdx="2" presStyleCnt="5">
        <dgm:presLayoutVars>
          <dgm:bulletEnabled val="1"/>
        </dgm:presLayoutVars>
      </dgm:prSet>
      <dgm:spPr/>
    </dgm:pt>
    <dgm:pt modelId="{A54DF451-0C5F-455C-8CAC-F632DFD98A72}" type="pres">
      <dgm:prSet presAssocID="{B2646E2B-8CC9-4C0C-B89F-4F339E823978}" presName="accent_3" presStyleCnt="0"/>
      <dgm:spPr/>
    </dgm:pt>
    <dgm:pt modelId="{72A2C64F-E02D-4B61-B804-063B6823AC46}" type="pres">
      <dgm:prSet presAssocID="{B2646E2B-8CC9-4C0C-B89F-4F339E823978}" presName="accentRepeatNode" presStyleLbl="solidFgAcc1" presStyleIdx="2" presStyleCnt="5"/>
      <dgm:spPr/>
    </dgm:pt>
    <dgm:pt modelId="{906AD4DD-1287-486D-A1CC-3B0D8582B4B8}" type="pres">
      <dgm:prSet presAssocID="{B9203A76-AD50-4016-B9EA-9E197BB25A3C}" presName="text_4" presStyleLbl="node1" presStyleIdx="3" presStyleCnt="5">
        <dgm:presLayoutVars>
          <dgm:bulletEnabled val="1"/>
        </dgm:presLayoutVars>
      </dgm:prSet>
      <dgm:spPr/>
    </dgm:pt>
    <dgm:pt modelId="{AE5BC769-74C8-4109-B950-662260FF2CA9}" type="pres">
      <dgm:prSet presAssocID="{B9203A76-AD50-4016-B9EA-9E197BB25A3C}" presName="accent_4" presStyleCnt="0"/>
      <dgm:spPr/>
    </dgm:pt>
    <dgm:pt modelId="{8D9A1154-58BC-4853-9107-47E782850661}" type="pres">
      <dgm:prSet presAssocID="{B9203A76-AD50-4016-B9EA-9E197BB25A3C}" presName="accentRepeatNode" presStyleLbl="solidFgAcc1" presStyleIdx="3" presStyleCnt="5"/>
      <dgm:spPr/>
    </dgm:pt>
    <dgm:pt modelId="{42042F32-8AE5-4AC7-AD4D-B5252160D367}" type="pres">
      <dgm:prSet presAssocID="{5FF11483-295B-4055-A455-CE550A8AD30F}" presName="text_5" presStyleLbl="node1" presStyleIdx="4" presStyleCnt="5">
        <dgm:presLayoutVars>
          <dgm:bulletEnabled val="1"/>
        </dgm:presLayoutVars>
      </dgm:prSet>
      <dgm:spPr/>
    </dgm:pt>
    <dgm:pt modelId="{60C52956-4C58-4099-B1FA-A3545844513D}" type="pres">
      <dgm:prSet presAssocID="{5FF11483-295B-4055-A455-CE550A8AD30F}" presName="accent_5" presStyleCnt="0"/>
      <dgm:spPr/>
    </dgm:pt>
    <dgm:pt modelId="{BBDFA266-85B6-4789-AA3A-99ECED97FC71}" type="pres">
      <dgm:prSet presAssocID="{5FF11483-295B-4055-A455-CE550A8AD30F}" presName="accentRepeatNode" presStyleLbl="solidFgAcc1" presStyleIdx="4" presStyleCnt="5"/>
      <dgm:spPr/>
    </dgm:pt>
  </dgm:ptLst>
  <dgm:cxnLst>
    <dgm:cxn modelId="{A1E6880B-5E26-4EC2-88C3-C44784B557BE}" type="presOf" srcId="{D25B4E58-AEB5-41D3-B2A0-9986FC2B72CB}" destId="{55F766F8-E14B-4CAE-8720-3766D9EABD3A}" srcOrd="0" destOrd="0" presId="urn:microsoft.com/office/officeart/2008/layout/VerticalCurvedList"/>
    <dgm:cxn modelId="{6E06CF11-D4C6-4378-A86B-A56E3DD07FDA}" type="presOf" srcId="{B2646E2B-8CC9-4C0C-B89F-4F339E823978}" destId="{EFF36E25-C980-4F51-A27B-EEEC4ABC2D64}" srcOrd="0" destOrd="0" presId="urn:microsoft.com/office/officeart/2008/layout/VerticalCurvedList"/>
    <dgm:cxn modelId="{95012225-5B8A-4E53-9D11-83179948B7AC}" srcId="{DB86BE95-C6F8-48CE-B45E-A46E7AA9B94E}" destId="{B9203A76-AD50-4016-B9EA-9E197BB25A3C}" srcOrd="3" destOrd="0" parTransId="{BA7104A9-96CE-457C-BEA8-138A20F994A4}" sibTransId="{2C059D0F-3351-4A96-BB96-94393C90CECE}"/>
    <dgm:cxn modelId="{CCC16945-F461-4335-9068-07D95B04B60A}" type="presOf" srcId="{DB86BE95-C6F8-48CE-B45E-A46E7AA9B94E}" destId="{1798E197-E080-4863-9EE9-5B403600F79E}" srcOrd="0" destOrd="0" presId="urn:microsoft.com/office/officeart/2008/layout/VerticalCurvedList"/>
    <dgm:cxn modelId="{14108447-2509-4FCE-B3D2-3062399BD64C}" type="presOf" srcId="{5FF11483-295B-4055-A455-CE550A8AD30F}" destId="{42042F32-8AE5-4AC7-AD4D-B5252160D367}" srcOrd="0" destOrd="0" presId="urn:microsoft.com/office/officeart/2008/layout/VerticalCurvedList"/>
    <dgm:cxn modelId="{E895FD4F-B600-4A00-90E7-A84834388AA4}" srcId="{DB86BE95-C6F8-48CE-B45E-A46E7AA9B94E}" destId="{B2646E2B-8CC9-4C0C-B89F-4F339E823978}" srcOrd="2" destOrd="0" parTransId="{FD895D97-ED8C-44F4-B788-75319B3A3089}" sibTransId="{B352D3A7-77BF-4896-BCD6-658C3D37B438}"/>
    <dgm:cxn modelId="{3E2A7F7D-5BD8-4BCF-AE49-F41B8C629023}" srcId="{DB86BE95-C6F8-48CE-B45E-A46E7AA9B94E}" destId="{5FF11483-295B-4055-A455-CE550A8AD30F}" srcOrd="4" destOrd="0" parTransId="{6E80993A-4484-44C2-80E8-5B8EB810B327}" sibTransId="{02034239-E7C9-410D-87D3-B0E2B4C99C9D}"/>
    <dgm:cxn modelId="{0D804B86-59FB-470B-85A8-F872D24D0C20}" type="presOf" srcId="{B9203A76-AD50-4016-B9EA-9E197BB25A3C}" destId="{906AD4DD-1287-486D-A1CC-3B0D8582B4B8}" srcOrd="0" destOrd="0" presId="urn:microsoft.com/office/officeart/2008/layout/VerticalCurvedList"/>
    <dgm:cxn modelId="{D2810989-73D9-4851-B951-3849FDFF3D64}" type="presOf" srcId="{63AD35A9-9B34-4B81-8949-B48F8B22777D}" destId="{F98D2840-2DC0-4941-A4DA-1A103A74033D}" srcOrd="0" destOrd="0" presId="urn:microsoft.com/office/officeart/2008/layout/VerticalCurvedList"/>
    <dgm:cxn modelId="{F753B69E-33E4-4DEB-A40E-4C4D43349C36}" type="presOf" srcId="{1EED1B01-56FD-4CC1-B58A-2A50D5C21211}" destId="{82669943-CA0A-4B65-9312-9DD7916B7C4B}" srcOrd="0" destOrd="0" presId="urn:microsoft.com/office/officeart/2008/layout/VerticalCurvedList"/>
    <dgm:cxn modelId="{D6C457C7-89C2-4BF1-99D0-BA8F66077097}" srcId="{DB86BE95-C6F8-48CE-B45E-A46E7AA9B94E}" destId="{D25B4E58-AEB5-41D3-B2A0-9986FC2B72CB}" srcOrd="1" destOrd="0" parTransId="{B449A9B1-A8E7-4758-BEEA-76B570C11273}" sibTransId="{A319027F-42E6-4FF6-B986-27421F60E09F}"/>
    <dgm:cxn modelId="{5F0B16EA-813F-4CB4-8408-A098E9B1683B}" srcId="{DB86BE95-C6F8-48CE-B45E-A46E7AA9B94E}" destId="{1EED1B01-56FD-4CC1-B58A-2A50D5C21211}" srcOrd="0" destOrd="0" parTransId="{49C26F49-2AFE-4C07-947C-AC4E985B1978}" sibTransId="{63AD35A9-9B34-4B81-8949-B48F8B22777D}"/>
    <dgm:cxn modelId="{9FB72719-6B4B-43DA-9B8F-7537AABA9044}" type="presParOf" srcId="{1798E197-E080-4863-9EE9-5B403600F79E}" destId="{41C494FB-9D99-4522-B4AE-E50F3AE55CAA}" srcOrd="0" destOrd="0" presId="urn:microsoft.com/office/officeart/2008/layout/VerticalCurvedList"/>
    <dgm:cxn modelId="{1C62ABD7-2426-4993-9213-4569B2ABAD96}" type="presParOf" srcId="{41C494FB-9D99-4522-B4AE-E50F3AE55CAA}" destId="{1B76C37E-FD26-42B4-9DE8-109222DABBFB}" srcOrd="0" destOrd="0" presId="urn:microsoft.com/office/officeart/2008/layout/VerticalCurvedList"/>
    <dgm:cxn modelId="{70A0CAE6-EFAD-4727-B944-A59AA0838F14}" type="presParOf" srcId="{1B76C37E-FD26-42B4-9DE8-109222DABBFB}" destId="{B512DF3A-6F6A-47D3-8AAF-5FCC753A3D41}" srcOrd="0" destOrd="0" presId="urn:microsoft.com/office/officeart/2008/layout/VerticalCurvedList"/>
    <dgm:cxn modelId="{BFB67C45-7364-4E0A-87ED-52D5CC84F042}" type="presParOf" srcId="{1B76C37E-FD26-42B4-9DE8-109222DABBFB}" destId="{F98D2840-2DC0-4941-A4DA-1A103A74033D}" srcOrd="1" destOrd="0" presId="urn:microsoft.com/office/officeart/2008/layout/VerticalCurvedList"/>
    <dgm:cxn modelId="{AF7C1770-3404-4DB3-9922-DEF971D64C21}" type="presParOf" srcId="{1B76C37E-FD26-42B4-9DE8-109222DABBFB}" destId="{4B0D3C8D-9B35-435C-A667-6508E5B617B7}" srcOrd="2" destOrd="0" presId="urn:microsoft.com/office/officeart/2008/layout/VerticalCurvedList"/>
    <dgm:cxn modelId="{DFDA8887-5403-4515-9108-631F68984CE0}" type="presParOf" srcId="{1B76C37E-FD26-42B4-9DE8-109222DABBFB}" destId="{78D484FD-7F64-4CCB-9ECD-2A89CE42617D}" srcOrd="3" destOrd="0" presId="urn:microsoft.com/office/officeart/2008/layout/VerticalCurvedList"/>
    <dgm:cxn modelId="{5F565CF5-2BEE-41A1-8D4E-5E82A6FF0FBA}" type="presParOf" srcId="{41C494FB-9D99-4522-B4AE-E50F3AE55CAA}" destId="{82669943-CA0A-4B65-9312-9DD7916B7C4B}" srcOrd="1" destOrd="0" presId="urn:microsoft.com/office/officeart/2008/layout/VerticalCurvedList"/>
    <dgm:cxn modelId="{1F413B06-77D2-493C-B8B3-5DD741CBEA23}" type="presParOf" srcId="{41C494FB-9D99-4522-B4AE-E50F3AE55CAA}" destId="{7F777A45-172C-412E-A093-3210B04B8A15}" srcOrd="2" destOrd="0" presId="urn:microsoft.com/office/officeart/2008/layout/VerticalCurvedList"/>
    <dgm:cxn modelId="{CB6B7105-6A14-4C2C-A64F-BC8CD6B4FDE7}" type="presParOf" srcId="{7F777A45-172C-412E-A093-3210B04B8A15}" destId="{96A79AC9-0B6A-4B4F-923B-FE346146006C}" srcOrd="0" destOrd="0" presId="urn:microsoft.com/office/officeart/2008/layout/VerticalCurvedList"/>
    <dgm:cxn modelId="{64B496DF-9C87-4188-BED9-B192A27AEB5D}" type="presParOf" srcId="{41C494FB-9D99-4522-B4AE-E50F3AE55CAA}" destId="{55F766F8-E14B-4CAE-8720-3766D9EABD3A}" srcOrd="3" destOrd="0" presId="urn:microsoft.com/office/officeart/2008/layout/VerticalCurvedList"/>
    <dgm:cxn modelId="{61A97C9D-9AFF-4065-86DF-867A28D046AE}" type="presParOf" srcId="{41C494FB-9D99-4522-B4AE-E50F3AE55CAA}" destId="{4258F06A-16B5-4281-BA58-C55BD78EAECF}" srcOrd="4" destOrd="0" presId="urn:microsoft.com/office/officeart/2008/layout/VerticalCurvedList"/>
    <dgm:cxn modelId="{40089C82-C3EC-4CCD-B90D-50ADE5407719}" type="presParOf" srcId="{4258F06A-16B5-4281-BA58-C55BD78EAECF}" destId="{A00173EF-A3E0-4D64-9955-707346E650C4}" srcOrd="0" destOrd="0" presId="urn:microsoft.com/office/officeart/2008/layout/VerticalCurvedList"/>
    <dgm:cxn modelId="{F5070C92-AA1A-4950-9B74-37EEF1EC3ED4}" type="presParOf" srcId="{41C494FB-9D99-4522-B4AE-E50F3AE55CAA}" destId="{EFF36E25-C980-4F51-A27B-EEEC4ABC2D64}" srcOrd="5" destOrd="0" presId="urn:microsoft.com/office/officeart/2008/layout/VerticalCurvedList"/>
    <dgm:cxn modelId="{C799F82D-55DA-4EAC-A004-5776B98CDAB2}" type="presParOf" srcId="{41C494FB-9D99-4522-B4AE-E50F3AE55CAA}" destId="{A54DF451-0C5F-455C-8CAC-F632DFD98A72}" srcOrd="6" destOrd="0" presId="urn:microsoft.com/office/officeart/2008/layout/VerticalCurvedList"/>
    <dgm:cxn modelId="{92883364-663F-4F61-8945-E1FA01DBC889}" type="presParOf" srcId="{A54DF451-0C5F-455C-8CAC-F632DFD98A72}" destId="{72A2C64F-E02D-4B61-B804-063B6823AC46}" srcOrd="0" destOrd="0" presId="urn:microsoft.com/office/officeart/2008/layout/VerticalCurvedList"/>
    <dgm:cxn modelId="{6F6DF924-FF69-4D48-AD25-6BB74F1DF629}" type="presParOf" srcId="{41C494FB-9D99-4522-B4AE-E50F3AE55CAA}" destId="{906AD4DD-1287-486D-A1CC-3B0D8582B4B8}" srcOrd="7" destOrd="0" presId="urn:microsoft.com/office/officeart/2008/layout/VerticalCurvedList"/>
    <dgm:cxn modelId="{AA867660-9601-4F95-94D3-D13BD388AAC5}" type="presParOf" srcId="{41C494FB-9D99-4522-B4AE-E50F3AE55CAA}" destId="{AE5BC769-74C8-4109-B950-662260FF2CA9}" srcOrd="8" destOrd="0" presId="urn:microsoft.com/office/officeart/2008/layout/VerticalCurvedList"/>
    <dgm:cxn modelId="{EB3826A6-5D76-4B74-ABB2-38C3274728BF}" type="presParOf" srcId="{AE5BC769-74C8-4109-B950-662260FF2CA9}" destId="{8D9A1154-58BC-4853-9107-47E782850661}" srcOrd="0" destOrd="0" presId="urn:microsoft.com/office/officeart/2008/layout/VerticalCurvedList"/>
    <dgm:cxn modelId="{B0240B75-4999-473E-AC08-F1E78813041C}" type="presParOf" srcId="{41C494FB-9D99-4522-B4AE-E50F3AE55CAA}" destId="{42042F32-8AE5-4AC7-AD4D-B5252160D367}" srcOrd="9" destOrd="0" presId="urn:microsoft.com/office/officeart/2008/layout/VerticalCurvedList"/>
    <dgm:cxn modelId="{980015D1-1DE4-4C78-AFEF-27A4DC31B19C}" type="presParOf" srcId="{41C494FB-9D99-4522-B4AE-E50F3AE55CAA}" destId="{60C52956-4C58-4099-B1FA-A3545844513D}" srcOrd="10" destOrd="0" presId="urn:microsoft.com/office/officeart/2008/layout/VerticalCurvedList"/>
    <dgm:cxn modelId="{06C6D9AA-A990-4648-966D-5A5F1BC90067}" type="presParOf" srcId="{60C52956-4C58-4099-B1FA-A3545844513D}" destId="{BBDFA266-85B6-4789-AA3A-99ECED97FC7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B7580-B2A9-4052-A60A-E06B29DB7710}">
      <dsp:nvSpPr>
        <dsp:cNvPr id="0" name=""/>
        <dsp:cNvSpPr/>
      </dsp:nvSpPr>
      <dsp:spPr>
        <a:xfrm>
          <a:off x="1935443" y="375022"/>
          <a:ext cx="6061475" cy="935494"/>
        </a:xfrm>
        <a:prstGeom prst="rect">
          <a:avLst/>
        </a:prstGeom>
        <a:solidFill>
          <a:srgbClr val="79A12C">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a:latin typeface="Calibri" panose="020F0502020204030204" pitchFamily="34" charset="0"/>
            </a:rPr>
            <a:t>Reducing sectoral trade-offs</a:t>
          </a:r>
        </a:p>
        <a:p>
          <a:pPr marL="0" lvl="0" indent="0" algn="l" defTabSz="800100">
            <a:lnSpc>
              <a:spcPct val="90000"/>
            </a:lnSpc>
            <a:spcBef>
              <a:spcPct val="0"/>
            </a:spcBef>
            <a:spcAft>
              <a:spcPct val="35000"/>
            </a:spcAft>
            <a:buNone/>
          </a:pPr>
          <a:r>
            <a:rPr lang="en-US" sz="1800" b="0" kern="1200">
              <a:latin typeface="Calibri" panose="020F0502020204030204" pitchFamily="34" charset="0"/>
            </a:rPr>
            <a:t>Avoid or limit negative externalities </a:t>
          </a:r>
          <a:endParaRPr lang="de-DE" sz="1800" b="0" kern="1200">
            <a:latin typeface="Calibri" panose="020F0502020204030204" pitchFamily="34" charset="0"/>
          </a:endParaRPr>
        </a:p>
      </dsp:txBody>
      <dsp:txXfrm>
        <a:off x="2905279" y="375022"/>
        <a:ext cx="5091639" cy="935494"/>
      </dsp:txXfrm>
    </dsp:sp>
    <dsp:sp modelId="{5060288C-D141-4333-8E08-795E5D9802FC}">
      <dsp:nvSpPr>
        <dsp:cNvPr id="0" name=""/>
        <dsp:cNvSpPr/>
      </dsp:nvSpPr>
      <dsp:spPr>
        <a:xfrm>
          <a:off x="1935443" y="1310516"/>
          <a:ext cx="6061475" cy="935494"/>
        </a:xfrm>
        <a:prstGeom prst="rect">
          <a:avLst/>
        </a:prstGeom>
        <a:solidFill>
          <a:srgbClr val="79A12C">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b="1" kern="1200">
              <a:latin typeface="Calibri" panose="020F0502020204030204" pitchFamily="34" charset="0"/>
            </a:rPr>
            <a:t>Enhancing resource efficiency</a:t>
          </a:r>
        </a:p>
        <a:p>
          <a:pPr marL="0" marR="0" lvl="0" indent="0" algn="l" defTabSz="914400" eaLnBrk="1" fontAlgn="auto" latinLnBrk="0" hangingPunct="1">
            <a:lnSpc>
              <a:spcPct val="100000"/>
            </a:lnSpc>
            <a:spcBef>
              <a:spcPct val="0"/>
            </a:spcBef>
            <a:spcAft>
              <a:spcPts val="0"/>
            </a:spcAft>
            <a:buClrTx/>
            <a:buSzTx/>
            <a:buFontTx/>
            <a:buNone/>
            <a:tabLst/>
            <a:defRPr/>
          </a:pPr>
          <a:r>
            <a:rPr lang="en-US" sz="1800" b="0" kern="1200">
              <a:latin typeface="Calibri" panose="020F0502020204030204" pitchFamily="34" charset="0"/>
            </a:rPr>
            <a:t>Solutions designed to address multiple challenges simultaneously </a:t>
          </a:r>
        </a:p>
      </dsp:txBody>
      <dsp:txXfrm>
        <a:off x="2905279" y="1310516"/>
        <a:ext cx="5091639" cy="935494"/>
      </dsp:txXfrm>
    </dsp:sp>
    <dsp:sp modelId="{8AB05266-F897-4862-BCE9-681B0882662E}">
      <dsp:nvSpPr>
        <dsp:cNvPr id="0" name=""/>
        <dsp:cNvSpPr/>
      </dsp:nvSpPr>
      <dsp:spPr>
        <a:xfrm>
          <a:off x="1935443" y="2246011"/>
          <a:ext cx="6061475" cy="935494"/>
        </a:xfrm>
        <a:prstGeom prst="rect">
          <a:avLst/>
        </a:prstGeom>
        <a:solidFill>
          <a:srgbClr val="79A12C">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b="1" kern="1200">
              <a:latin typeface="Calibri" panose="020F0502020204030204" pitchFamily="34" charset="0"/>
            </a:rPr>
            <a:t>Political benefits </a:t>
          </a:r>
        </a:p>
        <a:p>
          <a:pPr marL="0" marR="0" lvl="0" indent="0" algn="l" defTabSz="914400" eaLnBrk="1" fontAlgn="auto" latinLnBrk="0" hangingPunct="1">
            <a:lnSpc>
              <a:spcPct val="100000"/>
            </a:lnSpc>
            <a:spcBef>
              <a:spcPct val="0"/>
            </a:spcBef>
            <a:spcAft>
              <a:spcPts val="0"/>
            </a:spcAft>
            <a:buClrTx/>
            <a:buSzTx/>
            <a:buFontTx/>
            <a:buNone/>
            <a:tabLst/>
            <a:defRPr/>
          </a:pPr>
          <a:r>
            <a:rPr lang="en-US" sz="1800" b="0" kern="1200">
              <a:latin typeface="Calibri" panose="020F0502020204030204" pitchFamily="34" charset="0"/>
            </a:rPr>
            <a:t>Increased political legitimacy, political stability</a:t>
          </a:r>
          <a:endParaRPr lang="de-DE" sz="1800" b="0" kern="1200">
            <a:latin typeface="Calibri" panose="020F0502020204030204" pitchFamily="34" charset="0"/>
          </a:endParaRPr>
        </a:p>
      </dsp:txBody>
      <dsp:txXfrm>
        <a:off x="2905279" y="2246011"/>
        <a:ext cx="5091639" cy="935494"/>
      </dsp:txXfrm>
    </dsp:sp>
    <dsp:sp modelId="{842B3C12-EAB8-442D-AAAA-9863A39DD709}">
      <dsp:nvSpPr>
        <dsp:cNvPr id="0" name=""/>
        <dsp:cNvSpPr/>
      </dsp:nvSpPr>
      <dsp:spPr>
        <a:xfrm>
          <a:off x="1935443" y="3181505"/>
          <a:ext cx="6061475" cy="935494"/>
        </a:xfrm>
        <a:prstGeom prst="rect">
          <a:avLst/>
        </a:prstGeom>
        <a:solidFill>
          <a:srgbClr val="79A12C">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a:latin typeface="Calibri" panose="020F0502020204030204" pitchFamily="34" charset="0"/>
            </a:rPr>
            <a:t>Leverage synergies towards overarching development goals</a:t>
          </a:r>
          <a:endParaRPr lang="de-DE" sz="1800" b="1" kern="1200">
            <a:latin typeface="Calibri" panose="020F0502020204030204" pitchFamily="34" charset="0"/>
          </a:endParaRPr>
        </a:p>
      </dsp:txBody>
      <dsp:txXfrm>
        <a:off x="2905279" y="3181505"/>
        <a:ext cx="5091639" cy="935494"/>
      </dsp:txXfrm>
    </dsp:sp>
    <dsp:sp modelId="{62A37AF3-56FC-4386-89D9-25308F4406EB}">
      <dsp:nvSpPr>
        <dsp:cNvPr id="0" name=""/>
        <dsp:cNvSpPr/>
      </dsp:nvSpPr>
      <dsp:spPr>
        <a:xfrm>
          <a:off x="854747" y="1"/>
          <a:ext cx="1812961" cy="1805649"/>
        </a:xfrm>
        <a:prstGeom prst="ellipse">
          <a:avLst/>
        </a:prstGeom>
        <a:solidFill>
          <a:srgbClr val="79A1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b="1" kern="1200" noProof="0"/>
            <a:t>Benefits of Nexus approach</a:t>
          </a:r>
        </a:p>
      </dsp:txBody>
      <dsp:txXfrm>
        <a:off x="1120249" y="264432"/>
        <a:ext cx="1281957" cy="1276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377F-37CB-4951-B50E-AC3077711482}">
      <dsp:nvSpPr>
        <dsp:cNvPr id="0" name=""/>
        <dsp:cNvSpPr/>
      </dsp:nvSpPr>
      <dsp:spPr>
        <a:xfrm rot="10800000">
          <a:off x="1519298" y="457"/>
          <a:ext cx="5509446" cy="526324"/>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095" tIns="53340" rIns="99568" bIns="53340" numCol="1" spcCol="1270" anchor="ctr" anchorCtr="0">
          <a:noAutofit/>
        </a:bodyPr>
        <a:lstStyle/>
        <a:p>
          <a:pPr marL="0" lvl="0" indent="0" algn="l" defTabSz="622300">
            <a:lnSpc>
              <a:spcPct val="90000"/>
            </a:lnSpc>
            <a:spcBef>
              <a:spcPct val="0"/>
            </a:spcBef>
            <a:spcAft>
              <a:spcPct val="35000"/>
            </a:spcAft>
            <a:buNone/>
          </a:pPr>
          <a:r>
            <a:rPr lang="de-DE" sz="1400" kern="1200"/>
            <a:t>The WEF Nexus is fundamental for the </a:t>
          </a:r>
          <a:r>
            <a:rPr lang="de-DE" sz="1400" b="1" kern="1200"/>
            <a:t>development and subsequent monitoring of the SDG‘s and the Agenda 2030</a:t>
          </a:r>
          <a:endParaRPr lang="de-DE" sz="1400" kern="1200"/>
        </a:p>
      </dsp:txBody>
      <dsp:txXfrm rot="10800000">
        <a:off x="1650879" y="457"/>
        <a:ext cx="5377865" cy="526324"/>
      </dsp:txXfrm>
    </dsp:sp>
    <dsp:sp modelId="{7C5FBCC3-633A-4FD8-BB42-982636F53480}">
      <dsp:nvSpPr>
        <dsp:cNvPr id="0" name=""/>
        <dsp:cNvSpPr/>
      </dsp:nvSpPr>
      <dsp:spPr>
        <a:xfrm>
          <a:off x="1256136" y="457"/>
          <a:ext cx="526324" cy="526324"/>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DBA6EF-D2AC-4D8E-8932-C8ABA2F2F917}">
      <dsp:nvSpPr>
        <dsp:cNvPr id="0" name=""/>
        <dsp:cNvSpPr/>
      </dsp:nvSpPr>
      <dsp:spPr>
        <a:xfrm rot="10800000">
          <a:off x="1519298" y="658363"/>
          <a:ext cx="5509446" cy="526324"/>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095" tIns="53340" rIns="99568" bIns="53340" numCol="1" spcCol="1270" anchor="ctr" anchorCtr="0">
          <a:noAutofit/>
        </a:bodyPr>
        <a:lstStyle/>
        <a:p>
          <a:pPr marL="0" lvl="0" indent="0" algn="l" defTabSz="622300">
            <a:lnSpc>
              <a:spcPct val="90000"/>
            </a:lnSpc>
            <a:spcBef>
              <a:spcPct val="0"/>
            </a:spcBef>
            <a:spcAft>
              <a:spcPct val="35000"/>
            </a:spcAft>
            <a:buNone/>
          </a:pPr>
          <a:r>
            <a:rPr lang="de-DE" sz="1400" kern="1200"/>
            <a:t>The SDG‘s call for inclusive development building on the WEF sectors</a:t>
          </a:r>
        </a:p>
      </dsp:txBody>
      <dsp:txXfrm rot="10800000">
        <a:off x="1650879" y="658363"/>
        <a:ext cx="5377865" cy="526324"/>
      </dsp:txXfrm>
    </dsp:sp>
    <dsp:sp modelId="{EBD3488D-A503-4FF1-9649-C72D61F63F18}">
      <dsp:nvSpPr>
        <dsp:cNvPr id="0" name=""/>
        <dsp:cNvSpPr/>
      </dsp:nvSpPr>
      <dsp:spPr>
        <a:xfrm>
          <a:off x="1256136" y="658363"/>
          <a:ext cx="526324" cy="526324"/>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D9AC2B-A60A-449B-B824-21C4E97B12B6}">
      <dsp:nvSpPr>
        <dsp:cNvPr id="0" name=""/>
        <dsp:cNvSpPr/>
      </dsp:nvSpPr>
      <dsp:spPr>
        <a:xfrm rot="10800000">
          <a:off x="1519298" y="1316269"/>
          <a:ext cx="5509446" cy="526324"/>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095" tIns="53340" rIns="99568" bIns="53340" numCol="1" spcCol="1270" anchor="ctr" anchorCtr="0">
          <a:noAutofit/>
        </a:bodyPr>
        <a:lstStyle/>
        <a:p>
          <a:pPr marL="0" lvl="0" indent="0" algn="l" defTabSz="622300">
            <a:lnSpc>
              <a:spcPct val="90000"/>
            </a:lnSpc>
            <a:spcBef>
              <a:spcPct val="0"/>
            </a:spcBef>
            <a:spcAft>
              <a:spcPct val="35000"/>
            </a:spcAft>
            <a:buNone/>
          </a:pPr>
          <a:r>
            <a:rPr lang="de-DE" sz="1400" kern="1200"/>
            <a:t>The Nexus approach highlights the interdependencies of the WEF sectors </a:t>
          </a:r>
        </a:p>
      </dsp:txBody>
      <dsp:txXfrm rot="10800000">
        <a:off x="1650879" y="1316269"/>
        <a:ext cx="5377865" cy="526324"/>
      </dsp:txXfrm>
    </dsp:sp>
    <dsp:sp modelId="{124EA5F2-E5A8-407F-86E4-DCE9BAD4E148}">
      <dsp:nvSpPr>
        <dsp:cNvPr id="0" name=""/>
        <dsp:cNvSpPr/>
      </dsp:nvSpPr>
      <dsp:spPr>
        <a:xfrm>
          <a:off x="1256136" y="1316269"/>
          <a:ext cx="526324" cy="526324"/>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D99E5B-379F-49C3-BBF3-11B065A53317}">
      <dsp:nvSpPr>
        <dsp:cNvPr id="0" name=""/>
        <dsp:cNvSpPr/>
      </dsp:nvSpPr>
      <dsp:spPr>
        <a:xfrm rot="10800000">
          <a:off x="1519298" y="1974175"/>
          <a:ext cx="5509446" cy="526324"/>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095" tIns="53340" rIns="99568" bIns="53340" numCol="1" spcCol="1270" anchor="ctr" anchorCtr="0">
          <a:noAutofit/>
        </a:bodyPr>
        <a:lstStyle/>
        <a:p>
          <a:pPr marL="0" lvl="0" indent="0" algn="l" defTabSz="622300">
            <a:lnSpc>
              <a:spcPct val="90000"/>
            </a:lnSpc>
            <a:spcBef>
              <a:spcPct val="0"/>
            </a:spcBef>
            <a:spcAft>
              <a:spcPct val="35000"/>
            </a:spcAft>
            <a:buNone/>
          </a:pPr>
          <a:r>
            <a:rPr lang="de-DE" sz="1400" kern="1200"/>
            <a:t>„Sustainable thinking“ is the key driving force behind undertaking the Nexus approach </a:t>
          </a:r>
        </a:p>
      </dsp:txBody>
      <dsp:txXfrm rot="10800000">
        <a:off x="1650879" y="1974175"/>
        <a:ext cx="5377865" cy="526324"/>
      </dsp:txXfrm>
    </dsp:sp>
    <dsp:sp modelId="{E9508FD0-BCBE-45E5-97BD-0162128C0695}">
      <dsp:nvSpPr>
        <dsp:cNvPr id="0" name=""/>
        <dsp:cNvSpPr/>
      </dsp:nvSpPr>
      <dsp:spPr>
        <a:xfrm>
          <a:off x="1256136" y="1974175"/>
          <a:ext cx="526324" cy="526324"/>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D2840-2DC0-4941-A4DA-1A103A74033D}">
      <dsp:nvSpPr>
        <dsp:cNvPr id="0" name=""/>
        <dsp:cNvSpPr/>
      </dsp:nvSpPr>
      <dsp:spPr>
        <a:xfrm>
          <a:off x="-4031955" y="-618911"/>
          <a:ext cx="4804748" cy="4804748"/>
        </a:xfrm>
        <a:prstGeom prst="blockArc">
          <a:avLst>
            <a:gd name="adj1" fmla="val 18900000"/>
            <a:gd name="adj2" fmla="val 2700000"/>
            <a:gd name="adj3" fmla="val 45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669943-CA0A-4B65-9312-9DD7916B7C4B}">
      <dsp:nvSpPr>
        <dsp:cNvPr id="0" name=""/>
        <dsp:cNvSpPr/>
      </dsp:nvSpPr>
      <dsp:spPr>
        <a:xfrm>
          <a:off x="338605" y="222861"/>
          <a:ext cx="7419967" cy="4460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019"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Government structures organized in silos, lack of coordination (horizontally and vertically)</a:t>
          </a:r>
          <a:endParaRPr lang="de-DE" sz="1400" kern="1200"/>
        </a:p>
      </dsp:txBody>
      <dsp:txXfrm>
        <a:off x="338605" y="222861"/>
        <a:ext cx="7419967" cy="446008"/>
      </dsp:txXfrm>
    </dsp:sp>
    <dsp:sp modelId="{96A79AC9-0B6A-4B4F-923B-FE346146006C}">
      <dsp:nvSpPr>
        <dsp:cNvPr id="0" name=""/>
        <dsp:cNvSpPr/>
      </dsp:nvSpPr>
      <dsp:spPr>
        <a:xfrm>
          <a:off x="59850" y="167110"/>
          <a:ext cx="557510" cy="55751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F766F8-E14B-4CAE-8720-3766D9EABD3A}">
      <dsp:nvSpPr>
        <dsp:cNvPr id="0" name=""/>
        <dsp:cNvSpPr/>
      </dsp:nvSpPr>
      <dsp:spPr>
        <a:xfrm>
          <a:off x="658202" y="891660"/>
          <a:ext cx="7100371" cy="446008"/>
        </a:xfrm>
        <a:prstGeom prst="rect">
          <a:avLst/>
        </a:prstGeom>
        <a:solidFill>
          <a:schemeClr val="accent2">
            <a:hueOff val="-413522"/>
            <a:satOff val="4210"/>
            <a:lumOff val="30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019"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Lack of up-to-date data on status of WEF sectors that can be used for decision-making</a:t>
          </a:r>
          <a:endParaRPr lang="de-DE" sz="1400" kern="1200"/>
        </a:p>
      </dsp:txBody>
      <dsp:txXfrm>
        <a:off x="658202" y="891660"/>
        <a:ext cx="7100371" cy="446008"/>
      </dsp:txXfrm>
    </dsp:sp>
    <dsp:sp modelId="{A00173EF-A3E0-4D64-9955-707346E650C4}">
      <dsp:nvSpPr>
        <dsp:cNvPr id="0" name=""/>
        <dsp:cNvSpPr/>
      </dsp:nvSpPr>
      <dsp:spPr>
        <a:xfrm>
          <a:off x="379446" y="835909"/>
          <a:ext cx="557510" cy="557510"/>
        </a:xfrm>
        <a:prstGeom prst="ellipse">
          <a:avLst/>
        </a:prstGeom>
        <a:solidFill>
          <a:schemeClr val="lt1">
            <a:hueOff val="0"/>
            <a:satOff val="0"/>
            <a:lumOff val="0"/>
            <a:alphaOff val="0"/>
          </a:schemeClr>
        </a:solidFill>
        <a:ln w="12700" cap="flat" cmpd="sng" algn="ctr">
          <a:solidFill>
            <a:schemeClr val="accent2">
              <a:hueOff val="-413522"/>
              <a:satOff val="4210"/>
              <a:lumOff val="308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F36E25-C980-4F51-A27B-EEEC4ABC2D64}">
      <dsp:nvSpPr>
        <dsp:cNvPr id="0" name=""/>
        <dsp:cNvSpPr/>
      </dsp:nvSpPr>
      <dsp:spPr>
        <a:xfrm>
          <a:off x="756292" y="1560458"/>
          <a:ext cx="7002280" cy="446008"/>
        </a:xfrm>
        <a:prstGeom prst="rect">
          <a:avLst/>
        </a:prstGeom>
        <a:solidFill>
          <a:schemeClr val="accent2">
            <a:hueOff val="-827043"/>
            <a:satOff val="8419"/>
            <a:lumOff val="6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019"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Deficiencies in knowledge about complex Nexus interlinkages </a:t>
          </a:r>
          <a:endParaRPr lang="de-DE" sz="1400" kern="1200"/>
        </a:p>
      </dsp:txBody>
      <dsp:txXfrm>
        <a:off x="756292" y="1560458"/>
        <a:ext cx="7002280" cy="446008"/>
      </dsp:txXfrm>
    </dsp:sp>
    <dsp:sp modelId="{72A2C64F-E02D-4B61-B804-063B6823AC46}">
      <dsp:nvSpPr>
        <dsp:cNvPr id="0" name=""/>
        <dsp:cNvSpPr/>
      </dsp:nvSpPr>
      <dsp:spPr>
        <a:xfrm>
          <a:off x="477537" y="1504707"/>
          <a:ext cx="557510" cy="557510"/>
        </a:xfrm>
        <a:prstGeom prst="ellipse">
          <a:avLst/>
        </a:prstGeom>
        <a:solidFill>
          <a:schemeClr val="lt1">
            <a:hueOff val="0"/>
            <a:satOff val="0"/>
            <a:lumOff val="0"/>
            <a:alphaOff val="0"/>
          </a:schemeClr>
        </a:solidFill>
        <a:ln w="12700" cap="flat" cmpd="sng" algn="ctr">
          <a:solidFill>
            <a:schemeClr val="accent2">
              <a:hueOff val="-827043"/>
              <a:satOff val="8419"/>
              <a:lumOff val="6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6AD4DD-1287-486D-A1CC-3B0D8582B4B8}">
      <dsp:nvSpPr>
        <dsp:cNvPr id="0" name=""/>
        <dsp:cNvSpPr/>
      </dsp:nvSpPr>
      <dsp:spPr>
        <a:xfrm>
          <a:off x="658202" y="2229257"/>
          <a:ext cx="7100371" cy="446008"/>
        </a:xfrm>
        <a:prstGeom prst="rect">
          <a:avLst/>
        </a:prstGeom>
        <a:solidFill>
          <a:schemeClr val="accent2">
            <a:hueOff val="-1240565"/>
            <a:satOff val="12629"/>
            <a:lumOff val="92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019"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Lack of transdisciplinary science </a:t>
          </a:r>
          <a:endParaRPr lang="de-DE" sz="1400" kern="1200"/>
        </a:p>
      </dsp:txBody>
      <dsp:txXfrm>
        <a:off x="658202" y="2229257"/>
        <a:ext cx="7100371" cy="446008"/>
      </dsp:txXfrm>
    </dsp:sp>
    <dsp:sp modelId="{8D9A1154-58BC-4853-9107-47E782850661}">
      <dsp:nvSpPr>
        <dsp:cNvPr id="0" name=""/>
        <dsp:cNvSpPr/>
      </dsp:nvSpPr>
      <dsp:spPr>
        <a:xfrm>
          <a:off x="379446" y="2173506"/>
          <a:ext cx="557510" cy="557510"/>
        </a:xfrm>
        <a:prstGeom prst="ellipse">
          <a:avLst/>
        </a:prstGeom>
        <a:solidFill>
          <a:schemeClr val="lt1">
            <a:hueOff val="0"/>
            <a:satOff val="0"/>
            <a:lumOff val="0"/>
            <a:alphaOff val="0"/>
          </a:schemeClr>
        </a:solidFill>
        <a:ln w="12700" cap="flat" cmpd="sng" algn="ctr">
          <a:solidFill>
            <a:schemeClr val="accent2">
              <a:hueOff val="-1240565"/>
              <a:satOff val="12629"/>
              <a:lumOff val="9266"/>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042F32-8AE5-4AC7-AD4D-B5252160D367}">
      <dsp:nvSpPr>
        <dsp:cNvPr id="0" name=""/>
        <dsp:cNvSpPr/>
      </dsp:nvSpPr>
      <dsp:spPr>
        <a:xfrm>
          <a:off x="338605" y="2898056"/>
          <a:ext cx="7419967" cy="446008"/>
        </a:xfrm>
        <a:prstGeom prst="rect">
          <a:avLst/>
        </a:prstGeom>
        <a:solidFill>
          <a:schemeClr val="accent2">
            <a:hueOff val="-1654086"/>
            <a:satOff val="16839"/>
            <a:lumOff val="1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019"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Lack of (knowledge of) applicable assessment tools</a:t>
          </a:r>
          <a:endParaRPr lang="de-DE" sz="1400" kern="1200"/>
        </a:p>
      </dsp:txBody>
      <dsp:txXfrm>
        <a:off x="338605" y="2898056"/>
        <a:ext cx="7419967" cy="446008"/>
      </dsp:txXfrm>
    </dsp:sp>
    <dsp:sp modelId="{BBDFA266-85B6-4789-AA3A-99ECED97FC71}">
      <dsp:nvSpPr>
        <dsp:cNvPr id="0" name=""/>
        <dsp:cNvSpPr/>
      </dsp:nvSpPr>
      <dsp:spPr>
        <a:xfrm>
          <a:off x="59850" y="2842304"/>
          <a:ext cx="557510" cy="557510"/>
        </a:xfrm>
        <a:prstGeom prst="ellipse">
          <a:avLst/>
        </a:prstGeom>
        <a:solidFill>
          <a:schemeClr val="lt1">
            <a:hueOff val="0"/>
            <a:satOff val="0"/>
            <a:lumOff val="0"/>
            <a:alphaOff val="0"/>
          </a:schemeClr>
        </a:solidFill>
        <a:ln w="12700" cap="flat" cmpd="sng" algn="ctr">
          <a:solidFill>
            <a:schemeClr val="accent2">
              <a:hueOff val="-1654086"/>
              <a:satOff val="16839"/>
              <a:lumOff val="12354"/>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19/01/2023</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19/01/2023</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ploads.water-energy-food.org/legacy/policy_briefs_6_english.pdf"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water-technology.net/projects/as-samra-wastewater-treatment-plant-jordan/" TargetMode="External"/><Relationship Id="rId4" Type="http://schemas.openxmlformats.org/officeDocument/2006/relationships/hyperlink" Target="file:///C:\Users\schul\Downloads\As%20Samra_R-ER-020-EN_1510_web.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se.fraunhofer.de/de/forschungsprojekte/apv-maga.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ocatpedia.net/wiki/Multi-purpose_dams"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oecd.org/env/outreach/MPWI_Perspectives_Final_WEB.pdf" TargetMode="External"/><Relationship Id="rId5" Type="http://schemas.openxmlformats.org/officeDocument/2006/relationships/hyperlink" Target="https://www.adelphi.de/en/system/files/mediathek/bilder/rbo_mechanisms_sustainablehydropower_report_mrc-giz.pdf" TargetMode="External"/><Relationship Id="rId4" Type="http://schemas.openxmlformats.org/officeDocument/2006/relationships/hyperlink" Target="https://doi.org/10.3389/fenvs.2018.00153"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ustainabledevelopment.un.org/content/documents/17483PB_9_Draft.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ustainabledevelopment.un.org/content/documents/17483PB_9_Draft.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ustainabledevelopment.un.org/content/documents/17483PB_9_Draft.pdf"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doi.org/10.3390/su13041919"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nlinelibrary.wiley.com/doi/full/10.1111/j.1936-704X.2019.03299.x"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water-energy-food.org/news/nexus-concept-the-nexus-approach-vs-iwrm-gaining-conceptual-clarit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nlinelibrary.wiley.com/doi/full/10.1111/j.1936-704X.2019.03299.x"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water-energy-food.org/news/nexus-concept-the-nexus-approach-vs-iwrm-gaining-conceptual-clarit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noProof="0"/>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This learning unit aims</a:t>
            </a:r>
            <a:r>
              <a:rPr lang="en-US" baseline="0" noProof="0"/>
              <a:t> at</a:t>
            </a:r>
            <a:r>
              <a:rPr lang="en-US" noProof="0"/>
              <a:t> introducing to the WEF Nexus and their associated securities and is designed to be taught to professionals from a variety of academic and employment backgrounds.</a:t>
            </a:r>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340363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marL="171450" indent="-171450">
              <a:buFont typeface="Symbol" panose="05050102010706020507" pitchFamily="18" charset="2"/>
              <a:buChar char="-"/>
            </a:pPr>
            <a:r>
              <a:rPr lang="en-US" baseline="0" noProof="0"/>
              <a:t>So demands for energy, water and food will require an intensification in resources use. </a:t>
            </a:r>
          </a:p>
          <a:p>
            <a:pPr marL="171450" indent="-171450">
              <a:buFont typeface="Symbol" panose="05050102010706020507" pitchFamily="18" charset="2"/>
              <a:buChar char="-"/>
            </a:pPr>
            <a:r>
              <a:rPr lang="en-US" baseline="0" noProof="0"/>
              <a:t>But doing so for one of these sectors is likely to impact other sectors as well – and these interactions are often negative if not actively addressed!</a:t>
            </a:r>
          </a:p>
          <a:p>
            <a:pPr marL="171450" indent="-171450">
              <a:buFont typeface="Symbol" panose="05050102010706020507" pitchFamily="18" charset="2"/>
              <a:buChar char="-"/>
            </a:pPr>
            <a:r>
              <a:rPr lang="en-US" baseline="0" noProof="0"/>
              <a:t>In other words: the increase of one security domain often has trade-offs with another security domain</a:t>
            </a:r>
          </a:p>
          <a:p>
            <a:endParaRPr lang="en-US" baseline="0" noProof="0"/>
          </a:p>
          <a:p>
            <a:pPr marL="171450" indent="-171450">
              <a:buFont typeface="Symbol" panose="05050102010706020507" pitchFamily="18" charset="2"/>
              <a:buChar char="-"/>
            </a:pPr>
            <a:r>
              <a:rPr lang="en-US" u="sng" baseline="0" noProof="0"/>
              <a:t>This slide provides the first example. </a:t>
            </a:r>
          </a:p>
          <a:p>
            <a:pPr marL="228600" indent="-228600">
              <a:buFont typeface="+mj-lt"/>
              <a:buAutoNum type="arabicPeriod"/>
            </a:pPr>
            <a:r>
              <a:rPr lang="en-US" baseline="0" noProof="0"/>
              <a:t>The first example refers to increasing electricity demands: As energy production based on fossil fuels is water intensive (cooling requirements), the increased energy production will require more abstraction of water for cooling. This will result in less water that can be used for other sectors and the environment </a:t>
            </a:r>
            <a:r>
              <a:rPr lang="en-US" baseline="0" noProof="0">
                <a:sym typeface="Wingdings" panose="05000000000000000000" pitchFamily="2" charset="2"/>
              </a:rPr>
              <a:t> hence may lead to the decrease of water security</a:t>
            </a:r>
            <a:endParaRPr lang="en-US" baseline="0" noProof="0"/>
          </a:p>
          <a:p>
            <a:pPr marL="228600" indent="-228600">
              <a:buFont typeface="+mj-lt"/>
              <a:buAutoNum type="arabicPeriod"/>
            </a:pPr>
            <a:r>
              <a:rPr lang="en-US" baseline="0" noProof="0"/>
              <a:t>The second example refers to the potential impact of intensified agricultural production: More food production often requires increases in the use of land and fertilizers. This may lead to competition over land for other needs such as the growth of biofuels. In addition, the positive effect on food security may be compromised by reduced water security as the downstream water is unfit for certain purposes due to water quality deterioration. </a:t>
            </a:r>
          </a:p>
          <a:p>
            <a:endParaRPr lang="en-US" baseline="0" noProof="0"/>
          </a:p>
          <a:p>
            <a:pPr marL="171450" indent="-171450">
              <a:buFont typeface="Symbol" panose="05050102010706020507" pitchFamily="18" charset="2"/>
              <a:buChar char="-"/>
            </a:pPr>
            <a:r>
              <a:rPr lang="en-US" b="1" baseline="0" noProof="0"/>
              <a:t>These trade-offs are the reason why a Nexus approach is needed: </a:t>
            </a:r>
            <a:r>
              <a:rPr lang="en-US" baseline="0" noProof="0"/>
              <a:t>in order to systematically address what is often hidden or not being considered in planning and management, given that a “silo” approach (i.e. single mindedly pursuing individual goals) has no means to consider these types of externalities.</a:t>
            </a:r>
            <a:endParaRPr lang="en-US" noProof="0"/>
          </a:p>
          <a:p>
            <a:endParaRPr lang="en-US" noProof="0"/>
          </a:p>
          <a:p>
            <a:r>
              <a:rPr lang="en-US" b="1" u="none" noProof="0"/>
              <a:t>Sources: </a:t>
            </a:r>
          </a:p>
          <a:p>
            <a:endParaRPr lang="en-US" noProof="0"/>
          </a:p>
          <a:p>
            <a:r>
              <a:rPr lang="en-US" noProof="0"/>
              <a:t>U.S. Department of Energy (2006), ‘Energy Demands on Water Resources’, Report to Congress on the Interdependence of Energy and Water</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2854019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aseline="0" noProof="0"/>
          </a:p>
          <a:p>
            <a:pPr marL="171450" indent="-171450">
              <a:buFont typeface="Symbol" panose="05050102010706020507" pitchFamily="18" charset="2"/>
              <a:buChar char="-"/>
            </a:pPr>
            <a:r>
              <a:rPr lang="en-US" u="sng" baseline="0" noProof="0"/>
              <a:t>This slide provides the second example. </a:t>
            </a:r>
          </a:p>
          <a:p>
            <a:pPr marL="228600" indent="-228600">
              <a:buFont typeface="+mj-lt"/>
              <a:buAutoNum type="arabicPeriod" startAt="2"/>
            </a:pPr>
            <a:r>
              <a:rPr lang="en-US" baseline="0" noProof="0"/>
              <a:t>The second example refers to the potential impact of intensified agricultural production: More food production often requires increases in the use of land and fertilizers. This may lead to competition over land for other needs such as the growth of biofuels. In addition, the positive effect on food security may be compromised by reduced water security as the downstream water is unfit for certain purposes due to water quality deterioration. </a:t>
            </a:r>
          </a:p>
          <a:p>
            <a:endParaRPr lang="en-US" baseline="0" noProof="0"/>
          </a:p>
          <a:p>
            <a:pPr marL="171450" indent="-171450">
              <a:buFont typeface="Symbol" panose="05050102010706020507" pitchFamily="18" charset="2"/>
              <a:buChar char="-"/>
            </a:pPr>
            <a:r>
              <a:rPr lang="en-US" b="1" baseline="0" noProof="0"/>
              <a:t>These trade-offs are the reason why a Nexus approach is needed: </a:t>
            </a:r>
            <a:r>
              <a:rPr lang="en-US" baseline="0" noProof="0"/>
              <a:t>in order to systematically address what is often hidden or not being considered in planning and management, given that a “silo” approach (i.e. single mindedly pursuing individual goals) has no means to consider these types of externalities.</a:t>
            </a:r>
            <a:endParaRPr lang="en-US" noProof="0"/>
          </a:p>
          <a:p>
            <a:endParaRPr lang="en-US" noProof="0"/>
          </a:p>
          <a:p>
            <a:r>
              <a:rPr lang="en-US" b="1" u="none" noProof="0"/>
              <a:t>Sources: </a:t>
            </a:r>
          </a:p>
          <a:p>
            <a:endParaRPr lang="en-US" b="1" u="none" noProof="0"/>
          </a:p>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err="1"/>
              <a:t>LaB</a:t>
            </a:r>
            <a:r>
              <a:rPr lang="en-US" noProof="0"/>
              <a:t> (2010), ‘</a:t>
            </a:r>
            <a:r>
              <a:rPr lang="en-US" sz="900" b="0" i="0" kern="1200" noProof="0">
                <a:solidFill>
                  <a:schemeClr val="tx1"/>
                </a:solidFill>
                <a:effectLst/>
                <a:latin typeface="Arial" panose="020B0604020202020204" pitchFamily="34" charset="0"/>
                <a:ea typeface="+mn-ea"/>
                <a:cs typeface="+mn-cs"/>
              </a:rPr>
              <a:t>Fertilizers and their Impact on Watershed Ecology’, Available from: </a:t>
            </a:r>
            <a:r>
              <a:rPr lang="en-US" noProof="0"/>
              <a:t>http://lab.visual-logic.com/2010/02/864/</a:t>
            </a:r>
            <a:endParaRPr lang="en-US" sz="900" b="0" i="0" kern="1200" noProof="0">
              <a:solidFill>
                <a:schemeClr val="tx1"/>
              </a:solidFill>
              <a:effectLst/>
              <a:latin typeface="Arial" panose="020B0604020202020204" pitchFamily="34" charset="0"/>
              <a:ea typeface="+mn-ea"/>
              <a:cs typeface="+mn-cs"/>
            </a:endParaRPr>
          </a:p>
          <a:p>
            <a:endParaRPr lang="de-DE"/>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79219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r>
              <a:rPr lang="en-US" noProof="0"/>
              <a:t>Before we get on now with defining concretely what a Nexus approach is, now is </a:t>
            </a:r>
            <a:r>
              <a:rPr lang="en-US" sz="900" b="0" noProof="0"/>
              <a:t>time for a quick quiz game</a:t>
            </a:r>
            <a:r>
              <a:rPr lang="en-US" b="0" noProof="0"/>
              <a:t>! </a:t>
            </a:r>
          </a:p>
          <a:p>
            <a:r>
              <a:rPr lang="en-US" noProof="0"/>
              <a:t>To participate, you need your smartphone, laptop or any other web-enabled devise [provide link and QR-code to access survey if using one of the online tools mentioned below]</a:t>
            </a:r>
          </a:p>
          <a:p>
            <a:endParaRPr lang="en-US" noProof="0"/>
          </a:p>
          <a:p>
            <a:r>
              <a:rPr lang="en-US" b="0" noProof="0"/>
              <a:t>We would like you to think about how closely the WEF sectors are interrelated. Therefore, please answer the following questions: </a:t>
            </a:r>
          </a:p>
          <a:p>
            <a:endParaRPr lang="en-US" noProof="0"/>
          </a:p>
          <a:p>
            <a:r>
              <a:rPr lang="en-US" u="sng" noProof="0"/>
              <a:t>Questions: </a:t>
            </a:r>
          </a:p>
          <a:p>
            <a:pPr marL="457200" lvl="1" indent="-457200">
              <a:buFont typeface="+mj-lt"/>
              <a:buAutoNum type="arabicPeriod"/>
            </a:pPr>
            <a:r>
              <a:rPr lang="en-US" noProof="0">
                <a:latin typeface="Arial"/>
                <a:cs typeface="Arial"/>
              </a:rPr>
              <a:t>How much water does agriculture withdraw (as a % of total global freshwater withdrawals)? </a:t>
            </a:r>
            <a:r>
              <a:rPr lang="en-US" i="1" noProof="0">
                <a:latin typeface="Arial"/>
                <a:cs typeface="Arial"/>
              </a:rPr>
              <a:t>[Multiple choice options: &lt;50%, 50-65%, 65-80</a:t>
            </a:r>
            <a:r>
              <a:rPr lang="en-US" i="1">
                <a:latin typeface="Arial"/>
                <a:cs typeface="Arial"/>
              </a:rPr>
              <a:t>% (X),</a:t>
            </a:r>
            <a:r>
              <a:rPr lang="en-US" i="1" noProof="0">
                <a:latin typeface="Arial"/>
                <a:cs typeface="Arial"/>
              </a:rPr>
              <a:t> &gt;80%]</a:t>
            </a:r>
          </a:p>
          <a:p>
            <a:pPr marL="457200" lvl="1" indent="-457200">
              <a:buFont typeface="+mj-lt"/>
              <a:buAutoNum type="arabicPeriod"/>
            </a:pPr>
            <a:r>
              <a:rPr lang="en-US" noProof="0">
                <a:latin typeface="Arial"/>
                <a:cs typeface="Arial"/>
              </a:rPr>
              <a:t>How much water does the energy sector withdraw (as a % of total global freshwater withdrawals)?</a:t>
            </a:r>
            <a:r>
              <a:rPr lang="en-US">
                <a:latin typeface="Arial"/>
                <a:cs typeface="Arial"/>
              </a:rPr>
              <a:t> </a:t>
            </a:r>
            <a:r>
              <a:rPr lang="en-US" noProof="0">
                <a:latin typeface="Arial"/>
                <a:cs typeface="Arial"/>
              </a:rPr>
              <a:t> </a:t>
            </a:r>
            <a:r>
              <a:rPr lang="en-US" i="1" noProof="0">
                <a:latin typeface="Arial"/>
                <a:cs typeface="Arial"/>
              </a:rPr>
              <a:t>[Multiple choice options:</a:t>
            </a:r>
            <a:r>
              <a:rPr lang="en-US" i="1">
                <a:latin typeface="Arial"/>
                <a:cs typeface="Arial"/>
              </a:rPr>
              <a:t> &lt;20% (X), 20-50%, &gt;50%)</a:t>
            </a:r>
            <a:endParaRPr lang="en-US" noProof="0"/>
          </a:p>
          <a:p>
            <a:pPr marL="457200" lvl="1" indent="-457200">
              <a:buFont typeface="+mj-lt"/>
              <a:buAutoNum type="arabicPeriod"/>
            </a:pPr>
            <a:r>
              <a:rPr lang="en-US" noProof="0">
                <a:latin typeface="Arial"/>
                <a:cs typeface="Arial"/>
              </a:rPr>
              <a:t>How much energy do agriculture &amp; food chain </a:t>
            </a:r>
            <a:r>
              <a:rPr lang="en-US">
                <a:latin typeface="Arial"/>
                <a:cs typeface="Arial"/>
              </a:rPr>
              <a:t>account for </a:t>
            </a:r>
            <a:r>
              <a:rPr lang="en-US" noProof="0">
                <a:latin typeface="Arial"/>
                <a:cs typeface="Arial"/>
              </a:rPr>
              <a:t>(as a% of global energy demand)? </a:t>
            </a:r>
            <a:r>
              <a:rPr lang="en-US" i="1" noProof="0">
                <a:latin typeface="Arial"/>
                <a:cs typeface="Arial"/>
              </a:rPr>
              <a:t>[Multiple choice options: &lt;30%, 30-50</a:t>
            </a:r>
            <a:r>
              <a:rPr lang="en-US" i="1">
                <a:latin typeface="Arial"/>
                <a:cs typeface="Arial"/>
              </a:rPr>
              <a:t>% (X),</a:t>
            </a:r>
            <a:r>
              <a:rPr lang="en-US" i="1" noProof="0">
                <a:latin typeface="Arial"/>
                <a:cs typeface="Arial"/>
              </a:rPr>
              <a:t> 50-70%, &gt;70%]</a:t>
            </a:r>
            <a:endParaRPr lang="en-US" noProof="0">
              <a:latin typeface="Arial"/>
              <a:cs typeface="Arial"/>
            </a:endParaRPr>
          </a:p>
          <a:p>
            <a:pPr marL="171450" indent="-171450">
              <a:buFont typeface="Arial" panose="020B0604020202020204" pitchFamily="34" charset="0"/>
              <a:buChar char="•"/>
            </a:pPr>
            <a:endParaRPr lang="en-US" noProof="0"/>
          </a:p>
          <a:p>
            <a:pPr marL="0" indent="0">
              <a:buFont typeface="Arial" panose="020B0604020202020204" pitchFamily="34" charset="0"/>
              <a:buNone/>
            </a:pPr>
            <a:endParaRPr lang="en-US" noProof="0"/>
          </a:p>
          <a:p>
            <a:pPr marL="0" indent="0">
              <a:buFont typeface="Arial" panose="020B0604020202020204" pitchFamily="34" charset="0"/>
              <a:buNone/>
            </a:pPr>
            <a:endParaRPr lang="en-US" noProof="0"/>
          </a:p>
          <a:p>
            <a:pPr marL="0" indent="0">
              <a:buFont typeface="Arial" panose="020B0604020202020204" pitchFamily="34" charset="0"/>
              <a:buNone/>
            </a:pPr>
            <a:r>
              <a:rPr lang="en-US" b="1" noProof="0"/>
              <a:t>Sources: </a:t>
            </a:r>
          </a:p>
          <a:p>
            <a:pPr marL="0" indent="0">
              <a:buFont typeface="Arial" panose="020B0604020202020204" pitchFamily="34" charset="0"/>
              <a:buNone/>
            </a:pPr>
            <a:endParaRPr lang="en-US" b="1" noProof="0"/>
          </a:p>
          <a:p>
            <a:pPr marL="0" indent="0">
              <a:buFont typeface="Arial" panose="020B0604020202020204" pitchFamily="34" charset="0"/>
              <a:buNone/>
            </a:pPr>
            <a:r>
              <a:rPr lang="en-US" noProof="0"/>
              <a:t>This survey can be realized with either </a:t>
            </a:r>
            <a:r>
              <a:rPr lang="en-US" noProof="0" err="1"/>
              <a:t>menti</a:t>
            </a:r>
            <a:r>
              <a:rPr lang="en-US" noProof="0"/>
              <a:t> (www.mentimeter.com), </a:t>
            </a:r>
            <a:r>
              <a:rPr lang="en-US" noProof="0" err="1"/>
              <a:t>slido</a:t>
            </a:r>
            <a:r>
              <a:rPr lang="en-US" noProof="0"/>
              <a:t> (www.slido.com) or any other online tool suitable for online surveys.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2047442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noProof="0">
                <a:latin typeface="Arial" panose="020B0604020202020204" pitchFamily="34" charset="0"/>
              </a:rPr>
              <a:t>Notes: </a:t>
            </a:r>
          </a:p>
          <a:p>
            <a:endParaRPr lang="en-US" sz="900" b="1" noProof="0">
              <a:latin typeface="Arial" panose="020B0604020202020204" pitchFamily="34" charset="0"/>
            </a:endParaRPr>
          </a:p>
          <a:p>
            <a:pPr marL="171450" indent="-171450">
              <a:buFont typeface="Symbol" panose="05050102010706020507" pitchFamily="18" charset="2"/>
              <a:buChar char="-"/>
            </a:pPr>
            <a:r>
              <a:rPr lang="en-US" sz="900" noProof="0">
                <a:latin typeface="Arial" panose="020B0604020202020204" pitchFamily="34" charset="0"/>
              </a:rPr>
              <a:t>And here are the solutions: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noProof="0">
                <a:latin typeface="Arial" panose="020B0604020202020204" pitchFamily="34" charset="0"/>
              </a:rPr>
              <a:t>Agriculture accounts for approx. 70% of global freshwater withdrawals;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a:t>The energy sector accounts for about 10% to 15% of the global freshwater withdrawal </a:t>
            </a:r>
          </a:p>
          <a:p>
            <a:pPr marL="171450" indent="-171450">
              <a:buFont typeface="Symbol" panose="05050102010706020507" pitchFamily="18" charset="2"/>
              <a:buChar char="-"/>
            </a:pPr>
            <a:r>
              <a:rPr lang="en-US" sz="900" noProof="0">
                <a:latin typeface="Arial" panose="020B0604020202020204" pitchFamily="34" charset="0"/>
              </a:rPr>
              <a:t>And food production consumes about a third of all energy produced</a:t>
            </a:r>
          </a:p>
          <a:p>
            <a:endParaRPr lang="en-US" sz="900" b="1" noProof="0">
              <a:latin typeface="Arial" panose="020B0604020202020204" pitchFamily="34" charset="0"/>
            </a:endParaRPr>
          </a:p>
          <a:p>
            <a:r>
              <a:rPr lang="en-US" sz="900" b="1" noProof="0">
                <a:latin typeface="Arial" panose="020B0604020202020204" pitchFamily="34" charset="0"/>
              </a:rPr>
              <a:t>Sources: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noProof="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a:effectLst/>
              </a:rPr>
              <a:t>Food and Agriculture Organization (2014), ‘The Water-Energy-Food Nexus - A new approach in support of food security and sustainable agriculture’, </a:t>
            </a:r>
            <a:r>
              <a:rPr lang="en-US" i="1" noProof="0">
                <a:effectLst/>
              </a:rPr>
              <a:t>Food and Agriculture Organization of the </a:t>
            </a:r>
            <a:r>
              <a:rPr lang="en-US" b="0" i="1" noProof="0">
                <a:effectLst/>
              </a:rPr>
              <a:t>United Nations</a:t>
            </a:r>
            <a:r>
              <a:rPr lang="en-US" b="0" noProof="0">
                <a:effectLst/>
              </a:rPr>
              <a:t>, pp.1–11.</a:t>
            </a:r>
          </a:p>
          <a:p>
            <a:endParaRPr lang="en-US" baseline="0" noProof="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noProof="0" err="1">
                <a:solidFill>
                  <a:schemeClr val="tx1"/>
                </a:solidFill>
                <a:effectLst/>
                <a:latin typeface="Arial" panose="020B0604020202020204" pitchFamily="34" charset="0"/>
                <a:ea typeface="+mn-ea"/>
                <a:cs typeface="+mn-cs"/>
              </a:rPr>
              <a:t>Merrey</a:t>
            </a:r>
            <a:r>
              <a:rPr lang="en-US" sz="1100" kern="1200" noProof="0">
                <a:solidFill>
                  <a:schemeClr val="tx1"/>
                </a:solidFill>
                <a:effectLst/>
                <a:latin typeface="Arial" panose="020B0604020202020204" pitchFamily="34" charset="0"/>
                <a:ea typeface="+mn-ea"/>
                <a:cs typeface="+mn-cs"/>
              </a:rPr>
              <a:t>, D. (2015) ‘Critical Roles of Water in Achieving the Proposed SDGs: a Nexus Perspective (Water-Energy-Food-Climate Change)’, </a:t>
            </a:r>
            <a:r>
              <a:rPr lang="en-US" sz="900" b="0" i="0" kern="1200" noProof="0">
                <a:solidFill>
                  <a:schemeClr val="tx1"/>
                </a:solidFill>
                <a:effectLst/>
                <a:latin typeface="Arial" panose="020B0604020202020204" pitchFamily="34" charset="0"/>
                <a:ea typeface="+mn-ea"/>
                <a:cs typeface="+mn-cs"/>
              </a:rPr>
              <a:t>[PowerPoint presentation], Available at: </a:t>
            </a:r>
            <a:r>
              <a:rPr lang="en-US" noProof="0"/>
              <a:t>https://sustainabledevelopment.un.org/content/documents/130191.3%20MERREY-Critical%20role%20of%20water-SDGs-Nexus_revised2.pdf</a:t>
            </a:r>
          </a:p>
          <a:p>
            <a:pPr eaLnBrk="1" hangingPunct="1"/>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a:t>United Nations (2021), ‘United Nations World Water Development Report 2021: Valuing Water‘, Available from: https://unesdoc.unesco.org/ark:/48223/pf0000375724</a:t>
            </a:r>
          </a:p>
          <a:p>
            <a:pPr eaLnBrk="1" hangingPunct="1"/>
            <a:endParaRPr lang="en-US" noProof="0"/>
          </a:p>
          <a:p>
            <a:pPr eaLnBrk="1" hangingPunct="1"/>
            <a:r>
              <a:rPr lang="en-US" noProof="0"/>
              <a:t>United Nations University (UNU) (2013), ‘Water Security &amp; the Global Water Agenda: A UN-Water Analytical Brief’, Hamilton.</a:t>
            </a:r>
          </a:p>
          <a:p>
            <a:pPr eaLnBrk="1" hangingPunct="1"/>
            <a:endParaRPr lang="en-US" noProof="0"/>
          </a:p>
          <a:p>
            <a:pPr eaLnBrk="1" hangingPunct="1"/>
            <a:r>
              <a:rPr lang="en-US" i="1" noProof="0"/>
              <a:t>Image Reference: </a:t>
            </a:r>
          </a:p>
          <a:p>
            <a:pPr eaLnBrk="1" hangingPunct="1"/>
            <a:r>
              <a:rPr lang="en-US" noProof="0"/>
              <a:t>Global Water Partnership (2019), ‘The Nexus approach’, Available from: https://www.gwp.org/en/GWP-Mediterranean/WE-ACT/Programmes-per-theme/Water-Food-Energy-Nexus/the-nexus-approach-an-introduction/</a:t>
            </a:r>
          </a:p>
          <a:p>
            <a:pPr eaLnBrk="1" hangingPunct="1"/>
            <a:endParaRPr lang="en-GB"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13</a:t>
            </a:fld>
            <a:endParaRPr lang="en-GB"/>
          </a:p>
        </p:txBody>
      </p:sp>
    </p:spTree>
    <p:extLst>
      <p:ext uri="{BB962C8B-B14F-4D97-AF65-F5344CB8AC3E}">
        <p14:creationId xmlns:p14="http://schemas.microsoft.com/office/powerpoint/2010/main" val="513874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Symbol" panose="05050102010706020507" pitchFamily="18" charset="2"/>
              <a:buNone/>
            </a:pPr>
            <a:r>
              <a:rPr lang="en-US" b="1" noProof="0"/>
              <a:t>Notes:</a:t>
            </a:r>
          </a:p>
          <a:p>
            <a:pPr marL="0" indent="0">
              <a:buFont typeface="Symbol" panose="05050102010706020507" pitchFamily="18" charset="2"/>
              <a:buNone/>
            </a:pPr>
            <a:endParaRPr lang="en-US" b="1" noProof="0"/>
          </a:p>
          <a:p>
            <a:pPr marL="171450" indent="-171450">
              <a:buFont typeface="Symbol" panose="05050102010706020507" pitchFamily="18" charset="2"/>
              <a:buChar char="-"/>
            </a:pPr>
            <a:r>
              <a:rPr lang="en-US" sz="900" noProof="0">
                <a:latin typeface="Arial" panose="020B0604020202020204" pitchFamily="34" charset="0"/>
              </a:rPr>
              <a:t>Now that we have shed some light on the interdependencies between water, energy and food security</a:t>
            </a:r>
          </a:p>
          <a:p>
            <a:pPr marL="171450" indent="-171450">
              <a:buFont typeface="Symbol" panose="05050102010706020507" pitchFamily="18" charset="2"/>
              <a:buChar char="-"/>
            </a:pPr>
            <a:r>
              <a:rPr lang="en-US" sz="900" noProof="0">
                <a:latin typeface="Arial" panose="020B0604020202020204" pitchFamily="34" charset="0"/>
              </a:rPr>
              <a:t>This is where the </a:t>
            </a:r>
            <a:r>
              <a:rPr lang="en-US" sz="900" u="sng" noProof="0">
                <a:latin typeface="Arial" panose="020B0604020202020204" pitchFamily="34" charset="0"/>
              </a:rPr>
              <a:t>Nexus approach </a:t>
            </a:r>
            <a:r>
              <a:rPr lang="en-US" sz="900" u="none" noProof="0">
                <a:latin typeface="Arial" panose="020B0604020202020204" pitchFamily="34" charset="0"/>
              </a:rPr>
              <a:t>comes </a:t>
            </a:r>
            <a:r>
              <a:rPr lang="en-US" sz="900" noProof="0">
                <a:latin typeface="Arial" panose="020B0604020202020204" pitchFamily="34" charset="0"/>
              </a:rPr>
              <a:t>in:</a:t>
            </a:r>
            <a:endParaRPr lang="en-US" noProof="0"/>
          </a:p>
          <a:p>
            <a:pPr marL="171450" indent="-171450">
              <a:buFont typeface="Symbol" panose="05050102010706020507" pitchFamily="18" charset="2"/>
              <a:buChar char="-"/>
            </a:pPr>
            <a:r>
              <a:rPr lang="en-US" noProof="0"/>
              <a:t>The overall aim of the WEF Nexus approach is to secure the long-term accessibility to the declining resources of water, energy and food.</a:t>
            </a:r>
          </a:p>
          <a:p>
            <a:pPr marL="171450" indent="-171450">
              <a:buFont typeface="Symbol" panose="05050102010706020507" pitchFamily="18" charset="2"/>
              <a:buChar char="-"/>
            </a:pPr>
            <a:r>
              <a:rPr lang="en-US" noProof="0"/>
              <a:t>Acknowledging the interconnectedness the WEF Nexus promotes a holistic and integrated perspective.</a:t>
            </a:r>
          </a:p>
          <a:p>
            <a:pPr marL="171450" indent="-171450">
              <a:buFont typeface="Symbol" panose="05050102010706020507" pitchFamily="18" charset="2"/>
              <a:buChar char="-"/>
            </a:pPr>
            <a:r>
              <a:rPr lang="en-US" noProof="0"/>
              <a:t>and strives to put the sectoral needs on an equal footing.</a:t>
            </a:r>
          </a:p>
          <a:p>
            <a:pPr marL="171450" indent="-171450">
              <a:buFont typeface="Symbol" panose="05050102010706020507" pitchFamily="18" charset="2"/>
              <a:buChar char="-"/>
            </a:pPr>
            <a:r>
              <a:rPr lang="en-US" noProof="0">
                <a:effectLst/>
                <a:latin typeface="Arial" panose="020B0604020202020204" pitchFamily="34" charset="0"/>
              </a:rPr>
              <a:t>Thus, the WEF Nexus is an approach for managing conflicts and identifying synergies while preserving the human wellbeing as well as healthy ecosystems.</a:t>
            </a:r>
          </a:p>
          <a:p>
            <a:pPr marL="171450" indent="-171450">
              <a:buFont typeface="Symbol" panose="05050102010706020507" pitchFamily="18" charset="2"/>
              <a:buChar char="-"/>
            </a:pPr>
            <a:endParaRPr lang="en-US" noProof="0">
              <a:effectLst/>
              <a:latin typeface="Arial" panose="020B0604020202020204" pitchFamily="34" charset="0"/>
            </a:endParaRPr>
          </a:p>
          <a:p>
            <a:pPr marL="0" indent="0">
              <a:buFont typeface="Symbol" panose="05050102010706020507" pitchFamily="18" charset="2"/>
              <a:buNone/>
            </a:pPr>
            <a:r>
              <a:rPr lang="en-US" b="1" noProof="0">
                <a:effectLst/>
                <a:latin typeface="Arial" panose="020B0604020202020204" pitchFamily="34" charset="0"/>
              </a:rPr>
              <a:t>Sources: </a:t>
            </a:r>
          </a:p>
          <a:p>
            <a:pPr marL="171450" indent="-171450">
              <a:buFont typeface="Symbol" panose="05050102010706020507" pitchFamily="18" charset="2"/>
              <a:buChar char="-"/>
            </a:pPr>
            <a:endParaRPr lang="en-US" noProof="0">
              <a:effectLst/>
              <a:latin typeface="Arial" panose="020B0604020202020204" pitchFamily="34" charset="0"/>
            </a:endParaRPr>
          </a:p>
          <a:p>
            <a:pPr marL="0" indent="0">
              <a:buFont typeface="Symbol" panose="05050102010706020507" pitchFamily="18" charset="2"/>
              <a:buNone/>
            </a:pPr>
            <a:r>
              <a:rPr lang="en-US" noProof="0"/>
              <a:t>Global Nexus Secretariat (GNS) (2020), ‘Global Water, Energy and Food Nexus Principles: The Nexus Regional Dialogues </a:t>
            </a:r>
            <a:r>
              <a:rPr lang="en-US" noProof="0" err="1"/>
              <a:t>Programme</a:t>
            </a:r>
            <a:r>
              <a:rPr lang="en-US" noProof="0"/>
              <a:t>’, Available from: https://uploads.water-energy-food.org/legacy/nexus_principles_final_version_30-06-2020.pdf</a:t>
            </a:r>
          </a:p>
          <a:p>
            <a:pPr marL="171450" indent="-171450">
              <a:buFont typeface="Symbol" panose="05050102010706020507" pitchFamily="18" charset="2"/>
              <a:buChar char="-"/>
            </a:pPr>
            <a:endParaRPr lang="en-GB"/>
          </a:p>
        </p:txBody>
      </p:sp>
      <p:sp>
        <p:nvSpPr>
          <p:cNvPr id="4" name="Slide Number Placeholder 3"/>
          <p:cNvSpPr>
            <a:spLocks noGrp="1"/>
          </p:cNvSpPr>
          <p:nvPr>
            <p:ph type="sldNum" sz="quarter" idx="5"/>
          </p:nvPr>
        </p:nvSpPr>
        <p:spPr/>
        <p:txBody>
          <a:bodyPr/>
          <a:lstStyle/>
          <a:p>
            <a:fld id="{4045F879-0589-40D4-B0E5-B74D0CAD5C6C}" type="slidenum">
              <a:rPr lang="en-GB" smtClean="0"/>
              <a:pPr/>
              <a:t>14</a:t>
            </a:fld>
            <a:endParaRPr lang="en-GB"/>
          </a:p>
        </p:txBody>
      </p:sp>
    </p:spTree>
    <p:extLst>
      <p:ext uri="{BB962C8B-B14F-4D97-AF65-F5344CB8AC3E}">
        <p14:creationId xmlns:p14="http://schemas.microsoft.com/office/powerpoint/2010/main" val="1640583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kern="1200" noProof="0">
                <a:solidFill>
                  <a:schemeClr val="tx1"/>
                </a:solidFill>
                <a:effectLst/>
                <a:latin typeface="Arial" panose="020B0604020202020204" pitchFamily="34" charset="0"/>
                <a:ea typeface="+mn-ea"/>
                <a:cs typeface="+mn-cs"/>
              </a:rPr>
              <a:t>Notes: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noProof="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a:solidFill>
                  <a:schemeClr val="tx1"/>
                </a:solidFill>
                <a:effectLst/>
                <a:latin typeface="Arial" panose="020B0604020202020204" pitchFamily="34" charset="0"/>
                <a:ea typeface="+mn-ea"/>
                <a:cs typeface="+mn-cs"/>
              </a:rPr>
              <a:t>The “original” Nexus concept (Hoff, 2011) looked at the security of water supply, food and energy from a water perspective: water was placed in the </a:t>
            </a:r>
            <a:r>
              <a:rPr lang="en-US" sz="900" kern="1200" noProof="0" err="1">
                <a:solidFill>
                  <a:schemeClr val="tx1"/>
                </a:solidFill>
                <a:effectLst/>
                <a:latin typeface="Arial" panose="020B0604020202020204" pitchFamily="34" charset="0"/>
                <a:ea typeface="+mn-ea"/>
                <a:cs typeface="+mn-cs"/>
              </a:rPr>
              <a:t>centre</a:t>
            </a:r>
            <a:r>
              <a:rPr lang="en-US" sz="900" kern="1200" noProof="0">
                <a:solidFill>
                  <a:schemeClr val="tx1"/>
                </a:solidFill>
                <a:effectLst/>
                <a:latin typeface="Arial" panose="020B0604020202020204" pitchFamily="34" charset="0"/>
                <a:ea typeface="+mn-ea"/>
                <a:cs typeface="+mn-cs"/>
              </a:rPr>
              <a:t> of the Nexus. Since then, the concept developed further</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a:solidFill>
                  <a:schemeClr val="tx1"/>
                </a:solidFill>
                <a:effectLst/>
                <a:latin typeface="Arial" panose="020B0604020202020204" pitchFamily="34" charset="0"/>
                <a:ea typeface="+mn-ea"/>
                <a:cs typeface="+mn-cs"/>
              </a:rPr>
              <a:t>The concept presented in the graphic here (GIZ, 2016) is a more integrated approach, where the ecosystem is located at the </a:t>
            </a:r>
            <a:r>
              <a:rPr lang="en-US" sz="900" kern="1200" noProof="0" err="1">
                <a:solidFill>
                  <a:schemeClr val="tx1"/>
                </a:solidFill>
                <a:effectLst/>
                <a:latin typeface="Arial" panose="020B0604020202020204" pitchFamily="34" charset="0"/>
                <a:ea typeface="+mn-ea"/>
                <a:cs typeface="+mn-cs"/>
              </a:rPr>
              <a:t>centre</a:t>
            </a:r>
            <a:r>
              <a:rPr lang="en-US" sz="900" kern="1200" noProof="0">
                <a:solidFill>
                  <a:schemeClr val="tx1"/>
                </a:solidFill>
                <a:effectLst/>
                <a:latin typeface="Arial" panose="020B0604020202020204" pitchFamily="34" charset="0"/>
                <a:ea typeface="+mn-ea"/>
                <a:cs typeface="+mn-cs"/>
              </a:rPr>
              <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sng" kern="1200" noProof="0">
                <a:solidFill>
                  <a:schemeClr val="tx1"/>
                </a:solidFill>
                <a:effectLst/>
                <a:latin typeface="Arial" panose="020B0604020202020204" pitchFamily="34" charset="0"/>
                <a:ea typeface="+mn-ea"/>
                <a:cs typeface="+mn-cs"/>
              </a:rPr>
              <a:t>This is to highlight the central role of ecosystems </a:t>
            </a:r>
            <a:r>
              <a:rPr lang="en-US" sz="900" kern="1200" noProof="0">
                <a:solidFill>
                  <a:schemeClr val="tx1"/>
                </a:solidFill>
                <a:effectLst/>
                <a:latin typeface="Arial" panose="020B0604020202020204" pitchFamily="34" charset="0"/>
                <a:ea typeface="+mn-ea"/>
                <a:cs typeface="+mn-cs"/>
              </a:rPr>
              <a:t>: The three ‘supply securities’ of water, energy and food depend on ecosystems. The resources land, water and energy (atmosphere) are part of this ecosystem and must be used and protected in a balanced manner. </a:t>
            </a:r>
          </a:p>
          <a:p>
            <a:pPr marL="171450" indent="-171450">
              <a:buFont typeface="Symbol" panose="05050102010706020507" pitchFamily="18" charset="2"/>
              <a:buChar char="-"/>
            </a:pPr>
            <a:r>
              <a:rPr lang="en-US" sz="900" kern="1200" noProof="0">
                <a:solidFill>
                  <a:schemeClr val="tx1"/>
                </a:solidFill>
                <a:effectLst/>
                <a:latin typeface="Arial" panose="020B0604020202020204" pitchFamily="34" charset="0"/>
                <a:ea typeface="+mn-ea"/>
                <a:cs typeface="+mn-cs"/>
              </a:rPr>
              <a:t>There are numerous other Nexus frameworks guiding the assessment of the complex Nexus related interconnections, for example putting more focus on climate change or livelihoods – have a look at the WEF Security Resource Platform. </a:t>
            </a:r>
          </a:p>
          <a:p>
            <a:pPr marL="171450" indent="-171450">
              <a:buFont typeface="Arial" panose="020B0604020202020204" pitchFamily="34" charset="0"/>
              <a:buChar char="•"/>
            </a:pPr>
            <a:endParaRPr lang="en-US" sz="900" kern="1200" noProof="0">
              <a:solidFill>
                <a:schemeClr val="tx1"/>
              </a:solidFill>
              <a:effectLst/>
              <a:latin typeface="Arial" panose="020B0604020202020204" pitchFamily="34" charset="0"/>
              <a:ea typeface="+mn-ea"/>
              <a:cs typeface="+mn-cs"/>
            </a:endParaRPr>
          </a:p>
          <a:p>
            <a:r>
              <a:rPr lang="en-US" sz="900" b="1" kern="1200" noProof="0">
                <a:solidFill>
                  <a:schemeClr val="tx1"/>
                </a:solidFill>
                <a:effectLst/>
                <a:latin typeface="Arial" panose="020B0604020202020204" pitchFamily="34" charset="0"/>
                <a:ea typeface="+mn-ea"/>
                <a:cs typeface="+mn-cs"/>
              </a:rPr>
              <a:t>Sources: </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panose="020B0604020202020204" pitchFamily="34" charset="0"/>
                <a:ea typeface="+mn-ea"/>
                <a:cs typeface="+mn-cs"/>
              </a:rPr>
              <a:t>GIZ (2016), ‘Water, Energy &amp; food Nexus in a Nutshell’, Available from: www.water-energy-food.org/fileadmin/user_upload/files/2016/documents/nexus-secretariat/nexus-dialogues/Water-Energy-Food_Nexus-Dialogue-Programme_Phase1_2016-18.pdf</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15</a:t>
            </a:fld>
            <a:endParaRPr lang="en-GB"/>
          </a:p>
        </p:txBody>
      </p:sp>
    </p:spTree>
    <p:extLst>
      <p:ext uri="{BB962C8B-B14F-4D97-AF65-F5344CB8AC3E}">
        <p14:creationId xmlns:p14="http://schemas.microsoft.com/office/powerpoint/2010/main" val="2287358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a:t>Notes:</a:t>
            </a:r>
          </a:p>
          <a:p>
            <a:endParaRPr lang="en-US" noProof="0"/>
          </a:p>
          <a:p>
            <a:pPr marL="171450" indent="-171450">
              <a:buFont typeface="Symbol" panose="05050102010706020507" pitchFamily="18" charset="2"/>
              <a:buChar char="-"/>
            </a:pPr>
            <a:r>
              <a:rPr lang="en-US" noProof="0"/>
              <a:t>Key components that the WEF Nexus provides:</a:t>
            </a:r>
          </a:p>
          <a:p>
            <a:pPr marL="514350" lvl="1" indent="-171450">
              <a:buFont typeface="Symbol" panose="05050102010706020507" pitchFamily="18" charset="2"/>
              <a:buChar char="-"/>
            </a:pPr>
            <a:r>
              <a:rPr lang="en-US" noProof="0"/>
              <a:t>a framework can (1) determine trade-offs and synergies between the sectors and (2) reconcile the multiple (conflicting) interests and needs.</a:t>
            </a:r>
          </a:p>
          <a:p>
            <a:pPr marL="514350" lvl="1" indent="-171450">
              <a:buFont typeface="Symbol" panose="05050102010706020507" pitchFamily="18" charset="2"/>
              <a:buChar char="-"/>
            </a:pPr>
            <a:r>
              <a:rPr lang="en-US" noProof="0"/>
              <a:t>It promotes coherence and multi-sectoral and inclusive cooperation.</a:t>
            </a:r>
          </a:p>
          <a:p>
            <a:pPr marL="514350" lvl="1" indent="-171450">
              <a:buFont typeface="Symbol" panose="05050102010706020507" pitchFamily="18" charset="2"/>
              <a:buChar char="-"/>
            </a:pPr>
            <a:r>
              <a:rPr lang="en-US" noProof="0"/>
              <a:t>And it provides a tool to achieve sustainable development.</a:t>
            </a:r>
          </a:p>
          <a:p>
            <a:pPr marL="0" indent="0">
              <a:buFont typeface="Symbol" panose="05050102010706020507" pitchFamily="18" charset="2"/>
              <a:buNone/>
            </a:pPr>
            <a:endParaRPr lang="en-US" b="1" noProof="0">
              <a:effectLst/>
              <a:latin typeface="Arial" panose="020B0604020202020204" pitchFamily="34" charset="0"/>
            </a:endParaRPr>
          </a:p>
          <a:p>
            <a:pPr marL="171450" indent="-171450">
              <a:buFont typeface="Symbol" panose="05050102010706020507" pitchFamily="18" charset="2"/>
              <a:buChar char="-"/>
            </a:pPr>
            <a:r>
              <a:rPr lang="en-US" sz="900" noProof="0">
                <a:latin typeface="Arial" panose="020B0604020202020204" pitchFamily="34" charset="0"/>
              </a:rPr>
              <a:t>Like this it allows to identify, </a:t>
            </a:r>
            <a:r>
              <a:rPr lang="en-US" sz="900" u="sng" noProof="0">
                <a:latin typeface="Arial" panose="020B0604020202020204" pitchFamily="34" charset="0"/>
              </a:rPr>
              <a:t>Nexus solutions </a:t>
            </a:r>
            <a:r>
              <a:rPr lang="en-US" sz="900" noProof="0">
                <a:latin typeface="Arial" panose="020B0604020202020204" pitchFamily="34" charset="0"/>
              </a:rPr>
              <a:t> to reduce these trade-offs and create synergies to enhance efficiency of the entire system through developing smart policies, innovative technological solutions </a:t>
            </a:r>
          </a:p>
          <a:p>
            <a:pPr marL="0" indent="0">
              <a:buFont typeface="Symbol" panose="05050102010706020507" pitchFamily="18" charset="2"/>
              <a:buNone/>
            </a:pPr>
            <a:endParaRPr lang="en-US" b="1" noProof="0">
              <a:effectLst/>
              <a:latin typeface="Arial" panose="020B0604020202020204" pitchFamily="34" charset="0"/>
            </a:endParaRPr>
          </a:p>
          <a:p>
            <a:pPr marL="0" indent="0">
              <a:buFont typeface="Symbol" panose="05050102010706020507" pitchFamily="18" charset="2"/>
              <a:buNone/>
            </a:pPr>
            <a:endParaRPr lang="en-US" b="1" noProof="0">
              <a:effectLst/>
              <a:latin typeface="Arial" panose="020B0604020202020204" pitchFamily="34" charset="0"/>
            </a:endParaRPr>
          </a:p>
          <a:p>
            <a:pPr marL="0" indent="0">
              <a:buFont typeface="Symbol" panose="05050102010706020507" pitchFamily="18" charset="2"/>
              <a:buNone/>
            </a:pPr>
            <a:endParaRPr lang="en-US" b="1" noProof="0">
              <a:effectLst/>
              <a:latin typeface="Arial" panose="020B0604020202020204" pitchFamily="34" charset="0"/>
            </a:endParaRPr>
          </a:p>
          <a:p>
            <a:pPr marL="0" indent="0">
              <a:buFont typeface="Symbol" panose="05050102010706020507" pitchFamily="18" charset="2"/>
              <a:buNone/>
            </a:pPr>
            <a:r>
              <a:rPr lang="en-US" b="1" noProof="0">
                <a:effectLst/>
                <a:latin typeface="Arial" panose="020B0604020202020204" pitchFamily="34" charset="0"/>
              </a:rPr>
              <a:t>While we have already addressed some of the trade-offs within the WEF Nexus, in the next slides I will present some examples of potential synergies</a:t>
            </a:r>
          </a:p>
          <a:p>
            <a:pPr marL="0" indent="0">
              <a:buFont typeface="Symbol" panose="05050102010706020507" pitchFamily="18" charset="2"/>
              <a:buNone/>
            </a:pPr>
            <a:endParaRPr lang="en-US" b="1" noProof="0">
              <a:effectLst/>
              <a:latin typeface="Arial" panose="020B0604020202020204" pitchFamily="34" charset="0"/>
            </a:endParaRPr>
          </a:p>
          <a:p>
            <a:pPr marL="0" indent="0">
              <a:buFont typeface="Symbol" panose="05050102010706020507" pitchFamily="18" charset="2"/>
              <a:buNone/>
            </a:pPr>
            <a:endParaRPr lang="en-US" b="1" noProof="0">
              <a:effectLst/>
              <a:latin typeface="Arial" panose="020B0604020202020204" pitchFamily="34" charset="0"/>
            </a:endParaRPr>
          </a:p>
          <a:p>
            <a:pPr marL="0" indent="0">
              <a:buFont typeface="Symbol" panose="05050102010706020507" pitchFamily="18" charset="2"/>
              <a:buNone/>
            </a:pPr>
            <a:r>
              <a:rPr lang="en-US" b="1" noProof="0">
                <a:effectLst/>
                <a:latin typeface="Arial" panose="020B0604020202020204" pitchFamily="34" charset="0"/>
              </a:rPr>
              <a:t>Sources: </a:t>
            </a:r>
          </a:p>
          <a:p>
            <a:pPr marL="171450" indent="-171450">
              <a:buFont typeface="Symbol" panose="05050102010706020507" pitchFamily="18" charset="2"/>
              <a:buChar char="-"/>
            </a:pPr>
            <a:endParaRPr lang="en-US" noProof="0">
              <a:effectLst/>
              <a:latin typeface="Arial" panose="020B0604020202020204" pitchFamily="34" charset="0"/>
            </a:endParaRPr>
          </a:p>
          <a:p>
            <a:pPr marL="0" indent="0">
              <a:buFont typeface="Symbol" panose="05050102010706020507" pitchFamily="18" charset="2"/>
              <a:buNone/>
            </a:pPr>
            <a:r>
              <a:rPr lang="en-US" noProof="0"/>
              <a:t>Global Nexus Secretariat (GNS) (2020), ‘Global Water, Energy and Food Nexus Principles: The Nexus Regional Dialogues </a:t>
            </a:r>
            <a:r>
              <a:rPr lang="en-US" noProof="0" err="1"/>
              <a:t>Programme</a:t>
            </a:r>
            <a:r>
              <a:rPr lang="en-US" noProof="0"/>
              <a:t>’, Available from: https://uploads.water-energy-food.org/legacy/nexus_principles_final_version_30-06-2020.pdf</a:t>
            </a:r>
          </a:p>
          <a:p>
            <a:endParaRPr lang="en-GB"/>
          </a:p>
        </p:txBody>
      </p:sp>
      <p:sp>
        <p:nvSpPr>
          <p:cNvPr id="4" name="Slide Number Placeholder 3"/>
          <p:cNvSpPr>
            <a:spLocks noGrp="1"/>
          </p:cNvSpPr>
          <p:nvPr>
            <p:ph type="sldNum" sz="quarter" idx="5"/>
          </p:nvPr>
        </p:nvSpPr>
        <p:spPr/>
        <p:txBody>
          <a:bodyPr/>
          <a:lstStyle/>
          <a:p>
            <a:fld id="{4045F879-0589-40D4-B0E5-B74D0CAD5C6C}" type="slidenum">
              <a:rPr lang="en-GB" smtClean="0"/>
              <a:pPr/>
              <a:t>16</a:t>
            </a:fld>
            <a:endParaRPr lang="en-GB"/>
          </a:p>
        </p:txBody>
      </p:sp>
    </p:spTree>
    <p:extLst>
      <p:ext uri="{BB962C8B-B14F-4D97-AF65-F5344CB8AC3E}">
        <p14:creationId xmlns:p14="http://schemas.microsoft.com/office/powerpoint/2010/main" val="3408831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r>
              <a:rPr lang="en-US" b="0" noProof="0"/>
              <a:t>What are the specific benefits a Nexus approach provides?</a:t>
            </a:r>
          </a:p>
          <a:p>
            <a:pPr marL="171450" indent="-171450">
              <a:buFont typeface="Symbol" panose="05050102010706020507" pitchFamily="18" charset="2"/>
              <a:buChar char="-"/>
            </a:pPr>
            <a:r>
              <a:rPr lang="en-US" sz="900" u="none" kern="1200" noProof="0">
                <a:solidFill>
                  <a:schemeClr val="tx1"/>
                </a:solidFill>
                <a:effectLst/>
                <a:latin typeface="+mn-lt"/>
                <a:ea typeface="+mn-ea"/>
                <a:cs typeface="+mn-cs"/>
              </a:rPr>
              <a:t>The  potential benefits from a Nexus approach are multiple</a:t>
            </a:r>
            <a:endParaRPr lang="en-US" sz="900" u="sng" kern="1200" noProof="0">
              <a:solidFill>
                <a:schemeClr val="tx1"/>
              </a:solidFill>
              <a:effectLst/>
              <a:latin typeface="+mn-lt"/>
              <a:ea typeface="+mn-ea"/>
              <a:cs typeface="+mn-cs"/>
            </a:endParaRPr>
          </a:p>
          <a:p>
            <a:pPr marL="171450" indent="-171450">
              <a:buFont typeface="Symbol" panose="05050102010706020507" pitchFamily="18" charset="2"/>
              <a:buChar char="-"/>
            </a:pPr>
            <a:r>
              <a:rPr lang="en-US" sz="900" u="none" kern="1200" noProof="0">
                <a:solidFill>
                  <a:schemeClr val="tx1"/>
                </a:solidFill>
                <a:effectLst/>
                <a:latin typeface="+mn-lt"/>
                <a:ea typeface="+mn-ea"/>
                <a:cs typeface="+mn-cs"/>
              </a:rPr>
              <a:t>As outlined before, one major issue is to </a:t>
            </a:r>
            <a:r>
              <a:rPr lang="en-US" sz="900" u="sng" kern="1200" noProof="0">
                <a:solidFill>
                  <a:schemeClr val="tx1"/>
                </a:solidFill>
                <a:effectLst/>
                <a:latin typeface="+mn-lt"/>
                <a:ea typeface="+mn-ea"/>
                <a:cs typeface="+mn-cs"/>
              </a:rPr>
              <a:t>identify and reduce sectoral trade-offs</a:t>
            </a:r>
            <a:r>
              <a:rPr lang="en-US" sz="900" kern="1200" noProof="0">
                <a:solidFill>
                  <a:schemeClr val="tx1"/>
                </a:solidFill>
                <a:effectLst/>
                <a:latin typeface="+mn-lt"/>
                <a:ea typeface="+mn-ea"/>
                <a:cs typeface="+mn-cs"/>
              </a:rPr>
              <a:t>: as described in the slides before it is not uncommon for activities in one sectoral area to cause major problems in another area</a:t>
            </a:r>
          </a:p>
          <a:p>
            <a:pPr marL="171450" lvl="0" indent="-171450">
              <a:buFont typeface="Symbol" panose="05050102010706020507" pitchFamily="18" charset="2"/>
              <a:buChar char="-"/>
            </a:pPr>
            <a:r>
              <a:rPr lang="en-US" sz="900" kern="1200" noProof="0">
                <a:solidFill>
                  <a:schemeClr val="tx1"/>
                </a:solidFill>
                <a:effectLst/>
                <a:latin typeface="+mn-lt"/>
                <a:ea typeface="+mn-ea"/>
                <a:cs typeface="+mn-cs"/>
              </a:rPr>
              <a:t>For instance, the expansion of water supply for food production can affect water quality for drinking water supply or availability of water for other uses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a:solidFill>
                  <a:schemeClr val="tx1"/>
                </a:solidFill>
                <a:effectLst/>
                <a:latin typeface="+mn-lt"/>
                <a:ea typeface="+mn-ea"/>
                <a:cs typeface="+mn-cs"/>
              </a:rPr>
              <a:t>However, the WEF Nexus concept is not only an analytical tool to identify trade-offs, but also a tool to materialize cross-sectoral synergies.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u="sng" kern="1200" noProof="0">
              <a:solidFill>
                <a:schemeClr val="tx1"/>
              </a:solidFill>
              <a:effectLst/>
              <a:latin typeface="+mn-lt"/>
              <a:ea typeface="+mn-ea"/>
              <a:cs typeface="+mn-cs"/>
            </a:endParaRPr>
          </a:p>
          <a:p>
            <a:pPr marL="171450" lvl="0" indent="-171450">
              <a:buFont typeface="Symbol" panose="05050102010706020507" pitchFamily="18" charset="2"/>
              <a:buChar char="-"/>
            </a:pPr>
            <a:r>
              <a:rPr lang="en-US" sz="900" u="sng" kern="1200" noProof="0">
                <a:solidFill>
                  <a:schemeClr val="tx1"/>
                </a:solidFill>
                <a:effectLst/>
                <a:latin typeface="+mn-lt"/>
                <a:ea typeface="+mn-ea"/>
                <a:cs typeface="+mn-cs"/>
              </a:rPr>
              <a:t>Enhanced efficiency</a:t>
            </a:r>
            <a:r>
              <a:rPr lang="en-US" sz="900" kern="1200" noProof="0">
                <a:solidFill>
                  <a:schemeClr val="tx1"/>
                </a:solidFill>
                <a:effectLst/>
                <a:latin typeface="+mn-lt"/>
                <a:ea typeface="+mn-ea"/>
                <a:cs typeface="+mn-cs"/>
              </a:rPr>
              <a:t>: </a:t>
            </a:r>
            <a:r>
              <a:rPr lang="en-US" sz="900" kern="1200" noProof="0">
                <a:solidFill>
                  <a:schemeClr val="tx1"/>
                </a:solidFill>
                <a:effectLst/>
                <a:latin typeface="Arial" panose="020B0604020202020204" pitchFamily="34" charset="0"/>
                <a:ea typeface="+mn-ea"/>
                <a:cs typeface="+mn-cs"/>
              </a:rPr>
              <a:t>following a Nexus approach helps making more efficient use of limited resources while minimizing environmental impact. </a:t>
            </a:r>
          </a:p>
          <a:p>
            <a:pPr marL="514350" lvl="1" indent="-171450">
              <a:buFont typeface="Symbol" panose="05050102010706020507" pitchFamily="18" charset="2"/>
              <a:buChar char="-"/>
            </a:pPr>
            <a:r>
              <a:rPr lang="en-US" sz="900" kern="1200" noProof="0">
                <a:solidFill>
                  <a:schemeClr val="tx1"/>
                </a:solidFill>
                <a:effectLst/>
                <a:latin typeface="Arial" panose="020B0604020202020204" pitchFamily="34" charset="0"/>
                <a:ea typeface="+mn-ea"/>
                <a:cs typeface="+mn-cs"/>
              </a:rPr>
              <a:t>Nexus solutions are designed to address multiple challenges simultaneously. </a:t>
            </a:r>
          </a:p>
          <a:p>
            <a:pPr marL="514350" lvl="1" indent="-171450">
              <a:buFont typeface="Symbol" panose="05050102010706020507" pitchFamily="18" charset="2"/>
              <a:buChar char="-"/>
            </a:pPr>
            <a:r>
              <a:rPr lang="en-US" sz="900" kern="1200" noProof="0">
                <a:solidFill>
                  <a:schemeClr val="tx1"/>
                </a:solidFill>
                <a:effectLst/>
                <a:latin typeface="Arial" panose="020B0604020202020204" pitchFamily="34" charset="0"/>
                <a:ea typeface="+mn-ea"/>
                <a:cs typeface="+mn-cs"/>
              </a:rPr>
              <a:t>For instance, multipurpose dams that address the challenges of flooding, use water for hydropower generation and irrigation simultaneously </a:t>
            </a:r>
            <a:r>
              <a:rPr lang="en-US" sz="900" kern="1200" noProof="0">
                <a:solidFill>
                  <a:schemeClr val="tx1"/>
                </a:solidFill>
                <a:effectLst/>
                <a:latin typeface="Arial" panose="020B0604020202020204" pitchFamily="34" charset="0"/>
                <a:ea typeface="+mn-ea"/>
                <a:cs typeface="+mn-cs"/>
                <a:sym typeface="Wingdings" panose="05000000000000000000" pitchFamily="2" charset="2"/>
              </a:rPr>
              <a:t></a:t>
            </a:r>
            <a:r>
              <a:rPr lang="en-US" sz="900" kern="1200" noProof="0">
                <a:solidFill>
                  <a:schemeClr val="tx1"/>
                </a:solidFill>
                <a:effectLst/>
                <a:latin typeface="Arial" panose="020B0604020202020204" pitchFamily="34" charset="0"/>
                <a:ea typeface="+mn-ea"/>
                <a:cs typeface="+mn-cs"/>
              </a:rPr>
              <a:t> also expands the natural resource base and hence contributes to meeting growing demands. </a:t>
            </a:r>
          </a:p>
          <a:p>
            <a:pPr marL="514350" lvl="1" indent="-171450">
              <a:buFont typeface="Symbol" panose="05050102010706020507" pitchFamily="18" charset="2"/>
              <a:buChar char="-"/>
            </a:pPr>
            <a:r>
              <a:rPr lang="en-US" sz="900" kern="1200" noProof="0">
                <a:solidFill>
                  <a:schemeClr val="tx1"/>
                </a:solidFill>
                <a:effectLst/>
                <a:latin typeface="Arial" panose="020B0604020202020204" pitchFamily="34" charset="0"/>
                <a:ea typeface="+mn-ea"/>
                <a:cs typeface="+mn-cs"/>
              </a:rPr>
              <a:t>Following a Nexus approach, operating and maintenance costs can be reduced significantly, while input such as financial and human resources are applied in an efficient way. Integration across jurisdictions and sectors creates opportunities to optimize resources and develop co-benefits. </a:t>
            </a:r>
            <a:endParaRPr lang="en-US" sz="900" u="none" kern="1200" baseline="0" noProof="0">
              <a:solidFill>
                <a:schemeClr val="tx1"/>
              </a:solidFill>
              <a:effectLst/>
              <a:latin typeface="+mn-lt"/>
              <a:ea typeface="+mn-ea"/>
              <a:cs typeface="+mn-cs"/>
            </a:endParaRPr>
          </a:p>
          <a:p>
            <a:pPr marL="514350" lvl="1" indent="-171450">
              <a:buFont typeface="Arial" panose="020B0604020202020204" pitchFamily="34" charset="0"/>
              <a:buChar char="•"/>
            </a:pPr>
            <a:endParaRPr lang="en-US" sz="900" u="none" kern="1200" noProof="0">
              <a:solidFill>
                <a:schemeClr val="tx1"/>
              </a:solidFill>
              <a:effectLst/>
              <a:latin typeface="+mn-lt"/>
              <a:ea typeface="+mn-ea"/>
              <a:cs typeface="+mn-cs"/>
            </a:endParaRPr>
          </a:p>
          <a:p>
            <a:pPr marL="171450" marR="0" lvl="0" indent="-171450"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u="sng" noProof="0">
                <a:latin typeface="Calibri" panose="020F0502020204030204" pitchFamily="34" charset="0"/>
              </a:rPr>
              <a:t>Political benefits: </a:t>
            </a:r>
            <a:r>
              <a:rPr lang="en-US" sz="900" b="0" u="none" noProof="0">
                <a:latin typeface="Calibri" panose="020F0502020204030204" pitchFamily="34" charset="0"/>
              </a:rPr>
              <a:t>following a Nexus approach can also help in</a:t>
            </a:r>
            <a:r>
              <a:rPr lang="en-US" sz="900" b="0" noProof="0">
                <a:latin typeface="Calibri" panose="020F0502020204030204" pitchFamily="34" charset="0"/>
              </a:rPr>
              <a:t>creasing political legitimacy and therefore aiming for political stability, as decision-makers from more than one sector get involved and bring in their views when making a decision on a project.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900" u="none" kern="1200" cap="none" noProof="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cap="none" noProof="0">
                <a:solidFill>
                  <a:schemeClr val="tx1"/>
                </a:solidFill>
                <a:effectLst/>
                <a:latin typeface="+mn-lt"/>
                <a:ea typeface="+mn-ea"/>
                <a:cs typeface="+mn-cs"/>
              </a:rPr>
              <a:t>Using these different synergies can also help to better reach </a:t>
            </a:r>
            <a:r>
              <a:rPr lang="en-US" sz="900" u="sng" kern="1200" cap="none" noProof="0">
                <a:solidFill>
                  <a:schemeClr val="tx1"/>
                </a:solidFill>
                <a:effectLst/>
                <a:latin typeface="+mn-lt"/>
                <a:ea typeface="+mn-ea"/>
                <a:cs typeface="+mn-cs"/>
              </a:rPr>
              <a:t>global development goals </a:t>
            </a:r>
            <a:r>
              <a:rPr lang="en-US" sz="900" u="none" kern="1200" cap="none" noProof="0">
                <a:solidFill>
                  <a:schemeClr val="tx1"/>
                </a:solidFill>
                <a:effectLst/>
                <a:latin typeface="+mn-lt"/>
                <a:ea typeface="+mn-ea"/>
                <a:cs typeface="+mn-cs"/>
              </a:rPr>
              <a:t>like the Sustainable Development Goals (SDGs) or the goals related to addressing climate change. </a:t>
            </a:r>
            <a:endParaRPr lang="en-US" sz="900" u="none" kern="1200" noProof="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900" kern="1200" noProof="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a:solidFill>
                  <a:schemeClr val="tx1"/>
                </a:solidFill>
                <a:effectLst/>
                <a:latin typeface="+mn-lt"/>
                <a:ea typeface="+mn-ea"/>
                <a:cs typeface="+mn-cs"/>
              </a:rPr>
              <a:t>Let us now describe some of these benefits along some specific examples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17</a:t>
            </a:fld>
            <a:endParaRPr lang="en-GB"/>
          </a:p>
        </p:txBody>
      </p:sp>
    </p:spTree>
    <p:extLst>
      <p:ext uri="{BB962C8B-B14F-4D97-AF65-F5344CB8AC3E}">
        <p14:creationId xmlns:p14="http://schemas.microsoft.com/office/powerpoint/2010/main" val="807994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solidFill>
                  <a:schemeClr val="tx1"/>
                </a:solidFill>
              </a:rPr>
              <a:t>Notes: </a:t>
            </a:r>
          </a:p>
          <a:p>
            <a:endParaRPr lang="en-US" b="1" noProof="0">
              <a:solidFill>
                <a:schemeClr val="tx1"/>
              </a:solidFill>
            </a:endParaRPr>
          </a:p>
          <a:p>
            <a:pPr marL="171450" indent="-171450">
              <a:buFont typeface="Symbol" panose="05050102010706020507" pitchFamily="18" charset="2"/>
              <a:buChar char="-"/>
            </a:pPr>
            <a:r>
              <a:rPr lang="en-US" noProof="0">
                <a:solidFill>
                  <a:schemeClr val="tx1"/>
                </a:solidFill>
              </a:rPr>
              <a:t>One nexus case study making use of WEF nexus synergies is the example presented here.</a:t>
            </a:r>
          </a:p>
          <a:p>
            <a:r>
              <a:rPr lang="en-US" u="sng" noProof="0">
                <a:solidFill>
                  <a:schemeClr val="tx1"/>
                </a:solidFill>
              </a:rPr>
              <a:t>Case study Jordan: </a:t>
            </a:r>
          </a:p>
          <a:p>
            <a:pPr marL="171450" indent="-171450">
              <a:buFont typeface="Symbol" panose="05050102010706020507" pitchFamily="18" charset="2"/>
              <a:buChar char="-"/>
            </a:pPr>
            <a:r>
              <a:rPr lang="en-US" noProof="0">
                <a:solidFill>
                  <a:schemeClr val="tx1"/>
                </a:solidFill>
              </a:rPr>
              <a:t>Jordan is one of the world‘s most water scarce countries</a:t>
            </a:r>
          </a:p>
          <a:p>
            <a:pPr marL="171450" indent="-171450">
              <a:buFont typeface="Symbol" panose="05050102010706020507" pitchFamily="18" charset="2"/>
              <a:buChar char="-"/>
            </a:pPr>
            <a:r>
              <a:rPr lang="en-US" noProof="0">
                <a:solidFill>
                  <a:schemeClr val="tx1"/>
                </a:solidFill>
              </a:rPr>
              <a:t>Already today there are competing demands over limited water resources for drinking water/household consumption and agriculture – that are likely to grow with increasing numbers of population and increasingly drier climate</a:t>
            </a:r>
          </a:p>
          <a:p>
            <a:pPr marL="171450" indent="-171450">
              <a:buFont typeface="Symbol" panose="05050102010706020507" pitchFamily="18" charset="2"/>
              <a:buChar char="-"/>
            </a:pPr>
            <a:r>
              <a:rPr lang="en-US" noProof="0">
                <a:solidFill>
                  <a:schemeClr val="tx1"/>
                </a:solidFill>
              </a:rPr>
              <a:t>Water sector is also very energy-intensive, requiring approx. 15% of the countries total energy consumption </a:t>
            </a:r>
          </a:p>
          <a:p>
            <a:pPr marL="171450" indent="-171450">
              <a:buFont typeface="Arial" panose="020B0604020202020204" pitchFamily="34" charset="0"/>
              <a:buChar char="•"/>
            </a:pPr>
            <a:endParaRPr lang="en-US" noProof="0">
              <a:solidFill>
                <a:schemeClr val="tx1"/>
              </a:solidFill>
            </a:endParaRPr>
          </a:p>
          <a:p>
            <a:r>
              <a:rPr lang="en-US" u="sng" noProof="0">
                <a:solidFill>
                  <a:schemeClr val="tx1"/>
                </a:solidFill>
              </a:rPr>
              <a:t>As-Samra wastewater treatment plant: </a:t>
            </a:r>
          </a:p>
          <a:p>
            <a:pPr marL="171450" indent="-171450">
              <a:buFont typeface="Symbol" panose="05050102010706020507" pitchFamily="18" charset="2"/>
              <a:buChar char="-"/>
            </a:pPr>
            <a:r>
              <a:rPr lang="en-US" noProof="0">
                <a:solidFill>
                  <a:schemeClr val="tx1"/>
                </a:solidFill>
              </a:rPr>
              <a:t>In this context, an interesting technical solution that address the water, energy and food component is the As-Samra wastewater treatment project</a:t>
            </a:r>
          </a:p>
          <a:p>
            <a:pPr marL="171450" indent="-171450">
              <a:buFont typeface="Symbol" panose="05050102010706020507" pitchFamily="18" charset="2"/>
              <a:buChar char="-"/>
            </a:pPr>
            <a:r>
              <a:rPr lang="en-US" noProof="0">
                <a:solidFill>
                  <a:schemeClr val="tx1"/>
                </a:solidFill>
              </a:rPr>
              <a:t>Constructed in 2008 and expanded and renewed in 2012 the plant today treats an average of </a:t>
            </a:r>
            <a:r>
              <a:rPr lang="en-US" b="0" i="0" noProof="0">
                <a:solidFill>
                  <a:schemeClr val="tx1"/>
                </a:solidFill>
                <a:effectLst/>
                <a:latin typeface="Lora" panose="020B0604020202020204" pitchFamily="2" charset="0"/>
              </a:rPr>
              <a:t>365,000m³of wastewater/day from the population of Amman and Zarqa while the effluent produced by the plant is used for agricultural irrigation (approx. 10% of water consumption in agriculture in Jordan come from this plant) </a:t>
            </a:r>
          </a:p>
          <a:p>
            <a:pPr marL="171450" indent="-171450">
              <a:buFont typeface="Arial" panose="020B0604020202020204" pitchFamily="34" charset="0"/>
              <a:buChar char="•"/>
            </a:pPr>
            <a:endParaRPr lang="en-US" b="0" i="0" noProof="0">
              <a:solidFill>
                <a:schemeClr val="tx1"/>
              </a:solidFill>
              <a:effectLst/>
              <a:latin typeface="Lora" panose="020B0604020202020204" pitchFamily="2" charset="0"/>
            </a:endParaRPr>
          </a:p>
          <a:p>
            <a:pPr marL="171450" indent="-171450">
              <a:buFont typeface="Symbol" panose="05050102010706020507" pitchFamily="18" charset="2"/>
              <a:buChar char="-"/>
            </a:pPr>
            <a:r>
              <a:rPr lang="en-US" noProof="0">
                <a:solidFill>
                  <a:schemeClr val="tx1"/>
                </a:solidFill>
              </a:rPr>
              <a:t>Most of the energy used for wastewater treatment (about 80%) is provided by biogas and hydraulic energy. The former is produced from the wastewater sludge that is converted to biogas through anaerobic digestion.</a:t>
            </a:r>
          </a:p>
          <a:p>
            <a:pPr marL="171450" indent="-171450">
              <a:buFont typeface="Symbol" panose="05050102010706020507" pitchFamily="18" charset="2"/>
              <a:buChar char="-"/>
            </a:pPr>
            <a:r>
              <a:rPr lang="en-US" noProof="0">
                <a:solidFill>
                  <a:schemeClr val="tx1"/>
                </a:solidFill>
              </a:rPr>
              <a:t>The plant hence also contributes to energy efficiency.</a:t>
            </a:r>
          </a:p>
          <a:p>
            <a:pPr marL="0" indent="0">
              <a:buFont typeface="Arial" panose="020B0604020202020204" pitchFamily="34" charset="0"/>
              <a:buNone/>
            </a:pPr>
            <a:endParaRPr lang="en-US" noProof="0">
              <a:solidFill>
                <a:schemeClr val="tx1"/>
              </a:solidFill>
            </a:endParaRPr>
          </a:p>
          <a:p>
            <a:pPr marL="0" indent="0">
              <a:buFont typeface="Arial" panose="020B0604020202020204" pitchFamily="34" charset="0"/>
              <a:buNone/>
            </a:pPr>
            <a:r>
              <a:rPr lang="en-US" u="sng" noProof="0">
                <a:solidFill>
                  <a:schemeClr val="tx1"/>
                </a:solidFill>
              </a:rPr>
              <a:t>WEF-relevance: </a:t>
            </a:r>
          </a:p>
          <a:p>
            <a:pPr marL="171450" indent="-171450">
              <a:buFont typeface="Symbol" panose="05050102010706020507" pitchFamily="18" charset="2"/>
              <a:buChar char="-"/>
            </a:pPr>
            <a:r>
              <a:rPr lang="en-US" noProof="0">
                <a:solidFill>
                  <a:schemeClr val="tx1"/>
                </a:solidFill>
              </a:rPr>
              <a:t>Plant helps to improve resource efficiency and expand overall availability of water for households and agriculture </a:t>
            </a:r>
          </a:p>
          <a:p>
            <a:pPr marL="171450" indent="-171450">
              <a:buFont typeface="Symbol" panose="05050102010706020507" pitchFamily="18" charset="2"/>
              <a:buChar char="-"/>
            </a:pPr>
            <a:r>
              <a:rPr lang="en-US" noProof="0">
                <a:solidFill>
                  <a:schemeClr val="tx1"/>
                </a:solidFill>
              </a:rPr>
              <a:t>Reduced the energy requirements </a:t>
            </a:r>
          </a:p>
          <a:p>
            <a:pPr marL="171450" indent="-171450">
              <a:buFont typeface="Symbol" panose="05050102010706020507" pitchFamily="18" charset="2"/>
              <a:buChar char="-"/>
            </a:pPr>
            <a:r>
              <a:rPr lang="en-US" noProof="0">
                <a:solidFill>
                  <a:schemeClr val="tx1"/>
                </a:solidFill>
              </a:rPr>
              <a:t>Addresses climate change as it reduces CO2 emissions </a:t>
            </a:r>
          </a:p>
          <a:p>
            <a:endParaRPr lang="en-US" noProof="0">
              <a:solidFill>
                <a:schemeClr val="tx1"/>
              </a:solidFill>
            </a:endParaRPr>
          </a:p>
          <a:p>
            <a:r>
              <a:rPr lang="en-US" b="1" noProof="0">
                <a:solidFill>
                  <a:schemeClr val="tx1"/>
                </a:solidFill>
              </a:rPr>
              <a:t>Sources: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kern="1200" noProof="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noProof="0">
                <a:solidFill>
                  <a:schemeClr val="tx1"/>
                </a:solidFill>
                <a:effectLst/>
                <a:latin typeface="Arial" panose="020B0604020202020204" pitchFamily="34" charset="0"/>
                <a:ea typeface="+mn-ea"/>
                <a:cs typeface="+mn-cs"/>
              </a:rPr>
              <a:t>LAS, ‘T</a:t>
            </a:r>
            <a:r>
              <a:rPr lang="en-US" noProof="0">
                <a:solidFill>
                  <a:schemeClr val="tx1"/>
                </a:solidFill>
              </a:rPr>
              <a:t>he Water-Energy-Food Nexus in the Arab Region: Nexus Technology and Innovation Case Studies’, available at: </a:t>
            </a:r>
            <a:r>
              <a:rPr lang="en-US" sz="900" noProof="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https://uploads.water-energy-food.org/legacy/policy_briefs_6_english.pdf</a:t>
            </a:r>
            <a:endParaRPr lang="en-US" sz="900" noProof="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noProof="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noProof="0">
                <a:solidFill>
                  <a:schemeClr val="tx1"/>
                </a:solidFill>
                <a:effectLst/>
                <a:latin typeface="Calibri" panose="020F0502020204030204" pitchFamily="34" charset="0"/>
              </a:rPr>
              <a:t>Suez ‘As Samra Wastewater Treatment Plant‘, available at: </a:t>
            </a:r>
            <a:r>
              <a:rPr lang="en-US" sz="1800" noProof="0">
                <a:solidFill>
                  <a:schemeClr val="tx1"/>
                </a:solidFill>
                <a:effectLst/>
                <a:latin typeface="Calibri" panose="020F0502020204030204" pitchFamily="34" charset="0"/>
                <a:hlinkClick r:id="rId4" action="ppaction://hlinkfile">
                  <a:extLst>
                    <a:ext uri="{A12FA001-AC4F-418D-AE19-62706E023703}">
                      <ahyp:hlinkClr xmlns:ahyp="http://schemas.microsoft.com/office/drawing/2018/hyperlinkcolor" val="tx"/>
                    </a:ext>
                  </a:extLst>
                </a:hlinkClick>
              </a:rPr>
              <a:t>file:///C:/Users/schul/Downloads/As%20Samra_R-ER-020-EN_1510_web.pdf</a:t>
            </a:r>
            <a:endParaRPr lang="en-US" sz="1800" noProof="0">
              <a:solidFill>
                <a:schemeClr val="tx1"/>
              </a:solidFill>
              <a:effectLst/>
              <a:latin typeface="Calibri" panose="020F0502020204030204" pitchFamily="34" charset="0"/>
            </a:endParaRPr>
          </a:p>
          <a:p>
            <a:endParaRPr lang="en-US"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solidFill>
                  <a:schemeClr val="tx1"/>
                </a:solidFill>
              </a:rPr>
              <a:t>Water Technology, ‘</a:t>
            </a:r>
            <a:r>
              <a:rPr lang="en-US" sz="900" b="0" i="0" kern="1200" noProof="0">
                <a:solidFill>
                  <a:schemeClr val="tx1"/>
                </a:solidFill>
                <a:effectLst/>
                <a:latin typeface="Arial" panose="020B0604020202020204" pitchFamily="34" charset="0"/>
                <a:ea typeface="+mn-ea"/>
                <a:cs typeface="+mn-cs"/>
              </a:rPr>
              <a:t>As-Samra Wastewater Treatment Plant, Jordan’, available at: </a:t>
            </a:r>
            <a:r>
              <a:rPr lang="en-US" sz="900" noProof="0">
                <a:solidFill>
                  <a:schemeClr val="tx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https://www.water-technology.net/projects/as-samra-wastewater-treatment-plant-jordan/</a:t>
            </a:r>
            <a:endParaRPr lang="en-US" sz="900" noProof="0">
              <a:solidFill>
                <a:schemeClr val="tx1"/>
              </a:solidFill>
              <a:effectLst/>
              <a:latin typeface="Calibri" panose="020F0502020204030204" pitchFamily="34" charset="0"/>
            </a:endParaRPr>
          </a:p>
          <a:p>
            <a:endParaRPr lang="en-US" noProof="0">
              <a:solidFill>
                <a:schemeClr val="tx1"/>
              </a:solidFill>
            </a:endParaRPr>
          </a:p>
          <a:p>
            <a:r>
              <a:rPr lang="en-US" i="1" noProof="0">
                <a:solidFill>
                  <a:schemeClr val="tx1"/>
                </a:solidFill>
              </a:rPr>
              <a:t>Image Reference:</a:t>
            </a:r>
            <a:endParaRPr lang="en-US" b="1" noProof="0">
              <a:solidFill>
                <a:schemeClr val="tx1"/>
              </a:solidFill>
            </a:endParaRPr>
          </a:p>
          <a:p>
            <a:r>
              <a:rPr lang="en-US" noProof="0">
                <a:solidFill>
                  <a:schemeClr val="tx1"/>
                </a:solidFill>
              </a:rPr>
              <a:t>https://www.ccc.net/project/as-samra-wastewater-treatment-plant/</a:t>
            </a:r>
          </a:p>
          <a:p>
            <a:endParaRPr lang="en-US"/>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a:p>
        </p:txBody>
      </p:sp>
    </p:spTree>
    <p:extLst>
      <p:ext uri="{BB962C8B-B14F-4D97-AF65-F5344CB8AC3E}">
        <p14:creationId xmlns:p14="http://schemas.microsoft.com/office/powerpoint/2010/main" val="3495346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solidFill>
                  <a:schemeClr val="tx1"/>
                </a:solidFill>
              </a:rPr>
              <a:t>Notes:</a:t>
            </a:r>
          </a:p>
          <a:p>
            <a:endParaRPr lang="en-US" noProof="0">
              <a:solidFill>
                <a:schemeClr val="tx1"/>
              </a:solidFill>
            </a:endParaRPr>
          </a:p>
          <a:p>
            <a:pPr marL="171450" indent="-171450">
              <a:buFont typeface="Symbol" panose="05050102010706020507" pitchFamily="18" charset="2"/>
              <a:buChar char="-"/>
            </a:pPr>
            <a:r>
              <a:rPr lang="en-US" noProof="0">
                <a:solidFill>
                  <a:schemeClr val="tx1"/>
                </a:solidFill>
              </a:rPr>
              <a:t>The second example outlines a local Nexus approach at the farm-level: an </a:t>
            </a:r>
            <a:r>
              <a:rPr lang="en-US" noProof="0" err="1">
                <a:solidFill>
                  <a:schemeClr val="tx1"/>
                </a:solidFill>
              </a:rPr>
              <a:t>Agrivoltaic</a:t>
            </a:r>
            <a:r>
              <a:rPr lang="en-US" noProof="0">
                <a:solidFill>
                  <a:schemeClr val="tx1"/>
                </a:solidFill>
              </a:rPr>
              <a:t> project in Mali and Gambia</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a:solidFill>
                  <a:schemeClr val="tx1"/>
                </a:solidFill>
              </a:rPr>
              <a:t>Project conducted by </a:t>
            </a:r>
            <a:r>
              <a:rPr lang="en-US" noProof="0" err="1">
                <a:solidFill>
                  <a:schemeClr val="tx1"/>
                </a:solidFill>
              </a:rPr>
              <a:t>Frauenhofer</a:t>
            </a:r>
            <a:r>
              <a:rPr lang="en-US" noProof="0">
                <a:solidFill>
                  <a:schemeClr val="tx1"/>
                </a:solidFill>
              </a:rPr>
              <a:t> ISE (</a:t>
            </a:r>
            <a:r>
              <a:rPr lang="en-US" noProof="0">
                <a:solidFill>
                  <a:schemeClr val="tx1"/>
                </a:solidFill>
                <a:effectLst/>
              </a:rPr>
              <a:t>08/2020 - 07/2023), partners from Germany, Mali and The Gambia are involved</a:t>
            </a:r>
            <a:endParaRPr lang="en-US" noProof="0">
              <a:solidFill>
                <a:schemeClr val="tx1"/>
              </a:solidFill>
            </a:endParaRPr>
          </a:p>
          <a:p>
            <a:pPr marL="171450" indent="-171450">
              <a:buFont typeface="Symbol" panose="05050102010706020507" pitchFamily="18" charset="2"/>
              <a:buChar char="-"/>
            </a:pPr>
            <a:r>
              <a:rPr lang="en-US" noProof="0">
                <a:solidFill>
                  <a:schemeClr val="tx1"/>
                </a:solidFill>
              </a:rPr>
              <a:t>It is a research and development pilot project that aims to proof the technical and also economic viability of an integrated triple land-use system</a:t>
            </a:r>
          </a:p>
          <a:p>
            <a:pPr marL="171450" indent="-171450">
              <a:buFont typeface="Symbol" panose="05050102010706020507" pitchFamily="18" charset="2"/>
              <a:buChar char="-"/>
            </a:pPr>
            <a:r>
              <a:rPr lang="en-US" noProof="0">
                <a:solidFill>
                  <a:schemeClr val="tx1"/>
                </a:solidFill>
              </a:rPr>
              <a:t>The idea is to use the same plot of land for three purposes: food production, generation of solar energy and water harvesting (solar panels collect rainwater that is then collected in a rainwater tank)</a:t>
            </a:r>
          </a:p>
          <a:p>
            <a:pPr marL="171450" indent="-171450">
              <a:buFont typeface="Symbol" panose="05050102010706020507" pitchFamily="18" charset="2"/>
              <a:buChar char="-"/>
            </a:pPr>
            <a:r>
              <a:rPr lang="en-US" noProof="0">
                <a:solidFill>
                  <a:schemeClr val="tx1"/>
                </a:solidFill>
              </a:rPr>
              <a:t>Project aims to:</a:t>
            </a:r>
          </a:p>
          <a:p>
            <a:pPr marL="514350" lvl="1" indent="-171450">
              <a:buFont typeface="Symbol" panose="05050102010706020507" pitchFamily="18" charset="2"/>
              <a:buChar char="-"/>
            </a:pPr>
            <a:r>
              <a:rPr lang="en-US" noProof="0">
                <a:solidFill>
                  <a:schemeClr val="tx1"/>
                </a:solidFill>
              </a:rPr>
              <a:t>Use synergies between these three components in various ways: 1) decrease competition between land use for energy and food production, 2) improve food production as many plants in semi-arid regions grow better under the shadow of the solar panels, 3) decrease water requirements for agricultural production</a:t>
            </a:r>
          </a:p>
          <a:p>
            <a:pPr marL="514350" lvl="1" indent="-171450">
              <a:buFont typeface="Symbol" panose="05050102010706020507" pitchFamily="18" charset="2"/>
              <a:buChar char="-"/>
            </a:pPr>
            <a:r>
              <a:rPr lang="en-US" noProof="0">
                <a:solidFill>
                  <a:schemeClr val="tx1"/>
                </a:solidFill>
              </a:rPr>
              <a:t>Contribute to a more ecological and economic sustainable development </a:t>
            </a:r>
            <a:r>
              <a:rPr lang="en-US" noProof="0">
                <a:solidFill>
                  <a:schemeClr val="tx1"/>
                </a:solidFill>
                <a:sym typeface="Wingdings" panose="05000000000000000000" pitchFamily="2" charset="2"/>
              </a:rPr>
              <a:t> d</a:t>
            </a:r>
            <a:r>
              <a:rPr lang="en-US" sz="900" b="0" i="0" kern="1200" noProof="0">
                <a:solidFill>
                  <a:schemeClr val="tx1"/>
                </a:solidFill>
                <a:effectLst/>
                <a:latin typeface="Arial" panose="020B0604020202020204" pitchFamily="34" charset="0"/>
                <a:ea typeface="+mn-ea"/>
                <a:cs typeface="+mn-cs"/>
              </a:rPr>
              <a:t>ouble land use of </a:t>
            </a:r>
            <a:r>
              <a:rPr lang="en-US" sz="900" b="0" i="0" kern="1200" noProof="0" err="1">
                <a:solidFill>
                  <a:schemeClr val="tx1"/>
                </a:solidFill>
                <a:effectLst/>
                <a:latin typeface="Arial" panose="020B0604020202020204" pitchFamily="34" charset="0"/>
                <a:ea typeface="+mn-ea"/>
                <a:cs typeface="+mn-cs"/>
              </a:rPr>
              <a:t>agrivoltaics</a:t>
            </a:r>
            <a:r>
              <a:rPr lang="en-US" sz="900" b="0" i="0" kern="1200" noProof="0">
                <a:solidFill>
                  <a:schemeClr val="tx1"/>
                </a:solidFill>
                <a:effectLst/>
                <a:latin typeface="Arial" panose="020B0604020202020204" pitchFamily="34" charset="0"/>
                <a:ea typeface="+mn-ea"/>
                <a:cs typeface="+mn-cs"/>
              </a:rPr>
              <a:t> is extended by the range of water management</a:t>
            </a:r>
          </a:p>
          <a:p>
            <a:pPr marL="514350" lvl="1" indent="-171450">
              <a:buFont typeface="Symbol" panose="05050102010706020507" pitchFamily="18" charset="2"/>
              <a:buChar char="-"/>
            </a:pPr>
            <a:r>
              <a:rPr lang="en-US" sz="900" b="0" i="0" kern="1200" noProof="0">
                <a:solidFill>
                  <a:schemeClr val="tx1"/>
                </a:solidFill>
                <a:effectLst/>
                <a:latin typeface="Arial" panose="020B0604020202020204" pitchFamily="34" charset="0"/>
                <a:ea typeface="+mn-ea"/>
                <a:cs typeface="+mn-cs"/>
              </a:rPr>
              <a:t>Rainwater harvesting and storage via the installed solar panels should balance seasonal fluctuations in precipitation which affect the farming possibilities </a:t>
            </a:r>
          </a:p>
          <a:p>
            <a:pPr marL="514350" lvl="1" indent="-171450">
              <a:buFont typeface="Symbol" panose="05050102010706020507" pitchFamily="18" charset="2"/>
              <a:buChar char="-"/>
            </a:pPr>
            <a:r>
              <a:rPr lang="en-US" noProof="0">
                <a:solidFill>
                  <a:schemeClr val="tx1"/>
                </a:solidFill>
              </a:rPr>
              <a:t>Energy can be used for pumping groundwater for drinking water supply, or for cooling of produce</a:t>
            </a:r>
          </a:p>
          <a:p>
            <a:endParaRPr lang="en-US" noProof="0">
              <a:solidFill>
                <a:schemeClr val="tx1"/>
              </a:solidFill>
            </a:endParaRPr>
          </a:p>
          <a:p>
            <a:r>
              <a:rPr lang="en-US" b="1" noProof="0">
                <a:solidFill>
                  <a:schemeClr val="tx1"/>
                </a:solidFill>
              </a:rPr>
              <a:t>Sources: </a:t>
            </a:r>
          </a:p>
          <a:p>
            <a:endParaRPr lang="en-US"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solidFill>
                  <a:schemeClr val="tx1"/>
                </a:solidFill>
              </a:rPr>
              <a:t>Client II, ‘</a:t>
            </a:r>
            <a:r>
              <a:rPr lang="en-US" sz="900" b="0" i="0" kern="1200" noProof="0">
                <a:solidFill>
                  <a:schemeClr val="tx1"/>
                </a:solidFill>
                <a:effectLst/>
                <a:latin typeface="Arial" panose="020B0604020202020204" pitchFamily="34" charset="0"/>
                <a:ea typeface="+mn-ea"/>
                <a:cs typeface="+mn-cs"/>
              </a:rPr>
              <a:t>Video: Project presentation APV-</a:t>
            </a:r>
            <a:r>
              <a:rPr lang="en-US" sz="900" b="0" i="0" kern="1200" noProof="0" err="1">
                <a:solidFill>
                  <a:schemeClr val="tx1"/>
                </a:solidFill>
                <a:effectLst/>
                <a:latin typeface="Arial" panose="020B0604020202020204" pitchFamily="34" charset="0"/>
                <a:ea typeface="+mn-ea"/>
                <a:cs typeface="+mn-cs"/>
              </a:rPr>
              <a:t>MaGa</a:t>
            </a:r>
            <a:r>
              <a:rPr lang="en-US" sz="900" b="0" i="0" kern="1200" noProof="0">
                <a:solidFill>
                  <a:schemeClr val="tx1"/>
                </a:solidFill>
                <a:effectLst/>
                <a:latin typeface="Arial" panose="020B0604020202020204" pitchFamily="34" charset="0"/>
                <a:ea typeface="+mn-ea"/>
                <a:cs typeface="+mn-cs"/>
              </a:rPr>
              <a:t>‘, available at: </a:t>
            </a:r>
            <a:r>
              <a:rPr lang="en-US" noProof="0">
                <a:solidFill>
                  <a:schemeClr val="tx1"/>
                </a:solidFill>
              </a:rPr>
              <a:t>https://www.bmbf-client.de/publikationen/video-project-presentation-apv-maga </a:t>
            </a:r>
          </a:p>
          <a:p>
            <a:endParaRPr lang="en-US"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err="1">
                <a:solidFill>
                  <a:schemeClr val="tx1"/>
                </a:solidFill>
              </a:rPr>
              <a:t>Frauenhofer</a:t>
            </a:r>
            <a:r>
              <a:rPr lang="en-US" noProof="0">
                <a:solidFill>
                  <a:schemeClr val="tx1"/>
                </a:solidFill>
              </a:rPr>
              <a:t> ISE (2021), ‘</a:t>
            </a:r>
            <a:r>
              <a:rPr lang="en-US" sz="900" b="0" i="0" kern="1200" noProof="0">
                <a:solidFill>
                  <a:schemeClr val="tx1"/>
                </a:solidFill>
                <a:effectLst/>
                <a:latin typeface="Arial" panose="020B0604020202020204" pitchFamily="34" charset="0"/>
                <a:ea typeface="+mn-ea"/>
                <a:cs typeface="+mn-cs"/>
              </a:rPr>
              <a:t>APV-</a:t>
            </a:r>
            <a:r>
              <a:rPr lang="en-US" sz="900" b="0" i="0" kern="1200" noProof="0" err="1">
                <a:solidFill>
                  <a:schemeClr val="tx1"/>
                </a:solidFill>
                <a:effectLst/>
                <a:latin typeface="Arial" panose="020B0604020202020204" pitchFamily="34" charset="0"/>
                <a:ea typeface="+mn-ea"/>
                <a:cs typeface="+mn-cs"/>
              </a:rPr>
              <a:t>MaGa</a:t>
            </a:r>
            <a:r>
              <a:rPr lang="en-US" sz="900" b="0" i="0" kern="1200" noProof="0">
                <a:solidFill>
                  <a:schemeClr val="tx1"/>
                </a:solidFill>
                <a:effectLst/>
                <a:latin typeface="Arial" panose="020B0604020202020204" pitchFamily="34" charset="0"/>
                <a:ea typeface="+mn-ea"/>
                <a:cs typeface="+mn-cs"/>
              </a:rPr>
              <a:t> – </a:t>
            </a:r>
            <a:r>
              <a:rPr lang="en-US" sz="900" b="0" i="0" kern="1200" noProof="0" err="1">
                <a:solidFill>
                  <a:schemeClr val="tx1"/>
                </a:solidFill>
                <a:effectLst/>
                <a:latin typeface="Arial" panose="020B0604020202020204" pitchFamily="34" charset="0"/>
                <a:ea typeface="+mn-ea"/>
                <a:cs typeface="+mn-cs"/>
              </a:rPr>
              <a:t>Agrivoltaics</a:t>
            </a:r>
            <a:r>
              <a:rPr lang="en-US" sz="900" b="0" i="0" kern="1200" noProof="0">
                <a:solidFill>
                  <a:schemeClr val="tx1"/>
                </a:solidFill>
                <a:effectLst/>
                <a:latin typeface="Arial" panose="020B0604020202020204" pitchFamily="34" charset="0"/>
                <a:ea typeface="+mn-ea"/>
                <a:cs typeface="+mn-cs"/>
              </a:rPr>
              <a:t> for Mali and Gambia: Sustainable Electricity Production by Integrated Food, Energy and Water Systems’, Available from: </a:t>
            </a:r>
            <a:r>
              <a:rPr lang="en-US" noProof="0">
                <a:solidFill>
                  <a:schemeClr val="tx1"/>
                </a:solidFill>
                <a:hlinkClick r:id="rId3">
                  <a:extLst>
                    <a:ext uri="{A12FA001-AC4F-418D-AE19-62706E023703}">
                      <ahyp:hlinkClr xmlns:ahyp="http://schemas.microsoft.com/office/drawing/2018/hyperlinkcolor" val="tx"/>
                    </a:ext>
                  </a:extLst>
                </a:hlinkClick>
              </a:rPr>
              <a:t>APV-</a:t>
            </a:r>
            <a:r>
              <a:rPr lang="en-US" noProof="0" err="1">
                <a:solidFill>
                  <a:schemeClr val="tx1"/>
                </a:solidFill>
                <a:hlinkClick r:id="rId3">
                  <a:extLst>
                    <a:ext uri="{A12FA001-AC4F-418D-AE19-62706E023703}">
                      <ahyp:hlinkClr xmlns:ahyp="http://schemas.microsoft.com/office/drawing/2018/hyperlinkcolor" val="tx"/>
                    </a:ext>
                  </a:extLst>
                </a:hlinkClick>
              </a:rPr>
              <a:t>MaGa</a:t>
            </a:r>
            <a:r>
              <a:rPr lang="en-US" noProof="0">
                <a:solidFill>
                  <a:schemeClr val="tx1"/>
                </a:solidFill>
                <a:hlinkClick r:id="rId3">
                  <a:extLst>
                    <a:ext uri="{A12FA001-AC4F-418D-AE19-62706E023703}">
                      <ahyp:hlinkClr xmlns:ahyp="http://schemas.microsoft.com/office/drawing/2018/hyperlinkcolor" val="tx"/>
                    </a:ext>
                  </a:extLst>
                </a:hlinkClick>
              </a:rPr>
              <a:t> – Agri-</a:t>
            </a:r>
            <a:r>
              <a:rPr lang="en-US" noProof="0" err="1">
                <a:solidFill>
                  <a:schemeClr val="tx1"/>
                </a:solidFill>
                <a:hlinkClick r:id="rId3">
                  <a:extLst>
                    <a:ext uri="{A12FA001-AC4F-418D-AE19-62706E023703}">
                      <ahyp:hlinkClr xmlns:ahyp="http://schemas.microsoft.com/office/drawing/2018/hyperlinkcolor" val="tx"/>
                    </a:ext>
                  </a:extLst>
                </a:hlinkClick>
              </a:rPr>
              <a:t>Photovoltaik</a:t>
            </a:r>
            <a:r>
              <a:rPr lang="en-US" noProof="0">
                <a:solidFill>
                  <a:schemeClr val="tx1"/>
                </a:solidFill>
                <a:hlinkClick r:id="rId3">
                  <a:extLst>
                    <a:ext uri="{A12FA001-AC4F-418D-AE19-62706E023703}">
                      <ahyp:hlinkClr xmlns:ahyp="http://schemas.microsoft.com/office/drawing/2018/hyperlinkcolor" val="tx"/>
                    </a:ext>
                  </a:extLst>
                </a:hlinkClick>
              </a:rPr>
              <a:t> </a:t>
            </a:r>
            <a:r>
              <a:rPr lang="en-US" noProof="0" err="1">
                <a:solidFill>
                  <a:schemeClr val="tx1"/>
                </a:solidFill>
                <a:hlinkClick r:id="rId3">
                  <a:extLst>
                    <a:ext uri="{A12FA001-AC4F-418D-AE19-62706E023703}">
                      <ahyp:hlinkClr xmlns:ahyp="http://schemas.microsoft.com/office/drawing/2018/hyperlinkcolor" val="tx"/>
                    </a:ext>
                  </a:extLst>
                </a:hlinkClick>
              </a:rPr>
              <a:t>für</a:t>
            </a:r>
            <a:r>
              <a:rPr lang="en-US" noProof="0">
                <a:solidFill>
                  <a:schemeClr val="tx1"/>
                </a:solidFill>
                <a:hlinkClick r:id="rId3">
                  <a:extLst>
                    <a:ext uri="{A12FA001-AC4F-418D-AE19-62706E023703}">
                      <ahyp:hlinkClr xmlns:ahyp="http://schemas.microsoft.com/office/drawing/2018/hyperlinkcolor" val="tx"/>
                    </a:ext>
                  </a:extLst>
                </a:hlinkClick>
              </a:rPr>
              <a:t> Mali und Gambia: </a:t>
            </a:r>
            <a:r>
              <a:rPr lang="en-US" noProof="0" err="1">
                <a:solidFill>
                  <a:schemeClr val="tx1"/>
                </a:solidFill>
                <a:hlinkClick r:id="rId3">
                  <a:extLst>
                    <a:ext uri="{A12FA001-AC4F-418D-AE19-62706E023703}">
                      <ahyp:hlinkClr xmlns:ahyp="http://schemas.microsoft.com/office/drawing/2018/hyperlinkcolor" val="tx"/>
                    </a:ext>
                  </a:extLst>
                </a:hlinkClick>
              </a:rPr>
              <a:t>Nachhaltige</a:t>
            </a:r>
            <a:r>
              <a:rPr lang="en-US" noProof="0">
                <a:solidFill>
                  <a:schemeClr val="tx1"/>
                </a:solidFill>
                <a:hlinkClick r:id="rId3">
                  <a:extLst>
                    <a:ext uri="{A12FA001-AC4F-418D-AE19-62706E023703}">
                      <ahyp:hlinkClr xmlns:ahyp="http://schemas.microsoft.com/office/drawing/2018/hyperlinkcolor" val="tx"/>
                    </a:ext>
                  </a:extLst>
                </a:hlinkClick>
              </a:rPr>
              <a:t> </a:t>
            </a:r>
            <a:r>
              <a:rPr lang="en-US" noProof="0" err="1">
                <a:solidFill>
                  <a:schemeClr val="tx1"/>
                </a:solidFill>
                <a:hlinkClick r:id="rId3">
                  <a:extLst>
                    <a:ext uri="{A12FA001-AC4F-418D-AE19-62706E023703}">
                      <ahyp:hlinkClr xmlns:ahyp="http://schemas.microsoft.com/office/drawing/2018/hyperlinkcolor" val="tx"/>
                    </a:ext>
                  </a:extLst>
                </a:hlinkClick>
              </a:rPr>
              <a:t>Stromproduktion</a:t>
            </a:r>
            <a:r>
              <a:rPr lang="en-US" noProof="0">
                <a:solidFill>
                  <a:schemeClr val="tx1"/>
                </a:solidFill>
                <a:hlinkClick r:id="rId3">
                  <a:extLst>
                    <a:ext uri="{A12FA001-AC4F-418D-AE19-62706E023703}">
                      <ahyp:hlinkClr xmlns:ahyp="http://schemas.microsoft.com/office/drawing/2018/hyperlinkcolor" val="tx"/>
                    </a:ext>
                  </a:extLst>
                </a:hlinkClick>
              </a:rPr>
              <a:t> </a:t>
            </a:r>
            <a:r>
              <a:rPr lang="en-US" noProof="0" err="1">
                <a:solidFill>
                  <a:schemeClr val="tx1"/>
                </a:solidFill>
                <a:hlinkClick r:id="rId3">
                  <a:extLst>
                    <a:ext uri="{A12FA001-AC4F-418D-AE19-62706E023703}">
                      <ahyp:hlinkClr xmlns:ahyp="http://schemas.microsoft.com/office/drawing/2018/hyperlinkcolor" val="tx"/>
                    </a:ext>
                  </a:extLst>
                </a:hlinkClick>
              </a:rPr>
              <a:t>durch</a:t>
            </a:r>
            <a:r>
              <a:rPr lang="en-US" noProof="0">
                <a:solidFill>
                  <a:schemeClr val="tx1"/>
                </a:solidFill>
                <a:hlinkClick r:id="rId3">
                  <a:extLst>
                    <a:ext uri="{A12FA001-AC4F-418D-AE19-62706E023703}">
                      <ahyp:hlinkClr xmlns:ahyp="http://schemas.microsoft.com/office/drawing/2018/hyperlinkcolor" val="tx"/>
                    </a:ext>
                  </a:extLst>
                </a:hlinkClick>
              </a:rPr>
              <a:t> </a:t>
            </a:r>
            <a:r>
              <a:rPr lang="en-US" noProof="0" err="1">
                <a:solidFill>
                  <a:schemeClr val="tx1"/>
                </a:solidFill>
                <a:hlinkClick r:id="rId3">
                  <a:extLst>
                    <a:ext uri="{A12FA001-AC4F-418D-AE19-62706E023703}">
                      <ahyp:hlinkClr xmlns:ahyp="http://schemas.microsoft.com/office/drawing/2018/hyperlinkcolor" val="tx"/>
                    </a:ext>
                  </a:extLst>
                </a:hlinkClick>
              </a:rPr>
              <a:t>integrierte</a:t>
            </a:r>
            <a:r>
              <a:rPr lang="en-US" noProof="0">
                <a:solidFill>
                  <a:schemeClr val="tx1"/>
                </a:solidFill>
                <a:hlinkClick r:id="rId3">
                  <a:extLst>
                    <a:ext uri="{A12FA001-AC4F-418D-AE19-62706E023703}">
                      <ahyp:hlinkClr xmlns:ahyp="http://schemas.microsoft.com/office/drawing/2018/hyperlinkcolor" val="tx"/>
                    </a:ext>
                  </a:extLst>
                </a:hlinkClick>
              </a:rPr>
              <a:t> </a:t>
            </a:r>
            <a:r>
              <a:rPr lang="en-US" noProof="0" err="1">
                <a:solidFill>
                  <a:schemeClr val="tx1"/>
                </a:solidFill>
                <a:hlinkClick r:id="rId3">
                  <a:extLst>
                    <a:ext uri="{A12FA001-AC4F-418D-AE19-62706E023703}">
                      <ahyp:hlinkClr xmlns:ahyp="http://schemas.microsoft.com/office/drawing/2018/hyperlinkcolor" val="tx"/>
                    </a:ext>
                  </a:extLst>
                </a:hlinkClick>
              </a:rPr>
              <a:t>Nahrungsmittel</a:t>
            </a:r>
            <a:r>
              <a:rPr lang="en-US" noProof="0">
                <a:solidFill>
                  <a:schemeClr val="tx1"/>
                </a:solidFill>
                <a:hlinkClick r:id="rId3">
                  <a:extLst>
                    <a:ext uri="{A12FA001-AC4F-418D-AE19-62706E023703}">
                      <ahyp:hlinkClr xmlns:ahyp="http://schemas.microsoft.com/office/drawing/2018/hyperlinkcolor" val="tx"/>
                    </a:ext>
                  </a:extLst>
                </a:hlinkClick>
              </a:rPr>
              <a:t>-, </a:t>
            </a:r>
            <a:r>
              <a:rPr lang="en-US" noProof="0" err="1">
                <a:solidFill>
                  <a:schemeClr val="tx1"/>
                </a:solidFill>
                <a:hlinkClick r:id="rId3">
                  <a:extLst>
                    <a:ext uri="{A12FA001-AC4F-418D-AE19-62706E023703}">
                      <ahyp:hlinkClr xmlns:ahyp="http://schemas.microsoft.com/office/drawing/2018/hyperlinkcolor" val="tx"/>
                    </a:ext>
                  </a:extLst>
                </a:hlinkClick>
              </a:rPr>
              <a:t>Energie</a:t>
            </a:r>
            <a:r>
              <a:rPr lang="en-US" noProof="0">
                <a:solidFill>
                  <a:schemeClr val="tx1"/>
                </a:solidFill>
                <a:hlinkClick r:id="rId3">
                  <a:extLst>
                    <a:ext uri="{A12FA001-AC4F-418D-AE19-62706E023703}">
                      <ahyp:hlinkClr xmlns:ahyp="http://schemas.microsoft.com/office/drawing/2018/hyperlinkcolor" val="tx"/>
                    </a:ext>
                  </a:extLst>
                </a:hlinkClick>
              </a:rPr>
              <a:t>- und </a:t>
            </a:r>
            <a:r>
              <a:rPr lang="en-US" noProof="0" err="1">
                <a:solidFill>
                  <a:schemeClr val="tx1"/>
                </a:solidFill>
                <a:hlinkClick r:id="rId3">
                  <a:extLst>
                    <a:ext uri="{A12FA001-AC4F-418D-AE19-62706E023703}">
                      <ahyp:hlinkClr xmlns:ahyp="http://schemas.microsoft.com/office/drawing/2018/hyperlinkcolor" val="tx"/>
                    </a:ext>
                  </a:extLst>
                </a:hlinkClick>
              </a:rPr>
              <a:t>Wassersysteme</a:t>
            </a:r>
            <a:r>
              <a:rPr lang="en-US" noProof="0">
                <a:solidFill>
                  <a:schemeClr val="tx1"/>
                </a:solidFill>
                <a:hlinkClick r:id="rId3">
                  <a:extLst>
                    <a:ext uri="{A12FA001-AC4F-418D-AE19-62706E023703}">
                      <ahyp:hlinkClr xmlns:ahyp="http://schemas.microsoft.com/office/drawing/2018/hyperlinkcolor" val="tx"/>
                    </a:ext>
                  </a:extLst>
                </a:hlinkClick>
              </a:rPr>
              <a:t> - Fraunhofer ISE</a:t>
            </a:r>
            <a:endParaRPr lang="en-US" noProof="0">
              <a:solidFill>
                <a:schemeClr val="tx1"/>
              </a:solidFill>
            </a:endParaRPr>
          </a:p>
          <a:p>
            <a:endParaRPr lang="en-US"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err="1">
                <a:solidFill>
                  <a:schemeClr val="tx1"/>
                </a:solidFill>
              </a:rPr>
              <a:t>Frauenhofer</a:t>
            </a:r>
            <a:r>
              <a:rPr lang="en-US" noProof="0">
                <a:solidFill>
                  <a:schemeClr val="tx1"/>
                </a:solidFill>
              </a:rPr>
              <a:t> (2019), ‘</a:t>
            </a:r>
            <a:r>
              <a:rPr lang="en-US" noProof="0" err="1">
                <a:solidFill>
                  <a:schemeClr val="tx1"/>
                </a:solidFill>
              </a:rPr>
              <a:t>Agrivoltaics</a:t>
            </a:r>
            <a:r>
              <a:rPr lang="en-US" noProof="0">
                <a:solidFill>
                  <a:schemeClr val="tx1"/>
                </a:solidFill>
              </a:rPr>
              <a:t> – solar panels on top, potatoes down below‘, Available from: </a:t>
            </a:r>
            <a:r>
              <a:rPr lang="en-US" b="0" noProof="0">
                <a:solidFill>
                  <a:schemeClr val="tx1"/>
                </a:solidFill>
                <a:latin typeface="+mn-lt"/>
              </a:rPr>
              <a:t>https://www.en-former.com/en/agrivoltaics/ </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19</a:t>
            </a:fld>
            <a:endParaRPr lang="en-GB"/>
          </a:p>
        </p:txBody>
      </p:sp>
    </p:spTree>
    <p:extLst>
      <p:ext uri="{BB962C8B-B14F-4D97-AF65-F5344CB8AC3E}">
        <p14:creationId xmlns:p14="http://schemas.microsoft.com/office/powerpoint/2010/main" val="31005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ts val="1200"/>
              </a:lnSpc>
              <a:spcBef>
                <a:spcPts val="600"/>
              </a:spcBef>
              <a:spcAft>
                <a:spcPts val="600"/>
              </a:spcAft>
            </a:pPr>
            <a:r>
              <a:rPr lang="en-US" sz="900" b="1" noProof="0">
                <a:effectLst/>
                <a:latin typeface="Arial" panose="020B0604020202020204" pitchFamily="34" charset="0"/>
                <a:ea typeface="Arial" panose="020B0604020202020204" pitchFamily="34" charset="0"/>
                <a:cs typeface="Times New Roman" panose="02020603050405020304" pitchFamily="18" charset="0"/>
              </a:rPr>
              <a:t>Notes:</a:t>
            </a:r>
            <a:endParaRPr lang="en-US" sz="900" noProof="0">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200"/>
              </a:lnSpc>
              <a:spcBef>
                <a:spcPts val="600"/>
              </a:spcBef>
              <a:spcAft>
                <a:spcPts val="600"/>
              </a:spcAft>
            </a:pPr>
            <a:r>
              <a:rPr lang="en-US" sz="900" noProof="0">
                <a:effectLst/>
                <a:latin typeface="Arial" panose="020B0604020202020204" pitchFamily="34" charset="0"/>
                <a:ea typeface="Arial" panose="020B0604020202020204" pitchFamily="34" charset="0"/>
                <a:cs typeface="Times New Roman" panose="02020603050405020304" pitchFamily="18" charset="0"/>
              </a:rPr>
              <a:t>[Storytelling Intro – adjust names to local context]</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Let me introduce to you Ms. </a:t>
            </a:r>
            <a:r>
              <a:rPr lang="en-US" sz="900" i="1" noProof="0">
                <a:effectLst/>
                <a:latin typeface="Arial" panose="020B0604020202020204" pitchFamily="34" charset="0"/>
                <a:ea typeface="Arial" panose="020B0604020202020204" pitchFamily="34" charset="0"/>
                <a:cs typeface="Times New Roman" panose="02020603050405020304" pitchFamily="18" charset="0"/>
              </a:rPr>
              <a:t>Sinclair</a:t>
            </a:r>
            <a:r>
              <a:rPr lang="en-US" sz="900" noProof="0">
                <a:effectLst/>
                <a:latin typeface="Arial" panose="020B0604020202020204" pitchFamily="34" charset="0"/>
                <a:ea typeface="Arial" panose="020B0604020202020204" pitchFamily="34" charset="0"/>
                <a:cs typeface="Times New Roman" panose="02020603050405020304" pitchFamily="18" charset="0"/>
              </a:rPr>
              <a:t>. She lives in the city of </a:t>
            </a:r>
            <a:r>
              <a:rPr lang="en-US" sz="900" i="1" noProof="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noProof="0">
                <a:effectLst/>
                <a:latin typeface="Arial" panose="020B0604020202020204" pitchFamily="34" charset="0"/>
                <a:ea typeface="Arial" panose="020B0604020202020204" pitchFamily="34" charset="0"/>
                <a:cs typeface="Times New Roman" panose="02020603050405020304" pitchFamily="18" charset="0"/>
              </a:rPr>
              <a:t> where is the head of city administration, responsible for electricity supply.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noProof="0">
                <a:effectLst/>
                <a:latin typeface="Arial" panose="020B0604020202020204" pitchFamily="34" charset="0"/>
                <a:ea typeface="Arial" panose="020B0604020202020204" pitchFamily="34" charset="0"/>
                <a:cs typeface="Times New Roman" panose="02020603050405020304" pitchFamily="18" charset="0"/>
              </a:rPr>
              <a:t> is a medium-sized city of 300,000 inhabitants which has been continuously growing over the past years.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While this is a positive development for the city, </a:t>
            </a:r>
            <a:r>
              <a:rPr lang="en-US" sz="900" noProof="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noProof="0">
                <a:effectLst/>
                <a:latin typeface="Arial" panose="020B0604020202020204" pitchFamily="34" charset="0"/>
                <a:ea typeface="Arial" panose="020B0604020202020204" pitchFamily="34" charset="0"/>
                <a:cs typeface="Times New Roman" panose="02020603050405020304" pitchFamily="18" charset="0"/>
              </a:rPr>
              <a:t> may face problems to provide the growing population and industry with sufficient amounts of electricity. For several reasons, the city is relatively disconnected from the national grid and so far, receives most of its electricity from one local coal-fired power station.</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Ms. Sinclair has many years of experiences in the energy sector. Early on she realizes that the city has to become active to ensure that it will be able to supply sufficient amounts of electricity in the coming years.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She is a passionate proponent of renewable energies and sees a lot of potential for solar energy in the city – which enjoys approximately 250 days of sunlight/year. Her team also calculates that solar energy could significantly decrease energy costs in the city.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So, her mission is clear: Increase solar energy production.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She knows she needs to support from the city council to go ahead with her plans so she organizes an extraordinary council meeting where she invites colleagues from all other city departments along with some experts from the energy sector.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However, the discussion quickly reveals that her colleagues are not as convinced and enthusiastic about the proposal as she anticipated.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err="1">
                <a:effectLst/>
                <a:latin typeface="Arial" panose="020B0604020202020204" pitchFamily="34" charset="0"/>
                <a:ea typeface="Arial" panose="020B0604020202020204" pitchFamily="34" charset="0"/>
                <a:cs typeface="Times New Roman" panose="02020603050405020304" pitchFamily="18" charset="0"/>
              </a:rPr>
              <a:t>Ms</a:t>
            </a:r>
            <a:r>
              <a:rPr lang="en-US" sz="900" noProof="0">
                <a:effectLst/>
                <a:latin typeface="Arial" panose="020B0604020202020204" pitchFamily="34" charset="0"/>
                <a:ea typeface="Arial" panose="020B0604020202020204" pitchFamily="34" charset="0"/>
                <a:cs typeface="Times New Roman" panose="02020603050405020304" pitchFamily="18" charset="0"/>
              </a:rPr>
              <a:t> Sinclair is disappointed but carefully listens to the arguments of her colleagues.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Her colleague from the department of agriculture, Mr. Liard, is furious when he hears Ms. Sinclair talk about 3 suitable locations for solar parks that her team had already identified.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With a slight anger in his voice, Mr. Liard outlines that two of the proposed locations are currently farm land which, as he emphasizes, is already scarce to come by in the area. Farmers, he continues, have complained for years about the process of reallocating farmland for other purposes – such as streets as well as some local industries.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He said that one of the largest farm companies in the region is already considering to close down. This would have serious impacts on local food supply and food costs and also result in loss of jobs. Food production, he concludes, should be </a:t>
            </a:r>
            <a:r>
              <a:rPr lang="en-US" sz="900" noProof="0" err="1">
                <a:effectLst/>
                <a:latin typeface="Arial" panose="020B0604020202020204" pitchFamily="34" charset="0"/>
                <a:ea typeface="Arial" panose="020B0604020202020204" pitchFamily="34" charset="0"/>
                <a:cs typeface="Times New Roman" panose="02020603050405020304" pitchFamily="18" charset="0"/>
              </a:rPr>
              <a:t>prioritised</a:t>
            </a:r>
            <a:r>
              <a:rPr lang="en-US" sz="900" noProof="0">
                <a:effectLst/>
                <a:latin typeface="Arial" panose="020B0604020202020204" pitchFamily="34" charset="0"/>
                <a:ea typeface="Arial" panose="020B0604020202020204" pitchFamily="34" charset="0"/>
                <a:cs typeface="Times New Roman" panose="02020603050405020304" pitchFamily="18" charset="0"/>
              </a:rPr>
              <a:t>!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Other concerns are raised by her colleagues from the water department. They outline that decreasing energy prices could lead to an increase in groundwater abstraction that is used by local farmers for irrigating their fields during the summer months.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They had observed a slight decrease of groundwater levels over the past 5 years. Providing lower-cost energy to farmers without a functioning water licensing and monitoring system, could potentially accelerate the process and lead to challenges for local water supply.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Much to Ms. Sinclair‘s delight one colleague at least was very supportive of her idea: Mr. Green, the special representative of </a:t>
            </a:r>
            <a:r>
              <a:rPr lang="en-US" sz="900" noProof="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noProof="0">
                <a:effectLst/>
                <a:latin typeface="Arial" panose="020B0604020202020204" pitchFamily="34" charset="0"/>
                <a:ea typeface="Arial" panose="020B0604020202020204" pitchFamily="34" charset="0"/>
                <a:cs typeface="Times New Roman" panose="02020603050405020304" pitchFamily="18" charset="0"/>
              </a:rPr>
              <a:t> for climate change mitigation and adaptation.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He was delighted and emphasized that the proposed approach could help to significantly reduce GHG emissions and the city‘s carbon footprint. To further support his argument, he explained that the project could likely benefit from national public funds that had been made available by the recent government to support the expansion of renewable energies.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At the end, Ms. Sinclair realized that not all was bad but that to realize her idea of bringing solar energy to </a:t>
            </a:r>
            <a:r>
              <a:rPr lang="en-US" sz="900" noProof="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noProof="0">
                <a:effectLst/>
                <a:latin typeface="Arial" panose="020B0604020202020204" pitchFamily="34" charset="0"/>
                <a:ea typeface="Arial" panose="020B0604020202020204" pitchFamily="34" charset="0"/>
                <a:cs typeface="Times New Roman" panose="02020603050405020304" pitchFamily="18" charset="0"/>
              </a:rPr>
              <a:t> would require many more discussions and a lot of coordination with her colleagues.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a:effectLst/>
                <a:latin typeface="Arial" panose="020B0604020202020204" pitchFamily="34" charset="0"/>
                <a:ea typeface="Arial" panose="020B0604020202020204" pitchFamily="34" charset="0"/>
                <a:cs typeface="Times New Roman" panose="02020603050405020304" pitchFamily="18" charset="0"/>
              </a:rPr>
              <a:t>This example from </a:t>
            </a:r>
            <a:r>
              <a:rPr lang="en-US" sz="900" noProof="0" err="1">
                <a:effectLst/>
                <a:latin typeface="Arial" panose="020B0604020202020204" pitchFamily="34" charset="0"/>
                <a:ea typeface="Arial" panose="020B0604020202020204" pitchFamily="34" charset="0"/>
                <a:cs typeface="Times New Roman" panose="02020603050405020304" pitchFamily="18" charset="0"/>
              </a:rPr>
              <a:t>Mostanova</a:t>
            </a:r>
            <a:r>
              <a:rPr lang="en-US" sz="900" noProof="0">
                <a:effectLst/>
                <a:latin typeface="Arial" panose="020B0604020202020204" pitchFamily="34" charset="0"/>
                <a:ea typeface="Arial" panose="020B0604020202020204" pitchFamily="34" charset="0"/>
                <a:cs typeface="Times New Roman" panose="02020603050405020304" pitchFamily="18" charset="0"/>
              </a:rPr>
              <a:t> brings us straight to the topic of this training which is about the interlinkages – also referred to as „nexus“ – between energy, water and food production. The negative impacts that unilateral approach in one sector can have on the others. But also, the synergies that could potentially be harnessed when coordinating activities across sectors. </a:t>
            </a:r>
          </a:p>
          <a:p>
            <a:pPr algn="just">
              <a:lnSpc>
                <a:spcPts val="1200"/>
              </a:lnSpc>
              <a:spcBef>
                <a:spcPts val="600"/>
              </a:spcBef>
              <a:spcAft>
                <a:spcPts val="600"/>
              </a:spcAft>
            </a:pPr>
            <a:r>
              <a:rPr lang="en-US" sz="900" noProof="0">
                <a:effectLst/>
                <a:latin typeface="Arial" panose="020B0604020202020204" pitchFamily="34" charset="0"/>
                <a:ea typeface="Arial" panose="020B0604020202020204" pitchFamily="34" charset="0"/>
                <a:cs typeface="Times New Roman" panose="02020603050405020304" pitchFamily="18" charset="0"/>
              </a:rPr>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990722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solidFill>
                  <a:schemeClr val="tx1"/>
                </a:solidFill>
              </a:rPr>
              <a:t>Notes:</a:t>
            </a:r>
          </a:p>
          <a:p>
            <a:pPr marL="171450" indent="-171450">
              <a:buFont typeface="Symbol" panose="05050102010706020507" pitchFamily="18" charset="2"/>
              <a:buChar char="-"/>
            </a:pPr>
            <a:endParaRPr lang="en-US" noProof="0">
              <a:solidFill>
                <a:schemeClr val="tx1"/>
              </a:solidFill>
            </a:endParaRPr>
          </a:p>
          <a:p>
            <a:pPr marL="171450" indent="-171450">
              <a:buFont typeface="Symbol" panose="05050102010706020507" pitchFamily="18" charset="2"/>
              <a:buChar char="-"/>
            </a:pPr>
            <a:r>
              <a:rPr lang="en-US" noProof="0" err="1">
                <a:solidFill>
                  <a:schemeClr val="tx1"/>
                </a:solidFill>
                <a:latin typeface="Arial"/>
                <a:cs typeface="Arial"/>
              </a:rPr>
              <a:t>Manantali</a:t>
            </a:r>
            <a:r>
              <a:rPr lang="en-US" noProof="0">
                <a:solidFill>
                  <a:schemeClr val="tx1"/>
                </a:solidFill>
                <a:latin typeface="Arial"/>
                <a:cs typeface="Arial"/>
              </a:rPr>
              <a:t> Dam is located at the Bafing River in Mali 90km upstream from </a:t>
            </a:r>
            <a:r>
              <a:rPr lang="en-US" noProof="0" err="1">
                <a:solidFill>
                  <a:schemeClr val="tx1"/>
                </a:solidFill>
                <a:latin typeface="Arial"/>
                <a:cs typeface="Arial"/>
              </a:rPr>
              <a:t>Bafoulabe</a:t>
            </a:r>
            <a:r>
              <a:rPr lang="en-US" noProof="0">
                <a:solidFill>
                  <a:schemeClr val="tx1"/>
                </a:solidFill>
                <a:latin typeface="Arial"/>
                <a:cs typeface="Arial"/>
              </a:rPr>
              <a:t> and is part of the integrated development strategy for the Senegal basin</a:t>
            </a:r>
          </a:p>
          <a:p>
            <a:pPr marL="171450" indent="-171450">
              <a:buFont typeface="Symbol" panose="05050102010706020507" pitchFamily="18" charset="2"/>
              <a:buChar char="-"/>
            </a:pPr>
            <a:r>
              <a:rPr lang="en-US" noProof="0" err="1">
                <a:solidFill>
                  <a:schemeClr val="tx1"/>
                </a:solidFill>
                <a:latin typeface="Arial"/>
                <a:cs typeface="Arial"/>
              </a:rPr>
              <a:t>Manantali</a:t>
            </a:r>
            <a:r>
              <a:rPr lang="en-US" noProof="0">
                <a:solidFill>
                  <a:schemeClr val="tx1"/>
                </a:solidFill>
                <a:latin typeface="Arial"/>
                <a:cs typeface="Arial"/>
              </a:rPr>
              <a:t> is </a:t>
            </a:r>
            <a:r>
              <a:rPr lang="en-US">
                <a:latin typeface="Arial"/>
                <a:cs typeface="Arial"/>
              </a:rPr>
              <a:t>a multi-purpose dam that is jointly</a:t>
            </a:r>
            <a:r>
              <a:rPr lang="en-US" noProof="0">
                <a:solidFill>
                  <a:schemeClr val="tx1"/>
                </a:solidFill>
                <a:latin typeface="Arial"/>
                <a:cs typeface="Arial"/>
              </a:rPr>
              <a:t> owned and operated by three countries – coordinated by the regional “</a:t>
            </a:r>
            <a:r>
              <a:rPr lang="en-US" noProof="0" err="1">
                <a:solidFill>
                  <a:schemeClr val="tx1"/>
                </a:solidFill>
                <a:latin typeface="Arial"/>
                <a:cs typeface="Arial"/>
              </a:rPr>
              <a:t>Organisation</a:t>
            </a:r>
            <a:r>
              <a:rPr lang="en-US" noProof="0">
                <a:solidFill>
                  <a:schemeClr val="tx1"/>
                </a:solidFill>
                <a:latin typeface="Arial"/>
                <a:cs typeface="Arial"/>
              </a:rPr>
              <a:t> pour la Mise </a:t>
            </a:r>
            <a:r>
              <a:rPr lang="en-US" noProof="0" err="1">
                <a:solidFill>
                  <a:schemeClr val="tx1"/>
                </a:solidFill>
                <a:latin typeface="Arial"/>
                <a:cs typeface="Arial"/>
              </a:rPr>
              <a:t>en</a:t>
            </a:r>
            <a:r>
              <a:rPr lang="en-US" noProof="0">
                <a:solidFill>
                  <a:schemeClr val="tx1"/>
                </a:solidFill>
                <a:latin typeface="Arial"/>
                <a:cs typeface="Arial"/>
              </a:rPr>
              <a:t> Valeur du Fleuve Sénégal” (OMVS)</a:t>
            </a:r>
          </a:p>
          <a:p>
            <a:pPr marL="171450" indent="-171450">
              <a:buFont typeface="Symbol" panose="05050102010706020507" pitchFamily="18" charset="2"/>
              <a:buChar char="-"/>
            </a:pPr>
            <a:r>
              <a:rPr lang="en-US" noProof="0">
                <a:solidFill>
                  <a:schemeClr val="tx1"/>
                </a:solidFill>
              </a:rPr>
              <a:t>200 MW power plant generates electricity for Senegal, Mali and Mauretania  </a:t>
            </a:r>
          </a:p>
          <a:p>
            <a:pPr marL="171450" indent="-171450">
              <a:buFont typeface="Symbol" panose="05050102010706020507" pitchFamily="18" charset="2"/>
              <a:buChar char="-"/>
            </a:pPr>
            <a:r>
              <a:rPr lang="en-US" noProof="0">
                <a:solidFill>
                  <a:schemeClr val="tx1"/>
                </a:solidFill>
              </a:rPr>
              <a:t>Reservoir provides water for irrigation of 130,000 ha of agricultural land </a:t>
            </a:r>
          </a:p>
          <a:p>
            <a:pPr marL="171450" indent="-171450">
              <a:buFont typeface="Symbol" panose="05050102010706020507" pitchFamily="18" charset="2"/>
              <a:buChar char="-"/>
            </a:pPr>
            <a:r>
              <a:rPr lang="en-US" noProof="0">
                <a:solidFill>
                  <a:schemeClr val="tx1"/>
                </a:solidFill>
              </a:rPr>
              <a:t>Water regulation component for navigation was originally planned but not realized</a:t>
            </a:r>
          </a:p>
          <a:p>
            <a:pPr marL="171450" indent="-171450">
              <a:buFont typeface="Symbol" panose="05050102010706020507" pitchFamily="18" charset="2"/>
              <a:buChar char="-"/>
            </a:pPr>
            <a:r>
              <a:rPr lang="en-US" u="sng" noProof="0">
                <a:solidFill>
                  <a:schemeClr val="tx1"/>
                </a:solidFill>
              </a:rPr>
              <a:t>Benefits: </a:t>
            </a:r>
            <a:endParaRPr lang="en-US" noProof="0">
              <a:solidFill>
                <a:schemeClr val="tx1"/>
              </a:solidFill>
            </a:endParaRPr>
          </a:p>
          <a:p>
            <a:pPr marL="514350" lvl="1" indent="-171450">
              <a:buFont typeface="Symbol" panose="05050102010706020507" pitchFamily="18" charset="2"/>
              <a:buChar char="-"/>
            </a:pPr>
            <a:r>
              <a:rPr lang="en-US" noProof="0">
                <a:solidFill>
                  <a:schemeClr val="tx1"/>
                </a:solidFill>
                <a:latin typeface="Arial"/>
                <a:cs typeface="Arial"/>
              </a:rPr>
              <a:t>Water is stored in the dam for multiple purposes: irrigation and hydropower – and potentially in the future </a:t>
            </a:r>
            <a:r>
              <a:rPr lang="en-US">
                <a:latin typeface="Arial"/>
                <a:cs typeface="Arial"/>
              </a:rPr>
              <a:t>also</a:t>
            </a:r>
            <a:r>
              <a:rPr lang="en-US" noProof="0">
                <a:solidFill>
                  <a:schemeClr val="tx1"/>
                </a:solidFill>
                <a:latin typeface="Arial"/>
                <a:cs typeface="Arial"/>
              </a:rPr>
              <a:t> </a:t>
            </a:r>
            <a:r>
              <a:rPr lang="en-US">
                <a:latin typeface="Arial"/>
                <a:cs typeface="Arial"/>
              </a:rPr>
              <a:t>to allow</a:t>
            </a:r>
            <a:r>
              <a:rPr lang="en-US" noProof="0">
                <a:solidFill>
                  <a:schemeClr val="tx1"/>
                </a:solidFill>
                <a:latin typeface="Arial"/>
                <a:cs typeface="Arial"/>
              </a:rPr>
              <a:t> navigation</a:t>
            </a:r>
          </a:p>
          <a:p>
            <a:pPr marL="514350" lvl="1" indent="-171450">
              <a:buFont typeface="Symbol" panose="05050102010706020507" pitchFamily="18" charset="2"/>
              <a:buChar char="-"/>
            </a:pPr>
            <a:r>
              <a:rPr lang="en-US" noProof="0">
                <a:solidFill>
                  <a:schemeClr val="tx1"/>
                </a:solidFill>
              </a:rPr>
              <a:t>Multipurpose projects are more attractive for international financial assistance as they often fit well into national and regional development plans such as for food production or flood mitigation. They can also complement strategies for climate change adaptation if they have a hydropower component. </a:t>
            </a:r>
          </a:p>
          <a:p>
            <a:pPr marL="171450" indent="-171450">
              <a:buFont typeface="Symbol" panose="05050102010706020507" pitchFamily="18" charset="2"/>
              <a:buChar char="-"/>
            </a:pPr>
            <a:endParaRPr lang="en-US" noProof="0">
              <a:solidFill>
                <a:schemeClr val="tx1"/>
              </a:solidFill>
            </a:endParaRPr>
          </a:p>
          <a:p>
            <a:pPr marL="0" indent="0">
              <a:buFont typeface="Symbol" panose="05050102010706020507" pitchFamily="18" charset="2"/>
              <a:buNone/>
            </a:pPr>
            <a:r>
              <a:rPr lang="en-US" u="sng" noProof="0">
                <a:solidFill>
                  <a:schemeClr val="tx1"/>
                </a:solidFill>
              </a:rPr>
              <a:t>Additional information for the trainer:</a:t>
            </a:r>
          </a:p>
          <a:p>
            <a:pPr marL="171450" indent="-171450">
              <a:buFont typeface="Symbol" panose="05050102010706020507" pitchFamily="18" charset="2"/>
              <a:buChar char="-"/>
            </a:pPr>
            <a:r>
              <a:rPr lang="en-US" noProof="0">
                <a:solidFill>
                  <a:schemeClr val="tx1"/>
                </a:solidFill>
              </a:rPr>
              <a:t>Actual implementation of land that is now irrigated: original plan was 225,00 ha but that has never been reached; navigation component has to date not been implemented</a:t>
            </a:r>
          </a:p>
          <a:p>
            <a:pPr marL="171450" indent="-171450">
              <a:buFont typeface="Symbol" panose="05050102010706020507" pitchFamily="18" charset="2"/>
              <a:buChar char="-"/>
              <a:defRPr/>
            </a:pPr>
            <a:r>
              <a:rPr lang="en-US" noProof="0">
                <a:solidFill>
                  <a:schemeClr val="tx1"/>
                </a:solidFill>
                <a:latin typeface="Arial"/>
                <a:cs typeface="Arial"/>
              </a:rPr>
              <a:t>Significant environmental</a:t>
            </a:r>
            <a:r>
              <a:rPr lang="en-US">
                <a:latin typeface="Arial"/>
                <a:cs typeface="Arial"/>
              </a:rPr>
              <a:t> </a:t>
            </a:r>
            <a:r>
              <a:rPr lang="en-US" noProof="0">
                <a:solidFill>
                  <a:schemeClr val="tx1"/>
                </a:solidFill>
                <a:latin typeface="Arial"/>
                <a:cs typeface="Arial"/>
              </a:rPr>
              <a:t> problems need to be mentioned. They are slowly being addressed</a:t>
            </a:r>
            <a:r>
              <a:rPr lang="en-US">
                <a:latin typeface="Arial"/>
                <a:cs typeface="Arial"/>
              </a:rPr>
              <a:t>.</a:t>
            </a:r>
            <a:endParaRPr lang="en-US" noProof="0">
              <a:solidFill>
                <a:schemeClr val="tx1"/>
              </a:solidFill>
              <a:cs typeface="Arial"/>
            </a:endParaRPr>
          </a:p>
          <a:p>
            <a:pPr marL="0" indent="0">
              <a:buFont typeface="Symbol" panose="05050102010706020507" pitchFamily="18" charset="2"/>
              <a:buNone/>
            </a:pPr>
            <a:endParaRPr lang="en-US" noProof="0">
              <a:solidFill>
                <a:schemeClr val="tx1"/>
              </a:solidFill>
            </a:endParaRPr>
          </a:p>
          <a:p>
            <a:pPr marL="0" indent="0">
              <a:buFont typeface="Symbol" panose="05050102010706020507" pitchFamily="18" charset="2"/>
              <a:buNone/>
            </a:pPr>
            <a:endParaRPr lang="en-US" noProof="0">
              <a:solidFill>
                <a:schemeClr val="tx1"/>
              </a:solidFill>
            </a:endParaRPr>
          </a:p>
          <a:p>
            <a:pPr marL="0" indent="0">
              <a:buFont typeface="Arial" panose="020B0604020202020204" pitchFamily="34" charset="0"/>
              <a:buNone/>
            </a:pPr>
            <a:r>
              <a:rPr lang="en-US" b="1" noProof="0">
                <a:solidFill>
                  <a:schemeClr val="tx1"/>
                </a:solidFill>
              </a:rPr>
              <a:t>Sources: </a:t>
            </a:r>
          </a:p>
          <a:p>
            <a:pPr marL="0" indent="0">
              <a:buFont typeface="Arial" panose="020B0604020202020204" pitchFamily="34" charset="0"/>
              <a:buNone/>
            </a:pPr>
            <a:endParaRPr lang="en-US" noProof="0">
              <a:solidFill>
                <a:schemeClr val="tx1"/>
              </a:solidFill>
            </a:endParaRPr>
          </a:p>
          <a:p>
            <a:pPr marL="0" indent="0">
              <a:buFont typeface="Arial" panose="020B0604020202020204" pitchFamily="34" charset="0"/>
              <a:buNone/>
            </a:pPr>
            <a:r>
              <a:rPr lang="en-US" noProof="0" err="1">
                <a:solidFill>
                  <a:schemeClr val="tx1"/>
                </a:solidFill>
              </a:rPr>
              <a:t>Agriwaterpedia</a:t>
            </a:r>
            <a:r>
              <a:rPr lang="en-US" noProof="0">
                <a:solidFill>
                  <a:schemeClr val="tx1"/>
                </a:solidFill>
              </a:rPr>
              <a:t> (2016). Multipurpose dams. Available at: </a:t>
            </a:r>
            <a:r>
              <a:rPr lang="en-US" sz="1800" noProof="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https://wocatpedia.net/wiki/Multi-purpose_dams</a:t>
            </a:r>
            <a:endParaRPr lang="en-US" sz="1800" noProof="0">
              <a:solidFill>
                <a:schemeClr val="tx1"/>
              </a:solidFill>
              <a:effectLst/>
              <a:latin typeface="Calibri" panose="020F0502020204030204" pitchFamily="34" charset="0"/>
            </a:endParaRPr>
          </a:p>
          <a:p>
            <a:pPr marL="0" indent="0">
              <a:buFont typeface="Arial" panose="020B0604020202020204" pitchFamily="34" charset="0"/>
              <a:buNone/>
            </a:pPr>
            <a:endParaRPr lang="en-US" sz="1800" noProof="0">
              <a:solidFill>
                <a:schemeClr val="tx1"/>
              </a:solidFill>
              <a:effectLst/>
              <a:latin typeface="Calibri" panose="020F0502020204030204" pitchFamily="34" charset="0"/>
            </a:endParaRPr>
          </a:p>
          <a:p>
            <a:r>
              <a:rPr lang="en-US" sz="1800" noProof="0">
                <a:solidFill>
                  <a:schemeClr val="tx1"/>
                </a:solidFill>
                <a:effectLst/>
                <a:latin typeface="Calibri"/>
                <a:cs typeface="Calibri"/>
              </a:rPr>
              <a:t>Dombrowsky, I. and O. </a:t>
            </a:r>
            <a:r>
              <a:rPr lang="en-US" sz="1800" noProof="0" err="1">
                <a:solidFill>
                  <a:schemeClr val="tx1"/>
                </a:solidFill>
                <a:effectLst/>
                <a:latin typeface="Calibri"/>
                <a:cs typeface="Calibri"/>
              </a:rPr>
              <a:t>Hensengerth</a:t>
            </a:r>
            <a:r>
              <a:rPr lang="en-US" sz="1800" noProof="0">
                <a:solidFill>
                  <a:schemeClr val="tx1"/>
                </a:solidFill>
                <a:effectLst/>
                <a:latin typeface="Calibri"/>
                <a:cs typeface="Calibri"/>
              </a:rPr>
              <a:t> (2018). Governing the Water-Energy-Food-Nexus Related to Hydropower on Shared Rivers – The Role of Regional Organizations. Front. Environ. Sci., published 18 December 2018. Available at: </a:t>
            </a:r>
            <a:r>
              <a:rPr lang="en-US" b="0" i="0" u="none" strike="noStrike" noProof="0">
                <a:solidFill>
                  <a:schemeClr val="tx1"/>
                </a:solidFill>
                <a:effectLst/>
                <a:latin typeface="MuseoSans"/>
                <a:hlinkClick r:id="rId4">
                  <a:extLst>
                    <a:ext uri="{A12FA001-AC4F-418D-AE19-62706E023703}">
                      <ahyp:hlinkClr xmlns:ahyp="http://schemas.microsoft.com/office/drawing/2018/hyperlinkcolor" val="tx"/>
                    </a:ext>
                  </a:extLst>
                </a:hlinkClick>
              </a:rPr>
              <a:t>https://doi.org/10.3389/fenvs.2018.00153</a:t>
            </a:r>
            <a:r>
              <a:rPr lang="en-US">
                <a:latin typeface="MuseoSans"/>
              </a:rPr>
              <a:t> </a:t>
            </a:r>
            <a:endParaRPr lang="en-US">
              <a:cs typeface="Arial" panose="020B0604020202020204" pitchFamily="34" charset="0"/>
            </a:endParaRPr>
          </a:p>
          <a:p>
            <a:endParaRPr lang="en-US">
              <a:cs typeface="Arial" panose="020B0604020202020204" pitchFamily="34" charset="0"/>
            </a:endParaRPr>
          </a:p>
          <a:p>
            <a:pPr marL="0" indent="0">
              <a:buFont typeface="Arial" panose="020B0604020202020204" pitchFamily="34" charset="0"/>
              <a:buNone/>
            </a:pPr>
            <a:r>
              <a:rPr lang="en-US" noProof="0">
                <a:solidFill>
                  <a:schemeClr val="tx1"/>
                </a:solidFill>
                <a:latin typeface="Arial"/>
                <a:cs typeface="Arial"/>
              </a:rPr>
              <a:t>Kramer, A., </a:t>
            </a:r>
            <a:r>
              <a:rPr lang="en-US" noProof="0" err="1">
                <a:solidFill>
                  <a:schemeClr val="tx1"/>
                </a:solidFill>
                <a:latin typeface="Arial"/>
                <a:cs typeface="Arial"/>
              </a:rPr>
              <a:t>Hensengerth</a:t>
            </a:r>
            <a:r>
              <a:rPr lang="en-US" noProof="0">
                <a:solidFill>
                  <a:schemeClr val="tx1"/>
                </a:solidFill>
                <a:latin typeface="Arial"/>
                <a:cs typeface="Arial"/>
              </a:rPr>
              <a:t> O., Mertens, A. and</a:t>
            </a:r>
            <a:r>
              <a:rPr lang="en-US">
                <a:latin typeface="Arial"/>
                <a:cs typeface="Arial"/>
              </a:rPr>
              <a:t> </a:t>
            </a:r>
            <a:r>
              <a:rPr lang="en-US" noProof="0">
                <a:solidFill>
                  <a:schemeClr val="tx1"/>
                </a:solidFill>
                <a:latin typeface="Arial"/>
                <a:cs typeface="Arial"/>
              </a:rPr>
              <a:t> A. Carius (2012). Assessment of RBO-Level Mechanisms for Sustainable Hydropower Development and Management. Vientiane, October 2012. Available at: </a:t>
            </a:r>
            <a:r>
              <a:rPr lang="en-US" noProof="0">
                <a:solidFill>
                  <a:schemeClr val="tx1"/>
                </a:solidFill>
                <a:latin typeface="Arial"/>
                <a:cs typeface="Arial"/>
                <a:hlinkClick r:id="rId5">
                  <a:extLst>
                    <a:ext uri="{A12FA001-AC4F-418D-AE19-62706E023703}">
                      <ahyp:hlinkClr xmlns:ahyp="http://schemas.microsoft.com/office/drawing/2018/hyperlinkcolor" val="tx"/>
                    </a:ext>
                  </a:extLst>
                </a:hlinkClick>
              </a:rPr>
              <a:t>rbo_mechanisms_sustainablehydropower_report_mrc-giz.pdf (adelphi.de)</a:t>
            </a:r>
            <a:endParaRPr lang="en-US" noProof="0">
              <a:solidFill>
                <a:schemeClr val="tx1"/>
              </a:solidFill>
              <a:latin typeface="Arial"/>
              <a:cs typeface="Arial"/>
            </a:endParaRPr>
          </a:p>
          <a:p>
            <a:pPr marL="0" indent="0">
              <a:buFont typeface="Arial" panose="020B0604020202020204" pitchFamily="34" charset="0"/>
              <a:buNone/>
            </a:pPr>
            <a:endParaRPr lang="en-US"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a:solidFill>
                  <a:schemeClr val="tx1"/>
                </a:solidFill>
              </a:rPr>
              <a:t>OECD (2017). Multi-purpose Water Infrastructure. Recommendations to </a:t>
            </a:r>
            <a:r>
              <a:rPr lang="en-US" noProof="0" err="1">
                <a:solidFill>
                  <a:schemeClr val="tx1"/>
                </a:solidFill>
              </a:rPr>
              <a:t>maximise</a:t>
            </a:r>
            <a:r>
              <a:rPr lang="en-US" noProof="0">
                <a:solidFill>
                  <a:schemeClr val="tx1"/>
                </a:solidFill>
              </a:rPr>
              <a:t> economic benefits. Available at: </a:t>
            </a:r>
            <a:r>
              <a:rPr lang="en-US" sz="1800" noProof="0">
                <a:solidFill>
                  <a:schemeClr val="tx1"/>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https://www.oecd.org/env/outreach/MPWI_Perspectives_Final_WEB.pdf</a:t>
            </a:r>
            <a:endParaRPr lang="en-US" sz="1800" noProof="0">
              <a:solidFill>
                <a:schemeClr val="tx1"/>
              </a:solidFill>
              <a:effectLst/>
              <a:latin typeface="Calibri" panose="020F0502020204030204" pitchFamily="34" charset="0"/>
            </a:endParaRPr>
          </a:p>
          <a:p>
            <a:pPr marL="0" indent="0">
              <a:buFont typeface="Arial" panose="020B0604020202020204" pitchFamily="34" charset="0"/>
              <a:buNone/>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a:p>
        </p:txBody>
      </p:sp>
    </p:spTree>
    <p:extLst>
      <p:ext uri="{BB962C8B-B14F-4D97-AF65-F5344CB8AC3E}">
        <p14:creationId xmlns:p14="http://schemas.microsoft.com/office/powerpoint/2010/main" val="3277678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b="1" noProof="0">
                <a:solidFill>
                  <a:schemeClr val="tx1"/>
                </a:solidFill>
              </a:rPr>
              <a:t>Notes: </a:t>
            </a:r>
          </a:p>
          <a:p>
            <a:pPr marL="0" indent="0">
              <a:buFont typeface="Arial" panose="020B0604020202020204" pitchFamily="34" charset="0"/>
              <a:buNone/>
            </a:pPr>
            <a:endParaRPr lang="en-US" b="1" noProof="0">
              <a:solidFill>
                <a:schemeClr val="tx1"/>
              </a:solidFill>
            </a:endParaRPr>
          </a:p>
          <a:p>
            <a:pPr marL="171450" indent="-171450">
              <a:buFont typeface="Symbol" panose="05050102010706020507" pitchFamily="18" charset="2"/>
              <a:buChar char="-"/>
            </a:pPr>
            <a:r>
              <a:rPr lang="en-US" noProof="0">
                <a:solidFill>
                  <a:schemeClr val="tx1"/>
                </a:solidFill>
              </a:rPr>
              <a:t>The Nexus approach is also relevant for reaching global development goals and supporting policy processes – such as those around the </a:t>
            </a:r>
            <a:r>
              <a:rPr lang="en-US" b="1" noProof="0">
                <a:solidFill>
                  <a:schemeClr val="tx1"/>
                </a:solidFill>
              </a:rPr>
              <a:t>Sustainable Development Goals (SDGs)</a:t>
            </a:r>
          </a:p>
          <a:p>
            <a:pPr marL="171450" indent="-171450">
              <a:buFont typeface="Symbol" panose="05050102010706020507" pitchFamily="18" charset="2"/>
              <a:buChar char="-"/>
            </a:pPr>
            <a:r>
              <a:rPr lang="en-US" noProof="0">
                <a:solidFill>
                  <a:schemeClr val="tx1"/>
                </a:solidFill>
              </a:rPr>
              <a:t>There are a total of 17 goals, and the WEF Nexus approach focuses on the goal 2 (food), 6 (water) and 7 (energy)</a:t>
            </a:r>
          </a:p>
          <a:p>
            <a:pPr marL="171450" indent="-171450">
              <a:buFont typeface="Symbol" panose="05050102010706020507" pitchFamily="18" charset="2"/>
              <a:buChar char="-"/>
            </a:pPr>
            <a:r>
              <a:rPr lang="en-US" noProof="0">
                <a:solidFill>
                  <a:schemeClr val="tx1"/>
                </a:solidFill>
              </a:rPr>
              <a:t>However, progress towards most of the other SDGs is directly related to the sustainable use of the resources land, food, water and energy</a:t>
            </a:r>
          </a:p>
          <a:p>
            <a:pPr marL="228600" indent="-228600">
              <a:buFont typeface="Arial" panose="020B0604020202020204" pitchFamily="34" charset="0"/>
              <a:buAutoNum type="arabicParenR"/>
            </a:pPr>
            <a:endParaRPr lang="en-US" noProof="0">
              <a:solidFill>
                <a:schemeClr val="tx1"/>
              </a:solidFill>
            </a:endParaRPr>
          </a:p>
          <a:p>
            <a:pPr marL="0" indent="0">
              <a:buFont typeface="Arial" panose="020B0604020202020204" pitchFamily="34" charset="0"/>
              <a:buNone/>
            </a:pPr>
            <a:endParaRPr lang="en-US" baseline="0" noProof="0">
              <a:solidFill>
                <a:schemeClr val="tx1"/>
              </a:solidFill>
            </a:endParaRPr>
          </a:p>
          <a:p>
            <a:pPr marL="0" indent="0">
              <a:buFont typeface="Arial" panose="020B0604020202020204" pitchFamily="34" charset="0"/>
              <a:buNone/>
            </a:pPr>
            <a:r>
              <a:rPr lang="en-US" b="1" baseline="0" noProof="0">
                <a:solidFill>
                  <a:schemeClr val="tx1"/>
                </a:solidFill>
              </a:rPr>
              <a:t>Sources: </a:t>
            </a:r>
          </a:p>
          <a:p>
            <a:pPr marL="0" indent="0">
              <a:buFont typeface="Arial" panose="020B0604020202020204" pitchFamily="34" charset="0"/>
              <a:buNone/>
            </a:pPr>
            <a:endParaRPr lang="en-US" b="1" baseline="0"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a:solidFill>
                  <a:schemeClr val="tx1"/>
                </a:solidFill>
              </a:rPr>
              <a:t>FAO (2018). Policy Brief #9. Water-Energy-Food Nexus for the review of SDG 7. Available at: </a:t>
            </a:r>
            <a:r>
              <a:rPr lang="en-US" sz="1800" noProof="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https://sustainabledevelopment.un.org/content/documents/17483PB_9_Draft.pdf</a:t>
            </a:r>
            <a:endParaRPr lang="en-US" noProof="0">
              <a:solidFill>
                <a:schemeClr val="tx1"/>
              </a:solidFill>
            </a:endParaRPr>
          </a:p>
          <a:p>
            <a:pPr marL="0" indent="0">
              <a:buFont typeface="Arial" panose="020B0604020202020204" pitchFamily="34" charset="0"/>
              <a:buNone/>
            </a:pPr>
            <a:endParaRPr lang="en-US" noProof="0">
              <a:solidFill>
                <a:schemeClr val="tx1"/>
              </a:solidFill>
            </a:endParaRPr>
          </a:p>
          <a:p>
            <a:pPr marL="0" indent="0">
              <a:buFont typeface="Arial" panose="020B0604020202020204" pitchFamily="34" charset="0"/>
              <a:buNone/>
            </a:pPr>
            <a:r>
              <a:rPr lang="en-US" noProof="0">
                <a:solidFill>
                  <a:schemeClr val="tx1"/>
                </a:solidFill>
              </a:rPr>
              <a:t>United Nations General Assembly (2015), ‘Transforming our world: the 2030 Agenda for Sustainable Development’, Resolution adopted by the General Assembly on 25 September 2015.</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21</a:t>
            </a:fld>
            <a:endParaRPr lang="en-GB"/>
          </a:p>
        </p:txBody>
      </p:sp>
    </p:spTree>
    <p:extLst>
      <p:ext uri="{BB962C8B-B14F-4D97-AF65-F5344CB8AC3E}">
        <p14:creationId xmlns:p14="http://schemas.microsoft.com/office/powerpoint/2010/main" val="3605710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marL="171450" indent="-171450">
              <a:buFont typeface="Symbol" panose="05050102010706020507" pitchFamily="18" charset="2"/>
              <a:buChar char="-"/>
            </a:pPr>
            <a:r>
              <a:rPr lang="en-US" noProof="0"/>
              <a:t>A Nexus approach can therefore act as an important enabler for different stakeholders in achieving the SDGs </a:t>
            </a:r>
            <a:r>
              <a:rPr lang="en-US" noProof="0">
                <a:sym typeface="Wingdings" panose="05000000000000000000" pitchFamily="2" charset="2"/>
              </a:rPr>
              <a:t> WEF Nexus is therefore a central pillar of the Agenda 2030</a:t>
            </a:r>
            <a:endParaRPr lang="en-US" noProof="0"/>
          </a:p>
          <a:p>
            <a:pPr marL="171450" indent="-171450">
              <a:buFont typeface="Symbol" panose="05050102010706020507" pitchFamily="18" charset="2"/>
              <a:buChar char="-"/>
            </a:pPr>
            <a:r>
              <a:rPr lang="en-US" u="sng" noProof="0"/>
              <a:t>Explicitly taking a WEF Nexus approach can help implementing the SDGs in the following ways:</a:t>
            </a:r>
          </a:p>
          <a:p>
            <a:pPr marL="228600" indent="-228600">
              <a:buFont typeface="Arial" panose="020B0604020202020204" pitchFamily="34" charset="0"/>
              <a:buAutoNum type="arabicParenR"/>
            </a:pPr>
            <a:r>
              <a:rPr lang="en-US" noProof="0"/>
              <a:t>Support identification of </a:t>
            </a:r>
            <a:r>
              <a:rPr lang="en-US" b="1" noProof="0"/>
              <a:t>potential trade-offs </a:t>
            </a:r>
            <a:r>
              <a:rPr lang="en-US" noProof="0"/>
              <a:t>at the policy-design stage (e.g. targets related to food security, bioenergy) and consider these in policy-making processes </a:t>
            </a:r>
            <a:r>
              <a:rPr lang="en-US" noProof="0">
                <a:sym typeface="Wingdings" panose="05000000000000000000" pitchFamily="2" charset="2"/>
              </a:rPr>
              <a:t> hence ensure that trade-offs are made transparent and will be minimized/prevented</a:t>
            </a:r>
          </a:p>
          <a:p>
            <a:pPr marL="228600" indent="-228600">
              <a:buFont typeface="Arial" panose="020B0604020202020204" pitchFamily="34" charset="0"/>
              <a:buAutoNum type="arabicParenR"/>
            </a:pPr>
            <a:r>
              <a:rPr lang="en-US" noProof="0">
                <a:sym typeface="Wingdings" panose="05000000000000000000" pitchFamily="2" charset="2"/>
              </a:rPr>
              <a:t>Help </a:t>
            </a:r>
            <a:r>
              <a:rPr lang="en-US" b="1" noProof="0">
                <a:sym typeface="Wingdings" panose="05000000000000000000" pitchFamily="2" charset="2"/>
              </a:rPr>
              <a:t>leverage synergies </a:t>
            </a:r>
            <a:r>
              <a:rPr lang="en-US" noProof="0">
                <a:sym typeface="Wingdings" panose="05000000000000000000" pitchFamily="2" charset="2"/>
              </a:rPr>
              <a:t>in achieving overarching goals by supporting identification and implementation of solutions that benefit implementation of multiple SDGs  formulate policies and create incentive structures that favor such solutions </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22</a:t>
            </a:fld>
            <a:endParaRPr lang="en-GB"/>
          </a:p>
        </p:txBody>
      </p:sp>
    </p:spTree>
    <p:extLst>
      <p:ext uri="{BB962C8B-B14F-4D97-AF65-F5344CB8AC3E}">
        <p14:creationId xmlns:p14="http://schemas.microsoft.com/office/powerpoint/2010/main" val="2208081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solidFill>
                  <a:srgbClr val="FFFF00"/>
                </a:solidFill>
              </a:rPr>
              <a:t>Notes: </a:t>
            </a:r>
            <a:endParaRPr lang="en-US" b="1" noProof="0">
              <a:solidFill>
                <a:srgbClr val="FFFF00"/>
              </a:solidFill>
              <a:cs typeface="Arial"/>
            </a:endParaRPr>
          </a:p>
          <a:p>
            <a:endParaRPr lang="en-US" noProof="0">
              <a:solidFill>
                <a:srgbClr val="FFFF00"/>
              </a:solidFill>
            </a:endParaRPr>
          </a:p>
          <a:p>
            <a:pPr marL="171450" indent="-171450">
              <a:buFont typeface="Symbol" panose="05050102010706020507" pitchFamily="18" charset="2"/>
              <a:buChar char="-"/>
            </a:pPr>
            <a:r>
              <a:rPr lang="en-US" noProof="0">
                <a:solidFill>
                  <a:srgbClr val="FFFF00"/>
                </a:solidFill>
              </a:rPr>
              <a:t>This figure demonstrates how the SDGs are related to each other, </a:t>
            </a:r>
            <a:r>
              <a:rPr lang="en-US" baseline="0" noProof="0">
                <a:solidFill>
                  <a:srgbClr val="FFFF00"/>
                </a:solidFill>
              </a:rPr>
              <a:t>with many of the 17 SDGs linked to </a:t>
            </a:r>
            <a:r>
              <a:rPr lang="en-US" b="1" baseline="0" noProof="0">
                <a:solidFill>
                  <a:srgbClr val="FFFF00"/>
                </a:solidFill>
              </a:rPr>
              <a:t>land use / agriculture, water and energy</a:t>
            </a:r>
            <a:r>
              <a:rPr lang="en-US" baseline="0" noProof="0">
                <a:solidFill>
                  <a:srgbClr val="FFFF00"/>
                </a:solidFill>
              </a:rPr>
              <a:t>, highlighting them as crucial issues. </a:t>
            </a:r>
            <a:endParaRPr lang="en-US" baseline="0" noProof="0">
              <a:solidFill>
                <a:srgbClr val="FFFF00"/>
              </a:solidFill>
              <a:cs typeface="Arial"/>
            </a:endParaRPr>
          </a:p>
          <a:p>
            <a:pPr marL="171450" indent="-171450">
              <a:buFont typeface="Symbol" panose="05050102010706020507" pitchFamily="18" charset="2"/>
              <a:buChar char="-"/>
            </a:pPr>
            <a:r>
              <a:rPr lang="en-US" baseline="0" noProof="0">
                <a:solidFill>
                  <a:srgbClr val="FFFF00"/>
                </a:solidFill>
              </a:rPr>
              <a:t>A crucial question which can be answered by the WEF Nexus approach is: how much does attaining one goal means in terms of trade-offs or synergies for another goal?</a:t>
            </a:r>
          </a:p>
          <a:p>
            <a:endParaRPr lang="en-US" sz="900" noProof="0">
              <a:latin typeface="Arial" panose="020B0604020202020204" pitchFamily="34" charset="0"/>
              <a:cs typeface="Arial" panose="020B0604020202020204" pitchFamily="34" charset="0"/>
            </a:endParaRPr>
          </a:p>
          <a:p>
            <a:r>
              <a:rPr lang="en-US" b="1" noProof="0"/>
              <a:t>Sources: </a:t>
            </a:r>
          </a:p>
          <a:p>
            <a:endParaRPr lang="en-US" sz="900" noProof="0">
              <a:latin typeface="Arial" panose="020B0604020202020204" pitchFamily="34" charset="0"/>
              <a:cs typeface="Arial" panose="020B0604020202020204" pitchFamily="34" charset="0"/>
            </a:endParaRPr>
          </a:p>
          <a:p>
            <a:pPr defTabSz="844006"/>
            <a:r>
              <a:rPr lang="en-US" sz="900" noProof="0">
                <a:latin typeface="Arial" panose="020B0604020202020204" pitchFamily="34" charset="0"/>
                <a:cs typeface="Arial" panose="020B0604020202020204" pitchFamily="34" charset="0"/>
              </a:rPr>
              <a:t>GWSP, 2014, http://wef-conference.gwsp.org/fileadmin/documents_news/understanding_the_nexus.pdf</a:t>
            </a:r>
          </a:p>
          <a:p>
            <a:pPr eaLnBrk="1" hangingPunct="1"/>
            <a:endParaRPr lang="en-US" sz="900" noProof="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noProof="0" err="1">
                <a:solidFill>
                  <a:schemeClr val="tx1"/>
                </a:solidFill>
                <a:effectLst/>
                <a:latin typeface="Arial" panose="020B0604020202020204" pitchFamily="34" charset="0"/>
                <a:ea typeface="+mn-ea"/>
                <a:cs typeface="+mn-cs"/>
              </a:rPr>
              <a:t>Merrey</a:t>
            </a:r>
            <a:r>
              <a:rPr lang="en-US" sz="900" kern="1200" noProof="0">
                <a:solidFill>
                  <a:schemeClr val="tx1"/>
                </a:solidFill>
                <a:effectLst/>
                <a:latin typeface="Arial" panose="020B0604020202020204" pitchFamily="34" charset="0"/>
                <a:ea typeface="+mn-ea"/>
                <a:cs typeface="+mn-cs"/>
              </a:rPr>
              <a:t>, D. (2015) ‘Critical Roles of Water in Achieving the Proposed SDGs: a Nexus Perspective (Water-Energy-Food-Climate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t>https://sustainabledevelopment.un.org/content/documents/130191.3%20MERREY-Critical%20role%20of%20water-SDGs-Nexus_revised2.pdf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t>Stockholm Environment Institute (SEI) (2017), ‘Exploring connections between the Paris Agreement and the 2030 Agenda for Sustainable Development’, </a:t>
            </a:r>
            <a:r>
              <a:rPr lang="en-US" i="1" noProof="0"/>
              <a:t>Policy Brief</a:t>
            </a:r>
            <a:r>
              <a:rPr lang="en-US" noProof="0"/>
              <a:t>, Stockholm.</a:t>
            </a:r>
          </a:p>
          <a:p>
            <a:pPr eaLnBrk="1" hangingPunct="1"/>
            <a:endParaRPr lang="en-US" noProof="0"/>
          </a:p>
          <a:p>
            <a:pPr eaLnBrk="1" hangingPunct="1"/>
            <a:r>
              <a:rPr lang="en-US" sz="900" b="0" i="0" kern="1200" noProof="0">
                <a:solidFill>
                  <a:schemeClr val="tx1"/>
                </a:solidFill>
                <a:effectLst/>
                <a:latin typeface="Arial" panose="020B0604020202020204" pitchFamily="34" charset="0"/>
                <a:ea typeface="+mn-ea"/>
                <a:cs typeface="+mn-cs"/>
              </a:rPr>
              <a:t>UNGA (United Nations General Assembly) (2015). </a:t>
            </a:r>
            <a:r>
              <a:rPr lang="en-US" sz="900" b="0" i="1" kern="1200" noProof="0">
                <a:solidFill>
                  <a:schemeClr val="tx1"/>
                </a:solidFill>
                <a:effectLst/>
                <a:latin typeface="Arial" panose="020B0604020202020204" pitchFamily="34" charset="0"/>
                <a:ea typeface="+mn-ea"/>
                <a:cs typeface="+mn-cs"/>
              </a:rPr>
              <a:t>Transforming Our World: The 2030 Agenda for sustainable development</a:t>
            </a:r>
            <a:r>
              <a:rPr lang="en-US" sz="900" b="0" i="0" kern="1200" noProof="0">
                <a:solidFill>
                  <a:schemeClr val="tx1"/>
                </a:solidFill>
                <a:effectLst/>
                <a:latin typeface="Arial" panose="020B0604020202020204" pitchFamily="34" charset="0"/>
                <a:ea typeface="+mn-ea"/>
                <a:cs typeface="+mn-cs"/>
              </a:rPr>
              <a:t>. Draft resolution referred to the United Nations summit for the adoption of the post-2015 development agenda by the General Assembly at its sixty-ninth session. UN Doc. A/70/L.1 of 18 September. </a:t>
            </a:r>
            <a:endParaRPr lang="en-US" noProof="0"/>
          </a:p>
          <a:p>
            <a:pPr marL="0" marR="0" indent="0" algn="l" defTabSz="457200" rtl="0" eaLnBrk="1" fontAlgn="auto" latinLnBrk="0" hangingPunct="1">
              <a:lnSpc>
                <a:spcPct val="100000"/>
              </a:lnSpc>
              <a:spcBef>
                <a:spcPts val="0"/>
              </a:spcBef>
              <a:spcAft>
                <a:spcPts val="0"/>
              </a:spcAft>
              <a:buClrTx/>
              <a:buSzTx/>
              <a:buFontTx/>
              <a:buNone/>
              <a:tabLst/>
              <a:defRPr/>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23</a:t>
            </a:fld>
            <a:endParaRPr lang="en-GB"/>
          </a:p>
        </p:txBody>
      </p:sp>
    </p:spTree>
    <p:extLst>
      <p:ext uri="{BB962C8B-B14F-4D97-AF65-F5344CB8AC3E}">
        <p14:creationId xmlns:p14="http://schemas.microsoft.com/office/powerpoint/2010/main" val="158589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marL="171450" indent="-171450">
              <a:buFont typeface="Symbol" panose="05050102010706020507" pitchFamily="18" charset="2"/>
              <a:buChar char="-"/>
            </a:pPr>
            <a:r>
              <a:rPr lang="en-US" sz="900" noProof="0">
                <a:latin typeface="Arial" panose="020B0604020202020204" pitchFamily="34" charset="0"/>
                <a:cs typeface="Arial" panose="020B0604020202020204" pitchFamily="34" charset="0"/>
              </a:rPr>
              <a:t>The WEF Nexus has become central to discussions and a fundamental topic regarding the </a:t>
            </a:r>
            <a:r>
              <a:rPr lang="en-US" sz="900" b="1" noProof="0">
                <a:latin typeface="Arial" panose="020B0604020202020204" pitchFamily="34" charset="0"/>
                <a:cs typeface="Arial" panose="020B0604020202020204" pitchFamily="34" charset="0"/>
              </a:rPr>
              <a:t>development and subsequent monitoring of the SDGs and the “Agenda 2030“</a:t>
            </a:r>
            <a:endParaRPr lang="en-US" sz="900" noProof="0">
              <a:latin typeface="Arial" panose="020B0604020202020204" pitchFamily="34" charset="0"/>
              <a:cs typeface="Arial" panose="020B0604020202020204" pitchFamily="34" charset="0"/>
            </a:endParaRPr>
          </a:p>
          <a:p>
            <a:pPr marL="171450" indent="-171450">
              <a:buFont typeface="Symbol" panose="05050102010706020507" pitchFamily="18" charset="2"/>
              <a:buChar char="-"/>
            </a:pPr>
            <a:r>
              <a:rPr lang="en-US" sz="900" noProof="0">
                <a:latin typeface="Arial" panose="020B0604020202020204" pitchFamily="34" charset="0"/>
                <a:cs typeface="Arial" panose="020B0604020202020204" pitchFamily="34" charset="0"/>
              </a:rPr>
              <a:t>The SDGs call for governments to prepare new targets and action for sustainable water use, energy use and agricultural practices for promoting inclusive development</a:t>
            </a:r>
          </a:p>
          <a:p>
            <a:pPr marL="171450" indent="-171450">
              <a:buFont typeface="Symbol" panose="05050102010706020507" pitchFamily="18" charset="2"/>
              <a:buChar char="-"/>
            </a:pPr>
            <a:r>
              <a:rPr lang="en-US" sz="900" noProof="0">
                <a:latin typeface="Arial" panose="020B0604020202020204" pitchFamily="34" charset="0"/>
                <a:cs typeface="Arial" panose="020B0604020202020204" pitchFamily="34" charset="0"/>
              </a:rPr>
              <a:t>The Nexus approach highlights the interdependencies of water, energy and food security and the natural resources that underpin security of water, soil and land</a:t>
            </a:r>
          </a:p>
          <a:p>
            <a:pPr marL="171450" indent="-171450">
              <a:buFont typeface="Symbol" panose="05050102010706020507" pitchFamily="18" charset="2"/>
              <a:buChar char="-"/>
            </a:pPr>
            <a:r>
              <a:rPr lang="en-US" sz="900" noProof="0">
                <a:latin typeface="Arial" panose="020B0604020202020204" pitchFamily="34" charset="0"/>
                <a:cs typeface="Arial" panose="020B0604020202020204" pitchFamily="34" charset="0"/>
              </a:rPr>
              <a:t>“Sustainable thinking” is the key driving force behind undertaking the Nexus approach </a:t>
            </a:r>
            <a:r>
              <a:rPr lang="en-US" sz="900" noProof="0">
                <a:latin typeface="Arial" panose="020B0604020202020204" pitchFamily="34" charset="0"/>
                <a:cs typeface="Arial" panose="020B0604020202020204" pitchFamily="34" charset="0"/>
                <a:sym typeface="Wingdings" panose="05000000000000000000" pitchFamily="2" charset="2"/>
              </a:rPr>
              <a:t> </a:t>
            </a:r>
            <a:r>
              <a:rPr lang="en-US" sz="900" noProof="0">
                <a:latin typeface="Arial" panose="020B0604020202020204" pitchFamily="34" charset="0"/>
                <a:cs typeface="Arial" panose="020B0604020202020204" pitchFamily="34" charset="0"/>
              </a:rPr>
              <a:t>interdependent sectors should work in a more integrated manner to achieve the “future we want”</a:t>
            </a:r>
          </a:p>
          <a:p>
            <a:pPr marL="171450" indent="-171450">
              <a:buFont typeface="Symbol" panose="05050102010706020507" pitchFamily="18" charset="2"/>
              <a:buChar char="-"/>
            </a:pPr>
            <a:r>
              <a:rPr lang="en-US" sz="900" noProof="0">
                <a:latin typeface="Arial" panose="020B0604020202020204" pitchFamily="34" charset="0"/>
                <a:cs typeface="Arial" panose="020B0604020202020204" pitchFamily="34" charset="0"/>
              </a:rPr>
              <a:t>The importance of the WEF Nexus concept has been fundamentally supported and anchored by the Rio+20 summit</a:t>
            </a:r>
            <a:endParaRPr lang="en-US" sz="900" baseline="0" noProof="0">
              <a:latin typeface="Arial" panose="020B0604020202020204" pitchFamily="34" charset="0"/>
              <a:cs typeface="Arial" panose="020B0604020202020204" pitchFamily="34" charset="0"/>
            </a:endParaRPr>
          </a:p>
          <a:p>
            <a:pPr marL="171450" indent="-171450">
              <a:buFont typeface="Symbol" panose="05050102010706020507" pitchFamily="18" charset="2"/>
              <a:buChar char="-"/>
            </a:pPr>
            <a:r>
              <a:rPr lang="en-US" baseline="0" noProof="0"/>
              <a:t>Although the importance assigned to specific goals may differ among countries, a sustainable achievement of water, energy and food security seems fundamental for economic development, social welfare and ecological integrity</a:t>
            </a: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24</a:t>
            </a:fld>
            <a:endParaRPr lang="en-GB"/>
          </a:p>
        </p:txBody>
      </p:sp>
    </p:spTree>
    <p:extLst>
      <p:ext uri="{BB962C8B-B14F-4D97-AF65-F5344CB8AC3E}">
        <p14:creationId xmlns:p14="http://schemas.microsoft.com/office/powerpoint/2010/main" val="81714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solidFill>
                  <a:schemeClr val="tx1"/>
                </a:solidFill>
              </a:rPr>
              <a:t>Notes: </a:t>
            </a:r>
          </a:p>
          <a:p>
            <a:endParaRPr lang="en-US" b="1" noProof="0">
              <a:solidFill>
                <a:schemeClr val="tx1"/>
              </a:solidFill>
            </a:endParaRPr>
          </a:p>
          <a:p>
            <a:r>
              <a:rPr lang="en-US" sz="900" b="0" noProof="0">
                <a:solidFill>
                  <a:schemeClr val="tx1"/>
                </a:solidFill>
                <a:latin typeface="Arial" panose="020B0604020202020204" pitchFamily="34" charset="0"/>
                <a:cs typeface="Arial" panose="020B0604020202020204" pitchFamily="34" charset="0"/>
              </a:rPr>
              <a:t>The Nexus approach can help address </a:t>
            </a:r>
            <a:r>
              <a:rPr lang="en-US" sz="900" b="1" baseline="0" noProof="0">
                <a:solidFill>
                  <a:schemeClr val="tx1"/>
                </a:solidFill>
                <a:latin typeface="Arial" panose="020B0604020202020204" pitchFamily="34" charset="0"/>
                <a:cs typeface="Arial" panose="020B0604020202020204" pitchFamily="34" charset="0"/>
              </a:rPr>
              <a:t>sustainable development challenges also beyond the SDGs</a:t>
            </a:r>
            <a:r>
              <a:rPr lang="en-US" sz="900" b="0" baseline="0" noProof="0">
                <a:solidFill>
                  <a:schemeClr val="tx1"/>
                </a:solidFill>
                <a:latin typeface="Arial" panose="020B0604020202020204" pitchFamily="34" charset="0"/>
                <a:cs typeface="Arial" panose="020B0604020202020204" pitchFamily="34" charset="0"/>
              </a:rPr>
              <a:t>, linking to the following other concepts and resulting policy processes: </a:t>
            </a:r>
          </a:p>
          <a:p>
            <a:endParaRPr lang="en-US" sz="900" b="0" baseline="0" noProof="0">
              <a:solidFill>
                <a:schemeClr val="tx1"/>
              </a:solidFill>
              <a:latin typeface="Arial" panose="020B0604020202020204" pitchFamily="34" charset="0"/>
              <a:cs typeface="Arial" panose="020B0604020202020204" pitchFamily="34" charset="0"/>
            </a:endParaRPr>
          </a:p>
          <a:p>
            <a:pPr marL="171450" indent="-171450">
              <a:buFont typeface="Symbol" panose="05050102010706020507" pitchFamily="18" charset="2"/>
              <a:buChar char="-"/>
            </a:pPr>
            <a:r>
              <a:rPr lang="en-US" b="1" noProof="0">
                <a:solidFill>
                  <a:schemeClr val="tx1"/>
                </a:solidFill>
              </a:rPr>
              <a:t>Disaster risk reduction: </a:t>
            </a:r>
            <a:r>
              <a:rPr lang="en-US" noProof="0">
                <a:solidFill>
                  <a:schemeClr val="tx1"/>
                </a:solidFill>
              </a:rPr>
              <a:t>Reducing water-related hazard, for example, will provide synergies regarding the production risk in agriculture.</a:t>
            </a:r>
            <a:r>
              <a:rPr lang="en-US" baseline="0" noProof="0">
                <a:solidFill>
                  <a:schemeClr val="tx1"/>
                </a:solidFill>
              </a:rPr>
              <a:t> Therefore, a Nexus approach can help address t</a:t>
            </a:r>
            <a:r>
              <a:rPr lang="en-US" noProof="0">
                <a:solidFill>
                  <a:schemeClr val="tx1"/>
                </a:solidFill>
              </a:rPr>
              <a:t>he </a:t>
            </a:r>
            <a:r>
              <a:rPr lang="en-US" u="sng" noProof="0">
                <a:solidFill>
                  <a:schemeClr val="tx1"/>
                </a:solidFill>
              </a:rPr>
              <a:t>Sendai Framework</a:t>
            </a:r>
            <a:r>
              <a:rPr lang="en-US" u="none" noProof="0">
                <a:solidFill>
                  <a:schemeClr val="tx1"/>
                </a:solidFill>
              </a:rPr>
              <a:t>, which </a:t>
            </a:r>
            <a:r>
              <a:rPr lang="en-US" noProof="0">
                <a:solidFill>
                  <a:schemeClr val="tx1"/>
                </a:solidFill>
              </a:rPr>
              <a:t>refers to managing risks related to natural hazards that impact water, food and energy security alike. </a:t>
            </a:r>
            <a:endParaRPr lang="en-US" baseline="0" noProof="0">
              <a:solidFill>
                <a:schemeClr val="tx1"/>
              </a:solidFil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a:solidFill>
                  <a:schemeClr val="tx1"/>
                </a:solidFill>
                <a:effectLst/>
                <a:latin typeface="Arial" panose="020B0604020202020204" pitchFamily="34" charset="0"/>
              </a:rPr>
              <a:t>There are in particular close interlinkages between the WEF Nexus and </a:t>
            </a:r>
            <a:r>
              <a:rPr lang="en-US" b="1" noProof="0">
                <a:solidFill>
                  <a:schemeClr val="tx1"/>
                </a:solidFill>
                <a:effectLst/>
                <a:latin typeface="Arial" panose="020B0604020202020204" pitchFamily="34" charset="0"/>
              </a:rPr>
              <a:t>climate change </a:t>
            </a:r>
            <a:r>
              <a:rPr lang="en-US" noProof="0">
                <a:solidFill>
                  <a:schemeClr val="tx1"/>
                </a:solidFill>
                <a:effectLst/>
                <a:latin typeface="Arial" panose="020B0604020202020204" pitchFamily="34" charset="0"/>
              </a:rPr>
              <a:t>– hence with the implementation of the Paris Agreement (Hoff, 2011). </a:t>
            </a:r>
            <a:r>
              <a:rPr lang="en-US" noProof="0">
                <a:solidFill>
                  <a:schemeClr val="tx1"/>
                </a:solidFill>
              </a:rPr>
              <a:t>The </a:t>
            </a:r>
            <a:r>
              <a:rPr lang="en-US" u="sng" noProof="0">
                <a:solidFill>
                  <a:schemeClr val="tx1"/>
                </a:solidFill>
              </a:rPr>
              <a:t>Paris Agreement </a:t>
            </a:r>
            <a:r>
              <a:rPr lang="en-US" noProof="0">
                <a:solidFill>
                  <a:schemeClr val="tx1"/>
                </a:solidFill>
              </a:rPr>
              <a:t>refers to actions towards climate change mitigation and adaptation. Many Nationally Determined Contributions (NDCs) need to be </a:t>
            </a:r>
            <a:r>
              <a:rPr lang="en-US" noProof="0" err="1">
                <a:solidFill>
                  <a:schemeClr val="tx1"/>
                </a:solidFill>
              </a:rPr>
              <a:t>scrutinised</a:t>
            </a:r>
            <a:r>
              <a:rPr lang="en-US" noProof="0">
                <a:solidFill>
                  <a:schemeClr val="tx1"/>
                </a:solidFill>
              </a:rPr>
              <a:t> regarding their potential impacts on either water, energy and food security – and may relate to trade-offs or synergies.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b="1" noProof="0">
                <a:solidFill>
                  <a:schemeClr val="tx1"/>
                </a:solidFill>
              </a:rPr>
              <a:t>Circular Economy:</a:t>
            </a:r>
            <a:r>
              <a:rPr lang="en-US" noProof="0">
                <a:solidFill>
                  <a:schemeClr val="tx1"/>
                </a:solidFill>
              </a:rPr>
              <a:t> “adopting a nexus approach in a CE context can ensure that the CE paradigm does not fall short of the sustainability expectations, and does not lead to shifting the burden to other sectors.” and integrating CE in a Nexus approach “can be useful for a more accurate understanding and analysis of the Nexus complexities.” (</a:t>
            </a:r>
            <a:r>
              <a:rPr lang="en-US" noProof="0" err="1">
                <a:solidFill>
                  <a:schemeClr val="tx1"/>
                </a:solidFill>
              </a:rPr>
              <a:t>Parsa</a:t>
            </a:r>
            <a:r>
              <a:rPr lang="en-US" noProof="0">
                <a:solidFill>
                  <a:schemeClr val="tx1"/>
                </a:solidFill>
              </a:rPr>
              <a:t> et al., 2021) </a:t>
            </a:r>
            <a:r>
              <a:rPr lang="en-US" noProof="0">
                <a:solidFill>
                  <a:schemeClr val="tx1"/>
                </a:solidFill>
                <a:sym typeface="Wingdings" panose="05000000000000000000" pitchFamily="2" charset="2"/>
              </a:rPr>
              <a:t> </a:t>
            </a:r>
            <a:r>
              <a:rPr lang="en-US" noProof="0">
                <a:solidFill>
                  <a:schemeClr val="tx1"/>
                </a:solidFill>
              </a:rPr>
              <a:t>Therefore, a Nexus approach can help avoiding trade-offs in a CE context and integrating CE in a Nexus approach can help understanding better in more detail how the WEF resources impact each other. Example: Reuse of sludge in the wastewater treatment sector.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noProof="0">
              <a:solidFill>
                <a:schemeClr val="tx1"/>
              </a:solidFill>
            </a:endParaRPr>
          </a:p>
          <a:p>
            <a:pPr marL="0" indent="0">
              <a:buFont typeface="Arial" panose="020B0604020202020204" pitchFamily="34" charset="0"/>
              <a:buNone/>
            </a:pPr>
            <a:r>
              <a:rPr lang="en-US" noProof="0">
                <a:solidFill>
                  <a:schemeClr val="tx1"/>
                </a:solidFill>
                <a:sym typeface="Wingdings" panose="05000000000000000000" pitchFamily="2" charset="2"/>
              </a:rPr>
              <a:t> </a:t>
            </a:r>
            <a:r>
              <a:rPr lang="en-US" noProof="0">
                <a:solidFill>
                  <a:schemeClr val="tx1"/>
                </a:solidFill>
              </a:rPr>
              <a:t>Showing the links between a planned research project and the achievement of several policy objectives at national and/or global level may be important to demonstrate the </a:t>
            </a:r>
            <a:r>
              <a:rPr lang="en-US" b="1" noProof="0">
                <a:solidFill>
                  <a:schemeClr val="tx1"/>
                </a:solidFill>
              </a:rPr>
              <a:t>relevance</a:t>
            </a:r>
            <a:r>
              <a:rPr lang="en-US" noProof="0">
                <a:solidFill>
                  <a:schemeClr val="tx1"/>
                </a:solidFill>
              </a:rPr>
              <a:t> of a project. </a:t>
            </a:r>
          </a:p>
          <a:p>
            <a:pPr marL="0" indent="0">
              <a:buFont typeface="Arial" panose="020B0604020202020204" pitchFamily="34" charset="0"/>
              <a:buNone/>
            </a:pPr>
            <a:endParaRPr lang="en-US" noProof="0">
              <a:solidFill>
                <a:schemeClr val="tx1"/>
              </a:solidFill>
            </a:endParaRPr>
          </a:p>
          <a:p>
            <a:pPr marL="0" indent="0">
              <a:buFont typeface="Arial" panose="020B0604020202020204" pitchFamily="34" charset="0"/>
              <a:buNone/>
            </a:pPr>
            <a:r>
              <a:rPr lang="en-US" b="1" noProof="0">
                <a:solidFill>
                  <a:schemeClr val="tx1"/>
                </a:solidFill>
              </a:rPr>
              <a:t>Sources: </a:t>
            </a:r>
          </a:p>
          <a:p>
            <a:pPr marL="0" indent="0">
              <a:buFont typeface="Arial" panose="020B0604020202020204" pitchFamily="34" charset="0"/>
              <a:buNone/>
            </a:pPr>
            <a:endParaRPr lang="en-US" b="1"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a:solidFill>
                  <a:schemeClr val="tx1"/>
                </a:solidFill>
              </a:rPr>
              <a:t>FAO (2018). Policy Brief #9. Water-Energy-Food Nexus for the review of SDG 7. Available at: </a:t>
            </a:r>
            <a:r>
              <a:rPr lang="en-US" sz="1800" noProof="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https://sustainabledevelopment.un.org/content/documents/17483PB_9_Draft.pdf</a:t>
            </a:r>
            <a:endParaRPr lang="en-US" sz="1800" noProof="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a:solidFill>
                <a:schemeClr val="tx1"/>
              </a:solidFill>
              <a:effectLst/>
              <a:latin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a:solidFill>
                  <a:schemeClr val="tx1"/>
                </a:solidFill>
                <a:effectLst/>
                <a:latin typeface="Arial" panose="020B0604020202020204" pitchFamily="34" charset="0"/>
              </a:rPr>
              <a:t>Hoff, H. (2011). Understanding the Nexus. Background Paper for the Bonn2011 Conference: The Water, Energy and Food Security Nexus. Stockholm Environment Institute, Stockholm. Available at: https://mediamanager.sei.org/documents/Publications/SEI-Paper-Hoff-UnderstandingTheNexus-2011.pdf</a:t>
            </a:r>
            <a:endParaRPr lang="en-US"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noProof="0" err="1">
                <a:solidFill>
                  <a:schemeClr val="tx1"/>
                </a:solidFill>
                <a:effectLst/>
                <a:latin typeface="Calibri" panose="020F0502020204030204" pitchFamily="34" charset="0"/>
              </a:rPr>
              <a:t>Parsa</a:t>
            </a:r>
            <a:r>
              <a:rPr lang="en-US" sz="1800" noProof="0">
                <a:solidFill>
                  <a:schemeClr val="tx1"/>
                </a:solidFill>
                <a:effectLst/>
                <a:latin typeface="Calibri" panose="020F0502020204030204" pitchFamily="34" charset="0"/>
              </a:rPr>
              <a:t> et al. (2021): Intersection, interrelation or interdependence? The relationship between circular economy and nexus approach. Journal of Cleaner Production, Volume 313, 2021. Available at: https://www.sciencedirect.com/science/article/pii/S0959652621020126 </a:t>
            </a:r>
            <a:endParaRPr lang="en-US" noProof="0">
              <a:solidFill>
                <a:schemeClr val="tx1"/>
              </a:solidFil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25</a:t>
            </a:fld>
            <a:endParaRPr lang="en-GB"/>
          </a:p>
        </p:txBody>
      </p:sp>
    </p:spTree>
    <p:extLst>
      <p:ext uri="{BB962C8B-B14F-4D97-AF65-F5344CB8AC3E}">
        <p14:creationId xmlns:p14="http://schemas.microsoft.com/office/powerpoint/2010/main" val="2195506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solidFill>
                  <a:schemeClr val="tx1"/>
                </a:solidFill>
              </a:rPr>
              <a:t>Notes: </a:t>
            </a:r>
          </a:p>
          <a:p>
            <a:endParaRPr lang="en-US" noProof="0">
              <a:solidFill>
                <a:schemeClr val="tx1"/>
              </a:solidFill>
            </a:endParaRPr>
          </a:p>
          <a:p>
            <a:pPr marL="0" indent="0">
              <a:buFont typeface="Arial" panose="020B0604020202020204" pitchFamily="34" charset="0"/>
              <a:buNone/>
            </a:pPr>
            <a:r>
              <a:rPr lang="en-US" u="none" noProof="0">
                <a:solidFill>
                  <a:schemeClr val="tx1"/>
                </a:solidFill>
              </a:rPr>
              <a:t>Making use of potential benefits of the nexus approach is often complicated if not prevented by governance challenges</a:t>
            </a:r>
          </a:p>
          <a:p>
            <a:pPr marL="171450" indent="-171450">
              <a:buFont typeface="Symbol" panose="05050102010706020507" pitchFamily="18" charset="2"/>
              <a:buChar char="-"/>
            </a:pPr>
            <a:r>
              <a:rPr lang="en-US" u="sng" noProof="0">
                <a:solidFill>
                  <a:schemeClr val="tx1"/>
                </a:solidFill>
              </a:rPr>
              <a:t>Existing silo structure of governments: </a:t>
            </a:r>
            <a:r>
              <a:rPr lang="en-US" noProof="0">
                <a:solidFill>
                  <a:schemeClr val="tx1"/>
                </a:solidFill>
              </a:rPr>
              <a:t>Governments around the world are typically organized in sectoral ministries and set policies separately for each individual sector. For instance, you often find </a:t>
            </a:r>
            <a:r>
              <a:rPr lang="en-US" noProof="0" err="1">
                <a:solidFill>
                  <a:schemeClr val="tx1"/>
                </a:solidFill>
              </a:rPr>
              <a:t>seperate</a:t>
            </a:r>
            <a:r>
              <a:rPr lang="en-US" noProof="0">
                <a:solidFill>
                  <a:schemeClr val="tx1"/>
                </a:solidFill>
              </a:rPr>
              <a:t> strategies for water, energy and food that do not take into account the objectives and measures taken by the other sector </a:t>
            </a:r>
            <a:r>
              <a:rPr lang="en-US" noProof="0">
                <a:solidFill>
                  <a:schemeClr val="tx1"/>
                </a:solidFill>
                <a:sym typeface="Wingdings" panose="05000000000000000000" pitchFamily="2" charset="2"/>
              </a:rPr>
              <a:t> sometimes even conflicting; this is not only the case for the national but also regional and local gov. levels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sng" noProof="0">
                <a:solidFill>
                  <a:schemeClr val="tx1"/>
                </a:solidFill>
              </a:rPr>
              <a:t>Cross-sectoral coordination is often lacking: </a:t>
            </a:r>
            <a:r>
              <a:rPr lang="en-US" noProof="0">
                <a:solidFill>
                  <a:schemeClr val="tx1"/>
                </a:solidFill>
              </a:rPr>
              <a:t>Different ministries, department and agencies within a government system often lack platforms and processes to interact. There are multiple reasons for that, including limited lack of awareness of interlinkages, limited incentives to coordinate with other departments, limited human resources, power imbalances, but also fact that different administrative unites (just like academic disciplines) use different indicators and metrics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sng" noProof="0">
                <a:solidFill>
                  <a:schemeClr val="tx1"/>
                </a:solidFill>
              </a:rPr>
              <a:t>Lack of knowledge about Nexus tools (and their application): </a:t>
            </a:r>
            <a:r>
              <a:rPr lang="en-US" u="none" noProof="0">
                <a:solidFill>
                  <a:schemeClr val="tx1"/>
                </a:solidFill>
              </a:rPr>
              <a:t>such as modelling tools, scenario-development, or participatory processes </a:t>
            </a:r>
            <a:endParaRPr lang="en-US" u="sng"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a:solidFill>
                <a:schemeClr val="tx1"/>
              </a:solidFill>
            </a:endParaRPr>
          </a:p>
          <a:p>
            <a:pPr marL="171450" indent="-171450">
              <a:buFont typeface="Arial" panose="020B0604020202020204" pitchFamily="34" charset="0"/>
              <a:buChar char="•"/>
            </a:pPr>
            <a:endParaRPr lang="en-US" noProof="0">
              <a:solidFill>
                <a:schemeClr val="tx1"/>
              </a:solidFill>
            </a:endParaRPr>
          </a:p>
          <a:p>
            <a:r>
              <a:rPr lang="en-US" b="1" noProof="0">
                <a:solidFill>
                  <a:schemeClr val="tx1"/>
                </a:solidFill>
              </a:rPr>
              <a:t>Sources: </a:t>
            </a:r>
          </a:p>
          <a:p>
            <a:pPr marL="0" indent="0">
              <a:buFont typeface="Arial" panose="020B0604020202020204" pitchFamily="34" charset="0"/>
              <a:buNone/>
            </a:pPr>
            <a:endParaRPr lang="en-US" noProof="0">
              <a:solidFill>
                <a:schemeClr val="tx1"/>
              </a:solidFill>
            </a:endParaRPr>
          </a:p>
          <a:p>
            <a:pPr marL="0" indent="0">
              <a:buFont typeface="Arial" panose="020B0604020202020204" pitchFamily="34" charset="0"/>
              <a:buNone/>
            </a:pPr>
            <a:r>
              <a:rPr lang="en-US" noProof="0">
                <a:solidFill>
                  <a:schemeClr val="tx1"/>
                </a:solidFill>
              </a:rPr>
              <a:t>FAO (2018). Policy Brief #9. Water-Energy-Food Nexus for the review of SDG 7. Available at: </a:t>
            </a:r>
            <a:r>
              <a:rPr lang="en-US" sz="1800" noProof="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https://sustainabledevelopment.un.org/content/documents/17483PB_9_Draft.pdf</a:t>
            </a:r>
            <a:endParaRPr lang="en-US" noProof="0">
              <a:solidFill>
                <a:schemeClr val="tx1"/>
              </a:solidFill>
            </a:endParaRPr>
          </a:p>
          <a:p>
            <a:pPr marL="0" indent="0">
              <a:buFont typeface="Arial" panose="020B0604020202020204" pitchFamily="34" charset="0"/>
              <a:buNone/>
            </a:pPr>
            <a:endParaRPr lang="en-US" noProof="0">
              <a:solidFill>
                <a:schemeClr val="tx1"/>
              </a:solidFill>
            </a:endParaRPr>
          </a:p>
          <a:p>
            <a:pPr marL="0" indent="0">
              <a:buFont typeface="Arial" panose="020B0604020202020204" pitchFamily="34" charset="0"/>
              <a:buNone/>
            </a:pPr>
            <a:r>
              <a:rPr lang="en-US" noProof="0" err="1">
                <a:solidFill>
                  <a:schemeClr val="tx1"/>
                </a:solidFill>
              </a:rPr>
              <a:t>Purwanto</a:t>
            </a:r>
            <a:r>
              <a:rPr lang="en-US" noProof="0">
                <a:solidFill>
                  <a:schemeClr val="tx1"/>
                </a:solidFill>
              </a:rPr>
              <a:t>, A., </a:t>
            </a:r>
            <a:r>
              <a:rPr lang="en-US" noProof="0" err="1">
                <a:solidFill>
                  <a:schemeClr val="tx1"/>
                </a:solidFill>
              </a:rPr>
              <a:t>Susnik</a:t>
            </a:r>
            <a:r>
              <a:rPr lang="en-US" noProof="0">
                <a:solidFill>
                  <a:schemeClr val="tx1"/>
                </a:solidFill>
              </a:rPr>
              <a:t>, J. </a:t>
            </a:r>
            <a:r>
              <a:rPr lang="en-US" noProof="0" err="1">
                <a:solidFill>
                  <a:schemeClr val="tx1"/>
                </a:solidFill>
              </a:rPr>
              <a:t>Suryadi</a:t>
            </a:r>
            <a:r>
              <a:rPr lang="en-US" noProof="0">
                <a:solidFill>
                  <a:schemeClr val="tx1"/>
                </a:solidFill>
              </a:rPr>
              <a:t> F.X. and C. de </a:t>
            </a:r>
            <a:r>
              <a:rPr lang="en-US" noProof="0" err="1">
                <a:solidFill>
                  <a:schemeClr val="tx1"/>
                </a:solidFill>
              </a:rPr>
              <a:t>Fraiture</a:t>
            </a:r>
            <a:r>
              <a:rPr lang="en-US" noProof="0">
                <a:solidFill>
                  <a:schemeClr val="tx1"/>
                </a:solidFill>
              </a:rPr>
              <a:t> (2021). Water-Energy-Food Nexus: Critical Review , Practical Applications, and Prospects for </a:t>
            </a:r>
            <a:r>
              <a:rPr lang="en-US" noProof="0" err="1">
                <a:solidFill>
                  <a:schemeClr val="tx1"/>
                </a:solidFill>
              </a:rPr>
              <a:t>Furture</a:t>
            </a:r>
            <a:r>
              <a:rPr lang="en-US" noProof="0">
                <a:solidFill>
                  <a:schemeClr val="tx1"/>
                </a:solidFill>
              </a:rPr>
              <a:t> Research. Sustainability 2021,13, 1919. Available at: </a:t>
            </a:r>
            <a:r>
              <a:rPr lang="en-US" b="0" i="0" noProof="0">
                <a:solidFill>
                  <a:schemeClr val="tx1"/>
                </a:solidFill>
                <a:effectLst/>
                <a:latin typeface="Arial" panose="020B0604020202020204" pitchFamily="34" charset="0"/>
              </a:rPr>
              <a:t> </a:t>
            </a:r>
            <a:r>
              <a:rPr lang="en-US" b="0" i="0" u="none" strike="noStrike" noProof="0">
                <a:solidFill>
                  <a:schemeClr val="tx1"/>
                </a:solidFill>
                <a:effectLst/>
                <a:latin typeface="Arial" panose="020B0604020202020204" pitchFamily="34" charset="0"/>
                <a:hlinkClick r:id="rId4">
                  <a:extLst>
                    <a:ext uri="{A12FA001-AC4F-418D-AE19-62706E023703}">
                      <ahyp:hlinkClr xmlns:ahyp="http://schemas.microsoft.com/office/drawing/2018/hyperlinkcolor" val="tx"/>
                    </a:ext>
                  </a:extLst>
                </a:hlinkClick>
              </a:rPr>
              <a:t>https://doi.org/10.3390/su13041919</a:t>
            </a:r>
            <a:endParaRPr lang="en-US" b="0" noProof="0">
              <a:solidFill>
                <a:schemeClr val="tx1"/>
              </a:solidFill>
            </a:endParaRP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26</a:t>
            </a:fld>
            <a:endParaRPr lang="en-GB"/>
          </a:p>
        </p:txBody>
      </p:sp>
    </p:spTree>
    <p:extLst>
      <p:ext uri="{BB962C8B-B14F-4D97-AF65-F5344CB8AC3E}">
        <p14:creationId xmlns:p14="http://schemas.microsoft.com/office/powerpoint/2010/main" val="3927956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400" b="1" noProof="0"/>
              <a:t>Notes: </a:t>
            </a:r>
          </a:p>
          <a:p>
            <a:endParaRPr lang="en-US" sz="1400" noProof="0"/>
          </a:p>
          <a:p>
            <a:r>
              <a:rPr lang="en-US" sz="1400" noProof="0"/>
              <a:t>A fundamental problem is that each goal (water, energy and food security) is represented and promoted by different institutions (often ministries or authorities), thus an underlying problem for Nexus implementation is the </a:t>
            </a:r>
            <a:r>
              <a:rPr lang="en-US" sz="1600" noProof="0"/>
              <a:t>existing sectoral governance system. Therefore, new approaches are required in order to integrate between sectors. Key questions</a:t>
            </a:r>
            <a:r>
              <a:rPr lang="en-US" sz="1600" baseline="0" noProof="0"/>
              <a:t> here are </a:t>
            </a:r>
            <a:r>
              <a:rPr lang="en-US" sz="1400" noProof="0"/>
              <a:t>who undertakes this integration and how is it achieved?</a:t>
            </a:r>
          </a:p>
          <a:p>
            <a:endParaRPr lang="en-US" sz="1400" noProof="0"/>
          </a:p>
          <a:p>
            <a:r>
              <a:rPr lang="en-US" sz="1400" noProof="0"/>
              <a:t>This figure provides some ideas. For example:</a:t>
            </a:r>
          </a:p>
          <a:p>
            <a:pPr marL="342900" indent="-342900">
              <a:buFont typeface="Symbol" panose="05050102010706020507" pitchFamily="18" charset="2"/>
              <a:buChar char="-"/>
            </a:pPr>
            <a:r>
              <a:rPr lang="en-US" sz="1400" u="sng" noProof="0"/>
              <a:t>Coordinated institutions: </a:t>
            </a:r>
            <a:r>
              <a:rPr lang="en-US" sz="1400" noProof="0"/>
              <a:t>while there are few examples of creating a separate WEF ministry, there are a number of examples of two sectors being joined; this can help to facilitate coordination between two sectors. In many countries the ministries of water and energy are for instance combined. </a:t>
            </a:r>
          </a:p>
          <a:p>
            <a:pPr marL="342900" indent="-342900">
              <a:buFont typeface="Symbol" panose="05050102010706020507" pitchFamily="18" charset="2"/>
              <a:buChar char="-"/>
            </a:pPr>
            <a:r>
              <a:rPr lang="en-US" sz="1400" u="sng" noProof="0"/>
              <a:t>Build joint committees and informal working groups</a:t>
            </a:r>
            <a:r>
              <a:rPr lang="en-US" sz="1400" noProof="0"/>
              <a:t>: These can be established at various local, national and also regional levels.  For example, in the Southern African Development Community (SADC), the regional Secretariat has established a WEF Working Group to improve coordination between the different units of the Secretariat that are responsible for WEF sectors. </a:t>
            </a:r>
          </a:p>
          <a:p>
            <a:pPr marL="342900" indent="-342900">
              <a:buFont typeface="Symbol" panose="05050102010706020507" pitchFamily="18" charset="2"/>
              <a:buChar char="-"/>
            </a:pPr>
            <a:r>
              <a:rPr lang="en-US" sz="1400" u="sng" noProof="0"/>
              <a:t>Strengthen interfaces:</a:t>
            </a:r>
            <a:r>
              <a:rPr lang="en-US" sz="1400" u="none" noProof="0"/>
              <a:t> </a:t>
            </a:r>
            <a:r>
              <a:rPr lang="en-US" sz="1400" noProof="0"/>
              <a:t>Develop competence within a sectorial institution to build interfaces with neighboring sectors and institutions</a:t>
            </a:r>
          </a:p>
          <a:p>
            <a:pPr marL="342900" indent="-342900">
              <a:buFont typeface="Symbol" panose="05050102010706020507" pitchFamily="18" charset="2"/>
              <a:buChar char="-"/>
            </a:pPr>
            <a:r>
              <a:rPr lang="en-US" sz="1400" u="sng" noProof="0"/>
              <a:t>Cross-sectoral knowledge base for policy-making</a:t>
            </a:r>
            <a:r>
              <a:rPr lang="en-US" sz="1400" noProof="0"/>
              <a:t>: Collect cross-sectoral information and data that help to better understand the interlinkages between sectors </a:t>
            </a:r>
          </a:p>
          <a:p>
            <a:pPr marL="342900" indent="-342900">
              <a:buFont typeface="Symbol" panose="05050102010706020507" pitchFamily="18" charset="2"/>
              <a:buChar char="-"/>
            </a:pPr>
            <a:r>
              <a:rPr lang="en-US" sz="1400" u="sng" noProof="0"/>
              <a:t>Engage other institutions with cross-sectoral competence:</a:t>
            </a:r>
            <a:r>
              <a:rPr lang="en-US" sz="1400" u="none" noProof="0"/>
              <a:t> E.g. transboundary River Basin Organizations (RBOs) bring upstream and downstream actors together that often represent different sectoral interests; in some instances (e.g. Niger/NBA), they have also evaluated projects based on multi-sectoral benefits they provide; in other cases (e.g. Sava) they have provided a platform for implementing nexus assessments </a:t>
            </a:r>
          </a:p>
          <a:p>
            <a:pPr marL="342900" indent="-342900">
              <a:buFont typeface="Symbol" panose="05050102010706020507" pitchFamily="18" charset="2"/>
              <a:buChar char="-"/>
            </a:pPr>
            <a:r>
              <a:rPr lang="en-US" sz="1400" u="sng" noProof="0"/>
              <a:t>Introduce legislation/and norms that stipulate a nexus approach:</a:t>
            </a:r>
            <a:r>
              <a:rPr lang="en-US" sz="1400" u="none" noProof="0"/>
              <a:t> This is a very complex topic that comprises numerous options ….</a:t>
            </a:r>
            <a:r>
              <a:rPr lang="en-US" sz="900" baseline="0" noProof="0"/>
              <a:t>Governments can support Nexus activities by </a:t>
            </a:r>
            <a:r>
              <a:rPr lang="en-US" sz="900" baseline="0" noProof="0" err="1"/>
              <a:t>harmonising</a:t>
            </a:r>
            <a:r>
              <a:rPr lang="en-US" sz="900" baseline="0" noProof="0"/>
              <a:t> public policies, creating awareness for Nexus issues, quantifying and addressing trade-offs between water, energy or food security, creating incentives to develop aligned strategies and providing investments for projects which prove to contribute to achieve a Nexus-oriented development goal.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baseline="0" noProof="0"/>
          </a:p>
          <a:p>
            <a:pPr marL="0" marR="0" indent="0" algn="l" defTabSz="457200" rtl="0" eaLnBrk="1" fontAlgn="auto" latinLnBrk="0" hangingPunct="1">
              <a:lnSpc>
                <a:spcPct val="100000"/>
              </a:lnSpc>
              <a:spcBef>
                <a:spcPts val="0"/>
              </a:spcBef>
              <a:spcAft>
                <a:spcPts val="0"/>
              </a:spcAft>
              <a:buClrTx/>
              <a:buSzTx/>
              <a:buFontTx/>
              <a:buNone/>
              <a:tabLst/>
              <a:defRPr/>
            </a:pPr>
            <a:r>
              <a:rPr lang="en-US" sz="900" baseline="0" noProof="0"/>
              <a:t>Methods for Nexus implementation are discussed in more detail in Chapter 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baseline="0" noProof="0"/>
          </a:p>
          <a:p>
            <a:pPr marL="0" marR="0" indent="0" algn="l" defTabSz="457200" rtl="0" eaLnBrk="1" fontAlgn="auto" latinLnBrk="0" hangingPunct="1">
              <a:lnSpc>
                <a:spcPct val="100000"/>
              </a:lnSpc>
              <a:spcBef>
                <a:spcPts val="0"/>
              </a:spcBef>
              <a:spcAft>
                <a:spcPts val="0"/>
              </a:spcAft>
              <a:buClrTx/>
              <a:buSzTx/>
              <a:buFontTx/>
              <a:buNone/>
              <a:tabLst/>
              <a:defRPr/>
            </a:pPr>
            <a:r>
              <a:rPr lang="en-US" sz="900" b="1" baseline="0" noProof="0"/>
              <a:t>Sources:</a:t>
            </a:r>
            <a:endParaRPr lang="en-US" sz="900" b="1" noProof="0"/>
          </a:p>
          <a:p>
            <a:endParaRPr lang="en-US" noProof="0"/>
          </a:p>
          <a:p>
            <a:r>
              <a:rPr lang="en-US" noProof="0" err="1"/>
              <a:t>Deutsches</a:t>
            </a:r>
            <a:r>
              <a:rPr lang="en-US" noProof="0"/>
              <a:t> </a:t>
            </a:r>
            <a:r>
              <a:rPr lang="en-US" noProof="0" err="1"/>
              <a:t>Institut</a:t>
            </a:r>
            <a:r>
              <a:rPr lang="en-US" noProof="0"/>
              <a:t> </a:t>
            </a:r>
            <a:r>
              <a:rPr lang="en-US" noProof="0" err="1"/>
              <a:t>für</a:t>
            </a:r>
            <a:r>
              <a:rPr lang="en-US" noProof="0"/>
              <a:t> </a:t>
            </a:r>
            <a:r>
              <a:rPr lang="en-US" noProof="0" err="1"/>
              <a:t>Entwicklungspolitik</a:t>
            </a:r>
            <a:r>
              <a:rPr lang="en-US" noProof="0"/>
              <a:t> (DIE), 2012, A Nexus Approach for Humans and Nature?, Global Water News No. 14. Available from: http://www.gwsp.org/fileadmin/documents_news/Interview_Scholz.pdf</a:t>
            </a:r>
          </a:p>
          <a:p>
            <a:endParaRPr lang="en-US" noProof="0"/>
          </a:p>
          <a:p>
            <a:r>
              <a:rPr lang="en-US" sz="900" b="0" i="0" u="none" strike="noStrike" kern="1200" baseline="0" noProof="0">
                <a:solidFill>
                  <a:schemeClr val="tx1"/>
                </a:solidFill>
                <a:latin typeface="Arial" panose="020B0604020202020204" pitchFamily="34" charset="0"/>
                <a:ea typeface="+mn-ea"/>
                <a:cs typeface="+mn-cs"/>
              </a:rPr>
              <a:t>Weitz, N., Nilsson, M. &amp; Davis, M. ‘</a:t>
            </a:r>
            <a:r>
              <a:rPr lang="en-US" noProof="0"/>
              <a:t>A Nexus Approach to the Post-2015 Agenda: Formulating Integrated Water, Energy, and Food SDGs’ </a:t>
            </a:r>
            <a:r>
              <a:rPr lang="en-US" sz="900" b="0" i="0" u="none" strike="noStrike" kern="1200" baseline="0" noProof="0">
                <a:solidFill>
                  <a:schemeClr val="tx1"/>
                </a:solidFill>
                <a:latin typeface="Arial" panose="020B0604020202020204" pitchFamily="34" charset="0"/>
                <a:ea typeface="+mn-ea"/>
                <a:cs typeface="+mn-cs"/>
              </a:rPr>
              <a:t>SAIS Review of International Affairs, vol. 34, No. 2, Summer-Fall  2014, pp. 37-50</a:t>
            </a: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27</a:t>
            </a:fld>
            <a:endParaRPr lang="en-GB"/>
          </a:p>
        </p:txBody>
      </p:sp>
    </p:spTree>
    <p:extLst>
      <p:ext uri="{BB962C8B-B14F-4D97-AF65-F5344CB8AC3E}">
        <p14:creationId xmlns:p14="http://schemas.microsoft.com/office/powerpoint/2010/main" val="2040126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noProof="0">
                <a:solidFill>
                  <a:schemeClr val="tx1"/>
                </a:solidFill>
              </a:rPr>
              <a:t>Notes:</a:t>
            </a:r>
          </a:p>
          <a:p>
            <a:endParaRPr lang="en-US" noProof="0"/>
          </a:p>
          <a:p>
            <a:r>
              <a:rPr lang="en-US" noProof="0"/>
              <a:t>At this point, we would like to take some time to answer any questions you might have on Chapter 1.1.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28</a:t>
            </a:fld>
            <a:endParaRPr lang="en-GB"/>
          </a:p>
        </p:txBody>
      </p:sp>
    </p:spTree>
    <p:extLst>
      <p:ext uri="{BB962C8B-B14F-4D97-AF65-F5344CB8AC3E}">
        <p14:creationId xmlns:p14="http://schemas.microsoft.com/office/powerpoint/2010/main" val="1898670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noProof="0">
                <a:solidFill>
                  <a:schemeClr val="tx1"/>
                </a:solidFill>
              </a:rPr>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noProof="0">
                <a:solidFill>
                  <a:schemeClr val="tx1"/>
                </a:solidFill>
              </a:rPr>
              <a:t>We now move to the more interactive part of the training. You are now asked to engage in an exercise where you can share your own experiences on interlinkages between the WEF sectors.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29</a:t>
            </a:fld>
            <a:endParaRPr lang="en-GB"/>
          </a:p>
        </p:txBody>
      </p:sp>
    </p:spTree>
    <p:extLst>
      <p:ext uri="{BB962C8B-B14F-4D97-AF65-F5344CB8AC3E}">
        <p14:creationId xmlns:p14="http://schemas.microsoft.com/office/powerpoint/2010/main" val="1155279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b="1" noProof="0"/>
              <a:t>Notes: </a:t>
            </a:r>
          </a:p>
          <a:p>
            <a:pPr marL="0" indent="0">
              <a:buNone/>
            </a:pPr>
            <a:endParaRPr lang="en-US" noProof="0"/>
          </a:p>
          <a:p>
            <a:pPr marL="0" indent="0">
              <a:buNone/>
            </a:pPr>
            <a:r>
              <a:rPr lang="en-US" noProof="0"/>
              <a:t>The learning unit is divided into three chapters:</a:t>
            </a:r>
          </a:p>
          <a:p>
            <a:pPr marL="171450" indent="-171450">
              <a:buFont typeface="Symbol" panose="05050102010706020507" pitchFamily="18" charset="2"/>
              <a:buChar char="-"/>
            </a:pPr>
            <a:r>
              <a:rPr lang="en-US" b="1" noProof="0"/>
              <a:t>Chapter 1 </a:t>
            </a:r>
            <a:r>
              <a:rPr lang="en-US" noProof="0"/>
              <a:t>provides the background including justification, key characteristics and implementation questions of the WEF Nexus; and also touch upon the link between the WEF Nexus and bigger political processes such as the SDGs, NDCs</a:t>
            </a:r>
          </a:p>
          <a:p>
            <a:pPr marL="171450" indent="-171450">
              <a:buFont typeface="Symbol" panose="05050102010706020507" pitchFamily="18" charset="2"/>
              <a:buChar char="-"/>
            </a:pPr>
            <a:r>
              <a:rPr lang="en-US" noProof="0"/>
              <a:t>Group exercise where we will ask participants to reflect on sectoral interconnections and possible trade-offs they perceive in their own regional/national context</a:t>
            </a:r>
          </a:p>
          <a:p>
            <a:pPr marL="171450" indent="-171450">
              <a:buFont typeface="Symbol" panose="05050102010706020507" pitchFamily="18" charset="2"/>
              <a:buChar char="-"/>
            </a:pPr>
            <a:r>
              <a:rPr lang="en-US" b="1" noProof="0"/>
              <a:t>Chapter 2</a:t>
            </a:r>
            <a:r>
              <a:rPr lang="en-US" baseline="0" noProof="0"/>
              <a:t> </a:t>
            </a:r>
            <a:r>
              <a:rPr lang="en-US" noProof="0"/>
              <a:t>looks into the interactions in more detail, referring to issues of bilateral interactions (Water-Food; Water-Energy; Energy-Food) as well as trilateral interactions as well as</a:t>
            </a:r>
          </a:p>
          <a:p>
            <a:pPr marL="171450" indent="-171450">
              <a:buFont typeface="Symbol" panose="05050102010706020507" pitchFamily="18" charset="2"/>
              <a:buChar char="-"/>
            </a:pPr>
            <a:r>
              <a:rPr lang="en-US" b="1" noProof="0"/>
              <a:t>Chapter 3 </a:t>
            </a:r>
            <a:r>
              <a:rPr lang="en-US" b="0" noProof="0"/>
              <a:t>highlights </a:t>
            </a:r>
            <a:r>
              <a:rPr lang="en-US" noProof="0"/>
              <a:t>potential synergies and solutions  – in general as well as along several examples</a:t>
            </a:r>
            <a:endParaRPr lang="en-US" b="0"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a:t>In the end there will be an interactive group exercise which builds on the first – but now looking into possible solutions and synergies that could be identified</a:t>
            </a:r>
          </a:p>
          <a:p>
            <a:pPr marL="171450" indent="-171450">
              <a:buFont typeface="Symbol" panose="05050102010706020507" pitchFamily="18" charset="2"/>
              <a:buChar char="-"/>
            </a:pPr>
            <a:endParaRPr lang="en-US" b="1"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2923822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marL="171450" indent="-171450">
              <a:buFont typeface="Symbol" panose="05050102010706020507" pitchFamily="18" charset="2"/>
              <a:buChar char="-"/>
            </a:pPr>
            <a:r>
              <a:rPr lang="en-US" noProof="0"/>
              <a:t>See instructions in handout.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30</a:t>
            </a:fld>
            <a:endParaRPr lang="en-GB"/>
          </a:p>
        </p:txBody>
      </p:sp>
    </p:spTree>
    <p:extLst>
      <p:ext uri="{BB962C8B-B14F-4D97-AF65-F5344CB8AC3E}">
        <p14:creationId xmlns:p14="http://schemas.microsoft.com/office/powerpoint/2010/main" val="2513016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a:t>
            </a:r>
          </a:p>
          <a:p>
            <a:endParaRPr lang="en-US" noProof="0"/>
          </a:p>
          <a:p>
            <a:pPr marL="171450" lvl="0" indent="-171450">
              <a:buFont typeface="Symbol" panose="05050102010706020507" pitchFamily="18" charset="2"/>
              <a:buChar char="-"/>
            </a:pPr>
            <a:r>
              <a:rPr lang="en-US" noProof="0"/>
              <a:t>The Water-Energy-Food security Nexus is a concept which looks at interconnections which are usually overlooked, yet are very important</a:t>
            </a:r>
          </a:p>
          <a:p>
            <a:pPr marL="171450" lvl="0" indent="-171450">
              <a:buFont typeface="Symbol" panose="05050102010706020507" pitchFamily="18" charset="2"/>
              <a:buChar char="-"/>
            </a:pPr>
            <a:r>
              <a:rPr lang="en-US" noProof="0"/>
              <a:t>The WEF Nexus concept is about harnessing synergies and addressing trade-offs</a:t>
            </a:r>
          </a:p>
          <a:p>
            <a:pPr marL="171450" lvl="0" indent="-171450">
              <a:buFont typeface="Symbol" panose="05050102010706020507" pitchFamily="18" charset="2"/>
              <a:buChar char="-"/>
            </a:pPr>
            <a:r>
              <a:rPr lang="en-US" noProof="0"/>
              <a:t>It is also linked to other concepts (e.g. SDGs, Sendai Framework for disaster risk reduction, NDCs of the Paris Agreement, circular economy)</a:t>
            </a:r>
          </a:p>
          <a:p>
            <a:pPr marL="171450" lvl="0" indent="-171450">
              <a:buFont typeface="Symbol" panose="05050102010706020507" pitchFamily="18" charset="2"/>
              <a:buChar char="-"/>
            </a:pPr>
            <a:r>
              <a:rPr lang="en-US" noProof="0"/>
              <a:t>The next section will focus in more detail on the interactions between water, energy and food sectors</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31</a:t>
            </a:fld>
            <a:endParaRPr lang="en-GB"/>
          </a:p>
        </p:txBody>
      </p:sp>
    </p:spTree>
    <p:extLst>
      <p:ext uri="{BB962C8B-B14F-4D97-AF65-F5344CB8AC3E}">
        <p14:creationId xmlns:p14="http://schemas.microsoft.com/office/powerpoint/2010/main" val="2475631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32</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b="1" noProof="0"/>
              <a:t>Notes: </a:t>
            </a:r>
          </a:p>
          <a:p>
            <a:pPr marL="0" indent="0">
              <a:buNone/>
            </a:pPr>
            <a:endParaRPr lang="en-US" noProof="0"/>
          </a:p>
          <a:p>
            <a:pPr marL="0" indent="0">
              <a:buNone/>
            </a:pPr>
            <a:r>
              <a:rPr lang="en-US" noProof="0"/>
              <a:t>The learning unit is divided into three chapters:</a:t>
            </a:r>
          </a:p>
          <a:p>
            <a:pPr marL="171450" indent="-171450">
              <a:buFont typeface="Symbol" panose="05050102010706020507" pitchFamily="18" charset="2"/>
              <a:buChar char="-"/>
            </a:pPr>
            <a:r>
              <a:rPr lang="en-US" b="1" noProof="0"/>
              <a:t>Chapter 1 </a:t>
            </a:r>
            <a:r>
              <a:rPr lang="en-US" noProof="0"/>
              <a:t>provides the background including justification, key characteristics and implementation questions of the WEF Nexus; and also touch upon the link between the WEF Nexus and bigger political processes such as the SDGs, NDCs</a:t>
            </a:r>
          </a:p>
          <a:p>
            <a:pPr marL="171450" indent="-171450">
              <a:buFont typeface="Symbol" panose="05050102010706020507" pitchFamily="18" charset="2"/>
              <a:buChar char="-"/>
            </a:pPr>
            <a:r>
              <a:rPr lang="en-US" noProof="0"/>
              <a:t>Group exercise where we will ask participants to reflect on sectoral interconnections and possible trade-offs they perceive in their own regional/national context</a:t>
            </a:r>
          </a:p>
          <a:p>
            <a:pPr marL="171450" indent="-171450">
              <a:buFont typeface="Symbol" panose="05050102010706020507" pitchFamily="18" charset="2"/>
              <a:buChar char="-"/>
            </a:pPr>
            <a:r>
              <a:rPr lang="en-US" b="1" noProof="0"/>
              <a:t>Chapter 2</a:t>
            </a:r>
            <a:r>
              <a:rPr lang="en-US" baseline="0" noProof="0"/>
              <a:t> </a:t>
            </a:r>
            <a:r>
              <a:rPr lang="en-US" noProof="0"/>
              <a:t>looks into the interactions in more detail, referring to issues of bilateral interactions (Water-Food; Water-Energy; Energy-Food) as well as trilateral interactions as well as </a:t>
            </a:r>
          </a:p>
          <a:p>
            <a:pPr marL="171450" indent="-171450">
              <a:buFont typeface="Symbol" panose="05050102010706020507" pitchFamily="18" charset="2"/>
              <a:buChar char="-"/>
            </a:pPr>
            <a:r>
              <a:rPr lang="en-US" b="1" noProof="0"/>
              <a:t>Chapter 3 </a:t>
            </a:r>
            <a:r>
              <a:rPr lang="en-US" b="0" noProof="0"/>
              <a:t>highlights </a:t>
            </a:r>
            <a:r>
              <a:rPr lang="en-US" noProof="0"/>
              <a:t>potential synergies and solutions  – in general as well as along several examples</a:t>
            </a:r>
            <a:endParaRPr lang="en-US" b="0"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a:t>In the end there will be an interactive group exercise which builds on the first – but now looking into possible solutions and synergies that could be identified</a:t>
            </a:r>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2344627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a:solidFill>
                <a:schemeClr val="tx1"/>
              </a:solidFil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3840968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r>
              <a:rPr lang="en-US" noProof="0"/>
              <a:t>Before we start with the training we would like to get to know you better and learn about your specific background in the WEF Nexus</a:t>
            </a:r>
          </a:p>
          <a:p>
            <a:r>
              <a:rPr lang="en-US" noProof="0"/>
              <a:t>We therefore prepared some questions we would like you to answer. </a:t>
            </a:r>
          </a:p>
          <a:p>
            <a:r>
              <a:rPr lang="en-US" noProof="0"/>
              <a:t>To participate, you need your smartphone, laptop or any other web-enabled devise [provide link and QR-code to access survey if using one of the online tools mentioned below]</a:t>
            </a:r>
          </a:p>
          <a:p>
            <a:endParaRPr lang="en-US" noProof="0"/>
          </a:p>
          <a:p>
            <a:r>
              <a:rPr lang="en-US" u="sng" noProof="0"/>
              <a:t>Questions: </a:t>
            </a:r>
          </a:p>
          <a:p>
            <a:pPr marL="171450" indent="-171450">
              <a:buFont typeface="Symbol" panose="05050102010706020507" pitchFamily="18" charset="2"/>
              <a:buChar char="-"/>
            </a:pPr>
            <a:r>
              <a:rPr lang="en-US" noProof="0"/>
              <a:t>Which of the NRD Regions are you from? [LAC, Niger, SADC, MENA, CA]</a:t>
            </a:r>
          </a:p>
          <a:p>
            <a:pPr marL="171450" indent="-171450">
              <a:buFont typeface="Symbol" panose="05050102010706020507" pitchFamily="18" charset="2"/>
              <a:buChar char="-"/>
            </a:pPr>
            <a:r>
              <a:rPr lang="en-US" noProof="0"/>
              <a:t>In which of the Nexus sectors lies your main professional expertise? [water, energy, food, ecosystems, multiple]</a:t>
            </a:r>
          </a:p>
          <a:p>
            <a:pPr marL="171450" indent="-171450">
              <a:buFont typeface="Symbol" panose="05050102010706020507" pitchFamily="18" charset="2"/>
              <a:buChar char="-"/>
            </a:pPr>
            <a:r>
              <a:rPr lang="en-US" noProof="0"/>
              <a:t>Have you previously participated in a WEF Nexus training? </a:t>
            </a:r>
          </a:p>
          <a:p>
            <a:pPr marL="171450" indent="-171450">
              <a:buFont typeface="Symbol" panose="05050102010706020507" pitchFamily="18" charset="2"/>
              <a:buChar char="-"/>
            </a:pPr>
            <a:r>
              <a:rPr lang="en-US" noProof="0"/>
              <a:t>What are your expectation on the training? What would you like to learn about?</a:t>
            </a:r>
          </a:p>
          <a:p>
            <a:pPr marL="171450" indent="-171450">
              <a:buFont typeface="Arial" panose="020B0604020202020204" pitchFamily="34" charset="0"/>
              <a:buChar char="•"/>
            </a:pPr>
            <a:endParaRPr lang="en-US" noProof="0"/>
          </a:p>
          <a:p>
            <a:pPr marL="171450" indent="-171450">
              <a:buFont typeface="Arial" panose="020B0604020202020204" pitchFamily="34" charset="0"/>
              <a:buChar char="•"/>
            </a:pPr>
            <a:endParaRPr lang="en-US" noProof="0"/>
          </a:p>
          <a:p>
            <a:pPr marL="0" indent="0">
              <a:buFont typeface="Arial" panose="020B0604020202020204" pitchFamily="34" charset="0"/>
              <a:buNone/>
            </a:pPr>
            <a:endParaRPr lang="en-US" noProof="0"/>
          </a:p>
          <a:p>
            <a:pPr marL="0" indent="0">
              <a:buFont typeface="Arial" panose="020B0604020202020204" pitchFamily="34" charset="0"/>
              <a:buNone/>
            </a:pPr>
            <a:r>
              <a:rPr lang="en-US" b="1" noProof="0"/>
              <a:t>Sources: </a:t>
            </a:r>
          </a:p>
          <a:p>
            <a:pPr marL="0" indent="0">
              <a:buFont typeface="Arial" panose="020B0604020202020204" pitchFamily="34" charset="0"/>
              <a:buNone/>
            </a:pPr>
            <a:endParaRPr lang="en-US" noProof="0"/>
          </a:p>
          <a:p>
            <a:pPr marL="0" indent="0">
              <a:buFont typeface="Arial" panose="020B0604020202020204" pitchFamily="34" charset="0"/>
              <a:buNone/>
            </a:pPr>
            <a:r>
              <a:rPr lang="en-US" noProof="0"/>
              <a:t>This survey can be realized with either </a:t>
            </a:r>
            <a:r>
              <a:rPr lang="en-US" noProof="0" err="1"/>
              <a:t>menti</a:t>
            </a:r>
            <a:r>
              <a:rPr lang="en-US" noProof="0"/>
              <a:t> (www.mentimeter.com), </a:t>
            </a:r>
            <a:r>
              <a:rPr lang="en-US" noProof="0" err="1"/>
              <a:t>slido</a:t>
            </a:r>
            <a:r>
              <a:rPr lang="en-US" noProof="0"/>
              <a:t> (www.slido.com) or any other online tool suitable for online surveys.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3429467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nSpc>
                <a:spcPct val="107000"/>
              </a:lnSpc>
              <a:buFont typeface="Symbol" panose="05050102010706020507" pitchFamily="18" charset="2"/>
              <a:buNone/>
            </a:pPr>
            <a:r>
              <a:rPr lang="en-US" sz="1800" noProof="0">
                <a:effectLst/>
                <a:latin typeface="Calibri" panose="020F0502020204030204" pitchFamily="34" charset="0"/>
                <a:ea typeface="Calibri" panose="020F0502020204030204" pitchFamily="34" charset="0"/>
                <a:cs typeface="Times New Roman" panose="02020603050405020304" pitchFamily="18" charset="0"/>
              </a:rPr>
              <a:t>[optional slide for training audiences with strong IWRM background]</a:t>
            </a:r>
          </a:p>
          <a:p>
            <a:pPr marL="0" lvl="0" indent="0">
              <a:lnSpc>
                <a:spcPct val="107000"/>
              </a:lnSpc>
              <a:buFont typeface="Symbol" panose="05050102010706020507" pitchFamily="18" charset="2"/>
              <a:buNone/>
            </a:pPr>
            <a:endParaRPr lang="en-US" sz="1800" noProof="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US" sz="1800" b="1" noProof="0">
                <a:effectLst/>
                <a:latin typeface="Calibri" panose="020F0502020204030204" pitchFamily="34" charset="0"/>
                <a:ea typeface="Calibri" panose="020F0502020204030204" pitchFamily="34" charset="0"/>
                <a:cs typeface="Times New Roman" panose="02020603050405020304" pitchFamily="18" charset="0"/>
              </a:rPr>
              <a:t>Notes: </a:t>
            </a:r>
          </a:p>
          <a:p>
            <a:pPr marL="0" lvl="0" indent="0">
              <a:lnSpc>
                <a:spcPct val="107000"/>
              </a:lnSpc>
              <a:buFont typeface="Symbol" panose="05050102010706020507" pitchFamily="18" charset="2"/>
              <a:buNone/>
            </a:pPr>
            <a:endParaRPr lang="en-US" sz="1800" noProof="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noProof="0">
                <a:effectLst/>
                <a:latin typeface="Calibri" panose="020F0502020204030204" pitchFamily="34" charset="0"/>
                <a:ea typeface="Calibri" panose="020F0502020204030204" pitchFamily="34" charset="0"/>
                <a:cs typeface="Times New Roman" panose="02020603050405020304" pitchFamily="18" charset="0"/>
              </a:rPr>
              <a:t>While the terminology of “nexus” might be relatively new, the idea behind it is not</a:t>
            </a:r>
          </a:p>
          <a:p>
            <a:pPr marL="342900" lvl="0" indent="-342900">
              <a:lnSpc>
                <a:spcPct val="107000"/>
              </a:lnSpc>
              <a:spcAft>
                <a:spcPts val="800"/>
              </a:spcAft>
              <a:buFont typeface="Symbol" panose="05050102010706020507" pitchFamily="18" charset="2"/>
              <a:buChar char="-"/>
            </a:pPr>
            <a:r>
              <a:rPr lang="en-US" sz="1800" noProof="0">
                <a:effectLst/>
                <a:latin typeface="Calibri" panose="020F0502020204030204" pitchFamily="34" charset="0"/>
                <a:ea typeface="Calibri" panose="020F0502020204030204" pitchFamily="34" charset="0"/>
                <a:cs typeface="Times New Roman" panose="02020603050405020304" pitchFamily="18" charset="0"/>
              </a:rPr>
              <a:t>It is very closely related to existing concepts, such as IWRM </a:t>
            </a:r>
          </a:p>
          <a:p>
            <a:endParaRPr lang="en-US" noProof="0"/>
          </a:p>
          <a:p>
            <a:pPr>
              <a:lnSpc>
                <a:spcPct val="107000"/>
              </a:lnSpc>
              <a:spcAft>
                <a:spcPts val="800"/>
              </a:spcAft>
            </a:pPr>
            <a:r>
              <a:rPr lang="en-US" sz="1800" u="sng" noProof="0">
                <a:effectLst/>
                <a:latin typeface="Calibri" panose="020F0502020204030204" pitchFamily="34" charset="0"/>
                <a:ea typeface="Calibri" panose="020F0502020204030204" pitchFamily="34" charset="0"/>
                <a:cs typeface="Times New Roman" panose="02020603050405020304" pitchFamily="18" charset="0"/>
              </a:rPr>
              <a:t>Commonalities: </a:t>
            </a:r>
            <a:endParaRPr lang="en-US" sz="1800" noProof="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noProof="0">
                <a:effectLst/>
                <a:latin typeface="Calibri" panose="020F0502020204030204" pitchFamily="34" charset="0"/>
                <a:ea typeface="Calibri" panose="020F0502020204030204" pitchFamily="34" charset="0"/>
                <a:cs typeface="Times New Roman" panose="02020603050405020304" pitchFamily="18" charset="0"/>
              </a:rPr>
              <a:t>Both concepts share the </a:t>
            </a:r>
            <a:r>
              <a:rPr lang="en-US" sz="1800" b="1" noProof="0">
                <a:effectLst/>
                <a:latin typeface="Calibri" panose="020F0502020204030204" pitchFamily="34" charset="0"/>
                <a:ea typeface="Calibri" panose="020F0502020204030204" pitchFamily="34" charset="0"/>
                <a:cs typeface="Times New Roman" panose="02020603050405020304" pitchFamily="18" charset="0"/>
              </a:rPr>
              <a:t>objective to improve resource uses and support sustainable development </a:t>
            </a:r>
          </a:p>
          <a:p>
            <a:pPr marL="342900" lvl="0" indent="-342900">
              <a:lnSpc>
                <a:spcPct val="107000"/>
              </a:lnSpc>
              <a:buFont typeface="Symbol" panose="05050102010706020507" pitchFamily="18" charset="2"/>
              <a:buChar char="-"/>
            </a:pPr>
            <a:r>
              <a:rPr lang="en-US" sz="1800" noProof="0">
                <a:effectLst/>
                <a:latin typeface="Calibri" panose="020F0502020204030204" pitchFamily="34" charset="0"/>
                <a:ea typeface="Calibri" panose="020F0502020204030204" pitchFamily="34" charset="0"/>
                <a:cs typeface="Times New Roman" panose="02020603050405020304" pitchFamily="18" charset="0"/>
              </a:rPr>
              <a:t>Both start from the observation that segmented sectoral planning and decision-making often leads to negative externalities, unsustainable development pathways and inefficiencies in resource allocations </a:t>
            </a:r>
          </a:p>
          <a:p>
            <a:pPr marL="342900" lvl="0" indent="-342900">
              <a:lnSpc>
                <a:spcPct val="107000"/>
              </a:lnSpc>
              <a:buFont typeface="Symbol" panose="05050102010706020507" pitchFamily="18" charset="2"/>
              <a:buChar char="-"/>
            </a:pPr>
            <a:r>
              <a:rPr lang="en-US" sz="1800" noProof="0">
                <a:effectLst/>
                <a:latin typeface="Calibri" panose="020F0502020204030204" pitchFamily="34" charset="0"/>
                <a:ea typeface="Calibri" panose="020F0502020204030204" pitchFamily="34" charset="0"/>
                <a:cs typeface="Times New Roman" panose="02020603050405020304" pitchFamily="18" charset="0"/>
              </a:rPr>
              <a:t>Both therefore promote greater co-ordination between related sectors and identifying consequences of decision making in one sector for other sectors and also to find potential synergies</a:t>
            </a:r>
          </a:p>
          <a:p>
            <a:pPr marL="342900" lvl="0" indent="-342900">
              <a:lnSpc>
                <a:spcPct val="107000"/>
              </a:lnSpc>
              <a:spcAft>
                <a:spcPts val="800"/>
              </a:spcAft>
              <a:buFont typeface="Symbol" panose="05050102010706020507" pitchFamily="18" charset="2"/>
              <a:buChar char="-"/>
            </a:pPr>
            <a:r>
              <a:rPr lang="en-US" sz="1800" noProof="0">
                <a:effectLst/>
                <a:latin typeface="Calibri" panose="020F0502020204030204" pitchFamily="34" charset="0"/>
                <a:ea typeface="Calibri" panose="020F0502020204030204" pitchFamily="34" charset="0"/>
                <a:cs typeface="Times New Roman" panose="02020603050405020304" pitchFamily="18" charset="0"/>
              </a:rPr>
              <a:t>Both underpin work on the Green Economy and Green Growth </a:t>
            </a:r>
          </a:p>
          <a:p>
            <a:pPr>
              <a:lnSpc>
                <a:spcPct val="107000"/>
              </a:lnSpc>
              <a:spcAft>
                <a:spcPts val="800"/>
              </a:spcAft>
            </a:pPr>
            <a:r>
              <a:rPr lang="en-US" sz="1800" noProof="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800" i="0" u="sng" noProof="0">
                <a:effectLst/>
                <a:latin typeface="Calibri" panose="020F0502020204030204" pitchFamily="34" charset="0"/>
                <a:ea typeface="Calibri" panose="020F0502020204030204" pitchFamily="34" charset="0"/>
                <a:cs typeface="Times New Roman" panose="02020603050405020304" pitchFamily="18" charset="0"/>
              </a:rPr>
              <a:t>So why do we need yet another concept if IWRM already covers everything? </a:t>
            </a:r>
          </a:p>
          <a:p>
            <a:pPr marL="285750" indent="-285750">
              <a:lnSpc>
                <a:spcPct val="107000"/>
              </a:lnSpc>
              <a:spcAft>
                <a:spcPts val="800"/>
              </a:spcAft>
              <a:buFont typeface="Symbol" panose="05050102010706020507" pitchFamily="18" charset="2"/>
              <a:buChar char="-"/>
            </a:pPr>
            <a:r>
              <a:rPr lang="en-US" sz="1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There are some benefits the Nexus approach offers that go beyond IWRM </a:t>
            </a:r>
          </a:p>
          <a:p>
            <a:pPr marL="285750" indent="-285750">
              <a:lnSpc>
                <a:spcPct val="107000"/>
              </a:lnSpc>
              <a:spcAft>
                <a:spcPts val="800"/>
              </a:spcAft>
              <a:buFont typeface="Symbol" panose="05050102010706020507" pitchFamily="18" charset="2"/>
              <a:buChar char="-"/>
            </a:pPr>
            <a:r>
              <a:rPr lang="en-US" sz="1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main one being that the IWRM approach has a clear water leadership role – it looks at interactions between sectors from a water perspective, trying to find ways to manage water in a sustainable and efficient way</a:t>
            </a:r>
          </a:p>
          <a:p>
            <a:pPr marL="285750" indent="-285750">
              <a:lnSpc>
                <a:spcPct val="107000"/>
              </a:lnSpc>
              <a:spcAft>
                <a:spcPts val="800"/>
              </a:spcAft>
              <a:buFont typeface="Symbol" panose="05050102010706020507" pitchFamily="18" charset="2"/>
              <a:buChar char="-"/>
            </a:pPr>
            <a:r>
              <a:rPr lang="en-US" sz="1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While this includes the interrelation with other sectors, the leadership always comes from water /always starts from the perspective of the water resource</a:t>
            </a:r>
          </a:p>
          <a:p>
            <a:pPr marL="285750" indent="-285750">
              <a:lnSpc>
                <a:spcPct val="107000"/>
              </a:lnSpc>
              <a:spcAft>
                <a:spcPts val="800"/>
              </a:spcAft>
              <a:buFont typeface="Symbol" panose="05050102010706020507" pitchFamily="18" charset="2"/>
              <a:buChar char="-"/>
            </a:pPr>
            <a:r>
              <a:rPr lang="en-US" sz="1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WEF-Nexus approach on the other side always starts by looking at the whole system and inter-relationships to understand where actions need to be taken to improve resource sustainability  – only then it starts to formulate actions (which can be water-centric or not). It ensures resource security; IWRM just manages demands.</a:t>
            </a:r>
          </a:p>
          <a:p>
            <a:pPr marL="285750" indent="-285750">
              <a:lnSpc>
                <a:spcPct val="107000"/>
              </a:lnSpc>
              <a:spcAft>
                <a:spcPts val="800"/>
              </a:spcAft>
              <a:buFont typeface="Symbol" panose="05050102010706020507" pitchFamily="18" charset="2"/>
              <a:buChar char="-"/>
            </a:pPr>
            <a:r>
              <a:rPr lang="en-US" sz="1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Nexus is hence a concept that appears much more relevant from the perspective of other sectors and is likely to make discussions between actors of different sectors easier as they are more on an equal footing  </a:t>
            </a:r>
            <a:r>
              <a:rPr lang="en-US" sz="1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Governance (IWRM): “good governance” principle ; Governance (Nexus): “integrated policy solutions”</a:t>
            </a:r>
            <a:endParaRPr lang="en-US" sz="1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Symbol" panose="05050102010706020507" pitchFamily="18" charset="2"/>
              <a:buChar char="-"/>
            </a:pPr>
            <a:r>
              <a:rPr lang="en-US" sz="1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nexus approach also covers interconnections that would not be captured by IWRM at all: For example, relations between food and energy.   It thus integrates the perspectives of all resources in policy objectives</a:t>
            </a:r>
          </a:p>
          <a:p>
            <a:pPr marL="285750" indent="-285750">
              <a:lnSpc>
                <a:spcPct val="107000"/>
              </a:lnSpc>
              <a:spcAft>
                <a:spcPts val="800"/>
              </a:spcAft>
              <a:buFont typeface="Symbol" panose="05050102010706020507" pitchFamily="18" charset="2"/>
              <a:buChar char="-"/>
            </a:pPr>
            <a:r>
              <a:rPr lang="en-US" sz="1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Scale: IWRM in </a:t>
            </a:r>
            <a:r>
              <a:rPr lang="en-US" sz="1800" kern="1200" noProof="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riverbasins</a:t>
            </a:r>
            <a:r>
              <a:rPr lang="en-US" sz="1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Nexus at multiple scales</a:t>
            </a:r>
          </a:p>
          <a:p>
            <a:pPr marL="285750" indent="-285750">
              <a:lnSpc>
                <a:spcPct val="107000"/>
              </a:lnSpc>
              <a:spcAft>
                <a:spcPts val="800"/>
              </a:spcAft>
              <a:buFont typeface="Symbol" panose="05050102010706020507" pitchFamily="18" charset="2"/>
              <a:buChar char="-"/>
            </a:pPr>
            <a:endParaRPr lang="en-US" sz="1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noProof="0"/>
          </a:p>
          <a:p>
            <a:endParaRPr lang="en-US" noProof="0"/>
          </a:p>
          <a:p>
            <a:r>
              <a:rPr lang="en-US" b="1" noProof="0"/>
              <a:t>Sources: </a:t>
            </a:r>
          </a:p>
          <a:p>
            <a:endParaRPr lang="en-US" b="0" noProof="0"/>
          </a:p>
          <a:p>
            <a:r>
              <a:rPr lang="en-US" b="0" noProof="0"/>
              <a:t>Grigg (2019). IWRM and the Nexus Approach: Versatile Concepts for Water Resources Education. Journal of Contemporary Water Research &amp; Education, 16(1)</a:t>
            </a:r>
          </a:p>
          <a:p>
            <a:r>
              <a:rPr lang="en-US" b="0" noProof="0"/>
              <a:t>Available at</a:t>
            </a:r>
            <a:r>
              <a:rPr lang="en-US" b="0" noProof="0">
                <a:solidFill>
                  <a:schemeClr val="tx1"/>
                </a:solidFill>
              </a:rPr>
              <a:t>: </a:t>
            </a:r>
            <a:r>
              <a:rPr lang="en-US" sz="1800" noProof="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https://onlinelibrary.wiley.com/doi/full/10.1111/j.1936-704X.2019.03299.x</a:t>
            </a:r>
            <a:r>
              <a:rPr lang="en-US" sz="1800" noProof="0">
                <a:solidFill>
                  <a:schemeClr val="tx1"/>
                </a:solidFill>
                <a:effectLst/>
                <a:latin typeface="Calibri" panose="020F0502020204030204" pitchFamily="34" charset="0"/>
              </a:rPr>
              <a:t> </a:t>
            </a:r>
            <a:r>
              <a:rPr lang="en-US" b="0" noProof="0">
                <a:solidFill>
                  <a:schemeClr val="tx1"/>
                </a:solidFill>
              </a:rPr>
              <a:t> </a:t>
            </a:r>
          </a:p>
          <a:p>
            <a:endParaRPr lang="en-US" b="1"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a:solidFill>
                  <a:schemeClr val="tx1"/>
                </a:solidFill>
              </a:rPr>
              <a:t>Nexus Concept // The Nexus Approach vs. IWRM – Gaining Conceptual Clarity: </a:t>
            </a:r>
            <a:r>
              <a:rPr lang="en-US" sz="1800" noProof="0">
                <a:solidFill>
                  <a:schemeClr val="tx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https://www.water-energy-food.org/news/nexus-concept-the-nexus-approach-vs-iwrm-gaining-conceptual-clarity</a:t>
            </a:r>
            <a:endParaRPr lang="en-US" sz="1800" noProof="0">
              <a:solidFill>
                <a:schemeClr val="tx1"/>
              </a:solidFill>
              <a:effectLst/>
              <a:latin typeface="Calibri" panose="020F0502020204030204" pitchFamily="34" charset="0"/>
            </a:endParaRPr>
          </a:p>
          <a:p>
            <a:endParaRPr lang="en-US" b="0" noProof="0"/>
          </a:p>
          <a:p>
            <a:endParaRPr lang="de-DE" b="1"/>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4017336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nSpc>
                <a:spcPct val="107000"/>
              </a:lnSpc>
              <a:buFont typeface="Symbol" panose="05050102010706020507" pitchFamily="18" charset="2"/>
              <a:buNone/>
            </a:pPr>
            <a:r>
              <a:rPr lang="en-US" sz="900" noProof="0">
                <a:effectLst/>
                <a:latin typeface="Calibri" panose="020F0502020204030204" pitchFamily="34" charset="0"/>
                <a:ea typeface="Calibri" panose="020F0502020204030204" pitchFamily="34" charset="0"/>
                <a:cs typeface="Times New Roman" panose="02020603050405020304" pitchFamily="18" charset="0"/>
              </a:rPr>
              <a:t>[optional slide for training audiences with strong IWRM background]</a:t>
            </a:r>
          </a:p>
          <a:p>
            <a:pPr marL="0" lvl="0" indent="0">
              <a:lnSpc>
                <a:spcPct val="107000"/>
              </a:lnSpc>
              <a:buFont typeface="Symbol" panose="05050102010706020507" pitchFamily="18" charset="2"/>
              <a:buNone/>
            </a:pPr>
            <a:endParaRPr lang="en-US" sz="900" noProof="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US" sz="900" b="1" noProof="0">
                <a:effectLst/>
                <a:latin typeface="Calibri" panose="020F0502020204030204" pitchFamily="34" charset="0"/>
                <a:ea typeface="Calibri" panose="020F0502020204030204" pitchFamily="34" charset="0"/>
                <a:cs typeface="Times New Roman" panose="02020603050405020304" pitchFamily="18" charset="0"/>
              </a:rPr>
              <a:t>Notes: </a:t>
            </a:r>
          </a:p>
          <a:p>
            <a:pPr marL="0" lvl="0" indent="0">
              <a:lnSpc>
                <a:spcPct val="107000"/>
              </a:lnSpc>
              <a:buFont typeface="Symbol" panose="05050102010706020507" pitchFamily="18" charset="2"/>
              <a:buNone/>
            </a:pPr>
            <a:endParaRPr lang="en-US" sz="900" noProof="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900" noProof="0">
                <a:effectLst/>
                <a:latin typeface="Calibri" panose="020F0502020204030204" pitchFamily="34" charset="0"/>
                <a:ea typeface="Calibri" panose="020F0502020204030204" pitchFamily="34" charset="0"/>
                <a:cs typeface="Times New Roman" panose="02020603050405020304" pitchFamily="18" charset="0"/>
              </a:rPr>
              <a:t>While the terminology of “nexus” might be relatively new, the idea behind it is not</a:t>
            </a:r>
          </a:p>
          <a:p>
            <a:pPr marL="342900" lvl="0" indent="-342900">
              <a:lnSpc>
                <a:spcPct val="107000"/>
              </a:lnSpc>
              <a:spcAft>
                <a:spcPts val="800"/>
              </a:spcAft>
              <a:buFont typeface="Symbol" panose="05050102010706020507" pitchFamily="18" charset="2"/>
              <a:buChar char="-"/>
            </a:pPr>
            <a:r>
              <a:rPr lang="en-US" sz="900" noProof="0">
                <a:effectLst/>
                <a:latin typeface="Calibri" panose="020F0502020204030204" pitchFamily="34" charset="0"/>
                <a:ea typeface="Calibri" panose="020F0502020204030204" pitchFamily="34" charset="0"/>
                <a:cs typeface="Times New Roman" panose="02020603050405020304" pitchFamily="18" charset="0"/>
              </a:rPr>
              <a:t>It is very closely related to existing concepts, such as IWRM </a:t>
            </a:r>
          </a:p>
          <a:p>
            <a:endParaRPr lang="en-US" noProof="0"/>
          </a:p>
          <a:p>
            <a:pPr>
              <a:lnSpc>
                <a:spcPct val="107000"/>
              </a:lnSpc>
              <a:spcAft>
                <a:spcPts val="800"/>
              </a:spcAft>
            </a:pPr>
            <a:r>
              <a:rPr lang="en-US" sz="900" u="sng" noProof="0">
                <a:effectLst/>
                <a:latin typeface="Calibri" panose="020F0502020204030204" pitchFamily="34" charset="0"/>
                <a:ea typeface="Calibri" panose="020F0502020204030204" pitchFamily="34" charset="0"/>
                <a:cs typeface="Times New Roman" panose="02020603050405020304" pitchFamily="18" charset="0"/>
              </a:rPr>
              <a:t>Commonalities: </a:t>
            </a:r>
            <a:endParaRPr lang="en-US" sz="900" noProof="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900" noProof="0">
                <a:effectLst/>
                <a:latin typeface="Calibri" panose="020F0502020204030204" pitchFamily="34" charset="0"/>
                <a:ea typeface="Calibri" panose="020F0502020204030204" pitchFamily="34" charset="0"/>
                <a:cs typeface="Times New Roman" panose="02020603050405020304" pitchFamily="18" charset="0"/>
              </a:rPr>
              <a:t>Both concepts share the </a:t>
            </a:r>
            <a:r>
              <a:rPr lang="en-US" sz="900" b="1" noProof="0">
                <a:effectLst/>
                <a:latin typeface="Calibri" panose="020F0502020204030204" pitchFamily="34" charset="0"/>
                <a:ea typeface="Calibri" panose="020F0502020204030204" pitchFamily="34" charset="0"/>
                <a:cs typeface="Times New Roman" panose="02020603050405020304" pitchFamily="18" charset="0"/>
              </a:rPr>
              <a:t>objective to improve resource uses and support sustainable development </a:t>
            </a:r>
          </a:p>
          <a:p>
            <a:pPr marL="342900" lvl="0" indent="-342900">
              <a:lnSpc>
                <a:spcPct val="107000"/>
              </a:lnSpc>
              <a:buFont typeface="Symbol" panose="05050102010706020507" pitchFamily="18" charset="2"/>
              <a:buChar char="-"/>
            </a:pPr>
            <a:r>
              <a:rPr lang="en-US" sz="900" noProof="0">
                <a:effectLst/>
                <a:latin typeface="Calibri" panose="020F0502020204030204" pitchFamily="34" charset="0"/>
                <a:ea typeface="Calibri" panose="020F0502020204030204" pitchFamily="34" charset="0"/>
                <a:cs typeface="Times New Roman" panose="02020603050405020304" pitchFamily="18" charset="0"/>
              </a:rPr>
              <a:t>Both start from the observation that segmented sectoral planning and decision-making often leads to negative externalities, unsustainable development pathways and inefficiencies in resource allocations </a:t>
            </a:r>
          </a:p>
          <a:p>
            <a:pPr marL="342900" lvl="0" indent="-342900">
              <a:lnSpc>
                <a:spcPct val="107000"/>
              </a:lnSpc>
              <a:buFont typeface="Symbol" panose="05050102010706020507" pitchFamily="18" charset="2"/>
              <a:buChar char="-"/>
            </a:pPr>
            <a:r>
              <a:rPr lang="en-US" sz="900" noProof="0">
                <a:effectLst/>
                <a:latin typeface="Calibri" panose="020F0502020204030204" pitchFamily="34" charset="0"/>
                <a:ea typeface="Calibri" panose="020F0502020204030204" pitchFamily="34" charset="0"/>
                <a:cs typeface="Times New Roman" panose="02020603050405020304" pitchFamily="18" charset="0"/>
              </a:rPr>
              <a:t>Both therefore promote greater co-ordination between related sectors and identifying consequences of decision making in one sector for other sectors and also to find potential synergies</a:t>
            </a:r>
          </a:p>
          <a:p>
            <a:pPr marL="342900" lvl="0" indent="-342900">
              <a:lnSpc>
                <a:spcPct val="107000"/>
              </a:lnSpc>
              <a:spcAft>
                <a:spcPts val="800"/>
              </a:spcAft>
              <a:buFont typeface="Symbol" panose="05050102010706020507" pitchFamily="18" charset="2"/>
              <a:buChar char="-"/>
            </a:pPr>
            <a:r>
              <a:rPr lang="en-US" sz="900" noProof="0">
                <a:effectLst/>
                <a:latin typeface="Calibri" panose="020F0502020204030204" pitchFamily="34" charset="0"/>
                <a:ea typeface="Calibri" panose="020F0502020204030204" pitchFamily="34" charset="0"/>
                <a:cs typeface="Times New Roman" panose="02020603050405020304" pitchFamily="18" charset="0"/>
              </a:rPr>
              <a:t>Both underpin work on the Green Economy and Green Growth </a:t>
            </a:r>
          </a:p>
          <a:p>
            <a:pPr>
              <a:lnSpc>
                <a:spcPct val="107000"/>
              </a:lnSpc>
              <a:spcAft>
                <a:spcPts val="800"/>
              </a:spcAft>
            </a:pPr>
            <a:r>
              <a:rPr lang="en-US" sz="900" noProof="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900" i="0" u="sng" noProof="0">
                <a:effectLst/>
                <a:latin typeface="Calibri" panose="020F0502020204030204" pitchFamily="34" charset="0"/>
                <a:ea typeface="Calibri" panose="020F0502020204030204" pitchFamily="34" charset="0"/>
                <a:cs typeface="Times New Roman" panose="02020603050405020304" pitchFamily="18" charset="0"/>
              </a:rPr>
              <a:t>So why do we need yet another concept if IWRM already covers everything? </a:t>
            </a:r>
          </a:p>
          <a:p>
            <a:pPr marL="285750" indent="-285750">
              <a:lnSpc>
                <a:spcPct val="107000"/>
              </a:lnSpc>
              <a:spcAft>
                <a:spcPts val="800"/>
              </a:spcAft>
              <a:buFont typeface="Symbol" panose="05050102010706020507" pitchFamily="18" charset="2"/>
              <a:buChar char="-"/>
            </a:pPr>
            <a:r>
              <a:rPr lang="en-US" sz="9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There are some benefits the Nexus approach offers that go beyond IWRM </a:t>
            </a:r>
          </a:p>
          <a:p>
            <a:pPr marL="285750" indent="-285750">
              <a:lnSpc>
                <a:spcPct val="107000"/>
              </a:lnSpc>
              <a:spcAft>
                <a:spcPts val="800"/>
              </a:spcAft>
              <a:buFont typeface="Symbol" panose="05050102010706020507" pitchFamily="18" charset="2"/>
              <a:buChar char="-"/>
            </a:pPr>
            <a:r>
              <a:rPr lang="en-US" sz="9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main one being that the IWRM approach has a clear water leadership role – it looks at interactions between sectors from a water perspective, trying to find ways to manage water in a sustainable and efficient way</a:t>
            </a:r>
          </a:p>
          <a:p>
            <a:pPr marL="285750" indent="-285750">
              <a:lnSpc>
                <a:spcPct val="107000"/>
              </a:lnSpc>
              <a:spcAft>
                <a:spcPts val="800"/>
              </a:spcAft>
              <a:buFont typeface="Symbol" panose="05050102010706020507" pitchFamily="18" charset="2"/>
              <a:buChar char="-"/>
            </a:pPr>
            <a:r>
              <a:rPr lang="en-US" sz="9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While this includes the interrelation with other sectors, the leadership always comes from water /always starts from the perspective of the water resource</a:t>
            </a:r>
          </a:p>
          <a:p>
            <a:pPr marL="285750" indent="-285750">
              <a:lnSpc>
                <a:spcPct val="107000"/>
              </a:lnSpc>
              <a:spcAft>
                <a:spcPts val="800"/>
              </a:spcAft>
              <a:buFont typeface="Symbol" panose="05050102010706020507" pitchFamily="18" charset="2"/>
              <a:buChar char="-"/>
            </a:pPr>
            <a:r>
              <a:rPr lang="en-US" sz="9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WEF-Nexus approach on the other side always starts by looking at the whole system and inter-relationships to understand where actions need to be taken to improve resource sustainability  – only then it starts to formulate actions (which can be water-centric or not). It ensures resource security; IWRM just manages demands.</a:t>
            </a:r>
          </a:p>
          <a:p>
            <a:pPr marL="285750" indent="-285750">
              <a:lnSpc>
                <a:spcPct val="107000"/>
              </a:lnSpc>
              <a:spcAft>
                <a:spcPts val="800"/>
              </a:spcAft>
              <a:buFont typeface="Symbol" panose="05050102010706020507" pitchFamily="18" charset="2"/>
              <a:buChar char="-"/>
            </a:pPr>
            <a:r>
              <a:rPr lang="en-US" sz="9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Nexus is hence a concept that appears much more relevant from the perspective of other sectors and is likely to make discussions between actors of different sectors easier as they are more on an equal footing  </a:t>
            </a:r>
            <a:r>
              <a:rPr lang="en-US" sz="9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Governance (IWRM): “good governance” principle ; Governance (Nexus): “integrated policy solutions”</a:t>
            </a:r>
            <a:endParaRPr lang="en-US" sz="9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Symbol" panose="05050102010706020507" pitchFamily="18" charset="2"/>
              <a:buChar char="-"/>
            </a:pPr>
            <a:r>
              <a:rPr lang="en-US" sz="9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nexus approach also covers interconnections that would not be captured by IWRM at all: For example, relations between food and energy.   It thus integrates the perspectives of all resources in policy objectives</a:t>
            </a:r>
          </a:p>
          <a:p>
            <a:pPr marL="285750" indent="-285750">
              <a:lnSpc>
                <a:spcPct val="107000"/>
              </a:lnSpc>
              <a:spcAft>
                <a:spcPts val="800"/>
              </a:spcAft>
              <a:buFont typeface="Symbol" panose="05050102010706020507" pitchFamily="18" charset="2"/>
              <a:buChar char="-"/>
            </a:pPr>
            <a:r>
              <a:rPr lang="en-US" sz="9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Scale: IWRM in </a:t>
            </a:r>
            <a:r>
              <a:rPr lang="en-US" sz="900" kern="1200" noProof="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riverbasins</a:t>
            </a:r>
            <a:r>
              <a:rPr lang="en-US" sz="9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Nexus at multiple scales</a:t>
            </a:r>
          </a:p>
          <a:p>
            <a:pPr marL="285750" indent="-285750">
              <a:lnSpc>
                <a:spcPct val="107000"/>
              </a:lnSpc>
              <a:spcAft>
                <a:spcPts val="800"/>
              </a:spcAft>
              <a:buFont typeface="Symbol" panose="05050102010706020507" pitchFamily="18" charset="2"/>
              <a:buChar char="-"/>
            </a:pPr>
            <a:endParaRPr lang="en-US" sz="9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noProof="0"/>
          </a:p>
          <a:p>
            <a:endParaRPr lang="en-US" noProof="0"/>
          </a:p>
          <a:p>
            <a:r>
              <a:rPr lang="en-US" b="1" noProof="0"/>
              <a:t>Sources: </a:t>
            </a:r>
          </a:p>
          <a:p>
            <a:endParaRPr lang="en-US" b="0" noProof="0"/>
          </a:p>
          <a:p>
            <a:r>
              <a:rPr lang="en-US" b="0" noProof="0"/>
              <a:t>Grigg (2019). IWRM and the Nexus Approach: Versatile Concepts for Water Resources Education. Journal of Contemporary Water Research &amp; Education, 16(1)</a:t>
            </a:r>
          </a:p>
          <a:p>
            <a:r>
              <a:rPr lang="en-US" b="0" noProof="0"/>
              <a:t>Available at</a:t>
            </a:r>
            <a:r>
              <a:rPr lang="en-US" b="0" noProof="0">
                <a:solidFill>
                  <a:schemeClr val="tx1"/>
                </a:solidFill>
              </a:rPr>
              <a:t>: </a:t>
            </a:r>
            <a:r>
              <a:rPr lang="en-US" sz="900" noProof="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https://onlinelibrary.wiley.com/doi/full/10.1111/j.1936-704X.2019.03299.x</a:t>
            </a:r>
            <a:r>
              <a:rPr lang="en-US" sz="900" noProof="0">
                <a:solidFill>
                  <a:schemeClr val="tx1"/>
                </a:solidFill>
                <a:effectLst/>
                <a:latin typeface="Calibri" panose="020F0502020204030204" pitchFamily="34" charset="0"/>
              </a:rPr>
              <a:t> </a:t>
            </a:r>
            <a:r>
              <a:rPr lang="en-US" b="0" noProof="0">
                <a:solidFill>
                  <a:schemeClr val="tx1"/>
                </a:solidFill>
              </a:rPr>
              <a:t> </a:t>
            </a:r>
          </a:p>
          <a:p>
            <a:endParaRPr lang="en-US" b="1"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a:solidFill>
                  <a:schemeClr val="tx1"/>
                </a:solidFill>
              </a:rPr>
              <a:t>Nexus Concept // The Nexus Approach vs. IWRM – Gaining Conceptual Clarity: </a:t>
            </a:r>
            <a:r>
              <a:rPr lang="en-US" sz="900" noProof="0">
                <a:solidFill>
                  <a:schemeClr val="tx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https://www.water-energy-food.org/news/nexus-concept-the-nexus-approach-vs-iwrm-gaining-conceptual-clarity</a:t>
            </a:r>
            <a:endParaRPr lang="en-US" sz="900" noProof="0">
              <a:solidFill>
                <a:schemeClr val="tx1"/>
              </a:solidFill>
              <a:effectLst/>
              <a:latin typeface="Calibri" panose="020F0502020204030204" pitchFamily="34" charset="0"/>
            </a:endParaRPr>
          </a:p>
          <a:p>
            <a:endParaRPr lang="en-US" b="0" noProof="0"/>
          </a:p>
          <a:p>
            <a:endParaRPr lang="de-DE" b="1"/>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697320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pPr marL="171450" indent="-171450">
              <a:buFont typeface="Symbol" panose="05050102010706020507" pitchFamily="18" charset="2"/>
              <a:buChar char="-"/>
            </a:pPr>
            <a:r>
              <a:rPr lang="en-US" noProof="0"/>
              <a:t>At present, a significant percentage of the global population are a long way from attaining water,</a:t>
            </a:r>
            <a:r>
              <a:rPr lang="en-US" baseline="0" noProof="0"/>
              <a:t> energy or food security. </a:t>
            </a:r>
          </a:p>
          <a:p>
            <a:pPr marL="171450" indent="-171450">
              <a:buFont typeface="Symbol" panose="05050102010706020507" pitchFamily="18" charset="2"/>
              <a:buChar char="-"/>
            </a:pPr>
            <a:r>
              <a:rPr lang="en-US" baseline="0" noProof="0"/>
              <a:t>For example, 2.0 billion people have no access to safely managed drinking water</a:t>
            </a:r>
          </a:p>
          <a:p>
            <a:pPr marL="171450" indent="-171450">
              <a:buFont typeface="Symbol" panose="05050102010706020507" pitchFamily="18" charset="2"/>
              <a:buChar char="-"/>
            </a:pPr>
            <a:r>
              <a:rPr lang="en-US" baseline="0" noProof="0"/>
              <a:t>0.8 billion people have no access to electricity – this is about the number of people living in Europe (so imagine whole Europe in the dark)</a:t>
            </a:r>
          </a:p>
          <a:p>
            <a:pPr marL="171450" indent="-171450">
              <a:buFont typeface="Symbol" panose="05050102010706020507" pitchFamily="18" charset="2"/>
              <a:buChar char="-"/>
            </a:pPr>
            <a:r>
              <a:rPr lang="en-US" baseline="0" noProof="0"/>
              <a:t>And 2.4 billion have not enough food – so roughly a third of the global population go hungry regularly, especially in South Asia and Sub-Sahara Africa</a:t>
            </a:r>
          </a:p>
          <a:p>
            <a:pPr marL="171450" indent="-171450">
              <a:buFont typeface="Symbol" panose="05050102010706020507" pitchFamily="18" charset="2"/>
              <a:buChar char="-"/>
            </a:pPr>
            <a:endParaRPr lang="en-US" baseline="0" noProof="0"/>
          </a:p>
          <a:p>
            <a:pPr marL="171450" indent="-171450">
              <a:buFont typeface="Symbol" panose="05050102010706020507" pitchFamily="18" charset="2"/>
              <a:buChar char="-"/>
            </a:pPr>
            <a:r>
              <a:rPr lang="en-US" baseline="0" noProof="0"/>
              <a:t>It becomes very clear that we need to intensify our efforts in order to bring water, energy and food security to these people in the coming decades!! </a:t>
            </a:r>
          </a:p>
          <a:p>
            <a:pPr marL="171450" indent="-171450">
              <a:buFont typeface="Symbol" panose="05050102010706020507" pitchFamily="18" charset="2"/>
              <a:buChar char="-"/>
            </a:pPr>
            <a:r>
              <a:rPr lang="en-US" baseline="0" noProof="0"/>
              <a:t>At the same time, the world population is likely to increase to over 8.5 billion by 2030 and to 9.5 or even 10 billion by 2050.</a:t>
            </a:r>
          </a:p>
          <a:p>
            <a:pPr marL="171450" indent="-171450">
              <a:buFont typeface="Symbol" panose="05050102010706020507" pitchFamily="18" charset="2"/>
              <a:buChar char="-"/>
            </a:pPr>
            <a:r>
              <a:rPr lang="en-US" baseline="0" noProof="0"/>
              <a:t>In addition, economic development and consumption patterns are likely to change, leading to even higher water, energy and food demands per capita. </a:t>
            </a:r>
          </a:p>
          <a:p>
            <a:pPr marL="171450" indent="-171450">
              <a:buFont typeface="Symbol" panose="05050102010706020507" pitchFamily="18" charset="2"/>
              <a:buChar char="-"/>
            </a:pPr>
            <a:r>
              <a:rPr lang="en-US" baseline="0" noProof="0"/>
              <a:t>We therefore face the combined challenge of compensating for the unmet current demands and meeting additional future demands.</a:t>
            </a:r>
          </a:p>
          <a:p>
            <a:pPr marL="171450" indent="-171450">
              <a:buFont typeface="Symbol" panose="05050102010706020507" pitchFamily="18" charset="2"/>
              <a:buChar char="-"/>
            </a:pPr>
            <a:r>
              <a:rPr lang="en-US" baseline="0" noProof="0"/>
              <a:t>Global change, including climate change, adds uncertainty to the future availability and demand of natural resources.</a:t>
            </a:r>
          </a:p>
          <a:p>
            <a:endParaRPr lang="en-US" baseline="0" noProof="0"/>
          </a:p>
          <a:p>
            <a:endParaRPr lang="en-US" b="1" i="0" u="none" baseline="0" noProof="0"/>
          </a:p>
          <a:p>
            <a:r>
              <a:rPr lang="en-US" b="1" i="0" u="none" baseline="0" noProof="0"/>
              <a:t>Additional information:</a:t>
            </a:r>
          </a:p>
          <a:p>
            <a:endParaRPr lang="en-US" baseline="0" noProof="0"/>
          </a:p>
          <a:p>
            <a:r>
              <a:rPr lang="en-US" baseline="0" noProof="0"/>
              <a:t>Definitions on the service level of drinking water:</a:t>
            </a:r>
          </a:p>
          <a:p>
            <a:pPr marL="228600" indent="-228600">
              <a:buFont typeface="Symbol" panose="05050102010706020507" pitchFamily="18" charset="2"/>
              <a:buChar char="-"/>
            </a:pPr>
            <a:r>
              <a:rPr lang="en-US" u="sng" baseline="0" noProof="0"/>
              <a:t>Safely managed:</a:t>
            </a:r>
            <a:r>
              <a:rPr lang="en-US" baseline="0" noProof="0"/>
              <a:t> drinking water from an improved source; accessible on premises; available when needed; free from fecal and priority chemical contamination</a:t>
            </a:r>
          </a:p>
          <a:p>
            <a:pPr marL="228600" indent="-228600">
              <a:buFont typeface="Symbol" panose="05050102010706020507" pitchFamily="18" charset="2"/>
              <a:buChar char="-"/>
            </a:pPr>
            <a:r>
              <a:rPr lang="en-US" baseline="0" noProof="0"/>
              <a:t>Basic: drinking water from an improved source; collection time less than 30 minutes (including queuing)</a:t>
            </a:r>
          </a:p>
          <a:p>
            <a:pPr marL="228600" indent="-228600">
              <a:buFont typeface="Symbol" panose="05050102010706020507" pitchFamily="18" charset="2"/>
              <a:buChar char="-"/>
            </a:pPr>
            <a:r>
              <a:rPr lang="en-US" baseline="0" noProof="0"/>
              <a:t>Limited: drinking water from an improved source; collection time more than 3ß minutes (including queuing)</a:t>
            </a:r>
          </a:p>
          <a:p>
            <a:pPr marL="228600" indent="-228600">
              <a:buFont typeface="Symbol" panose="05050102010706020507" pitchFamily="18" charset="2"/>
              <a:buChar char="-"/>
            </a:pPr>
            <a:r>
              <a:rPr lang="en-US" baseline="0" noProof="0"/>
              <a:t>Unimproved: drinking water from an unprotected dug well/ spring</a:t>
            </a:r>
          </a:p>
          <a:p>
            <a:pPr marL="228600" indent="-228600">
              <a:buFont typeface="Symbol" panose="05050102010706020507" pitchFamily="18" charset="2"/>
              <a:buChar char="-"/>
            </a:pPr>
            <a:r>
              <a:rPr lang="en-US" baseline="0" noProof="0"/>
              <a:t>Surface water: drinking water directly from a river/ dam/ lake/ pond/ stream/ (irrigation) canal</a:t>
            </a:r>
          </a:p>
          <a:p>
            <a:pPr marL="228600" indent="-228600">
              <a:buFont typeface="Symbol" panose="05050102010706020507" pitchFamily="18" charset="2"/>
              <a:buChar char="-"/>
            </a:pPr>
            <a:endParaRPr lang="en-US" baseline="0" noProof="0"/>
          </a:p>
          <a:p>
            <a:pPr marL="228600" indent="-228600">
              <a:buFont typeface="Symbol" panose="05050102010706020507" pitchFamily="18" charset="2"/>
              <a:buChar char="-"/>
            </a:pPr>
            <a:r>
              <a:rPr lang="en-US" baseline="0" noProof="0"/>
              <a:t>Conceptual differences between food insecurity and undernourishment:</a:t>
            </a:r>
          </a:p>
          <a:p>
            <a:pPr marL="228600" indent="-228600">
              <a:buFont typeface="Symbol" panose="05050102010706020507" pitchFamily="18" charset="2"/>
              <a:buChar char="-"/>
            </a:pPr>
            <a:r>
              <a:rPr lang="en-US" u="sng" baseline="0" noProof="0"/>
              <a:t>Food insecurity:</a:t>
            </a:r>
            <a:r>
              <a:rPr lang="en-US" baseline="0" noProof="0"/>
              <a:t> refers to access to food (access can be difficult/uncertain/intermittent)</a:t>
            </a:r>
          </a:p>
          <a:p>
            <a:pPr marL="228600" indent="-228600">
              <a:buFont typeface="Symbol" panose="05050102010706020507" pitchFamily="18" charset="2"/>
              <a:buChar char="-"/>
            </a:pPr>
            <a:r>
              <a:rPr lang="en-US" baseline="0" noProof="0"/>
              <a:t>Undernourishment: person’s/group’s actual intake of food is insufficient to meet their dietary energy requirements</a:t>
            </a:r>
          </a:p>
          <a:p>
            <a:pPr marL="171450" indent="-171450">
              <a:buFontTx/>
              <a:buChar char="-"/>
            </a:pPr>
            <a:endParaRPr lang="en-US" baseline="0" noProof="0"/>
          </a:p>
          <a:p>
            <a:pPr marL="0" indent="0">
              <a:buFontTx/>
              <a:buNone/>
            </a:pPr>
            <a:r>
              <a:rPr lang="en-US" baseline="0" noProof="0"/>
              <a:t>Further data on food: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aseline="0" noProof="0"/>
              <a:t>Future food demands: In 2050 the global food demand will increase by 50 per cent. Thus,</a:t>
            </a:r>
            <a:r>
              <a:rPr lang="en-US" baseline="0" noProof="0">
                <a:sym typeface="Wingdings" panose="05000000000000000000" pitchFamily="2" charset="2"/>
              </a:rPr>
              <a:t> 3.4 billion people are expected to be food insecure. Two-thirds of the people who will be additionally food insecure are located in sub-Saharan Africa, followed by South Asia in second place. </a:t>
            </a:r>
            <a:endParaRPr lang="en-US" baseline="0" noProof="0"/>
          </a:p>
          <a:p>
            <a:pPr marL="0" indent="0">
              <a:buFontTx/>
              <a:buNone/>
            </a:pPr>
            <a:endParaRPr lang="en-US" baseline="0"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baseline="0" noProof="0"/>
              <a:t>Further data on access to drinking water:</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baseline="0" noProof="0"/>
              <a:t>Of the 2.8 billion people mentioned on slide: 0.4 billion people depend on unimproved drinking water services and 0.1 billion people on surface water</a:t>
            </a:r>
            <a:r>
              <a:rPr lang="en-US" i="1" baseline="0" noProof="0"/>
              <a:t>. [The remaining percentages account to 1.2 billion people with basic water services and 0.3 billion people depending on limited drinking water services.]</a:t>
            </a:r>
          </a:p>
          <a:p>
            <a:pPr marL="0" indent="0">
              <a:buFontTx/>
              <a:buNone/>
            </a:pPr>
            <a:endParaRPr lang="en-US" baseline="0" noProof="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noProof="0"/>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u="none" noProof="0"/>
              <a:t>Sources: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u="none" noProof="0"/>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u="none" noProof="0"/>
              <a:t>International Energy Agency. (September 24, 2021). Number of people without access to electricity worldwide from 2000 to 2021, by region (in millions) [Graph]. In Statista. Retrieved November 08, 2021, Available from https://www.statista.com/statistics/829803/number-of-people-without-access-to-electricity-by-region/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u="none" noProof="0"/>
          </a:p>
          <a:p>
            <a:pPr rtl="0"/>
            <a:r>
              <a:rPr lang="en-US" sz="900" b="0" i="0" u="none" strike="noStrike" kern="1200" baseline="0" noProof="0">
                <a:solidFill>
                  <a:schemeClr val="tx1"/>
                </a:solidFill>
                <a:latin typeface="Arial" panose="020B0604020202020204" pitchFamily="34" charset="0"/>
                <a:ea typeface="+mn-ea"/>
                <a:cs typeface="+mn-cs"/>
              </a:rPr>
              <a:t>Institute for Economics and Peace (2021), ‘ECOLOGICAL THREAT REPORT 2021. UNDERSTANDING ECOLOGICAL THREATS, RESILIENCE AND PEACE’, Available from: https://reliefweb.int/report/world/ecological-threat-report-2021-understanding-ecological-threats-resilience-and-peace</a:t>
            </a:r>
          </a:p>
          <a:p>
            <a:pPr rtl="0"/>
            <a:endParaRPr lang="en-US" sz="900" b="0" i="0" u="none" strike="noStrike" kern="1200" baseline="0" noProof="0">
              <a:solidFill>
                <a:schemeClr val="tx1"/>
              </a:solidFill>
              <a:latin typeface="Arial" panose="020B0604020202020204" pitchFamily="34" charset="0"/>
              <a:ea typeface="+mn-ea"/>
              <a:cs typeface="+mn-cs"/>
            </a:endParaRPr>
          </a:p>
          <a:p>
            <a:pPr rtl="0"/>
            <a:r>
              <a:rPr lang="en-US" sz="900" b="0" i="0" u="none" strike="noStrike" kern="1200" baseline="0" noProof="0">
                <a:solidFill>
                  <a:schemeClr val="tx1"/>
                </a:solidFill>
                <a:latin typeface="Arial" panose="020B0604020202020204" pitchFamily="34" charset="0"/>
                <a:ea typeface="+mn-ea"/>
                <a:cs typeface="+mn-cs"/>
              </a:rPr>
              <a:t>OECD-FAO (2021), ‘ Agricultural Outlook 2021-2030‘, Available from: https://www.fao.org/3/cb5332en/cb5332en.pdf</a:t>
            </a:r>
          </a:p>
          <a:p>
            <a:pPr rtl="0"/>
            <a:endParaRPr lang="en-US" sz="900" b="0" i="0" u="none" strike="noStrike" kern="1200" baseline="0" noProof="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u="none" noProof="0"/>
              <a:t>World Health Organization (WHO) and the United Nations Children’s Fund (UNICEF) (2021), ‘Progress on household drinking water, sanitation and hygiene 2000-2020: Five years into the SDGs. Geneva’, Available from: https://www.unicef.de/informieren/materialien/report-sanitation-and-hygiene/250940</a:t>
            </a:r>
          </a:p>
          <a:p>
            <a:pPr rtl="0"/>
            <a:endParaRPr lang="en-US" sz="900" b="0" i="0" u="none" strike="noStrike" kern="1200" baseline="0" noProof="0">
              <a:solidFill>
                <a:schemeClr val="tx1"/>
              </a:solidFill>
              <a:latin typeface="Arial" panose="020B0604020202020204" pitchFamily="34" charset="0"/>
              <a:ea typeface="+mn-ea"/>
              <a:cs typeface="+mn-cs"/>
            </a:endParaRPr>
          </a:p>
          <a:p>
            <a:pPr rtl="0"/>
            <a:endParaRPr lang="en-GB" sz="900"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2117871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January 2023</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58444"/>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January 2023</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January 2023</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January 2023</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January 2023</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January 2023</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19 January 2023</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59.svg"/><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hemeOverride" Target="../theme/themeOverride1.xml"/><Relationship Id="rId5" Type="http://schemas.openxmlformats.org/officeDocument/2006/relationships/hyperlink" Target="https://www.water-energy-food.org/" TargetMode="External"/><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33.xml"/><Relationship Id="rId5" Type="http://schemas.openxmlformats.org/officeDocument/2006/relationships/image" Target="../media/image76.png"/><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7.jpe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jpeg"/><Relationship Id="rId21" Type="http://schemas.openxmlformats.org/officeDocument/2006/relationships/image" Target="../media/image54.sv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notesSlide" Target="../notesSlides/notesSlide2.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jpeg"/><Relationship Id="rId15" Type="http://schemas.openxmlformats.org/officeDocument/2006/relationships/image" Target="../media/image48.svg"/><Relationship Id="rId23" Type="http://schemas.openxmlformats.org/officeDocument/2006/relationships/image" Target="../media/image56.svg"/><Relationship Id="rId10" Type="http://schemas.openxmlformats.org/officeDocument/2006/relationships/image" Target="../media/image43.png"/><Relationship Id="rId19" Type="http://schemas.openxmlformats.org/officeDocument/2006/relationships/image" Target="../media/image52.svg"/><Relationship Id="rId4" Type="http://schemas.openxmlformats.org/officeDocument/2006/relationships/image" Target="../media/image37.jpe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8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9.sv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74417"/>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098896"/>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03636"/>
            <a:ext cx="1386193" cy="619362"/>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040531"/>
            <a:ext cx="7971711" cy="812530"/>
          </a:xfrm>
        </p:spPr>
        <p:txBody>
          <a:bodyPr/>
          <a:lstStyle/>
          <a:p>
            <a:r>
              <a:rPr lang="en-US"/>
              <a:t>Module I - Introduction to the Water-Energy-Food Security (WEF) Nexus</a:t>
            </a:r>
            <a:endParaRPr lang="de-DE"/>
          </a:p>
        </p:txBody>
      </p:sp>
      <p:grpSp>
        <p:nvGrpSpPr>
          <p:cNvPr id="3" name="Gruppieren 2">
            <a:extLst>
              <a:ext uri="{FF2B5EF4-FFF2-40B4-BE49-F238E27FC236}">
                <a16:creationId xmlns:a16="http://schemas.microsoft.com/office/drawing/2014/main" id="{B23C5F83-05A9-4EA5-AF77-AF904044BDBC}"/>
              </a:ext>
            </a:extLst>
          </p:cNvPr>
          <p:cNvGrpSpPr/>
          <p:nvPr/>
        </p:nvGrpSpPr>
        <p:grpSpPr>
          <a:xfrm>
            <a:off x="5879834" y="4116230"/>
            <a:ext cx="1163676" cy="594174"/>
            <a:chOff x="5879834" y="4120327"/>
            <a:chExt cx="1163676" cy="594174"/>
          </a:xfrm>
        </p:grpSpPr>
        <p:pic>
          <p:nvPicPr>
            <p:cNvPr id="1026" name="Picture 2">
              <a:extLst>
                <a:ext uri="{FF2B5EF4-FFF2-40B4-BE49-F238E27FC236}">
                  <a16:creationId xmlns:a16="http://schemas.microsoft.com/office/drawing/2014/main" id="{B5664FC2-8556-40AC-A831-713217D4B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5FE620F-B4DD-4C23-9644-156D14E8AB41}"/>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23391773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717702B-CFFE-4555-8AC3-F63165BB9912}"/>
              </a:ext>
            </a:extLst>
          </p:cNvPr>
          <p:cNvSpPr>
            <a:spLocks noGrp="1"/>
          </p:cNvSpPr>
          <p:nvPr>
            <p:ph type="body" sz="quarter" idx="13"/>
          </p:nvPr>
        </p:nvSpPr>
        <p:spPr>
          <a:xfrm>
            <a:off x="449817" y="1188000"/>
            <a:ext cx="4122182" cy="3495469"/>
          </a:xfrm>
        </p:spPr>
        <p:txBody>
          <a:bodyPr/>
          <a:lstStyle/>
          <a:p>
            <a:endParaRPr lang="de-DE" b="1"/>
          </a:p>
          <a:p>
            <a:r>
              <a:rPr lang="en-US" b="1"/>
              <a:t>Example: Increasing electricity production</a:t>
            </a:r>
            <a:endParaRPr lang="en-US"/>
          </a:p>
          <a:p>
            <a:pPr lvl="1"/>
            <a:r>
              <a:rPr lang="en-US"/>
              <a:t>More abstraction of water for cooling </a:t>
            </a:r>
          </a:p>
          <a:p>
            <a:pPr lvl="1"/>
            <a:r>
              <a:rPr lang="en-US"/>
              <a:t>Less water for other sectors and the environment</a:t>
            </a:r>
          </a:p>
          <a:p>
            <a:pPr lvl="1"/>
            <a:r>
              <a:rPr lang="en-US"/>
              <a:t>Less water security</a:t>
            </a:r>
          </a:p>
          <a:p>
            <a:endParaRPr lang="de-DE"/>
          </a:p>
        </p:txBody>
      </p:sp>
      <p:sp>
        <p:nvSpPr>
          <p:cNvPr id="4" name="Titel 3">
            <a:extLst>
              <a:ext uri="{FF2B5EF4-FFF2-40B4-BE49-F238E27FC236}">
                <a16:creationId xmlns:a16="http://schemas.microsoft.com/office/drawing/2014/main" id="{8B1D788F-35AA-44A3-8F84-9DA7A3C1A9EC}"/>
              </a:ext>
            </a:extLst>
          </p:cNvPr>
          <p:cNvSpPr>
            <a:spLocks noGrp="1"/>
          </p:cNvSpPr>
          <p:nvPr>
            <p:ph type="title"/>
          </p:nvPr>
        </p:nvSpPr>
        <p:spPr/>
        <p:txBody>
          <a:bodyPr>
            <a:normAutofit fontScale="90000"/>
          </a:bodyPr>
          <a:lstStyle/>
          <a:p>
            <a:r>
              <a:rPr lang="en-US"/>
              <a:t>Single-mindedly pursuing individual goals may interfere with other goals</a:t>
            </a:r>
            <a:endParaRPr lang="de-DE"/>
          </a:p>
        </p:txBody>
      </p:sp>
      <p:sp>
        <p:nvSpPr>
          <p:cNvPr id="5" name="Foliennummernplatzhalter 4">
            <a:extLst>
              <a:ext uri="{FF2B5EF4-FFF2-40B4-BE49-F238E27FC236}">
                <a16:creationId xmlns:a16="http://schemas.microsoft.com/office/drawing/2014/main" id="{52972755-F128-4432-BD71-0700846CA288}"/>
              </a:ext>
            </a:extLst>
          </p:cNvPr>
          <p:cNvSpPr>
            <a:spLocks noGrp="1"/>
          </p:cNvSpPr>
          <p:nvPr>
            <p:ph type="sldNum" sz="quarter" idx="16"/>
          </p:nvPr>
        </p:nvSpPr>
        <p:spPr/>
        <p:txBody>
          <a:bodyPr/>
          <a:lstStyle/>
          <a:p>
            <a:fld id="{CF23C0C3-F0EC-4AF0-84C8-08554CFEDD03}" type="slidenum">
              <a:rPr lang="en-GB" smtClean="0"/>
              <a:t>10</a:t>
            </a:fld>
            <a:endParaRPr lang="en-GB"/>
          </a:p>
        </p:txBody>
      </p:sp>
      <p:pic>
        <p:nvPicPr>
          <p:cNvPr id="6" name="Picture 2" descr="Untitled">
            <a:extLst>
              <a:ext uri="{FF2B5EF4-FFF2-40B4-BE49-F238E27FC236}">
                <a16:creationId xmlns:a16="http://schemas.microsoft.com/office/drawing/2014/main" id="{201C001E-F97E-4377-9778-7E0B77E8F208}"/>
              </a:ext>
            </a:extLst>
          </p:cNvPr>
          <p:cNvPicPr>
            <a:picLocks noGrp="1" noChangeAspect="1" noChangeArrowheads="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bwMode="auto">
          <a:xfrm>
            <a:off x="5111534" y="1638970"/>
            <a:ext cx="3489325" cy="2057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8360F200-D495-4E81-ABB2-A085761520C4}"/>
              </a:ext>
            </a:extLst>
          </p:cNvPr>
          <p:cNvSpPr txBox="1"/>
          <p:nvPr/>
        </p:nvSpPr>
        <p:spPr>
          <a:xfrm>
            <a:off x="5020574" y="3696370"/>
            <a:ext cx="3561228" cy="307777"/>
          </a:xfrm>
          <a:prstGeom prst="rect">
            <a:avLst/>
          </a:prstGeom>
          <a:noFill/>
        </p:spPr>
        <p:txBody>
          <a:bodyPr wrap="square" rtlCol="0">
            <a:spAutoFit/>
          </a:bodyPr>
          <a:lstStyle/>
          <a:p>
            <a:pPr algn="r"/>
            <a:r>
              <a:rPr lang="en-GB" sz="1400"/>
              <a:t>Source: U.S. Department of Energy, 2006</a:t>
            </a:r>
          </a:p>
        </p:txBody>
      </p:sp>
    </p:spTree>
    <p:extLst>
      <p:ext uri="{BB962C8B-B14F-4D97-AF65-F5344CB8AC3E}">
        <p14:creationId xmlns:p14="http://schemas.microsoft.com/office/powerpoint/2010/main" val="334397276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717702B-CFFE-4555-8AC3-F63165BB9912}"/>
              </a:ext>
            </a:extLst>
          </p:cNvPr>
          <p:cNvSpPr>
            <a:spLocks noGrp="1"/>
          </p:cNvSpPr>
          <p:nvPr>
            <p:ph type="body" sz="quarter" idx="13"/>
          </p:nvPr>
        </p:nvSpPr>
        <p:spPr>
          <a:xfrm>
            <a:off x="449817" y="1188000"/>
            <a:ext cx="4122182" cy="3495469"/>
          </a:xfrm>
        </p:spPr>
        <p:txBody>
          <a:bodyPr>
            <a:normAutofit lnSpcReduction="10000"/>
          </a:bodyPr>
          <a:lstStyle/>
          <a:p>
            <a:pPr marL="0" lvl="1" indent="0">
              <a:buNone/>
            </a:pPr>
            <a:endParaRPr lang="de-DE" b="1"/>
          </a:p>
          <a:p>
            <a:pPr marL="0" lvl="1" indent="0">
              <a:buNone/>
            </a:pPr>
            <a:r>
              <a:rPr lang="en-US" b="1"/>
              <a:t>Example: Intensifying agricultural production</a:t>
            </a:r>
            <a:endParaRPr lang="en-US"/>
          </a:p>
          <a:p>
            <a:pPr lvl="1"/>
            <a:r>
              <a:rPr lang="en-US"/>
              <a:t>More land used for growing food</a:t>
            </a:r>
          </a:p>
          <a:p>
            <a:pPr lvl="1"/>
            <a:r>
              <a:rPr lang="en-US"/>
              <a:t>Competition over land resources (e.g. biofuels vs. crops as food)</a:t>
            </a:r>
          </a:p>
          <a:p>
            <a:pPr lvl="1"/>
            <a:r>
              <a:rPr lang="en-US"/>
              <a:t>More use of </a:t>
            </a:r>
            <a:r>
              <a:rPr lang="en-US" err="1"/>
              <a:t>fertilisers</a:t>
            </a:r>
            <a:r>
              <a:rPr lang="en-US"/>
              <a:t> </a:t>
            </a:r>
          </a:p>
          <a:p>
            <a:pPr lvl="1"/>
            <a:r>
              <a:rPr lang="en-US"/>
              <a:t>Contamination of water resources</a:t>
            </a:r>
          </a:p>
          <a:p>
            <a:pPr lvl="1"/>
            <a:r>
              <a:rPr lang="en-US"/>
              <a:t>Less water security downstream</a:t>
            </a:r>
          </a:p>
          <a:p>
            <a:pPr marL="0" lvl="1" indent="0">
              <a:buNone/>
            </a:pPr>
            <a:r>
              <a:rPr lang="en-US">
                <a:solidFill>
                  <a:srgbClr val="996633"/>
                </a:solidFill>
                <a:sym typeface="Wingdings" panose="05000000000000000000" pitchFamily="2" charset="2"/>
              </a:rPr>
              <a:t> Need for a systematic WEF Nexus approach!</a:t>
            </a:r>
          </a:p>
          <a:p>
            <a:endParaRPr lang="de-DE"/>
          </a:p>
        </p:txBody>
      </p:sp>
      <p:sp>
        <p:nvSpPr>
          <p:cNvPr id="4" name="Titel 3">
            <a:extLst>
              <a:ext uri="{FF2B5EF4-FFF2-40B4-BE49-F238E27FC236}">
                <a16:creationId xmlns:a16="http://schemas.microsoft.com/office/drawing/2014/main" id="{8B1D788F-35AA-44A3-8F84-9DA7A3C1A9EC}"/>
              </a:ext>
            </a:extLst>
          </p:cNvPr>
          <p:cNvSpPr>
            <a:spLocks noGrp="1"/>
          </p:cNvSpPr>
          <p:nvPr>
            <p:ph type="title"/>
          </p:nvPr>
        </p:nvSpPr>
        <p:spPr>
          <a:xfrm>
            <a:off x="449817" y="709995"/>
            <a:ext cx="8567183" cy="540544"/>
          </a:xfrm>
        </p:spPr>
        <p:txBody>
          <a:bodyPr>
            <a:normAutofit fontScale="90000"/>
          </a:bodyPr>
          <a:lstStyle/>
          <a:p>
            <a:r>
              <a:rPr lang="en-US"/>
              <a:t>Single-mindedly pursuing individual goals may interfere with other goals</a:t>
            </a:r>
            <a:endParaRPr lang="de-DE"/>
          </a:p>
        </p:txBody>
      </p:sp>
      <p:sp>
        <p:nvSpPr>
          <p:cNvPr id="5" name="Foliennummernplatzhalter 4">
            <a:extLst>
              <a:ext uri="{FF2B5EF4-FFF2-40B4-BE49-F238E27FC236}">
                <a16:creationId xmlns:a16="http://schemas.microsoft.com/office/drawing/2014/main" id="{52972755-F128-4432-BD71-0700846CA288}"/>
              </a:ext>
            </a:extLst>
          </p:cNvPr>
          <p:cNvSpPr>
            <a:spLocks noGrp="1"/>
          </p:cNvSpPr>
          <p:nvPr>
            <p:ph type="sldNum" sz="quarter" idx="16"/>
          </p:nvPr>
        </p:nvSpPr>
        <p:spPr/>
        <p:txBody>
          <a:bodyPr/>
          <a:lstStyle/>
          <a:p>
            <a:fld id="{CF23C0C3-F0EC-4AF0-84C8-08554CFEDD03}" type="slidenum">
              <a:rPr lang="en-GB" smtClean="0"/>
              <a:t>11</a:t>
            </a:fld>
            <a:endParaRPr lang="en-GB"/>
          </a:p>
        </p:txBody>
      </p:sp>
      <p:pic>
        <p:nvPicPr>
          <p:cNvPr id="7" name="Picture 4" descr="Image result for fertilizer use pollution water cycle">
            <a:extLst>
              <a:ext uri="{FF2B5EF4-FFF2-40B4-BE49-F238E27FC236}">
                <a16:creationId xmlns:a16="http://schemas.microsoft.com/office/drawing/2014/main" id="{5EA82864-FEAF-4184-BD29-953FF14E2DD2}"/>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4658884" y="1652361"/>
            <a:ext cx="4035299" cy="2379321"/>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AE937888-276E-4F62-969A-51FB21E8BADD}"/>
              </a:ext>
            </a:extLst>
          </p:cNvPr>
          <p:cNvSpPr txBox="1"/>
          <p:nvPr/>
        </p:nvSpPr>
        <p:spPr>
          <a:xfrm>
            <a:off x="6636784" y="4031682"/>
            <a:ext cx="2057399" cy="307777"/>
          </a:xfrm>
          <a:prstGeom prst="rect">
            <a:avLst/>
          </a:prstGeom>
          <a:noFill/>
        </p:spPr>
        <p:txBody>
          <a:bodyPr wrap="square" rtlCol="0">
            <a:spAutoFit/>
          </a:bodyPr>
          <a:lstStyle/>
          <a:p>
            <a:pPr algn="r"/>
            <a:r>
              <a:rPr lang="en-GB" sz="1400"/>
              <a:t>Source: </a:t>
            </a:r>
            <a:r>
              <a:rPr lang="en-GB" sz="1400" err="1"/>
              <a:t>LaB</a:t>
            </a:r>
            <a:r>
              <a:rPr lang="en-GB" sz="1400"/>
              <a:t>, 2010</a:t>
            </a:r>
          </a:p>
        </p:txBody>
      </p:sp>
    </p:spTree>
    <p:extLst>
      <p:ext uri="{BB962C8B-B14F-4D97-AF65-F5344CB8AC3E}">
        <p14:creationId xmlns:p14="http://schemas.microsoft.com/office/powerpoint/2010/main" val="205058591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E846B63-8B22-4C2A-9C00-60E22F3FD6E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27043" y="2571750"/>
            <a:ext cx="6858000" cy="5143500"/>
          </a:xfrm>
          <a:prstGeom prst="rect">
            <a:avLst/>
          </a:prstGeom>
        </p:spPr>
      </p:pic>
      <p:sp>
        <p:nvSpPr>
          <p:cNvPr id="2" name="Titel 1">
            <a:extLst>
              <a:ext uri="{FF2B5EF4-FFF2-40B4-BE49-F238E27FC236}">
                <a16:creationId xmlns:a16="http://schemas.microsoft.com/office/drawing/2014/main" id="{06BF299A-84B6-4CF8-8DE1-42EB727AC9C9}"/>
              </a:ext>
            </a:extLst>
          </p:cNvPr>
          <p:cNvSpPr>
            <a:spLocks noGrp="1"/>
          </p:cNvSpPr>
          <p:nvPr>
            <p:ph type="title"/>
          </p:nvPr>
        </p:nvSpPr>
        <p:spPr>
          <a:xfrm>
            <a:off x="449818" y="733783"/>
            <a:ext cx="8244364" cy="764825"/>
          </a:xfrm>
        </p:spPr>
        <p:txBody>
          <a:bodyPr/>
          <a:lstStyle/>
          <a:p>
            <a:r>
              <a:rPr lang="de-DE" sz="2300" b="1"/>
              <a:t>Time for a quick </a:t>
            </a:r>
            <a:r>
              <a:rPr lang="en-GB" sz="2300" b="1"/>
              <a:t>quiz</a:t>
            </a:r>
            <a:r>
              <a:rPr lang="de-DE" sz="2300" b="1"/>
              <a:t> game</a:t>
            </a:r>
            <a:r>
              <a:rPr lang="de-DE"/>
              <a:t>!</a:t>
            </a:r>
            <a:br>
              <a:rPr lang="de-DE"/>
            </a:br>
            <a:r>
              <a:rPr lang="en-US" sz="2000" b="1"/>
              <a:t>How closely are the WEF sectors interrelated globally?</a:t>
            </a:r>
            <a:endParaRPr lang="de-DE" b="1">
              <a:highlight>
                <a:srgbClr val="FFFF00"/>
              </a:highlight>
            </a:endParaRPr>
          </a:p>
        </p:txBody>
      </p:sp>
      <p:sp>
        <p:nvSpPr>
          <p:cNvPr id="3" name="Textplatzhalter 1">
            <a:extLst>
              <a:ext uri="{FF2B5EF4-FFF2-40B4-BE49-F238E27FC236}">
                <a16:creationId xmlns:a16="http://schemas.microsoft.com/office/drawing/2014/main" id="{5F617703-9BFA-463B-A2C4-65BD07EF80A3}"/>
              </a:ext>
            </a:extLst>
          </p:cNvPr>
          <p:cNvSpPr txBox="1">
            <a:spLocks/>
          </p:cNvSpPr>
          <p:nvPr/>
        </p:nvSpPr>
        <p:spPr>
          <a:xfrm>
            <a:off x="879027" y="1791478"/>
            <a:ext cx="7172684" cy="2553595"/>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r>
              <a:rPr lang="en-US"/>
              <a:t>How much water does agriculture withdraw (as a % of total global freshwater withdrawals)?</a:t>
            </a:r>
          </a:p>
          <a:p>
            <a:pPr marL="457200" lvl="1" indent="-457200">
              <a:buFont typeface="+mj-lt"/>
              <a:buAutoNum type="arabicPeriod"/>
            </a:pPr>
            <a:r>
              <a:rPr lang="en-US"/>
              <a:t>How much water does the energy sector withdraw (as a % of total global freshwater withdrawals)?</a:t>
            </a:r>
          </a:p>
          <a:p>
            <a:pPr marL="457200" lvl="1" indent="-457200">
              <a:buFont typeface="+mj-lt"/>
              <a:buAutoNum type="arabicPeriod"/>
            </a:pPr>
            <a:r>
              <a:rPr lang="en-US"/>
              <a:t>How much energy do agriculture &amp; food chain account for (as a % of global energy demand)?  </a:t>
            </a:r>
            <a:endParaRPr lang="de-DE"/>
          </a:p>
        </p:txBody>
      </p:sp>
      <p:sp>
        <p:nvSpPr>
          <p:cNvPr id="6" name="Ellipse 5">
            <a:extLst>
              <a:ext uri="{FF2B5EF4-FFF2-40B4-BE49-F238E27FC236}">
                <a16:creationId xmlns:a16="http://schemas.microsoft.com/office/drawing/2014/main" id="{A692C019-3B25-4130-9B85-32BB4FE5F58F}"/>
              </a:ext>
            </a:extLst>
          </p:cNvPr>
          <p:cNvSpPr/>
          <p:nvPr/>
        </p:nvSpPr>
        <p:spPr>
          <a:xfrm>
            <a:off x="8108517" y="2278880"/>
            <a:ext cx="492829" cy="482821"/>
          </a:xfrm>
          <a:prstGeom prst="ellipse">
            <a:avLst/>
          </a:prstGeom>
          <a:blipFill>
            <a:blip r:embed="rId4">
              <a:extLs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Tree>
    <p:extLst>
      <p:ext uri="{BB962C8B-B14F-4D97-AF65-F5344CB8AC3E}">
        <p14:creationId xmlns:p14="http://schemas.microsoft.com/office/powerpoint/2010/main" val="151972140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a:extLst>
              <a:ext uri="{FF2B5EF4-FFF2-40B4-BE49-F238E27FC236}">
                <a16:creationId xmlns:a16="http://schemas.microsoft.com/office/drawing/2014/main" id="{41EFE9EC-7329-416D-9BC0-3D1A13A8E6BA}"/>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rcRect/>
          <a:stretch>
            <a:fillRect/>
          </a:stretch>
        </p:blipFill>
        <p:spPr>
          <a:xfrm>
            <a:off x="4481199" y="179908"/>
            <a:ext cx="4212984" cy="5292236"/>
          </a:xfrm>
        </p:spPr>
      </p:pic>
      <p:sp>
        <p:nvSpPr>
          <p:cNvPr id="3" name="Textplatzhalter 2">
            <a:extLst>
              <a:ext uri="{FF2B5EF4-FFF2-40B4-BE49-F238E27FC236}">
                <a16:creationId xmlns:a16="http://schemas.microsoft.com/office/drawing/2014/main" id="{9B91407F-C982-4DE5-8A84-F9F6B430F37B}"/>
              </a:ext>
            </a:extLst>
          </p:cNvPr>
          <p:cNvSpPr>
            <a:spLocks noGrp="1"/>
          </p:cNvSpPr>
          <p:nvPr>
            <p:ph type="body" sz="quarter" idx="13"/>
          </p:nvPr>
        </p:nvSpPr>
        <p:spPr>
          <a:xfrm>
            <a:off x="449817" y="1630380"/>
            <a:ext cx="3979308" cy="2763026"/>
          </a:xfrm>
        </p:spPr>
        <p:txBody>
          <a:bodyPr vert="horz" lIns="91440" tIns="45720" rIns="91440" bIns="45720" rtlCol="0" anchor="t">
            <a:normAutofit lnSpcReduction="10000"/>
          </a:bodyPr>
          <a:lstStyle/>
          <a:p>
            <a:r>
              <a:rPr lang="en-US" dirty="0"/>
              <a:t>Examples of interconnections:</a:t>
            </a:r>
          </a:p>
          <a:p>
            <a:pPr lvl="1"/>
            <a:r>
              <a:rPr lang="en-US" dirty="0"/>
              <a:t>Agriculture accounts for 70% of total global freshwater withdrawals</a:t>
            </a:r>
          </a:p>
          <a:p>
            <a:pPr lvl="1"/>
            <a:r>
              <a:rPr lang="en-US" dirty="0">
                <a:latin typeface="Calibri"/>
                <a:cs typeface="Calibri"/>
              </a:rPr>
              <a:t>The energy sector accounts for about 10- 15% of the global freshwater withdrawal </a:t>
            </a:r>
            <a:endParaRPr lang="en-US" dirty="0"/>
          </a:p>
          <a:p>
            <a:pPr lvl="1"/>
            <a:r>
              <a:rPr lang="en-US" dirty="0"/>
              <a:t>Agriculture &amp; food chain account for 33% of global energy demand </a:t>
            </a:r>
          </a:p>
          <a:p>
            <a:endParaRPr lang="de-DE" dirty="0"/>
          </a:p>
        </p:txBody>
      </p:sp>
      <p:sp>
        <p:nvSpPr>
          <p:cNvPr id="4" name="Titel 3">
            <a:extLst>
              <a:ext uri="{FF2B5EF4-FFF2-40B4-BE49-F238E27FC236}">
                <a16:creationId xmlns:a16="http://schemas.microsoft.com/office/drawing/2014/main" id="{57D3BD50-A9EF-4716-BDC2-3EBA343A2044}"/>
              </a:ext>
            </a:extLst>
          </p:cNvPr>
          <p:cNvSpPr>
            <a:spLocks noGrp="1"/>
          </p:cNvSpPr>
          <p:nvPr>
            <p:ph type="title"/>
          </p:nvPr>
        </p:nvSpPr>
        <p:spPr/>
        <p:txBody>
          <a:bodyPr>
            <a:normAutofit fontScale="90000"/>
          </a:bodyPr>
          <a:lstStyle/>
          <a:p>
            <a:r>
              <a:rPr lang="en-US"/>
              <a:t>The WEF sectors are closely related</a:t>
            </a:r>
            <a:endParaRPr lang="de-DE"/>
          </a:p>
        </p:txBody>
      </p:sp>
      <p:sp>
        <p:nvSpPr>
          <p:cNvPr id="5" name="Foliennummernplatzhalter 4">
            <a:extLst>
              <a:ext uri="{FF2B5EF4-FFF2-40B4-BE49-F238E27FC236}">
                <a16:creationId xmlns:a16="http://schemas.microsoft.com/office/drawing/2014/main" id="{BCD33616-36D2-4ADA-BC19-D4C5BEBAF1CB}"/>
              </a:ext>
            </a:extLst>
          </p:cNvPr>
          <p:cNvSpPr>
            <a:spLocks noGrp="1"/>
          </p:cNvSpPr>
          <p:nvPr>
            <p:ph type="sldNum" sz="quarter" idx="17"/>
          </p:nvPr>
        </p:nvSpPr>
        <p:spPr/>
        <p:txBody>
          <a:bodyPr/>
          <a:lstStyle/>
          <a:p>
            <a:fld id="{CF23C0C3-F0EC-4AF0-84C8-08554CFEDD03}" type="slidenum">
              <a:rPr lang="en-GB" smtClean="0"/>
              <a:t>13</a:t>
            </a:fld>
            <a:endParaRPr lang="en-GB"/>
          </a:p>
        </p:txBody>
      </p:sp>
      <p:sp>
        <p:nvSpPr>
          <p:cNvPr id="8" name="Textfeld 7">
            <a:extLst>
              <a:ext uri="{FF2B5EF4-FFF2-40B4-BE49-F238E27FC236}">
                <a16:creationId xmlns:a16="http://schemas.microsoft.com/office/drawing/2014/main" id="{371C693F-A464-4C6F-9E47-5FB646802515}"/>
              </a:ext>
            </a:extLst>
          </p:cNvPr>
          <p:cNvSpPr txBox="1"/>
          <p:nvPr/>
        </p:nvSpPr>
        <p:spPr>
          <a:xfrm>
            <a:off x="6054177" y="4753743"/>
            <a:ext cx="1067028" cy="276999"/>
          </a:xfrm>
          <a:prstGeom prst="rect">
            <a:avLst/>
          </a:prstGeom>
          <a:noFill/>
        </p:spPr>
        <p:txBody>
          <a:bodyPr wrap="square" rtlCol="0">
            <a:spAutoFit/>
          </a:bodyPr>
          <a:lstStyle/>
          <a:p>
            <a:pPr algn="r"/>
            <a:r>
              <a:rPr lang="en-GB" sz="1200" dirty="0"/>
              <a:t>GWP, 2019</a:t>
            </a:r>
          </a:p>
        </p:txBody>
      </p:sp>
    </p:spTree>
    <p:extLst>
      <p:ext uri="{BB962C8B-B14F-4D97-AF65-F5344CB8AC3E}">
        <p14:creationId xmlns:p14="http://schemas.microsoft.com/office/powerpoint/2010/main" val="28688877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sky, nature, mountain, reef&#10;&#10;Description automatically generated">
            <a:extLst>
              <a:ext uri="{FF2B5EF4-FFF2-40B4-BE49-F238E27FC236}">
                <a16:creationId xmlns:a16="http://schemas.microsoft.com/office/drawing/2014/main" id="{895E2A45-36C3-4C59-982B-1D7CAFE0720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582930" y="1485121"/>
            <a:ext cx="4129884" cy="2845154"/>
          </a:xfrm>
        </p:spPr>
      </p:pic>
      <p:sp>
        <p:nvSpPr>
          <p:cNvPr id="3" name="Text Placeholder 2">
            <a:extLst>
              <a:ext uri="{FF2B5EF4-FFF2-40B4-BE49-F238E27FC236}">
                <a16:creationId xmlns:a16="http://schemas.microsoft.com/office/drawing/2014/main" id="{1A7642A2-3AB9-49D6-9737-8563DEF1C81F}"/>
              </a:ext>
            </a:extLst>
          </p:cNvPr>
          <p:cNvSpPr>
            <a:spLocks noGrp="1"/>
          </p:cNvSpPr>
          <p:nvPr>
            <p:ph type="body" sz="quarter" idx="11"/>
          </p:nvPr>
        </p:nvSpPr>
        <p:spPr>
          <a:xfrm>
            <a:off x="5208367" y="1506387"/>
            <a:ext cx="3830637" cy="2556945"/>
          </a:xfrm>
        </p:spPr>
        <p:txBody>
          <a:bodyPr>
            <a:noAutofit/>
          </a:bodyPr>
          <a:lstStyle/>
          <a:p>
            <a:r>
              <a:rPr lang="en-US"/>
              <a:t>The WEF Nexus provides a holistic and integrated approach in order to secure access to water, energy and food in the long term.</a:t>
            </a:r>
            <a:endParaRPr lang="en-GB"/>
          </a:p>
          <a:p>
            <a:endParaRPr lang="en-GB" sz="800"/>
          </a:p>
          <a:p>
            <a:r>
              <a:rPr lang="en-GB" sz="1800" b="1"/>
              <a:t>– Global Nexus Secretariat, 2020</a:t>
            </a:r>
          </a:p>
        </p:txBody>
      </p:sp>
      <p:sp>
        <p:nvSpPr>
          <p:cNvPr id="4" name="Text Placeholder 3">
            <a:extLst>
              <a:ext uri="{FF2B5EF4-FFF2-40B4-BE49-F238E27FC236}">
                <a16:creationId xmlns:a16="http://schemas.microsoft.com/office/drawing/2014/main" id="{E07C33F8-EAE3-46F9-989A-F37E727C2D5F}"/>
              </a:ext>
            </a:extLst>
          </p:cNvPr>
          <p:cNvSpPr>
            <a:spLocks noGrp="1"/>
          </p:cNvSpPr>
          <p:nvPr>
            <p:ph type="body" sz="quarter" idx="12"/>
          </p:nvPr>
        </p:nvSpPr>
        <p:spPr>
          <a:xfrm>
            <a:off x="450000" y="576000"/>
            <a:ext cx="4902835" cy="573172"/>
          </a:xfrm>
        </p:spPr>
        <p:txBody>
          <a:bodyPr>
            <a:normAutofit fontScale="85000" lnSpcReduction="10000"/>
          </a:bodyPr>
          <a:lstStyle/>
          <a:p>
            <a:r>
              <a:rPr lang="en-US"/>
              <a:t>What is the WEF Nexus approach?</a:t>
            </a:r>
            <a:endParaRPr lang="en-GB"/>
          </a:p>
        </p:txBody>
      </p:sp>
    </p:spTree>
    <p:extLst>
      <p:ext uri="{BB962C8B-B14F-4D97-AF65-F5344CB8AC3E}">
        <p14:creationId xmlns:p14="http://schemas.microsoft.com/office/powerpoint/2010/main" val="29418147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C738B99-EB53-4111-82E3-A155D96E6A49}"/>
              </a:ext>
            </a:extLst>
          </p:cNvPr>
          <p:cNvSpPr>
            <a:spLocks noGrp="1"/>
          </p:cNvSpPr>
          <p:nvPr>
            <p:ph type="title"/>
          </p:nvPr>
        </p:nvSpPr>
        <p:spPr/>
        <p:txBody>
          <a:bodyPr/>
          <a:lstStyle/>
          <a:p>
            <a:r>
              <a:rPr lang="en-US"/>
              <a:t>WEF Nexus from the ecosystem perspective</a:t>
            </a:r>
            <a:endParaRPr lang="de-DE"/>
          </a:p>
        </p:txBody>
      </p:sp>
      <p:sp>
        <p:nvSpPr>
          <p:cNvPr id="4" name="Foliennummernplatzhalter 3">
            <a:extLst>
              <a:ext uri="{FF2B5EF4-FFF2-40B4-BE49-F238E27FC236}">
                <a16:creationId xmlns:a16="http://schemas.microsoft.com/office/drawing/2014/main" id="{1230C482-6635-4697-B182-D519C5B05139}"/>
              </a:ext>
            </a:extLst>
          </p:cNvPr>
          <p:cNvSpPr>
            <a:spLocks noGrp="1"/>
          </p:cNvSpPr>
          <p:nvPr>
            <p:ph type="sldNum" sz="quarter" idx="16"/>
          </p:nvPr>
        </p:nvSpPr>
        <p:spPr/>
        <p:txBody>
          <a:bodyPr/>
          <a:lstStyle/>
          <a:p>
            <a:fld id="{CF23C0C3-F0EC-4AF0-84C8-08554CFEDD03}" type="slidenum">
              <a:rPr lang="en-GB" smtClean="0"/>
              <a:t>15</a:t>
            </a:fld>
            <a:endParaRPr lang="en-GB"/>
          </a:p>
        </p:txBody>
      </p:sp>
      <p:pic>
        <p:nvPicPr>
          <p:cNvPr id="6" name="Picture 2">
            <a:extLst>
              <a:ext uri="{FF2B5EF4-FFF2-40B4-BE49-F238E27FC236}">
                <a16:creationId xmlns:a16="http://schemas.microsoft.com/office/drawing/2014/main" id="{1E1E101A-D637-49E2-BCC4-2135A8E0E6F9}"/>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20212" y="1039162"/>
            <a:ext cx="3951788" cy="352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a:extLst>
              <a:ext uri="{FF2B5EF4-FFF2-40B4-BE49-F238E27FC236}">
                <a16:creationId xmlns:a16="http://schemas.microsoft.com/office/drawing/2014/main" id="{4286DE10-2366-4780-A124-54429894494E}"/>
              </a:ext>
            </a:extLst>
          </p:cNvPr>
          <p:cNvSpPr txBox="1"/>
          <p:nvPr/>
        </p:nvSpPr>
        <p:spPr>
          <a:xfrm>
            <a:off x="2596106" y="4497944"/>
            <a:ext cx="1168400" cy="276999"/>
          </a:xfrm>
          <a:prstGeom prst="rect">
            <a:avLst/>
          </a:prstGeom>
          <a:noFill/>
        </p:spPr>
        <p:txBody>
          <a:bodyPr wrap="square" rtlCol="0">
            <a:spAutoFit/>
          </a:bodyPr>
          <a:lstStyle/>
          <a:p>
            <a:pPr algn="r"/>
            <a:r>
              <a:rPr lang="de-DE" sz="1200"/>
              <a:t>GIZ, 2016</a:t>
            </a:r>
            <a:endParaRPr lang="en-GB" sz="1200"/>
          </a:p>
        </p:txBody>
      </p:sp>
      <p:sp>
        <p:nvSpPr>
          <p:cNvPr id="5" name="Textfeld 4">
            <a:extLst>
              <a:ext uri="{FF2B5EF4-FFF2-40B4-BE49-F238E27FC236}">
                <a16:creationId xmlns:a16="http://schemas.microsoft.com/office/drawing/2014/main" id="{A5993AB5-6B1A-4C4E-A63A-4FA23DC4D163}"/>
              </a:ext>
            </a:extLst>
          </p:cNvPr>
          <p:cNvSpPr txBox="1"/>
          <p:nvPr/>
        </p:nvSpPr>
        <p:spPr>
          <a:xfrm>
            <a:off x="4598320" y="1381462"/>
            <a:ext cx="4500428" cy="1554272"/>
          </a:xfrm>
          <a:prstGeom prst="rect">
            <a:avLst/>
          </a:prstGeom>
          <a:noFill/>
          <a:ln>
            <a:noFill/>
          </a:ln>
        </p:spPr>
        <p:txBody>
          <a:bodyPr wrap="square" rtlCol="0">
            <a:spAutoFit/>
          </a:bodyPr>
          <a:lstStyle/>
          <a:p>
            <a:pPr marL="273050" marR="0" lvl="1" indent="-27305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r>
              <a:rPr lang="en-US" sz="2000">
                <a:solidFill>
                  <a:prstClr val="black"/>
                </a:solidFill>
                <a:latin typeface="Calibri" panose="020F0502020204030204" pitchFamily="34" charset="0"/>
                <a:cs typeface="Calibri" panose="020F0502020204030204" pitchFamily="34" charset="0"/>
              </a:rPr>
              <a:t>Ecosystems take a central role in this WEF Nexus concept</a:t>
            </a:r>
          </a:p>
          <a:p>
            <a:pPr marL="273050" marR="0" lvl="1" indent="-27305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r>
              <a:rPr lang="en-US" sz="2000">
                <a:solidFill>
                  <a:prstClr val="black"/>
                </a:solidFill>
                <a:latin typeface="Calibri" panose="020F0502020204030204" pitchFamily="34" charset="0"/>
                <a:cs typeface="Calibri" panose="020F0502020204030204" pitchFamily="34" charset="0"/>
              </a:rPr>
              <a:t>B</a:t>
            </a:r>
            <a:r>
              <a:rPr kumimoji="0" lang="en-US" sz="2000" b="0" i="0" u="none" strike="noStrike" kern="1200" cap="none" spc="0" normalizeH="0" baseline="0">
                <a:ln>
                  <a:noFill/>
                </a:ln>
                <a:solidFill>
                  <a:prstClr val="black"/>
                </a:solidFill>
                <a:effectLst/>
                <a:uLnTx/>
                <a:uFillTx/>
                <a:latin typeface="Calibri" panose="020F0502020204030204" pitchFamily="34" charset="0"/>
                <a:ea typeface="+mn-ea"/>
                <a:cs typeface="Calibri" panose="020F0502020204030204" pitchFamily="34" charset="0"/>
              </a:rPr>
              <a:t>ut there are numerous </a:t>
            </a:r>
            <a:r>
              <a:rPr kumimoji="0" lang="en-US" sz="2000" b="0" i="0" u="none" strike="noStrike" kern="1200" cap="none" spc="0" normalizeH="0" baseline="0">
                <a:ln>
                  <a:noFill/>
                </a:ln>
                <a:solidFill>
                  <a:prstClr val="black"/>
                </a:solidFill>
                <a:effectLst/>
                <a:uLnTx/>
                <a:uFillTx/>
                <a:latin typeface="Calibri" panose="020F0502020204030204" pitchFamily="34" charset="0"/>
                <a:cs typeface="Calibri" panose="020F0502020204030204" pitchFamily="34" charset="0"/>
              </a:rPr>
              <a:t>other frameworks (check out resources at: </a:t>
            </a:r>
            <a:r>
              <a:rPr lang="en-US" sz="2000" baseline="0">
                <a:solidFill>
                  <a:srgbClr val="004C82"/>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https://www.water-energy-food.org/</a:t>
            </a:r>
            <a:r>
              <a:rPr lang="en-US" sz="2000" baseline="0">
                <a:solidFill>
                  <a:srgbClr val="004C82"/>
                </a:solidFill>
                <a:latin typeface="Calibri" panose="020F0502020204030204" pitchFamily="34" charset="0"/>
                <a:cs typeface="Calibri" panose="020F0502020204030204" pitchFamily="34" charset="0"/>
              </a:rPr>
              <a:t>) </a:t>
            </a:r>
            <a:endParaRPr lang="en-US" sz="2000">
              <a:solidFill>
                <a:srgbClr val="004C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7954211"/>
      </p:ext>
    </p:extLst>
  </p:cSld>
  <p:clrMapOvr>
    <a:overrideClrMapping bg1="lt1" tx1="dk1" bg2="lt2" tx2="dk2" accent1="accent1" accent2="accent2" accent3="accent3" accent4="accent4" accent5="accent5" accent6="accent6" hlink="hlink" folHlink="folHlink"/>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B187-4F0D-48E6-9885-D8B702CD45DB}"/>
              </a:ext>
            </a:extLst>
          </p:cNvPr>
          <p:cNvSpPr>
            <a:spLocks noGrp="1"/>
          </p:cNvSpPr>
          <p:nvPr>
            <p:ph type="title"/>
          </p:nvPr>
        </p:nvSpPr>
        <p:spPr>
          <a:xfrm>
            <a:off x="429938" y="576000"/>
            <a:ext cx="8567183" cy="540544"/>
          </a:xfrm>
        </p:spPr>
        <p:txBody>
          <a:bodyPr>
            <a:normAutofit/>
          </a:bodyPr>
          <a:lstStyle/>
          <a:p>
            <a:r>
              <a:rPr lang="en-US"/>
              <a:t>What does the WEF Nexus approach provide?</a:t>
            </a:r>
            <a:endParaRPr lang="en-GB"/>
          </a:p>
        </p:txBody>
      </p:sp>
      <p:sp>
        <p:nvSpPr>
          <p:cNvPr id="3" name="Slide Number Placeholder 2">
            <a:extLst>
              <a:ext uri="{FF2B5EF4-FFF2-40B4-BE49-F238E27FC236}">
                <a16:creationId xmlns:a16="http://schemas.microsoft.com/office/drawing/2014/main" id="{3B97B9A1-E582-4BFE-8DCB-817938E3EC83}"/>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16</a:t>
            </a:fld>
            <a:endParaRPr lang="en-GB"/>
          </a:p>
        </p:txBody>
      </p:sp>
      <p:grpSp>
        <p:nvGrpSpPr>
          <p:cNvPr id="10" name="Group 9">
            <a:extLst>
              <a:ext uri="{FF2B5EF4-FFF2-40B4-BE49-F238E27FC236}">
                <a16:creationId xmlns:a16="http://schemas.microsoft.com/office/drawing/2014/main" id="{D2D8ADF7-86DF-411D-8371-C58899888780}"/>
              </a:ext>
            </a:extLst>
          </p:cNvPr>
          <p:cNvGrpSpPr/>
          <p:nvPr/>
        </p:nvGrpSpPr>
        <p:grpSpPr>
          <a:xfrm>
            <a:off x="3057813" y="1635407"/>
            <a:ext cx="3133887" cy="2115958"/>
            <a:chOff x="3057813" y="1635407"/>
            <a:chExt cx="3133887" cy="2115958"/>
          </a:xfrm>
        </p:grpSpPr>
        <p:pic>
          <p:nvPicPr>
            <p:cNvPr id="8" name="Picture 7" descr="Icon, circle&#10;&#10;Description automatically generated">
              <a:extLst>
                <a:ext uri="{FF2B5EF4-FFF2-40B4-BE49-F238E27FC236}">
                  <a16:creationId xmlns:a16="http://schemas.microsoft.com/office/drawing/2014/main" id="{B011CC7E-BBF5-4090-BBC9-299041223E7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57813" y="1635407"/>
              <a:ext cx="3133887" cy="2115958"/>
            </a:xfrm>
            <a:prstGeom prst="rect">
              <a:avLst/>
            </a:prstGeom>
          </p:spPr>
        </p:pic>
        <p:sp>
          <p:nvSpPr>
            <p:cNvPr id="13" name="TextBox 12">
              <a:extLst>
                <a:ext uri="{FF2B5EF4-FFF2-40B4-BE49-F238E27FC236}">
                  <a16:creationId xmlns:a16="http://schemas.microsoft.com/office/drawing/2014/main" id="{5502E26A-7C37-447D-9241-A6BD5FAE062B}"/>
                </a:ext>
              </a:extLst>
            </p:cNvPr>
            <p:cNvSpPr txBox="1"/>
            <p:nvPr/>
          </p:nvSpPr>
          <p:spPr>
            <a:xfrm>
              <a:off x="3504768" y="2249070"/>
              <a:ext cx="2134464" cy="646331"/>
            </a:xfrm>
            <a:prstGeom prst="rect">
              <a:avLst/>
            </a:prstGeom>
            <a:noFill/>
          </p:spPr>
          <p:txBody>
            <a:bodyPr wrap="square" rtlCol="0">
              <a:spAutoFit/>
            </a:bodyPr>
            <a:lstStyle/>
            <a:p>
              <a:pPr algn="ctr"/>
              <a:r>
                <a:rPr lang="en-GB" sz="1200" b="1">
                  <a:solidFill>
                    <a:srgbClr val="575756"/>
                  </a:solidFill>
                  <a:latin typeface="Calibri" panose="020F0502020204030204" pitchFamily="34" charset="0"/>
                  <a:cs typeface="Calibri" panose="020F0502020204030204" pitchFamily="34" charset="0"/>
                </a:rPr>
                <a:t>Promotion of policy coherence and  multi-sectoral cooperation </a:t>
              </a:r>
            </a:p>
          </p:txBody>
        </p:sp>
      </p:grpSp>
      <p:grpSp>
        <p:nvGrpSpPr>
          <p:cNvPr id="17" name="Group 16">
            <a:extLst>
              <a:ext uri="{FF2B5EF4-FFF2-40B4-BE49-F238E27FC236}">
                <a16:creationId xmlns:a16="http://schemas.microsoft.com/office/drawing/2014/main" id="{219BE9AE-2334-4192-8286-2F12002C0765}"/>
              </a:ext>
            </a:extLst>
          </p:cNvPr>
          <p:cNvGrpSpPr/>
          <p:nvPr/>
        </p:nvGrpSpPr>
        <p:grpSpPr>
          <a:xfrm>
            <a:off x="6263058" y="1698351"/>
            <a:ext cx="2738381" cy="1932436"/>
            <a:chOff x="6263058" y="1698351"/>
            <a:chExt cx="2738381" cy="1932436"/>
          </a:xfrm>
        </p:grpSpPr>
        <p:pic>
          <p:nvPicPr>
            <p:cNvPr id="15" name="Picture 14" descr="A picture containing icon&#10;&#10;Description automatically generated">
              <a:extLst>
                <a:ext uri="{FF2B5EF4-FFF2-40B4-BE49-F238E27FC236}">
                  <a16:creationId xmlns:a16="http://schemas.microsoft.com/office/drawing/2014/main" id="{7044CB7F-4EEB-4320-8CD2-C75D5526667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16" name="TextBox 15">
              <a:extLst>
                <a:ext uri="{FF2B5EF4-FFF2-40B4-BE49-F238E27FC236}">
                  <a16:creationId xmlns:a16="http://schemas.microsoft.com/office/drawing/2014/main" id="{AA260166-645C-43E6-A912-AF64984057A2}"/>
                </a:ext>
              </a:extLst>
            </p:cNvPr>
            <p:cNvSpPr txBox="1"/>
            <p:nvPr/>
          </p:nvSpPr>
          <p:spPr>
            <a:xfrm>
              <a:off x="6427037" y="2242387"/>
              <a:ext cx="2134464" cy="461665"/>
            </a:xfrm>
            <a:prstGeom prst="rect">
              <a:avLst/>
            </a:prstGeom>
            <a:noFill/>
          </p:spPr>
          <p:txBody>
            <a:bodyPr wrap="square" rtlCol="0">
              <a:spAutoFit/>
            </a:bodyPr>
            <a:lstStyle/>
            <a:p>
              <a:pPr algn="ctr"/>
              <a:r>
                <a:rPr lang="en-GB" sz="1200" b="1">
                  <a:solidFill>
                    <a:srgbClr val="79A12C"/>
                  </a:solidFill>
                  <a:latin typeface="Calibri" panose="020F0502020204030204" pitchFamily="34" charset="0"/>
                  <a:cs typeface="Calibri" panose="020F0502020204030204" pitchFamily="34" charset="0"/>
                </a:rPr>
                <a:t>A tool to achieve sustainable development</a:t>
              </a:r>
            </a:p>
          </p:txBody>
        </p:sp>
      </p:grpSp>
      <p:grpSp>
        <p:nvGrpSpPr>
          <p:cNvPr id="6" name="Group 5">
            <a:extLst>
              <a:ext uri="{FF2B5EF4-FFF2-40B4-BE49-F238E27FC236}">
                <a16:creationId xmlns:a16="http://schemas.microsoft.com/office/drawing/2014/main" id="{D7177347-CAB9-47CD-9968-FC58CAD3459A}"/>
              </a:ext>
            </a:extLst>
          </p:cNvPr>
          <p:cNvGrpSpPr/>
          <p:nvPr/>
        </p:nvGrpSpPr>
        <p:grpSpPr>
          <a:xfrm>
            <a:off x="87176" y="1635407"/>
            <a:ext cx="2865126" cy="1932436"/>
            <a:chOff x="97809" y="1656673"/>
            <a:chExt cx="2865126" cy="1932436"/>
          </a:xfrm>
        </p:grpSpPr>
        <p:pic>
          <p:nvPicPr>
            <p:cNvPr id="5" name="Picture 4" descr="Shape, icon&#10;&#10;Description automatically generated">
              <a:extLst>
                <a:ext uri="{FF2B5EF4-FFF2-40B4-BE49-F238E27FC236}">
                  <a16:creationId xmlns:a16="http://schemas.microsoft.com/office/drawing/2014/main" id="{43B19B85-2F20-43CF-9110-6208AD00AA2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7" name="TextBox 6">
              <a:extLst>
                <a:ext uri="{FF2B5EF4-FFF2-40B4-BE49-F238E27FC236}">
                  <a16:creationId xmlns:a16="http://schemas.microsoft.com/office/drawing/2014/main" id="{2BE5F4CD-D915-4296-AE3F-D6171FC77840}"/>
                </a:ext>
              </a:extLst>
            </p:cNvPr>
            <p:cNvSpPr txBox="1"/>
            <p:nvPr/>
          </p:nvSpPr>
          <p:spPr>
            <a:xfrm>
              <a:off x="450000" y="2242484"/>
              <a:ext cx="2065978" cy="461665"/>
            </a:xfrm>
            <a:prstGeom prst="rect">
              <a:avLst/>
            </a:prstGeom>
            <a:noFill/>
          </p:spPr>
          <p:txBody>
            <a:bodyPr wrap="square" rtlCol="0">
              <a:spAutoFit/>
            </a:bodyPr>
            <a:lstStyle/>
            <a:p>
              <a:pPr algn="ctr"/>
              <a:r>
                <a:rPr lang="en-GB" sz="1200" b="1">
                  <a:solidFill>
                    <a:srgbClr val="004C82"/>
                  </a:solidFill>
                  <a:latin typeface="Calibri" panose="020F0502020204030204" pitchFamily="34" charset="0"/>
                  <a:cs typeface="Calibri" panose="020F0502020204030204" pitchFamily="34" charset="0"/>
                </a:rPr>
                <a:t>A framework to determine  trade-offs and synergies</a:t>
              </a:r>
            </a:p>
          </p:txBody>
        </p:sp>
      </p:grpSp>
      <p:sp>
        <p:nvSpPr>
          <p:cNvPr id="4" name="Textfeld 3">
            <a:extLst>
              <a:ext uri="{FF2B5EF4-FFF2-40B4-BE49-F238E27FC236}">
                <a16:creationId xmlns:a16="http://schemas.microsoft.com/office/drawing/2014/main" id="{6CC63DF2-0F7A-4A87-BAB7-9B48579B5045}"/>
              </a:ext>
            </a:extLst>
          </p:cNvPr>
          <p:cNvSpPr txBox="1"/>
          <p:nvPr/>
        </p:nvSpPr>
        <p:spPr>
          <a:xfrm>
            <a:off x="439368" y="1039236"/>
            <a:ext cx="2250670" cy="400110"/>
          </a:xfrm>
          <a:prstGeom prst="rect">
            <a:avLst/>
          </a:prstGeom>
          <a:noFill/>
        </p:spPr>
        <p:txBody>
          <a:bodyPr wrap="square" rtlCol="0">
            <a:spAutoFit/>
          </a:bodyPr>
          <a:lstStyle/>
          <a:p>
            <a:pPr algn="l"/>
            <a:r>
              <a:rPr lang="en-US" sz="2000">
                <a:solidFill>
                  <a:srgbClr val="004C82"/>
                </a:solidFill>
              </a:rPr>
              <a:t>Key components </a:t>
            </a:r>
          </a:p>
        </p:txBody>
      </p:sp>
    </p:spTree>
    <p:extLst>
      <p:ext uri="{BB962C8B-B14F-4D97-AF65-F5344CB8AC3E}">
        <p14:creationId xmlns:p14="http://schemas.microsoft.com/office/powerpoint/2010/main" val="270433398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6657337-36C7-490D-9C13-6579F09D436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89528" y="1419193"/>
            <a:ext cx="6858000" cy="5143500"/>
          </a:xfrm>
          <a:prstGeom prst="rect">
            <a:avLst/>
          </a:prstGeom>
        </p:spPr>
      </p:pic>
      <p:sp>
        <p:nvSpPr>
          <p:cNvPr id="4" name="Foliennummernplatzhalter 3">
            <a:extLst>
              <a:ext uri="{FF2B5EF4-FFF2-40B4-BE49-F238E27FC236}">
                <a16:creationId xmlns:a16="http://schemas.microsoft.com/office/drawing/2014/main" id="{784C0FAB-E1D4-41C2-B1BC-8AF215A869E1}"/>
              </a:ext>
            </a:extLst>
          </p:cNvPr>
          <p:cNvSpPr>
            <a:spLocks noGrp="1"/>
          </p:cNvSpPr>
          <p:nvPr>
            <p:ph type="sldNum" sz="quarter" idx="16"/>
          </p:nvPr>
        </p:nvSpPr>
        <p:spPr/>
        <p:txBody>
          <a:bodyPr/>
          <a:lstStyle/>
          <a:p>
            <a:fld id="{CF23C0C3-F0EC-4AF0-84C8-08554CFEDD03}" type="slidenum">
              <a:rPr lang="en-GB" smtClean="0"/>
              <a:t>17</a:t>
            </a:fld>
            <a:endParaRPr lang="en-GB"/>
          </a:p>
        </p:txBody>
      </p:sp>
      <p:graphicFrame>
        <p:nvGraphicFramePr>
          <p:cNvPr id="5" name="Diagramm 4">
            <a:extLst>
              <a:ext uri="{FF2B5EF4-FFF2-40B4-BE49-F238E27FC236}">
                <a16:creationId xmlns:a16="http://schemas.microsoft.com/office/drawing/2014/main" id="{B7E9EFF6-A645-4136-A238-F55FA3F9BAED}"/>
              </a:ext>
            </a:extLst>
          </p:cNvPr>
          <p:cNvGraphicFramePr/>
          <p:nvPr>
            <p:extLst>
              <p:ext uri="{D42A27DB-BD31-4B8C-83A1-F6EECF244321}">
                <p14:modId xmlns:p14="http://schemas.microsoft.com/office/powerpoint/2010/main" val="799788178"/>
              </p:ext>
            </p:extLst>
          </p:nvPr>
        </p:nvGraphicFramePr>
        <p:xfrm>
          <a:off x="649941" y="512744"/>
          <a:ext cx="9184341" cy="4118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94841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1A5A5AF-CE83-4E5F-ADCD-6DB6080C18AB}"/>
              </a:ext>
            </a:extLst>
          </p:cNvPr>
          <p:cNvSpPr>
            <a:spLocks noGrp="1"/>
          </p:cNvSpPr>
          <p:nvPr>
            <p:ph type="title"/>
          </p:nvPr>
        </p:nvSpPr>
        <p:spPr>
          <a:xfrm>
            <a:off x="449816" y="576000"/>
            <a:ext cx="8567183" cy="540544"/>
          </a:xfrm>
        </p:spPr>
        <p:txBody>
          <a:bodyPr/>
          <a:lstStyle/>
          <a:p>
            <a:r>
              <a:rPr lang="en-US"/>
              <a:t>Synergies</a:t>
            </a:r>
          </a:p>
        </p:txBody>
      </p:sp>
      <p:sp>
        <p:nvSpPr>
          <p:cNvPr id="4" name="Foliennummernplatzhalter 3">
            <a:extLst>
              <a:ext uri="{FF2B5EF4-FFF2-40B4-BE49-F238E27FC236}">
                <a16:creationId xmlns:a16="http://schemas.microsoft.com/office/drawing/2014/main" id="{784C0FAB-E1D4-41C2-B1BC-8AF215A869E1}"/>
              </a:ext>
            </a:extLst>
          </p:cNvPr>
          <p:cNvSpPr>
            <a:spLocks noGrp="1"/>
          </p:cNvSpPr>
          <p:nvPr>
            <p:ph type="sldNum" sz="quarter" idx="16"/>
          </p:nvPr>
        </p:nvSpPr>
        <p:spPr/>
        <p:txBody>
          <a:bodyPr/>
          <a:lstStyle/>
          <a:p>
            <a:fld id="{CF23C0C3-F0EC-4AF0-84C8-08554CFEDD03}" type="slidenum">
              <a:rPr lang="en-GB" smtClean="0"/>
              <a:t>18</a:t>
            </a:fld>
            <a:endParaRPr lang="en-GB"/>
          </a:p>
        </p:txBody>
      </p:sp>
      <p:sp>
        <p:nvSpPr>
          <p:cNvPr id="7" name="Textplatzhalter 14">
            <a:extLst>
              <a:ext uri="{FF2B5EF4-FFF2-40B4-BE49-F238E27FC236}">
                <a16:creationId xmlns:a16="http://schemas.microsoft.com/office/drawing/2014/main" id="{A8FB38EC-D664-45D6-BF98-B60F3AA0CADF}"/>
              </a:ext>
            </a:extLst>
          </p:cNvPr>
          <p:cNvSpPr>
            <a:spLocks noGrp="1"/>
          </p:cNvSpPr>
          <p:nvPr/>
        </p:nvSpPr>
        <p:spPr bwMode="gray">
          <a:xfrm>
            <a:off x="449817" y="1657088"/>
            <a:ext cx="3866152" cy="3097837"/>
          </a:xfrm>
          <a:prstGeom prst="rect">
            <a:avLst/>
          </a:prstGeom>
        </p:spPr>
        <p:txBody>
          <a:bodyPr vert="horz" lIns="91440" tIns="45720" rIns="91440" bIns="45720" rtlCol="0">
            <a:normAutofit fontScale="92500" lnSpcReduction="10000"/>
          </a:bodyPr>
          <a:lstStyle>
            <a:lvl1pPr marL="0" indent="0" algn="l" defTabSz="685800" rtl="0" eaLnBrk="1" latinLnBrk="0" hangingPunct="1">
              <a:lnSpc>
                <a:spcPct val="90000"/>
              </a:lnSpc>
              <a:spcBef>
                <a:spcPts val="600"/>
              </a:spcBef>
              <a:buFont typeface="Arial" panose="020B0604020202020204" pitchFamily="34" charset="0"/>
              <a:buNone/>
              <a:defRPr lang="de-DE" sz="20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As-Samra wastewater treatment plant</a:t>
            </a:r>
          </a:p>
          <a:p>
            <a:pPr lvl="1"/>
            <a:r>
              <a:rPr lang="en-GB"/>
              <a:t>Treats 365,000m³of wastewater/day </a:t>
            </a:r>
          </a:p>
          <a:p>
            <a:pPr marL="0" lvl="1" indent="0">
              <a:buNone/>
            </a:pPr>
            <a:endParaRPr lang="en-GB"/>
          </a:p>
          <a:p>
            <a:pPr lvl="1"/>
            <a:r>
              <a:rPr lang="en-GB" u="sng"/>
              <a:t>Benefits: </a:t>
            </a:r>
          </a:p>
          <a:p>
            <a:pPr marL="879475" lvl="2" indent="-342900">
              <a:lnSpc>
                <a:spcPct val="100000"/>
              </a:lnSpc>
            </a:pPr>
            <a:r>
              <a:rPr lang="en-GB"/>
              <a:t>Produce clean water for population and agriculture (use of effluent)</a:t>
            </a:r>
          </a:p>
          <a:p>
            <a:pPr marL="879475" lvl="2" indent="-342900">
              <a:lnSpc>
                <a:spcPct val="100000"/>
              </a:lnSpc>
            </a:pPr>
            <a:r>
              <a:rPr lang="en-GB"/>
              <a:t>Use waste to produce energy for plant operation (biogas)</a:t>
            </a:r>
          </a:p>
        </p:txBody>
      </p:sp>
      <p:pic>
        <p:nvPicPr>
          <p:cNvPr id="1026" name="Picture 2" descr="As-Samra Wastewater Treatment Plant - Consolidated Contractors Company">
            <a:extLst>
              <a:ext uri="{FF2B5EF4-FFF2-40B4-BE49-F238E27FC236}">
                <a16:creationId xmlns:a16="http://schemas.microsoft.com/office/drawing/2014/main" id="{711D5244-039C-447F-9F9E-E990CADDC1E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562706" y="1788102"/>
            <a:ext cx="4131477" cy="2295265"/>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F118660D-4DAD-44AA-BBC3-05E321451A08}"/>
              </a:ext>
            </a:extLst>
          </p:cNvPr>
          <p:cNvSpPr txBox="1"/>
          <p:nvPr/>
        </p:nvSpPr>
        <p:spPr>
          <a:xfrm>
            <a:off x="5611034" y="4109736"/>
            <a:ext cx="3171607" cy="274344"/>
          </a:xfrm>
          <a:prstGeom prst="rect">
            <a:avLst/>
          </a:prstGeom>
          <a:noFill/>
        </p:spPr>
        <p:txBody>
          <a:bodyPr wrap="square" rtlCol="0">
            <a:spAutoFit/>
          </a:bodyPr>
          <a:lstStyle/>
          <a:p>
            <a:pPr algn="l"/>
            <a:r>
              <a:rPr lang="en-US" sz="1200"/>
              <a:t>Source: Consolidated Contractors Company</a:t>
            </a:r>
          </a:p>
        </p:txBody>
      </p:sp>
      <p:sp>
        <p:nvSpPr>
          <p:cNvPr id="6" name="Rechteck 5">
            <a:extLst>
              <a:ext uri="{FF2B5EF4-FFF2-40B4-BE49-F238E27FC236}">
                <a16:creationId xmlns:a16="http://schemas.microsoft.com/office/drawing/2014/main" id="{A7073C91-1CAA-4F4B-8FCD-6D83EBBA55BF}"/>
              </a:ext>
            </a:extLst>
          </p:cNvPr>
          <p:cNvSpPr/>
          <p:nvPr/>
        </p:nvSpPr>
        <p:spPr>
          <a:xfrm>
            <a:off x="449816" y="1116544"/>
            <a:ext cx="8003437" cy="369332"/>
          </a:xfrm>
          <a:prstGeom prst="rect">
            <a:avLst/>
          </a:prstGeom>
        </p:spPr>
        <p:txBody>
          <a:bodyPr wrap="square">
            <a:spAutoFit/>
          </a:bodyPr>
          <a:lstStyle/>
          <a:p>
            <a:pPr>
              <a:lnSpc>
                <a:spcPct val="90000"/>
              </a:lnSpc>
              <a:spcBef>
                <a:spcPts val="600"/>
              </a:spcBef>
            </a:pPr>
            <a:r>
              <a:rPr lang="en-US" sz="2000">
                <a:solidFill>
                  <a:srgbClr val="004C82"/>
                </a:solidFill>
                <a:latin typeface="+mj-lt"/>
                <a:ea typeface="+mj-ea"/>
                <a:cs typeface="Calibri" panose="020F0502020204030204" pitchFamily="34" charset="0"/>
              </a:rPr>
              <a:t>Wastewater for energy and food production in Jordan</a:t>
            </a:r>
          </a:p>
        </p:txBody>
      </p:sp>
    </p:spTree>
    <p:extLst>
      <p:ext uri="{BB962C8B-B14F-4D97-AF65-F5344CB8AC3E}">
        <p14:creationId xmlns:p14="http://schemas.microsoft.com/office/powerpoint/2010/main" val="367901335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68B28-DA5C-4A04-80B3-6642F083B0C4}"/>
              </a:ext>
            </a:extLst>
          </p:cNvPr>
          <p:cNvSpPr>
            <a:spLocks noGrp="1"/>
          </p:cNvSpPr>
          <p:nvPr>
            <p:ph type="title"/>
          </p:nvPr>
        </p:nvSpPr>
        <p:spPr>
          <a:xfrm>
            <a:off x="491607" y="532986"/>
            <a:ext cx="8567183" cy="540544"/>
          </a:xfrm>
        </p:spPr>
        <p:txBody>
          <a:bodyPr/>
          <a:lstStyle/>
          <a:p>
            <a:r>
              <a:rPr lang="en-US"/>
              <a:t>Synergies</a:t>
            </a:r>
          </a:p>
        </p:txBody>
      </p:sp>
      <p:sp>
        <p:nvSpPr>
          <p:cNvPr id="3" name="Textplatzhalter 2">
            <a:extLst>
              <a:ext uri="{FF2B5EF4-FFF2-40B4-BE49-F238E27FC236}">
                <a16:creationId xmlns:a16="http://schemas.microsoft.com/office/drawing/2014/main" id="{1719EFAD-311E-477B-BDDD-7C1390A1B8D7}"/>
              </a:ext>
            </a:extLst>
          </p:cNvPr>
          <p:cNvSpPr>
            <a:spLocks noGrp="1"/>
          </p:cNvSpPr>
          <p:nvPr>
            <p:ph type="body" sz="quarter" idx="10"/>
          </p:nvPr>
        </p:nvSpPr>
        <p:spPr>
          <a:xfrm>
            <a:off x="490430" y="1868579"/>
            <a:ext cx="4686449" cy="3107068"/>
          </a:xfrm>
        </p:spPr>
        <p:txBody>
          <a:bodyPr vert="horz" lIns="91440" tIns="45720" rIns="91440" bIns="45720" rtlCol="0" anchor="t">
            <a:normAutofit/>
          </a:bodyPr>
          <a:lstStyle/>
          <a:p>
            <a:r>
              <a:rPr lang="en-US">
                <a:latin typeface="Calibri"/>
                <a:cs typeface="Calibri"/>
              </a:rPr>
              <a:t>Integrated triple land-use system </a:t>
            </a:r>
            <a:endParaRPr lang="en-US"/>
          </a:p>
          <a:p>
            <a:pPr marL="615950" lvl="1" indent="-342900"/>
            <a:r>
              <a:rPr lang="en-US">
                <a:latin typeface="Calibri"/>
                <a:cs typeface="Calibri"/>
              </a:rPr>
              <a:t>Includes components for food production, energy generation and water harvesting</a:t>
            </a:r>
          </a:p>
          <a:p>
            <a:pPr lvl="1" indent="0">
              <a:buNone/>
            </a:pPr>
            <a:endParaRPr lang="en-US"/>
          </a:p>
          <a:p>
            <a:pPr marL="615950" lvl="1" indent="-342900"/>
            <a:r>
              <a:rPr lang="en-US" u="sng">
                <a:latin typeface="Calibri"/>
                <a:cs typeface="Calibri"/>
              </a:rPr>
              <a:t>Benefits:</a:t>
            </a:r>
          </a:p>
          <a:p>
            <a:pPr marL="879475" lvl="2" indent="-342900"/>
            <a:r>
              <a:rPr lang="en-US">
                <a:latin typeface="Calibri"/>
                <a:cs typeface="Calibri"/>
              </a:rPr>
              <a:t>increase land use efficiency</a:t>
            </a:r>
          </a:p>
          <a:p>
            <a:pPr marL="879475" lvl="2" indent="-342900"/>
            <a:r>
              <a:rPr lang="en-US">
                <a:latin typeface="Calibri"/>
                <a:cs typeface="Calibri"/>
              </a:rPr>
              <a:t>improve agricultural conditions</a:t>
            </a:r>
          </a:p>
          <a:p>
            <a:pPr marL="879475" lvl="2" indent="-342900"/>
            <a:r>
              <a:rPr lang="en-US">
                <a:latin typeface="Calibri"/>
                <a:cs typeface="Calibri"/>
              </a:rPr>
              <a:t>decrease water requirements </a:t>
            </a:r>
            <a:endParaRPr lang="en-US"/>
          </a:p>
        </p:txBody>
      </p:sp>
      <p:sp>
        <p:nvSpPr>
          <p:cNvPr id="4" name="Foliennummernplatzhalter 3">
            <a:extLst>
              <a:ext uri="{FF2B5EF4-FFF2-40B4-BE49-F238E27FC236}">
                <a16:creationId xmlns:a16="http://schemas.microsoft.com/office/drawing/2014/main" id="{E1984E97-B556-4C53-90CA-183075CC1303}"/>
              </a:ext>
            </a:extLst>
          </p:cNvPr>
          <p:cNvSpPr>
            <a:spLocks noGrp="1"/>
          </p:cNvSpPr>
          <p:nvPr>
            <p:ph type="sldNum" sz="quarter" idx="16"/>
          </p:nvPr>
        </p:nvSpPr>
        <p:spPr/>
        <p:txBody>
          <a:bodyPr/>
          <a:lstStyle/>
          <a:p>
            <a:fld id="{CF23C0C3-F0EC-4AF0-84C8-08554CFEDD03}" type="slidenum">
              <a:rPr lang="en-GB" smtClean="0"/>
              <a:t>19</a:t>
            </a:fld>
            <a:endParaRPr lang="en-GB"/>
          </a:p>
        </p:txBody>
      </p:sp>
      <p:pic>
        <p:nvPicPr>
          <p:cNvPr id="6" name="Grafik 5">
            <a:extLst>
              <a:ext uri="{FF2B5EF4-FFF2-40B4-BE49-F238E27FC236}">
                <a16:creationId xmlns:a16="http://schemas.microsoft.com/office/drawing/2014/main" id="{E0EFE32E-87FE-48A6-BD7E-65C9C598CED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89112" y="2424866"/>
            <a:ext cx="3264458" cy="1836258"/>
          </a:xfrm>
          <a:prstGeom prst="rect">
            <a:avLst/>
          </a:prstGeom>
        </p:spPr>
      </p:pic>
      <p:sp>
        <p:nvSpPr>
          <p:cNvPr id="7" name="Textfeld 6">
            <a:extLst>
              <a:ext uri="{FF2B5EF4-FFF2-40B4-BE49-F238E27FC236}">
                <a16:creationId xmlns:a16="http://schemas.microsoft.com/office/drawing/2014/main" id="{46539639-9B16-488B-9708-2DA59A30B951}"/>
              </a:ext>
            </a:extLst>
          </p:cNvPr>
          <p:cNvSpPr txBox="1"/>
          <p:nvPr/>
        </p:nvSpPr>
        <p:spPr>
          <a:xfrm>
            <a:off x="7348405" y="4275190"/>
            <a:ext cx="1305165" cy="276999"/>
          </a:xfrm>
          <a:prstGeom prst="rect">
            <a:avLst/>
          </a:prstGeom>
          <a:noFill/>
        </p:spPr>
        <p:txBody>
          <a:bodyPr wrap="none" rtlCol="0">
            <a:spAutoFit/>
          </a:bodyPr>
          <a:lstStyle/>
          <a:p>
            <a:r>
              <a:rPr lang="de-DE" sz="1000"/>
              <a:t>© </a:t>
            </a:r>
            <a:r>
              <a:rPr lang="de-DE" sz="1200"/>
              <a:t>Fraunhofer</a:t>
            </a:r>
            <a:r>
              <a:rPr lang="de-DE" sz="1000"/>
              <a:t> ISE</a:t>
            </a:r>
          </a:p>
        </p:txBody>
      </p:sp>
      <p:sp>
        <p:nvSpPr>
          <p:cNvPr id="8" name="Textfeld 7">
            <a:extLst>
              <a:ext uri="{FF2B5EF4-FFF2-40B4-BE49-F238E27FC236}">
                <a16:creationId xmlns:a16="http://schemas.microsoft.com/office/drawing/2014/main" id="{6128C3F2-8B97-4E0A-AAAB-480CC818DB7B}"/>
              </a:ext>
            </a:extLst>
          </p:cNvPr>
          <p:cNvSpPr txBox="1"/>
          <p:nvPr/>
        </p:nvSpPr>
        <p:spPr>
          <a:xfrm>
            <a:off x="5326476" y="1868762"/>
            <a:ext cx="3264458" cy="523220"/>
          </a:xfrm>
          <a:prstGeom prst="rect">
            <a:avLst/>
          </a:prstGeom>
          <a:noFill/>
        </p:spPr>
        <p:txBody>
          <a:bodyPr wrap="square" rtlCol="0">
            <a:spAutoFit/>
          </a:bodyPr>
          <a:lstStyle/>
          <a:p>
            <a:r>
              <a:rPr lang="en-US" sz="1400">
                <a:solidFill>
                  <a:srgbClr val="004C82"/>
                </a:solidFill>
                <a:cs typeface="Calibri" panose="020F0502020204030204" pitchFamily="34" charset="0"/>
              </a:rPr>
              <a:t>Figure: Schematic diagram of a triple land use through agrivoltaics</a:t>
            </a:r>
          </a:p>
        </p:txBody>
      </p:sp>
      <p:sp>
        <p:nvSpPr>
          <p:cNvPr id="10" name="Rechteck 9">
            <a:extLst>
              <a:ext uri="{FF2B5EF4-FFF2-40B4-BE49-F238E27FC236}">
                <a16:creationId xmlns:a16="http://schemas.microsoft.com/office/drawing/2014/main" id="{270EDBFE-CE16-457C-B2F9-CAFEFD669A25}"/>
              </a:ext>
            </a:extLst>
          </p:cNvPr>
          <p:cNvSpPr/>
          <p:nvPr/>
        </p:nvSpPr>
        <p:spPr>
          <a:xfrm>
            <a:off x="491607" y="1013502"/>
            <a:ext cx="7637409" cy="707886"/>
          </a:xfrm>
          <a:prstGeom prst="rect">
            <a:avLst/>
          </a:prstGeom>
        </p:spPr>
        <p:txBody>
          <a:bodyPr wrap="square">
            <a:spAutoFit/>
          </a:bodyPr>
          <a:lstStyle/>
          <a:p>
            <a:r>
              <a:rPr lang="en-US" sz="2000">
                <a:solidFill>
                  <a:srgbClr val="004C82"/>
                </a:solidFill>
                <a:latin typeface="+mj-lt"/>
                <a:ea typeface="+mj-ea"/>
                <a:cs typeface="Calibri" panose="020F0502020204030204" pitchFamily="34" charset="0"/>
              </a:rPr>
              <a:t>Agrivoltaics in Mali and Gambia: sustainable electricity by integrated WEF systems</a:t>
            </a:r>
          </a:p>
        </p:txBody>
      </p:sp>
    </p:spTree>
    <p:extLst>
      <p:ext uri="{BB962C8B-B14F-4D97-AF65-F5344CB8AC3E}">
        <p14:creationId xmlns:p14="http://schemas.microsoft.com/office/powerpoint/2010/main" val="25869422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D03D0E0-37E0-43C1-B65B-5491394BF0E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03409" y="1550745"/>
            <a:ext cx="4012176" cy="3009132"/>
          </a:xfrm>
          <a:prstGeom prst="rect">
            <a:avLst/>
          </a:prstGeom>
        </p:spPr>
      </p:pic>
      <p:pic>
        <p:nvPicPr>
          <p:cNvPr id="53" name="Picture 12" descr="Icon&#10;&#10;Description automatically generated">
            <a:extLst>
              <a:ext uri="{FF2B5EF4-FFF2-40B4-BE49-F238E27FC236}">
                <a16:creationId xmlns:a16="http://schemas.microsoft.com/office/drawing/2014/main" id="{48B732D3-5209-4AFC-9E15-BB9B05CF6EB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404904" y="4487823"/>
            <a:ext cx="530352" cy="530352"/>
          </a:xfrm>
          <a:prstGeom prst="rect">
            <a:avLst/>
          </a:prstGeom>
        </p:spPr>
      </p:pic>
      <p:pic>
        <p:nvPicPr>
          <p:cNvPr id="55" name="Picture 16" descr="Icon&#10;&#10;Description automatically generated">
            <a:extLst>
              <a:ext uri="{FF2B5EF4-FFF2-40B4-BE49-F238E27FC236}">
                <a16:creationId xmlns:a16="http://schemas.microsoft.com/office/drawing/2014/main" id="{4905B4BD-C3C0-4275-A203-FDABAE4F4E6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25818" y="3906548"/>
            <a:ext cx="530352" cy="530352"/>
          </a:xfrm>
          <a:prstGeom prst="rect">
            <a:avLst/>
          </a:prstGeom>
        </p:spPr>
      </p:pic>
      <p:pic>
        <p:nvPicPr>
          <p:cNvPr id="54" name="Picture 14" descr="Icon, circle&#10;&#10;Description automatically generated with medium confidence">
            <a:extLst>
              <a:ext uri="{FF2B5EF4-FFF2-40B4-BE49-F238E27FC236}">
                <a16:creationId xmlns:a16="http://schemas.microsoft.com/office/drawing/2014/main" id="{4B389BF9-11CC-4D19-8A2A-887C061F6E9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688183" y="3909717"/>
            <a:ext cx="527304" cy="530352"/>
          </a:xfrm>
          <a:prstGeom prst="rect">
            <a:avLst/>
          </a:prstGeom>
        </p:spPr>
      </p:pic>
      <p:sp>
        <p:nvSpPr>
          <p:cNvPr id="2" name="Titel 1">
            <a:extLst>
              <a:ext uri="{FF2B5EF4-FFF2-40B4-BE49-F238E27FC236}">
                <a16:creationId xmlns:a16="http://schemas.microsoft.com/office/drawing/2014/main" id="{788DB913-A403-4770-B72F-C1DB8088EDAC}"/>
              </a:ext>
            </a:extLst>
          </p:cNvPr>
          <p:cNvSpPr>
            <a:spLocks noGrp="1"/>
          </p:cNvSpPr>
          <p:nvPr>
            <p:ph type="title"/>
          </p:nvPr>
        </p:nvSpPr>
        <p:spPr>
          <a:xfrm>
            <a:off x="396347" y="616901"/>
            <a:ext cx="7472602" cy="472437"/>
          </a:xfrm>
        </p:spPr>
        <p:txBody>
          <a:bodyPr/>
          <a:lstStyle/>
          <a:p>
            <a:pPr algn="l"/>
            <a:r>
              <a:rPr lang="en-US" b="1"/>
              <a:t>Let me introduce to you Ms. Sinclair…</a:t>
            </a:r>
          </a:p>
        </p:txBody>
      </p:sp>
      <p:sp>
        <p:nvSpPr>
          <p:cNvPr id="5" name="Ellipse 4">
            <a:extLst>
              <a:ext uri="{FF2B5EF4-FFF2-40B4-BE49-F238E27FC236}">
                <a16:creationId xmlns:a16="http://schemas.microsoft.com/office/drawing/2014/main" id="{290F0B86-4370-4895-B686-E244BB8717DA}"/>
              </a:ext>
            </a:extLst>
          </p:cNvPr>
          <p:cNvSpPr/>
          <p:nvPr/>
        </p:nvSpPr>
        <p:spPr>
          <a:xfrm>
            <a:off x="-2178037" y="1108621"/>
            <a:ext cx="12158038" cy="5415862"/>
          </a:xfrm>
          <a:prstGeom prst="ellipse">
            <a:avLst/>
          </a:prstGeom>
          <a:solidFill>
            <a:srgbClr val="F4971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srgbClr val="F4971A"/>
              </a:solidFill>
            </a:endParaRPr>
          </a:p>
        </p:txBody>
      </p:sp>
      <p:pic>
        <p:nvPicPr>
          <p:cNvPr id="4" name="Grafik 3" descr="Schulgebäude">
            <a:extLst>
              <a:ext uri="{FF2B5EF4-FFF2-40B4-BE49-F238E27FC236}">
                <a16:creationId xmlns:a16="http://schemas.microsoft.com/office/drawing/2014/main" id="{9C046012-6D63-44B3-8EAB-09CDD7FB5D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3421" y="636184"/>
            <a:ext cx="2606176" cy="2606176"/>
          </a:xfrm>
          <a:prstGeom prst="rect">
            <a:avLst/>
          </a:prstGeom>
        </p:spPr>
      </p:pic>
      <p:sp>
        <p:nvSpPr>
          <p:cNvPr id="23" name="Ellipse 22">
            <a:extLst>
              <a:ext uri="{FF2B5EF4-FFF2-40B4-BE49-F238E27FC236}">
                <a16:creationId xmlns:a16="http://schemas.microsoft.com/office/drawing/2014/main" id="{85B70D7F-65E9-4EC5-885B-BB4C65545C7B}"/>
              </a:ext>
            </a:extLst>
          </p:cNvPr>
          <p:cNvSpPr/>
          <p:nvPr/>
        </p:nvSpPr>
        <p:spPr>
          <a:xfrm>
            <a:off x="1254900" y="1329164"/>
            <a:ext cx="786411" cy="786411"/>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34" name="Ellipse 33">
            <a:extLst>
              <a:ext uri="{FF2B5EF4-FFF2-40B4-BE49-F238E27FC236}">
                <a16:creationId xmlns:a16="http://schemas.microsoft.com/office/drawing/2014/main" id="{CA7EFA05-7222-40B3-8947-8FB9DFDC6DAF}"/>
              </a:ext>
            </a:extLst>
          </p:cNvPr>
          <p:cNvSpPr/>
          <p:nvPr/>
        </p:nvSpPr>
        <p:spPr>
          <a:xfrm>
            <a:off x="6632771" y="1646127"/>
            <a:ext cx="786411" cy="786411"/>
          </a:xfrm>
          <a:prstGeom prst="ellips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83C6F175-3858-4A09-AA35-58809D85A604}"/>
              </a:ext>
            </a:extLst>
          </p:cNvPr>
          <p:cNvSpPr/>
          <p:nvPr/>
        </p:nvSpPr>
        <p:spPr>
          <a:xfrm>
            <a:off x="2814742" y="3055311"/>
            <a:ext cx="786411" cy="786411"/>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42" name="Ellipse 41">
            <a:extLst>
              <a:ext uri="{FF2B5EF4-FFF2-40B4-BE49-F238E27FC236}">
                <a16:creationId xmlns:a16="http://schemas.microsoft.com/office/drawing/2014/main" id="{AB4F47F5-A2D0-46EF-BD0D-F908F69B0738}"/>
              </a:ext>
            </a:extLst>
          </p:cNvPr>
          <p:cNvSpPr/>
          <p:nvPr/>
        </p:nvSpPr>
        <p:spPr>
          <a:xfrm>
            <a:off x="5293402" y="1640645"/>
            <a:ext cx="786411" cy="786411"/>
          </a:xfrm>
          <a:prstGeom prst="ellipse">
            <a:avLst/>
          </a:prstGeom>
          <a:blipFill>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49" name="Ellipse 48">
            <a:extLst>
              <a:ext uri="{FF2B5EF4-FFF2-40B4-BE49-F238E27FC236}">
                <a16:creationId xmlns:a16="http://schemas.microsoft.com/office/drawing/2014/main" id="{A5C1AE32-92FA-4196-866D-72562E68E5A2}"/>
              </a:ext>
            </a:extLst>
          </p:cNvPr>
          <p:cNvSpPr/>
          <p:nvPr/>
        </p:nvSpPr>
        <p:spPr>
          <a:xfrm>
            <a:off x="7327447" y="3629744"/>
            <a:ext cx="786411" cy="786411"/>
          </a:xfrm>
          <a:prstGeom prst="ellipse">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pic>
        <p:nvPicPr>
          <p:cNvPr id="57" name="Grafik 56" descr="Chat">
            <a:extLst>
              <a:ext uri="{FF2B5EF4-FFF2-40B4-BE49-F238E27FC236}">
                <a16:creationId xmlns:a16="http://schemas.microsoft.com/office/drawing/2014/main" id="{7DB10BFA-67E8-4DBC-A3AE-8C38A23CFD6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63452" y="2832820"/>
            <a:ext cx="914400" cy="914400"/>
          </a:xfrm>
          <a:prstGeom prst="rect">
            <a:avLst/>
          </a:prstGeom>
        </p:spPr>
      </p:pic>
      <p:sp>
        <p:nvSpPr>
          <p:cNvPr id="58" name="Additionszeichen 57">
            <a:extLst>
              <a:ext uri="{FF2B5EF4-FFF2-40B4-BE49-F238E27FC236}">
                <a16:creationId xmlns:a16="http://schemas.microsoft.com/office/drawing/2014/main" id="{38F76B03-FCA0-4DAF-9841-C789E78E2B17}"/>
              </a:ext>
            </a:extLst>
          </p:cNvPr>
          <p:cNvSpPr/>
          <p:nvPr/>
        </p:nvSpPr>
        <p:spPr>
          <a:xfrm>
            <a:off x="7730102" y="3172968"/>
            <a:ext cx="277693" cy="25889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60" name="Minuszeichen 59">
            <a:extLst>
              <a:ext uri="{FF2B5EF4-FFF2-40B4-BE49-F238E27FC236}">
                <a16:creationId xmlns:a16="http://schemas.microsoft.com/office/drawing/2014/main" id="{E6857B46-CE93-4346-BF1B-E807A357D9A5}"/>
              </a:ext>
            </a:extLst>
          </p:cNvPr>
          <p:cNvSpPr/>
          <p:nvPr/>
        </p:nvSpPr>
        <p:spPr>
          <a:xfrm>
            <a:off x="7404904" y="3043520"/>
            <a:ext cx="155141" cy="2588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70" name="Gleich 69">
            <a:extLst>
              <a:ext uri="{FF2B5EF4-FFF2-40B4-BE49-F238E27FC236}">
                <a16:creationId xmlns:a16="http://schemas.microsoft.com/office/drawing/2014/main" id="{C8D8D57F-CAF1-4199-B9F4-9387105BDFB6}"/>
              </a:ext>
            </a:extLst>
          </p:cNvPr>
          <p:cNvSpPr/>
          <p:nvPr/>
        </p:nvSpPr>
        <p:spPr>
          <a:xfrm>
            <a:off x="6141011" y="1901090"/>
            <a:ext cx="424543" cy="344151"/>
          </a:xfrm>
          <a:prstGeom prst="mathEqual">
            <a:avLst/>
          </a:prstGeom>
          <a:solidFill>
            <a:srgbClr val="F4971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schemeClr val="tx1"/>
              </a:solidFill>
            </a:endParaRPr>
          </a:p>
        </p:txBody>
      </p:sp>
      <p:pic>
        <p:nvPicPr>
          <p:cNvPr id="81" name="Grafik 80" descr="Pfeil: Kurve im Uhrzeigersinn">
            <a:extLst>
              <a:ext uri="{FF2B5EF4-FFF2-40B4-BE49-F238E27FC236}">
                <a16:creationId xmlns:a16="http://schemas.microsoft.com/office/drawing/2014/main" id="{3CF33A7D-BD17-4557-953F-A298F181811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323545">
            <a:off x="7582397" y="1993511"/>
            <a:ext cx="914400" cy="914400"/>
          </a:xfrm>
          <a:prstGeom prst="rect">
            <a:avLst/>
          </a:prstGeom>
        </p:spPr>
      </p:pic>
      <p:pic>
        <p:nvPicPr>
          <p:cNvPr id="89" name="Grafik 88" descr="Pfeil: Kurve im Uhrzeigersinn">
            <a:extLst>
              <a:ext uri="{FF2B5EF4-FFF2-40B4-BE49-F238E27FC236}">
                <a16:creationId xmlns:a16="http://schemas.microsoft.com/office/drawing/2014/main" id="{5812220A-4FBD-424F-A7FE-0163EDA0106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6789096">
            <a:off x="5590556" y="4094217"/>
            <a:ext cx="914400" cy="914400"/>
          </a:xfrm>
          <a:prstGeom prst="rect">
            <a:avLst/>
          </a:prstGeom>
        </p:spPr>
      </p:pic>
      <p:pic>
        <p:nvPicPr>
          <p:cNvPr id="96" name="Grafik 95" descr="Blitzschlag">
            <a:extLst>
              <a:ext uri="{FF2B5EF4-FFF2-40B4-BE49-F238E27FC236}">
                <a16:creationId xmlns:a16="http://schemas.microsoft.com/office/drawing/2014/main" id="{7AB318C3-AF06-4B89-8F6C-A0232AD6A5F1}"/>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483619" y="3268704"/>
            <a:ext cx="517972" cy="517972"/>
          </a:xfrm>
          <a:prstGeom prst="rect">
            <a:avLst/>
          </a:prstGeom>
        </p:spPr>
      </p:pic>
      <p:sp>
        <p:nvSpPr>
          <p:cNvPr id="97" name="Ellipse 96">
            <a:extLst>
              <a:ext uri="{FF2B5EF4-FFF2-40B4-BE49-F238E27FC236}">
                <a16:creationId xmlns:a16="http://schemas.microsoft.com/office/drawing/2014/main" id="{F6454D6A-C2D6-48CC-83CC-3B29D1C48581}"/>
              </a:ext>
            </a:extLst>
          </p:cNvPr>
          <p:cNvSpPr/>
          <p:nvPr/>
        </p:nvSpPr>
        <p:spPr>
          <a:xfrm>
            <a:off x="4629091" y="3665285"/>
            <a:ext cx="786411" cy="786411"/>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pic>
        <p:nvPicPr>
          <p:cNvPr id="98" name="Grafik 97" descr="Händedruck">
            <a:extLst>
              <a:ext uri="{FF2B5EF4-FFF2-40B4-BE49-F238E27FC236}">
                <a16:creationId xmlns:a16="http://schemas.microsoft.com/office/drawing/2014/main" id="{33CC49AD-9E40-4A6D-8A79-D805D5AD4C4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707293" y="4342988"/>
            <a:ext cx="630005" cy="630005"/>
          </a:xfrm>
          <a:prstGeom prst="rect">
            <a:avLst/>
          </a:prstGeom>
        </p:spPr>
      </p:pic>
      <p:pic>
        <p:nvPicPr>
          <p:cNvPr id="10" name="Grafik 9" descr="Pfeil: Leichte Kurve">
            <a:extLst>
              <a:ext uri="{FF2B5EF4-FFF2-40B4-BE49-F238E27FC236}">
                <a16:creationId xmlns:a16="http://schemas.microsoft.com/office/drawing/2014/main" id="{B6296DD3-008D-4BB3-A124-50432381972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2374294">
            <a:off x="1779705" y="2827570"/>
            <a:ext cx="914400" cy="914400"/>
          </a:xfrm>
          <a:prstGeom prst="rect">
            <a:avLst/>
          </a:prstGeom>
        </p:spPr>
      </p:pic>
      <p:pic>
        <p:nvPicPr>
          <p:cNvPr id="40" name="Grafik 39" descr="Pfeil: Leichte Kurve">
            <a:extLst>
              <a:ext uri="{FF2B5EF4-FFF2-40B4-BE49-F238E27FC236}">
                <a16:creationId xmlns:a16="http://schemas.microsoft.com/office/drawing/2014/main" id="{E49980F8-97C5-4C96-8A47-56EA31706E1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9256126">
            <a:off x="4086895" y="2517157"/>
            <a:ext cx="914400" cy="914400"/>
          </a:xfrm>
          <a:prstGeom prst="rect">
            <a:avLst/>
          </a:prstGeom>
        </p:spPr>
      </p:pic>
    </p:spTree>
    <p:extLst>
      <p:ext uri="{BB962C8B-B14F-4D97-AF65-F5344CB8AC3E}">
        <p14:creationId xmlns:p14="http://schemas.microsoft.com/office/powerpoint/2010/main" val="98984093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62D39-68A7-41B4-96C3-652CB6EA526A}"/>
              </a:ext>
            </a:extLst>
          </p:cNvPr>
          <p:cNvSpPr>
            <a:spLocks noGrp="1"/>
          </p:cNvSpPr>
          <p:nvPr>
            <p:ph type="title"/>
          </p:nvPr>
        </p:nvSpPr>
        <p:spPr/>
        <p:txBody>
          <a:bodyPr/>
          <a:lstStyle/>
          <a:p>
            <a:r>
              <a:rPr lang="en-US"/>
              <a:t>Synergies</a:t>
            </a:r>
          </a:p>
        </p:txBody>
      </p:sp>
      <p:sp>
        <p:nvSpPr>
          <p:cNvPr id="3" name="Textplatzhalter 2">
            <a:extLst>
              <a:ext uri="{FF2B5EF4-FFF2-40B4-BE49-F238E27FC236}">
                <a16:creationId xmlns:a16="http://schemas.microsoft.com/office/drawing/2014/main" id="{8C01D40E-ECAD-4155-9D3C-ED9111DBC265}"/>
              </a:ext>
            </a:extLst>
          </p:cNvPr>
          <p:cNvSpPr>
            <a:spLocks noGrp="1"/>
          </p:cNvSpPr>
          <p:nvPr>
            <p:ph type="body" sz="quarter" idx="10"/>
          </p:nvPr>
        </p:nvSpPr>
        <p:spPr>
          <a:xfrm>
            <a:off x="449262" y="1188000"/>
            <a:ext cx="4726895" cy="3706812"/>
          </a:xfrm>
        </p:spPr>
        <p:txBody>
          <a:bodyPr vert="horz" lIns="91440" tIns="45720" rIns="91440" bIns="45720" rtlCol="0" anchor="t">
            <a:normAutofit lnSpcReduction="10000"/>
          </a:bodyPr>
          <a:lstStyle/>
          <a:p>
            <a:pPr marL="0" lvl="1" indent="0">
              <a:buNone/>
            </a:pPr>
            <a:r>
              <a:rPr lang="en-US" err="1">
                <a:solidFill>
                  <a:srgbClr val="004C82"/>
                </a:solidFill>
                <a:latin typeface="+mj-lt"/>
                <a:ea typeface="+mj-ea"/>
                <a:cs typeface="Calibri"/>
              </a:rPr>
              <a:t>Manantali</a:t>
            </a:r>
            <a:r>
              <a:rPr lang="en-US">
                <a:solidFill>
                  <a:srgbClr val="004C82"/>
                </a:solidFill>
                <a:latin typeface="+mj-lt"/>
                <a:ea typeface="+mj-ea"/>
                <a:cs typeface="Calibri"/>
              </a:rPr>
              <a:t> multi-purpose dam – Mali, Senegal, Mauretania</a:t>
            </a:r>
          </a:p>
          <a:p>
            <a:pPr lvl="1"/>
            <a:r>
              <a:rPr lang="en-US" err="1">
                <a:latin typeface="Calibri"/>
                <a:cs typeface="Calibri"/>
              </a:rPr>
              <a:t>Manantali</a:t>
            </a:r>
            <a:r>
              <a:rPr lang="en-US">
                <a:latin typeface="Calibri"/>
                <a:cs typeface="Calibri"/>
              </a:rPr>
              <a:t> is jointly owned and operated by three countries </a:t>
            </a:r>
            <a:endParaRPr lang="en-US"/>
          </a:p>
          <a:p>
            <a:pPr marL="0" lvl="1" indent="0">
              <a:buNone/>
            </a:pPr>
            <a:endParaRPr lang="en-US"/>
          </a:p>
          <a:p>
            <a:pPr lvl="1"/>
            <a:r>
              <a:rPr lang="en-US" u="sng">
                <a:latin typeface="Calibri"/>
                <a:cs typeface="Calibri"/>
              </a:rPr>
              <a:t>Benefits: </a:t>
            </a:r>
            <a:endParaRPr lang="en-US" u="sng"/>
          </a:p>
          <a:p>
            <a:pPr marL="879475" lvl="2" indent="-342900">
              <a:lnSpc>
                <a:spcPct val="100000"/>
              </a:lnSpc>
            </a:pPr>
            <a:r>
              <a:rPr lang="en-US">
                <a:latin typeface="Calibri"/>
                <a:cs typeface="Calibri"/>
              </a:rPr>
              <a:t>Water storage for multiple purposes (irrigation, hydropower, and (potentially) to allow navigation)</a:t>
            </a:r>
            <a:endParaRPr lang="en-US"/>
          </a:p>
          <a:p>
            <a:pPr marL="879475" lvl="2" indent="-342900">
              <a:lnSpc>
                <a:spcPct val="100000"/>
              </a:lnSpc>
            </a:pPr>
            <a:r>
              <a:rPr lang="en-US">
                <a:latin typeface="Calibri"/>
                <a:cs typeface="Calibri"/>
              </a:rPr>
              <a:t>Easier access to int. funding (support of development strategies/scale, contribution to GHG mitigation)</a:t>
            </a:r>
          </a:p>
        </p:txBody>
      </p:sp>
      <p:sp>
        <p:nvSpPr>
          <p:cNvPr id="4" name="Foliennummernplatzhalter 3">
            <a:extLst>
              <a:ext uri="{FF2B5EF4-FFF2-40B4-BE49-F238E27FC236}">
                <a16:creationId xmlns:a16="http://schemas.microsoft.com/office/drawing/2014/main" id="{8D86A78A-DF86-45C7-98A4-A4E1E883F6C0}"/>
              </a:ext>
            </a:extLst>
          </p:cNvPr>
          <p:cNvSpPr>
            <a:spLocks noGrp="1"/>
          </p:cNvSpPr>
          <p:nvPr>
            <p:ph type="sldNum" sz="quarter" idx="16"/>
          </p:nvPr>
        </p:nvSpPr>
        <p:spPr/>
        <p:txBody>
          <a:bodyPr/>
          <a:lstStyle/>
          <a:p>
            <a:fld id="{CF23C0C3-F0EC-4AF0-84C8-08554CFEDD03}" type="slidenum">
              <a:rPr lang="en-GB" smtClean="0"/>
              <a:t>20</a:t>
            </a:fld>
            <a:endParaRPr lang="en-GB"/>
          </a:p>
        </p:txBody>
      </p:sp>
      <p:pic>
        <p:nvPicPr>
          <p:cNvPr id="6" name="Grafik 5">
            <a:extLst>
              <a:ext uri="{FF2B5EF4-FFF2-40B4-BE49-F238E27FC236}">
                <a16:creationId xmlns:a16="http://schemas.microsoft.com/office/drawing/2014/main" id="{73BA4DBC-0AE3-4B01-9365-F72257EF2A7E}"/>
              </a:ext>
            </a:extLst>
          </p:cNvPr>
          <p:cNvPicPr>
            <a:picLocks noChangeAspect="1"/>
          </p:cNvPicPr>
          <p:nvPr/>
        </p:nvPicPr>
        <p:blipFill rotWithShape="1">
          <a:blip r:embed="rId3"/>
          <a:srcRect t="5014" b="5258"/>
          <a:stretch/>
        </p:blipFill>
        <p:spPr>
          <a:xfrm>
            <a:off x="5273180" y="1281793"/>
            <a:ext cx="3741748" cy="2090057"/>
          </a:xfrm>
          <a:prstGeom prst="rect">
            <a:avLst/>
          </a:prstGeom>
        </p:spPr>
      </p:pic>
      <p:sp>
        <p:nvSpPr>
          <p:cNvPr id="7" name="Textfeld 6">
            <a:extLst>
              <a:ext uri="{FF2B5EF4-FFF2-40B4-BE49-F238E27FC236}">
                <a16:creationId xmlns:a16="http://schemas.microsoft.com/office/drawing/2014/main" id="{54E044E3-A499-40E1-ADCD-884E32F0BF1A}"/>
              </a:ext>
            </a:extLst>
          </p:cNvPr>
          <p:cNvSpPr txBox="1"/>
          <p:nvPr/>
        </p:nvSpPr>
        <p:spPr>
          <a:xfrm>
            <a:off x="5176157" y="3375968"/>
            <a:ext cx="3575957" cy="276999"/>
          </a:xfrm>
          <a:prstGeom prst="rect">
            <a:avLst/>
          </a:prstGeom>
          <a:noFill/>
        </p:spPr>
        <p:txBody>
          <a:bodyPr wrap="square" rtlCol="0">
            <a:spAutoFit/>
          </a:bodyPr>
          <a:lstStyle/>
          <a:p>
            <a:pPr algn="l"/>
            <a:r>
              <a:rPr lang="en-US" sz="1200"/>
              <a:t>Source: Benoît Rivard/Flickr CC BY-NC-ND 2.0</a:t>
            </a:r>
          </a:p>
        </p:txBody>
      </p:sp>
    </p:spTree>
    <p:extLst>
      <p:ext uri="{BB962C8B-B14F-4D97-AF65-F5344CB8AC3E}">
        <p14:creationId xmlns:p14="http://schemas.microsoft.com/office/powerpoint/2010/main" val="222744000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FBF5845-CBCD-4C21-AAB2-674F3CDFA21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941617" y="4659200"/>
            <a:ext cx="3924728" cy="316981"/>
          </a:xfrm>
          <a:prstGeom prst="rect">
            <a:avLst/>
          </a:prstGeom>
        </p:spPr>
      </p:pic>
      <p:sp>
        <p:nvSpPr>
          <p:cNvPr id="3" name="Titel 2">
            <a:extLst>
              <a:ext uri="{FF2B5EF4-FFF2-40B4-BE49-F238E27FC236}">
                <a16:creationId xmlns:a16="http://schemas.microsoft.com/office/drawing/2014/main" id="{4BC4F7D4-93B8-4857-B723-B8816937B752}"/>
              </a:ext>
            </a:extLst>
          </p:cNvPr>
          <p:cNvSpPr>
            <a:spLocks noGrp="1"/>
          </p:cNvSpPr>
          <p:nvPr>
            <p:ph type="title"/>
          </p:nvPr>
        </p:nvSpPr>
        <p:spPr/>
        <p:txBody>
          <a:bodyPr/>
          <a:lstStyle/>
          <a:p>
            <a:r>
              <a:rPr lang="en-US"/>
              <a:t>The Sustainable Development Goals</a:t>
            </a:r>
          </a:p>
        </p:txBody>
      </p:sp>
      <p:sp>
        <p:nvSpPr>
          <p:cNvPr id="4" name="Foliennummernplatzhalter 3">
            <a:extLst>
              <a:ext uri="{FF2B5EF4-FFF2-40B4-BE49-F238E27FC236}">
                <a16:creationId xmlns:a16="http://schemas.microsoft.com/office/drawing/2014/main" id="{E2AA366F-0B44-42A4-A014-6DE9C2E9C424}"/>
              </a:ext>
            </a:extLst>
          </p:cNvPr>
          <p:cNvSpPr>
            <a:spLocks noGrp="1"/>
          </p:cNvSpPr>
          <p:nvPr>
            <p:ph type="sldNum" sz="quarter" idx="16"/>
          </p:nvPr>
        </p:nvSpPr>
        <p:spPr/>
        <p:txBody>
          <a:bodyPr/>
          <a:lstStyle/>
          <a:p>
            <a:fld id="{CF23C0C3-F0EC-4AF0-84C8-08554CFEDD03}" type="slidenum">
              <a:rPr lang="en-GB" smtClean="0"/>
              <a:t>21</a:t>
            </a:fld>
            <a:endParaRPr lang="en-GB"/>
          </a:p>
        </p:txBody>
      </p:sp>
      <p:pic>
        <p:nvPicPr>
          <p:cNvPr id="5" name="Grafik 4">
            <a:extLst>
              <a:ext uri="{FF2B5EF4-FFF2-40B4-BE49-F238E27FC236}">
                <a16:creationId xmlns:a16="http://schemas.microsoft.com/office/drawing/2014/main" id="{C0DDE861-52E3-4E91-8C37-3AC0882D4C6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33244" y="1073817"/>
            <a:ext cx="7223269" cy="3511262"/>
          </a:xfrm>
          <a:prstGeom prst="rect">
            <a:avLst/>
          </a:prstGeom>
        </p:spPr>
      </p:pic>
      <p:sp>
        <p:nvSpPr>
          <p:cNvPr id="6" name="Textfeld 5">
            <a:extLst>
              <a:ext uri="{FF2B5EF4-FFF2-40B4-BE49-F238E27FC236}">
                <a16:creationId xmlns:a16="http://schemas.microsoft.com/office/drawing/2014/main" id="{66C8BFAA-3636-4DD2-8C1A-42785653BF76}"/>
              </a:ext>
            </a:extLst>
          </p:cNvPr>
          <p:cNvSpPr txBox="1"/>
          <p:nvPr/>
        </p:nvSpPr>
        <p:spPr>
          <a:xfrm>
            <a:off x="6399194" y="4817690"/>
            <a:ext cx="1590674" cy="276999"/>
          </a:xfrm>
          <a:prstGeom prst="rect">
            <a:avLst/>
          </a:prstGeom>
          <a:noFill/>
        </p:spPr>
        <p:txBody>
          <a:bodyPr wrap="square" rtlCol="0">
            <a:spAutoFit/>
          </a:bodyPr>
          <a:lstStyle/>
          <a:p>
            <a:pPr algn="r"/>
            <a:r>
              <a:rPr lang="en-GB" sz="1200"/>
              <a:t>Source: UN, 2015</a:t>
            </a:r>
          </a:p>
        </p:txBody>
      </p:sp>
      <p:sp>
        <p:nvSpPr>
          <p:cNvPr id="8" name="Ellipse 7">
            <a:extLst>
              <a:ext uri="{FF2B5EF4-FFF2-40B4-BE49-F238E27FC236}">
                <a16:creationId xmlns:a16="http://schemas.microsoft.com/office/drawing/2014/main" id="{BA5E26B6-B226-4FCB-ACFD-5C38B8D17F0A}"/>
              </a:ext>
            </a:extLst>
          </p:cNvPr>
          <p:cNvSpPr/>
          <p:nvPr/>
        </p:nvSpPr>
        <p:spPr>
          <a:xfrm>
            <a:off x="638711" y="2157832"/>
            <a:ext cx="1405749" cy="134323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9E9A88C0-E36D-4BF2-96A8-33DE308BA1A6}"/>
              </a:ext>
            </a:extLst>
          </p:cNvPr>
          <p:cNvSpPr/>
          <p:nvPr/>
        </p:nvSpPr>
        <p:spPr>
          <a:xfrm>
            <a:off x="6645297" y="999695"/>
            <a:ext cx="1405749" cy="134323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819761C4-0E7A-4E5B-BD73-5398B8BE987F}"/>
              </a:ext>
            </a:extLst>
          </p:cNvPr>
          <p:cNvSpPr/>
          <p:nvPr/>
        </p:nvSpPr>
        <p:spPr>
          <a:xfrm>
            <a:off x="1871829" y="999696"/>
            <a:ext cx="1405749" cy="134323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61758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2030EA0-5E21-41C6-A78A-0DA955A4DAF6}"/>
              </a:ext>
            </a:extLst>
          </p:cNvPr>
          <p:cNvSpPr>
            <a:spLocks noGrp="1"/>
          </p:cNvSpPr>
          <p:nvPr>
            <p:ph type="title"/>
          </p:nvPr>
        </p:nvSpPr>
        <p:spPr>
          <a:xfrm>
            <a:off x="532397" y="684709"/>
            <a:ext cx="8567183" cy="540544"/>
          </a:xfrm>
        </p:spPr>
        <p:txBody>
          <a:bodyPr/>
          <a:lstStyle/>
          <a:p>
            <a:r>
              <a:rPr lang="en-US"/>
              <a:t> Nexus approach: Enabler for reaching the SDGs</a:t>
            </a:r>
          </a:p>
        </p:txBody>
      </p:sp>
      <p:sp>
        <p:nvSpPr>
          <p:cNvPr id="4" name="Foliennummernplatzhalter 3">
            <a:extLst>
              <a:ext uri="{FF2B5EF4-FFF2-40B4-BE49-F238E27FC236}">
                <a16:creationId xmlns:a16="http://schemas.microsoft.com/office/drawing/2014/main" id="{FAB28B0C-72F7-4904-AF6A-1864F5152F21}"/>
              </a:ext>
            </a:extLst>
          </p:cNvPr>
          <p:cNvSpPr>
            <a:spLocks noGrp="1"/>
          </p:cNvSpPr>
          <p:nvPr>
            <p:ph type="sldNum" sz="quarter" idx="16"/>
          </p:nvPr>
        </p:nvSpPr>
        <p:spPr/>
        <p:txBody>
          <a:bodyPr/>
          <a:lstStyle/>
          <a:p>
            <a:fld id="{CF23C0C3-F0EC-4AF0-84C8-08554CFEDD03}" type="slidenum">
              <a:rPr lang="en-GB" smtClean="0"/>
              <a:t>22</a:t>
            </a:fld>
            <a:endParaRPr lang="en-GB"/>
          </a:p>
        </p:txBody>
      </p:sp>
      <p:grpSp>
        <p:nvGrpSpPr>
          <p:cNvPr id="18" name="Gruppieren 17">
            <a:extLst>
              <a:ext uri="{FF2B5EF4-FFF2-40B4-BE49-F238E27FC236}">
                <a16:creationId xmlns:a16="http://schemas.microsoft.com/office/drawing/2014/main" id="{42E82031-B8D5-42CC-8FFB-ED2844D28585}"/>
              </a:ext>
            </a:extLst>
          </p:cNvPr>
          <p:cNvGrpSpPr/>
          <p:nvPr/>
        </p:nvGrpSpPr>
        <p:grpSpPr>
          <a:xfrm>
            <a:off x="532397" y="1257631"/>
            <a:ext cx="8079206" cy="3432537"/>
            <a:chOff x="532397" y="1257631"/>
            <a:chExt cx="8079206" cy="3432537"/>
          </a:xfrm>
        </p:grpSpPr>
        <p:sp>
          <p:nvSpPr>
            <p:cNvPr id="7" name="Rechteck: abgerundete Ecken 6">
              <a:extLst>
                <a:ext uri="{FF2B5EF4-FFF2-40B4-BE49-F238E27FC236}">
                  <a16:creationId xmlns:a16="http://schemas.microsoft.com/office/drawing/2014/main" id="{65F9DF14-A115-45B2-A953-930CA8FCCADE}"/>
                </a:ext>
              </a:extLst>
            </p:cNvPr>
            <p:cNvSpPr/>
            <p:nvPr/>
          </p:nvSpPr>
          <p:spPr>
            <a:xfrm>
              <a:off x="2938713" y="1257631"/>
              <a:ext cx="3266574" cy="540544"/>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The WEF Nexus is a central pillar of the Agenda 2030</a:t>
              </a:r>
            </a:p>
          </p:txBody>
        </p:sp>
        <p:sp>
          <p:nvSpPr>
            <p:cNvPr id="8" name="Rechteck: abgerundete Ecken 7">
              <a:extLst>
                <a:ext uri="{FF2B5EF4-FFF2-40B4-BE49-F238E27FC236}">
                  <a16:creationId xmlns:a16="http://schemas.microsoft.com/office/drawing/2014/main" id="{C647D556-AC80-498F-A940-3ACC35723C01}"/>
                </a:ext>
              </a:extLst>
            </p:cNvPr>
            <p:cNvSpPr/>
            <p:nvPr/>
          </p:nvSpPr>
          <p:spPr>
            <a:xfrm>
              <a:off x="532397" y="2060118"/>
              <a:ext cx="2875547" cy="1335507"/>
            </a:xfrm>
            <a:prstGeom prst="roundRect">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Supports the identification of </a:t>
              </a:r>
              <a:r>
                <a:rPr lang="en-US" b="1"/>
                <a:t>potential trade-offs </a:t>
              </a:r>
              <a:r>
                <a:rPr lang="en-US"/>
                <a:t>&amp; considers these in the policy-making process</a:t>
              </a:r>
            </a:p>
          </p:txBody>
        </p:sp>
        <p:sp>
          <p:nvSpPr>
            <p:cNvPr id="9" name="Rechteck: abgerundete Ecken 8">
              <a:extLst>
                <a:ext uri="{FF2B5EF4-FFF2-40B4-BE49-F238E27FC236}">
                  <a16:creationId xmlns:a16="http://schemas.microsoft.com/office/drawing/2014/main" id="{16FAF395-5117-495E-8972-5438E5D47A59}"/>
                </a:ext>
              </a:extLst>
            </p:cNvPr>
            <p:cNvSpPr/>
            <p:nvPr/>
          </p:nvSpPr>
          <p:spPr>
            <a:xfrm>
              <a:off x="532397" y="3885869"/>
              <a:ext cx="2875547" cy="540544"/>
            </a:xfrm>
            <a:prstGeom prst="roundRect">
              <a:avLst/>
            </a:prstGeom>
            <a:solidFill>
              <a:srgbClr val="004C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Trade-offs will be minimized or prevented </a:t>
              </a:r>
            </a:p>
          </p:txBody>
        </p:sp>
        <p:sp>
          <p:nvSpPr>
            <p:cNvPr id="10" name="Rechteck: abgerundete Ecken 9">
              <a:extLst>
                <a:ext uri="{FF2B5EF4-FFF2-40B4-BE49-F238E27FC236}">
                  <a16:creationId xmlns:a16="http://schemas.microsoft.com/office/drawing/2014/main" id="{AB95A844-3D40-48B9-9430-AFFA10386DE7}"/>
                </a:ext>
              </a:extLst>
            </p:cNvPr>
            <p:cNvSpPr/>
            <p:nvPr/>
          </p:nvSpPr>
          <p:spPr>
            <a:xfrm>
              <a:off x="5736056" y="2060118"/>
              <a:ext cx="2875547" cy="1335507"/>
            </a:xfrm>
            <a:prstGeom prst="roundRect">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Helps </a:t>
              </a:r>
              <a:r>
                <a:rPr lang="en-US" b="1"/>
                <a:t>to leverage synergies </a:t>
              </a:r>
              <a:r>
                <a:rPr lang="en-US"/>
                <a:t>by supporting solutions that benefit the implementation of SDG‘s </a:t>
              </a:r>
            </a:p>
          </p:txBody>
        </p:sp>
        <p:sp>
          <p:nvSpPr>
            <p:cNvPr id="11" name="Rechteck: abgerundete Ecken 10">
              <a:extLst>
                <a:ext uri="{FF2B5EF4-FFF2-40B4-BE49-F238E27FC236}">
                  <a16:creationId xmlns:a16="http://schemas.microsoft.com/office/drawing/2014/main" id="{90228A22-DCD0-4279-B7A2-FF16336F745A}"/>
                </a:ext>
              </a:extLst>
            </p:cNvPr>
            <p:cNvSpPr/>
            <p:nvPr/>
          </p:nvSpPr>
          <p:spPr>
            <a:xfrm>
              <a:off x="5736056" y="3885869"/>
              <a:ext cx="2875547" cy="804299"/>
            </a:xfrm>
            <a:prstGeom prst="roundRect">
              <a:avLst/>
            </a:prstGeom>
            <a:solidFill>
              <a:srgbClr val="004C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Formulation of policies and creation of incentive structures to favor such solutions </a:t>
              </a:r>
            </a:p>
          </p:txBody>
        </p:sp>
        <p:sp>
          <p:nvSpPr>
            <p:cNvPr id="12" name="Pfeil: gebogen 11">
              <a:extLst>
                <a:ext uri="{FF2B5EF4-FFF2-40B4-BE49-F238E27FC236}">
                  <a16:creationId xmlns:a16="http://schemas.microsoft.com/office/drawing/2014/main" id="{D05667C3-B2A0-4A82-9C9D-FA8F998C8C32}"/>
                </a:ext>
              </a:extLst>
            </p:cNvPr>
            <p:cNvSpPr/>
            <p:nvPr/>
          </p:nvSpPr>
          <p:spPr>
            <a:xfrm rot="16200000" flipH="1">
              <a:off x="1854679" y="1071056"/>
              <a:ext cx="663586" cy="1288882"/>
            </a:xfrm>
            <a:prstGeom prst="bentArrow">
              <a:avLst/>
            </a:prstGeom>
            <a:solidFill>
              <a:srgbClr val="F4971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Pfeil: gebogen 14">
              <a:extLst>
                <a:ext uri="{FF2B5EF4-FFF2-40B4-BE49-F238E27FC236}">
                  <a16:creationId xmlns:a16="http://schemas.microsoft.com/office/drawing/2014/main" id="{08799D5C-0083-4507-99B9-3FDB4924303A}"/>
                </a:ext>
              </a:extLst>
            </p:cNvPr>
            <p:cNvSpPr/>
            <p:nvPr/>
          </p:nvSpPr>
          <p:spPr>
            <a:xfrm rot="5400000">
              <a:off x="6625735" y="1071056"/>
              <a:ext cx="663586" cy="1288882"/>
            </a:xfrm>
            <a:prstGeom prst="bentArrow">
              <a:avLst/>
            </a:prstGeom>
            <a:solidFill>
              <a:srgbClr val="F4971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Pfeil: nach unten 15">
              <a:extLst>
                <a:ext uri="{FF2B5EF4-FFF2-40B4-BE49-F238E27FC236}">
                  <a16:creationId xmlns:a16="http://schemas.microsoft.com/office/drawing/2014/main" id="{8AD43E73-A8B8-48F3-8EC7-73A23D83FE60}"/>
                </a:ext>
              </a:extLst>
            </p:cNvPr>
            <p:cNvSpPr/>
            <p:nvPr/>
          </p:nvSpPr>
          <p:spPr>
            <a:xfrm>
              <a:off x="1678403" y="3408452"/>
              <a:ext cx="270713" cy="477417"/>
            </a:xfrm>
            <a:prstGeom prst="downArrow">
              <a:avLst/>
            </a:prstGeom>
            <a:solidFill>
              <a:srgbClr val="F4971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feil: nach unten 16">
              <a:extLst>
                <a:ext uri="{FF2B5EF4-FFF2-40B4-BE49-F238E27FC236}">
                  <a16:creationId xmlns:a16="http://schemas.microsoft.com/office/drawing/2014/main" id="{07953ECC-EDBE-44FF-87F3-09901310ECA8}"/>
                </a:ext>
              </a:extLst>
            </p:cNvPr>
            <p:cNvSpPr/>
            <p:nvPr/>
          </p:nvSpPr>
          <p:spPr>
            <a:xfrm>
              <a:off x="7393408" y="3418859"/>
              <a:ext cx="270713" cy="477417"/>
            </a:xfrm>
            <a:prstGeom prst="downArrow">
              <a:avLst/>
            </a:prstGeom>
            <a:solidFill>
              <a:srgbClr val="F4971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713772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1FFDCE9-BBC3-46C1-A7BB-1A1B0C8382E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71850" y="550234"/>
            <a:ext cx="6124355" cy="4593266"/>
          </a:xfrm>
          <a:prstGeom prst="rect">
            <a:avLst/>
          </a:prstGeom>
        </p:spPr>
      </p:pic>
      <p:sp>
        <p:nvSpPr>
          <p:cNvPr id="3" name="Titel 2">
            <a:extLst>
              <a:ext uri="{FF2B5EF4-FFF2-40B4-BE49-F238E27FC236}">
                <a16:creationId xmlns:a16="http://schemas.microsoft.com/office/drawing/2014/main" id="{7FC96CAE-DB2A-4E00-B619-084ADFDA426E}"/>
              </a:ext>
            </a:extLst>
          </p:cNvPr>
          <p:cNvSpPr>
            <a:spLocks noGrp="1"/>
          </p:cNvSpPr>
          <p:nvPr>
            <p:ph type="title"/>
          </p:nvPr>
        </p:nvSpPr>
        <p:spPr/>
        <p:txBody>
          <a:bodyPr/>
          <a:lstStyle/>
          <a:p>
            <a:r>
              <a:rPr lang="en-US"/>
              <a:t>Understanding the links between SDGs</a:t>
            </a:r>
            <a:endParaRPr lang="de-DE"/>
          </a:p>
        </p:txBody>
      </p:sp>
      <p:sp>
        <p:nvSpPr>
          <p:cNvPr id="4" name="Foliennummernplatzhalter 3">
            <a:extLst>
              <a:ext uri="{FF2B5EF4-FFF2-40B4-BE49-F238E27FC236}">
                <a16:creationId xmlns:a16="http://schemas.microsoft.com/office/drawing/2014/main" id="{9326E6B1-0F0D-4F4B-837C-011E903B3883}"/>
              </a:ext>
            </a:extLst>
          </p:cNvPr>
          <p:cNvSpPr>
            <a:spLocks noGrp="1"/>
          </p:cNvSpPr>
          <p:nvPr>
            <p:ph type="sldNum" sz="quarter" idx="16"/>
          </p:nvPr>
        </p:nvSpPr>
        <p:spPr/>
        <p:txBody>
          <a:bodyPr/>
          <a:lstStyle/>
          <a:p>
            <a:fld id="{CF23C0C3-F0EC-4AF0-84C8-08554CFEDD03}" type="slidenum">
              <a:rPr lang="en-GB" smtClean="0"/>
              <a:t>23</a:t>
            </a:fld>
            <a:endParaRPr lang="en-GB"/>
          </a:p>
        </p:txBody>
      </p:sp>
      <p:pic>
        <p:nvPicPr>
          <p:cNvPr id="5" name="Grafik 4">
            <a:extLst>
              <a:ext uri="{FF2B5EF4-FFF2-40B4-BE49-F238E27FC236}">
                <a16:creationId xmlns:a16="http://schemas.microsoft.com/office/drawing/2014/main" id="{CD550EC3-1BD2-4E2A-80BF-0762C55D7F38}"/>
              </a:ext>
            </a:extLst>
          </p:cNvPr>
          <p:cNvPicPr/>
          <p:nvPr/>
        </p:nvPicPr>
        <p:blipFill rotWithShape="1">
          <a:blip r:embed="rId4" cstate="screen">
            <a:extLst>
              <a:ext uri="{28A0092B-C50C-407E-A947-70E740481C1C}">
                <a14:useLocalDpi xmlns:a14="http://schemas.microsoft.com/office/drawing/2010/main" val="0"/>
              </a:ext>
            </a:extLst>
          </a:blip>
          <a:srcRect/>
          <a:stretch/>
        </p:blipFill>
        <p:spPr bwMode="auto">
          <a:xfrm>
            <a:off x="570552" y="1116544"/>
            <a:ext cx="6124354" cy="3397118"/>
          </a:xfrm>
          <a:prstGeom prst="rect">
            <a:avLst/>
          </a:prstGeom>
          <a:noFill/>
        </p:spPr>
      </p:pic>
      <p:sp>
        <p:nvSpPr>
          <p:cNvPr id="6" name="Textfeld 5">
            <a:extLst>
              <a:ext uri="{FF2B5EF4-FFF2-40B4-BE49-F238E27FC236}">
                <a16:creationId xmlns:a16="http://schemas.microsoft.com/office/drawing/2014/main" id="{7F562A9E-FA46-43B1-B3D8-58B570C8A323}"/>
              </a:ext>
            </a:extLst>
          </p:cNvPr>
          <p:cNvSpPr txBox="1"/>
          <p:nvPr/>
        </p:nvSpPr>
        <p:spPr>
          <a:xfrm>
            <a:off x="5146097" y="4236663"/>
            <a:ext cx="1548809" cy="276999"/>
          </a:xfrm>
          <a:prstGeom prst="rect">
            <a:avLst/>
          </a:prstGeom>
          <a:noFill/>
        </p:spPr>
        <p:txBody>
          <a:bodyPr wrap="square" rtlCol="0">
            <a:spAutoFit/>
          </a:bodyPr>
          <a:lstStyle/>
          <a:p>
            <a:r>
              <a:rPr lang="en-GB" sz="1200"/>
              <a:t>Source: SEI, 2017</a:t>
            </a:r>
          </a:p>
        </p:txBody>
      </p:sp>
    </p:spTree>
    <p:extLst>
      <p:ext uri="{BB962C8B-B14F-4D97-AF65-F5344CB8AC3E}">
        <p14:creationId xmlns:p14="http://schemas.microsoft.com/office/powerpoint/2010/main" val="123495192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a:extLst>
              <a:ext uri="{FF2B5EF4-FFF2-40B4-BE49-F238E27FC236}">
                <a16:creationId xmlns:a16="http://schemas.microsoft.com/office/drawing/2014/main" id="{F8FC7F01-C1CD-4C4B-B591-BD82DC91223B}"/>
              </a:ext>
            </a:extLst>
          </p:cNvPr>
          <p:cNvGraphicFramePr/>
          <p:nvPr>
            <p:extLst>
              <p:ext uri="{D42A27DB-BD31-4B8C-83A1-F6EECF244321}">
                <p14:modId xmlns:p14="http://schemas.microsoft.com/office/powerpoint/2010/main" val="1970177411"/>
              </p:ext>
            </p:extLst>
          </p:nvPr>
        </p:nvGraphicFramePr>
        <p:xfrm>
          <a:off x="-917429" y="1599020"/>
          <a:ext cx="8284882" cy="2500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D9FE2690-573B-4936-921F-447E807901BA}"/>
              </a:ext>
            </a:extLst>
          </p:cNvPr>
          <p:cNvSpPr>
            <a:spLocks noGrp="1"/>
          </p:cNvSpPr>
          <p:nvPr>
            <p:ph type="title"/>
          </p:nvPr>
        </p:nvSpPr>
        <p:spPr>
          <a:xfrm>
            <a:off x="449816" y="721169"/>
            <a:ext cx="8567183" cy="540544"/>
          </a:xfrm>
        </p:spPr>
        <p:txBody>
          <a:bodyPr>
            <a:normAutofit fontScale="90000"/>
          </a:bodyPr>
          <a:lstStyle/>
          <a:p>
            <a:r>
              <a:rPr lang="en-US" sz="2800" b="1">
                <a:latin typeface="Arial" panose="020B0604020202020204" pitchFamily="34" charset="0"/>
                <a:cs typeface="Arial" panose="020B0604020202020204" pitchFamily="34" charset="0"/>
              </a:rPr>
              <a:t>Nexus approach: support development and monitoring of the SDGs </a:t>
            </a:r>
            <a:endParaRPr lang="de-DE"/>
          </a:p>
        </p:txBody>
      </p:sp>
      <p:sp>
        <p:nvSpPr>
          <p:cNvPr id="4" name="Foliennummernplatzhalter 3">
            <a:extLst>
              <a:ext uri="{FF2B5EF4-FFF2-40B4-BE49-F238E27FC236}">
                <a16:creationId xmlns:a16="http://schemas.microsoft.com/office/drawing/2014/main" id="{20412315-4225-4994-A0BE-A8A098966C3F}"/>
              </a:ext>
            </a:extLst>
          </p:cNvPr>
          <p:cNvSpPr>
            <a:spLocks noGrp="1"/>
          </p:cNvSpPr>
          <p:nvPr>
            <p:ph type="sldNum" sz="quarter" idx="16"/>
          </p:nvPr>
        </p:nvSpPr>
        <p:spPr/>
        <p:txBody>
          <a:bodyPr/>
          <a:lstStyle/>
          <a:p>
            <a:fld id="{CF23C0C3-F0EC-4AF0-84C8-08554CFEDD03}" type="slidenum">
              <a:rPr lang="en-GB" smtClean="0"/>
              <a:t>24</a:t>
            </a:fld>
            <a:endParaRPr lang="en-GB"/>
          </a:p>
        </p:txBody>
      </p:sp>
      <p:sp>
        <p:nvSpPr>
          <p:cNvPr id="5" name="Textfeld 4">
            <a:extLst>
              <a:ext uri="{FF2B5EF4-FFF2-40B4-BE49-F238E27FC236}">
                <a16:creationId xmlns:a16="http://schemas.microsoft.com/office/drawing/2014/main" id="{B1AD23E7-D584-4DEB-8CED-4032D5A3F1A7}"/>
              </a:ext>
            </a:extLst>
          </p:cNvPr>
          <p:cNvSpPr txBox="1"/>
          <p:nvPr/>
        </p:nvSpPr>
        <p:spPr>
          <a:xfrm>
            <a:off x="6957528" y="1923091"/>
            <a:ext cx="1990595" cy="1852815"/>
          </a:xfrm>
          <a:prstGeom prst="rect">
            <a:avLst/>
          </a:prstGeom>
          <a:noFill/>
        </p:spPr>
        <p:txBody>
          <a:bodyPr wrap="square" rtlCol="0">
            <a:spAutoFit/>
          </a:bodyPr>
          <a:lstStyle/>
          <a:p>
            <a:pPr>
              <a:lnSpc>
                <a:spcPct val="80000"/>
              </a:lnSpc>
            </a:pPr>
            <a:r>
              <a:rPr lang="en-GB" sz="1600" i="1">
                <a:latin typeface="Calibri" panose="020F0502020204030204" pitchFamily="34" charset="0"/>
                <a:cs typeface="Calibri" panose="020F0502020204030204" pitchFamily="34" charset="0"/>
              </a:rPr>
              <a:t>The sustainable achievement of WEF security lays the foundation for economic development, social welfare and ecological integrity</a:t>
            </a:r>
          </a:p>
          <a:p>
            <a:pPr algn="l"/>
            <a:endParaRPr lang="de-DE" sz="1200"/>
          </a:p>
        </p:txBody>
      </p:sp>
      <p:sp>
        <p:nvSpPr>
          <p:cNvPr id="8" name="Geschweifte Klammer rechts 7">
            <a:extLst>
              <a:ext uri="{FF2B5EF4-FFF2-40B4-BE49-F238E27FC236}">
                <a16:creationId xmlns:a16="http://schemas.microsoft.com/office/drawing/2014/main" id="{86530861-B7DF-4A2C-B440-1D17FF09400C}"/>
              </a:ext>
            </a:extLst>
          </p:cNvPr>
          <p:cNvSpPr/>
          <p:nvPr/>
        </p:nvSpPr>
        <p:spPr>
          <a:xfrm>
            <a:off x="6313714" y="1599020"/>
            <a:ext cx="383177" cy="2424340"/>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41641583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DF1F6C7-50DE-45D4-A957-45032580A320}"/>
              </a:ext>
            </a:extLst>
          </p:cNvPr>
          <p:cNvSpPr/>
          <p:nvPr/>
        </p:nvSpPr>
        <p:spPr>
          <a:xfrm>
            <a:off x="5257576" y="1690256"/>
            <a:ext cx="1027686" cy="936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grpSp>
        <p:nvGrpSpPr>
          <p:cNvPr id="13" name="Gruppieren 12">
            <a:extLst>
              <a:ext uri="{FF2B5EF4-FFF2-40B4-BE49-F238E27FC236}">
                <a16:creationId xmlns:a16="http://schemas.microsoft.com/office/drawing/2014/main" id="{ED0E73B0-4555-44CF-9EF2-AE456DA778E1}"/>
              </a:ext>
            </a:extLst>
          </p:cNvPr>
          <p:cNvGrpSpPr/>
          <p:nvPr/>
        </p:nvGrpSpPr>
        <p:grpSpPr>
          <a:xfrm>
            <a:off x="4258122" y="1165189"/>
            <a:ext cx="4307379" cy="3703323"/>
            <a:chOff x="4924361" y="1424046"/>
            <a:chExt cx="4307379" cy="3703323"/>
          </a:xfrm>
        </p:grpSpPr>
        <p:pic>
          <p:nvPicPr>
            <p:cNvPr id="11" name="Grafik 10">
              <a:extLst>
                <a:ext uri="{FF2B5EF4-FFF2-40B4-BE49-F238E27FC236}">
                  <a16:creationId xmlns:a16="http://schemas.microsoft.com/office/drawing/2014/main" id="{3B9279AD-D5A8-4673-ACAD-711F232AB73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24361" y="1424046"/>
              <a:ext cx="4307379" cy="3703323"/>
            </a:xfrm>
            <a:prstGeom prst="rect">
              <a:avLst/>
            </a:prstGeom>
          </p:spPr>
        </p:pic>
        <p:sp>
          <p:nvSpPr>
            <p:cNvPr id="12" name="Rechteck 11">
              <a:extLst>
                <a:ext uri="{FF2B5EF4-FFF2-40B4-BE49-F238E27FC236}">
                  <a16:creationId xmlns:a16="http://schemas.microsoft.com/office/drawing/2014/main" id="{4C618FDE-E46B-473C-B8B7-FE773BE43AE6}"/>
                </a:ext>
              </a:extLst>
            </p:cNvPr>
            <p:cNvSpPr/>
            <p:nvPr/>
          </p:nvSpPr>
          <p:spPr>
            <a:xfrm>
              <a:off x="5056632" y="1911096"/>
              <a:ext cx="1228630" cy="922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grpSp>
      <p:sp>
        <p:nvSpPr>
          <p:cNvPr id="2" name="Textplatzhalter 1">
            <a:extLst>
              <a:ext uri="{FF2B5EF4-FFF2-40B4-BE49-F238E27FC236}">
                <a16:creationId xmlns:a16="http://schemas.microsoft.com/office/drawing/2014/main" id="{F85DD6F5-B840-4C3E-A97F-865F83109C6D}"/>
              </a:ext>
            </a:extLst>
          </p:cNvPr>
          <p:cNvSpPr>
            <a:spLocks noGrp="1"/>
          </p:cNvSpPr>
          <p:nvPr>
            <p:ph type="body" sz="quarter" idx="13"/>
          </p:nvPr>
        </p:nvSpPr>
        <p:spPr>
          <a:xfrm>
            <a:off x="449818" y="1655064"/>
            <a:ext cx="4830351" cy="2912437"/>
          </a:xfrm>
        </p:spPr>
        <p:txBody>
          <a:bodyPr/>
          <a:lstStyle/>
          <a:p>
            <a:pPr lvl="1">
              <a:defRPr/>
            </a:pPr>
            <a:r>
              <a:rPr lang="en-US"/>
              <a:t>Disaster risk reduction: Sendai Framework</a:t>
            </a:r>
          </a:p>
          <a:p>
            <a:pPr marL="0" lvl="1" indent="0">
              <a:buNone/>
              <a:defRPr/>
            </a:pPr>
            <a:endParaRPr lang="en-US"/>
          </a:p>
          <a:p>
            <a:pPr lvl="1">
              <a:defRPr/>
            </a:pPr>
            <a:r>
              <a:rPr lang="en-US"/>
              <a:t>Climate Change: Paris Agreement and resulting Nationally Determined Contributions (NDCs)</a:t>
            </a:r>
          </a:p>
          <a:p>
            <a:pPr marL="0" lvl="1" indent="0">
              <a:buNone/>
              <a:defRPr/>
            </a:pPr>
            <a:endParaRPr lang="en-US"/>
          </a:p>
          <a:p>
            <a:pPr lvl="1">
              <a:defRPr/>
            </a:pPr>
            <a:r>
              <a:rPr lang="en-US"/>
              <a:t>Circular Economy</a:t>
            </a:r>
          </a:p>
        </p:txBody>
      </p:sp>
      <p:sp>
        <p:nvSpPr>
          <p:cNvPr id="3" name="Titel 2">
            <a:extLst>
              <a:ext uri="{FF2B5EF4-FFF2-40B4-BE49-F238E27FC236}">
                <a16:creationId xmlns:a16="http://schemas.microsoft.com/office/drawing/2014/main" id="{7FC135DC-11AE-4939-B69B-EC7C837DE07A}"/>
              </a:ext>
            </a:extLst>
          </p:cNvPr>
          <p:cNvSpPr>
            <a:spLocks noGrp="1"/>
          </p:cNvSpPr>
          <p:nvPr>
            <p:ph type="title"/>
          </p:nvPr>
        </p:nvSpPr>
        <p:spPr>
          <a:xfrm>
            <a:off x="449816" y="575999"/>
            <a:ext cx="8115685" cy="907567"/>
          </a:xfrm>
        </p:spPr>
        <p:txBody>
          <a:bodyPr>
            <a:normAutofit/>
          </a:bodyPr>
          <a:lstStyle/>
          <a:p>
            <a:r>
              <a:rPr lang="en-US"/>
              <a:t>Nexus interlinkages with other concepts and resulting global policy processes</a:t>
            </a:r>
          </a:p>
        </p:txBody>
      </p:sp>
      <p:sp>
        <p:nvSpPr>
          <p:cNvPr id="4" name="Foliennummernplatzhalter 3">
            <a:extLst>
              <a:ext uri="{FF2B5EF4-FFF2-40B4-BE49-F238E27FC236}">
                <a16:creationId xmlns:a16="http://schemas.microsoft.com/office/drawing/2014/main" id="{76D1D755-09F5-4D7C-BBFC-15B3C81262F2}"/>
              </a:ext>
            </a:extLst>
          </p:cNvPr>
          <p:cNvSpPr>
            <a:spLocks noGrp="1"/>
          </p:cNvSpPr>
          <p:nvPr>
            <p:ph type="sldNum" sz="quarter" idx="16"/>
          </p:nvPr>
        </p:nvSpPr>
        <p:spPr/>
        <p:txBody>
          <a:bodyPr/>
          <a:lstStyle/>
          <a:p>
            <a:fld id="{CF23C0C3-F0EC-4AF0-84C8-08554CFEDD03}" type="slidenum">
              <a:rPr lang="en-GB" smtClean="0"/>
              <a:t>25</a:t>
            </a:fld>
            <a:endParaRPr lang="en-GB"/>
          </a:p>
        </p:txBody>
      </p:sp>
      <p:sp>
        <p:nvSpPr>
          <p:cNvPr id="9" name="Textfeld 8">
            <a:extLst>
              <a:ext uri="{FF2B5EF4-FFF2-40B4-BE49-F238E27FC236}">
                <a16:creationId xmlns:a16="http://schemas.microsoft.com/office/drawing/2014/main" id="{27E15130-05AB-4161-BBAB-D69EBB6259A4}"/>
              </a:ext>
            </a:extLst>
          </p:cNvPr>
          <p:cNvSpPr txBox="1"/>
          <p:nvPr/>
        </p:nvSpPr>
        <p:spPr>
          <a:xfrm>
            <a:off x="7188980" y="1652239"/>
            <a:ext cx="1545336" cy="1200329"/>
          </a:xfrm>
          <a:prstGeom prst="rect">
            <a:avLst/>
          </a:prstGeom>
          <a:noFill/>
        </p:spPr>
        <p:txBody>
          <a:bodyPr wrap="square" rtlCol="0">
            <a:spAutoFit/>
          </a:bodyPr>
          <a:lstStyle/>
          <a:p>
            <a:r>
              <a:rPr lang="en-US" sz="1200">
                <a:solidFill>
                  <a:srgbClr val="004C82"/>
                </a:solidFill>
              </a:rPr>
              <a:t>Figure: Application of the integrated circular economy-nexus approach to food-energy-water resources</a:t>
            </a:r>
          </a:p>
        </p:txBody>
      </p:sp>
      <p:sp>
        <p:nvSpPr>
          <p:cNvPr id="10" name="Textfeld 9">
            <a:extLst>
              <a:ext uri="{FF2B5EF4-FFF2-40B4-BE49-F238E27FC236}">
                <a16:creationId xmlns:a16="http://schemas.microsoft.com/office/drawing/2014/main" id="{2AD1CCA7-2BA1-482B-94C7-CD9EFE6D4B29}"/>
              </a:ext>
            </a:extLst>
          </p:cNvPr>
          <p:cNvSpPr txBox="1"/>
          <p:nvPr/>
        </p:nvSpPr>
        <p:spPr>
          <a:xfrm>
            <a:off x="5619023" y="4730012"/>
            <a:ext cx="2057400" cy="276999"/>
          </a:xfrm>
          <a:prstGeom prst="rect">
            <a:avLst/>
          </a:prstGeom>
          <a:noFill/>
        </p:spPr>
        <p:txBody>
          <a:bodyPr wrap="square" rtlCol="0">
            <a:spAutoFit/>
          </a:bodyPr>
          <a:lstStyle/>
          <a:p>
            <a:pPr algn="l"/>
            <a:r>
              <a:rPr lang="de-DE" sz="1200"/>
              <a:t>Source: </a:t>
            </a:r>
            <a:r>
              <a:rPr lang="de-DE" sz="1200" err="1"/>
              <a:t>Parsa</a:t>
            </a:r>
            <a:r>
              <a:rPr lang="de-DE" sz="1200"/>
              <a:t> et al., 2021 </a:t>
            </a:r>
          </a:p>
        </p:txBody>
      </p:sp>
    </p:spTree>
    <p:extLst>
      <p:ext uri="{BB962C8B-B14F-4D97-AF65-F5344CB8AC3E}">
        <p14:creationId xmlns:p14="http://schemas.microsoft.com/office/powerpoint/2010/main" val="102602736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AD23D20E-2EDB-437B-B06A-FAA2371DA50A}"/>
              </a:ext>
            </a:extLst>
          </p:cNvPr>
          <p:cNvGraphicFramePr/>
          <p:nvPr>
            <p:extLst>
              <p:ext uri="{D42A27DB-BD31-4B8C-83A1-F6EECF244321}">
                <p14:modId xmlns:p14="http://schemas.microsoft.com/office/powerpoint/2010/main" val="4240545108"/>
              </p:ext>
            </p:extLst>
          </p:nvPr>
        </p:nvGraphicFramePr>
        <p:xfrm>
          <a:off x="449817" y="1187999"/>
          <a:ext cx="7805909" cy="3566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9F8DFE0F-7AC6-426F-9691-10241A85D44C}"/>
              </a:ext>
            </a:extLst>
          </p:cNvPr>
          <p:cNvSpPr>
            <a:spLocks noGrp="1"/>
          </p:cNvSpPr>
          <p:nvPr>
            <p:ph type="title"/>
          </p:nvPr>
        </p:nvSpPr>
        <p:spPr/>
        <p:txBody>
          <a:bodyPr/>
          <a:lstStyle/>
          <a:p>
            <a:r>
              <a:rPr lang="en-US"/>
              <a:t>Governance Challenges of Nexus Implementation</a:t>
            </a:r>
          </a:p>
        </p:txBody>
      </p:sp>
      <p:sp>
        <p:nvSpPr>
          <p:cNvPr id="4" name="Foliennummernplatzhalter 3">
            <a:extLst>
              <a:ext uri="{FF2B5EF4-FFF2-40B4-BE49-F238E27FC236}">
                <a16:creationId xmlns:a16="http://schemas.microsoft.com/office/drawing/2014/main" id="{D07B4292-ABCF-4595-A43D-30D9DE30CB33}"/>
              </a:ext>
            </a:extLst>
          </p:cNvPr>
          <p:cNvSpPr>
            <a:spLocks noGrp="1"/>
          </p:cNvSpPr>
          <p:nvPr>
            <p:ph type="sldNum" sz="quarter" idx="16"/>
          </p:nvPr>
        </p:nvSpPr>
        <p:spPr/>
        <p:txBody>
          <a:bodyPr/>
          <a:lstStyle/>
          <a:p>
            <a:fld id="{CF23C0C3-F0EC-4AF0-84C8-08554CFEDD03}" type="slidenum">
              <a:rPr lang="en-GB" smtClean="0"/>
              <a:t>26</a:t>
            </a:fld>
            <a:endParaRPr lang="en-GB"/>
          </a:p>
        </p:txBody>
      </p:sp>
    </p:spTree>
    <p:extLst>
      <p:ext uri="{BB962C8B-B14F-4D97-AF65-F5344CB8AC3E}">
        <p14:creationId xmlns:p14="http://schemas.microsoft.com/office/powerpoint/2010/main" val="53488563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AE130991-F314-43D1-8F7B-5A0071A4ADC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7410" y="1153296"/>
            <a:ext cx="4564622" cy="3423467"/>
          </a:xfrm>
          <a:prstGeom prst="rect">
            <a:avLst/>
          </a:prstGeom>
        </p:spPr>
      </p:pic>
      <p:sp>
        <p:nvSpPr>
          <p:cNvPr id="3" name="Titel 2">
            <a:extLst>
              <a:ext uri="{FF2B5EF4-FFF2-40B4-BE49-F238E27FC236}">
                <a16:creationId xmlns:a16="http://schemas.microsoft.com/office/drawing/2014/main" id="{06B31A32-72BA-4742-988C-4FF364383FF3}"/>
              </a:ext>
            </a:extLst>
          </p:cNvPr>
          <p:cNvSpPr>
            <a:spLocks noGrp="1"/>
          </p:cNvSpPr>
          <p:nvPr>
            <p:ph type="title"/>
          </p:nvPr>
        </p:nvSpPr>
        <p:spPr>
          <a:xfrm>
            <a:off x="449816" y="576000"/>
            <a:ext cx="8567183" cy="540544"/>
          </a:xfrm>
        </p:spPr>
        <p:txBody>
          <a:bodyPr>
            <a:normAutofit fontScale="90000"/>
          </a:bodyPr>
          <a:lstStyle/>
          <a:p>
            <a:r>
              <a:rPr lang="en-US"/>
              <a:t>Possible measures </a:t>
            </a:r>
            <a:br>
              <a:rPr lang="en-US"/>
            </a:br>
            <a:r>
              <a:rPr lang="en-US"/>
              <a:t>for Nexus implementation</a:t>
            </a:r>
          </a:p>
        </p:txBody>
      </p:sp>
      <p:sp>
        <p:nvSpPr>
          <p:cNvPr id="4" name="Foliennummernplatzhalter 3">
            <a:extLst>
              <a:ext uri="{FF2B5EF4-FFF2-40B4-BE49-F238E27FC236}">
                <a16:creationId xmlns:a16="http://schemas.microsoft.com/office/drawing/2014/main" id="{61ACC601-726B-4836-94F1-25581AB4E29B}"/>
              </a:ext>
            </a:extLst>
          </p:cNvPr>
          <p:cNvSpPr>
            <a:spLocks noGrp="1"/>
          </p:cNvSpPr>
          <p:nvPr>
            <p:ph type="sldNum" sz="quarter" idx="16"/>
          </p:nvPr>
        </p:nvSpPr>
        <p:spPr/>
        <p:txBody>
          <a:bodyPr/>
          <a:lstStyle/>
          <a:p>
            <a:fld id="{CF23C0C3-F0EC-4AF0-84C8-08554CFEDD03}" type="slidenum">
              <a:rPr lang="en-GB" smtClean="0"/>
              <a:t>27</a:t>
            </a:fld>
            <a:endParaRPr lang="en-GB"/>
          </a:p>
        </p:txBody>
      </p:sp>
      <p:grpSp>
        <p:nvGrpSpPr>
          <p:cNvPr id="5" name="Gruppieren 4">
            <a:extLst>
              <a:ext uri="{FF2B5EF4-FFF2-40B4-BE49-F238E27FC236}">
                <a16:creationId xmlns:a16="http://schemas.microsoft.com/office/drawing/2014/main" id="{FF5EBEFF-8208-467D-AA73-EEB45F42E61B}"/>
              </a:ext>
            </a:extLst>
          </p:cNvPr>
          <p:cNvGrpSpPr/>
          <p:nvPr/>
        </p:nvGrpSpPr>
        <p:grpSpPr>
          <a:xfrm>
            <a:off x="3821502" y="576000"/>
            <a:ext cx="4872682" cy="4360556"/>
            <a:chOff x="1816727" y="1337438"/>
            <a:chExt cx="5505568" cy="5023738"/>
          </a:xfrm>
        </p:grpSpPr>
        <p:sp>
          <p:nvSpPr>
            <p:cNvPr id="6" name="Freihandform: Form 5">
              <a:extLst>
                <a:ext uri="{FF2B5EF4-FFF2-40B4-BE49-F238E27FC236}">
                  <a16:creationId xmlns:a16="http://schemas.microsoft.com/office/drawing/2014/main" id="{8B86FE6E-4E39-4396-A527-5A6162C14ACB}"/>
                </a:ext>
              </a:extLst>
            </p:cNvPr>
            <p:cNvSpPr/>
            <p:nvPr/>
          </p:nvSpPr>
          <p:spPr>
            <a:xfrm>
              <a:off x="3776111" y="3023348"/>
              <a:ext cx="1645426" cy="1645427"/>
            </a:xfrm>
            <a:custGeom>
              <a:avLst/>
              <a:gdLst>
                <a:gd name="connsiteX0" fmla="*/ 0 w 1551737"/>
                <a:gd name="connsiteY0" fmla="*/ 775869 h 1551737"/>
                <a:gd name="connsiteX1" fmla="*/ 775869 w 1551737"/>
                <a:gd name="connsiteY1" fmla="*/ 0 h 1551737"/>
                <a:gd name="connsiteX2" fmla="*/ 1551738 w 1551737"/>
                <a:gd name="connsiteY2" fmla="*/ 775869 h 1551737"/>
                <a:gd name="connsiteX3" fmla="*/ 775869 w 1551737"/>
                <a:gd name="connsiteY3" fmla="*/ 1551738 h 1551737"/>
                <a:gd name="connsiteX4" fmla="*/ 0 w 1551737"/>
                <a:gd name="connsiteY4" fmla="*/ 775869 h 155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37" h="1551737">
                  <a:moveTo>
                    <a:pt x="0" y="775869"/>
                  </a:moveTo>
                  <a:cubicBezTo>
                    <a:pt x="0" y="347368"/>
                    <a:pt x="347368" y="0"/>
                    <a:pt x="775869" y="0"/>
                  </a:cubicBezTo>
                  <a:cubicBezTo>
                    <a:pt x="1204370" y="0"/>
                    <a:pt x="1551738" y="347368"/>
                    <a:pt x="1551738" y="775869"/>
                  </a:cubicBezTo>
                  <a:cubicBezTo>
                    <a:pt x="1551738" y="1204370"/>
                    <a:pt x="1204370" y="1551738"/>
                    <a:pt x="775869" y="1551738"/>
                  </a:cubicBezTo>
                  <a:cubicBezTo>
                    <a:pt x="347368" y="1551738"/>
                    <a:pt x="0" y="1204370"/>
                    <a:pt x="0" y="775869"/>
                  </a:cubicBezTo>
                  <a:close/>
                </a:path>
              </a:pathLst>
            </a:custGeom>
            <a:solidFill>
              <a:srgbClr val="004C8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241200" rIns="144000" bIns="242487" numCol="1" spcCol="1270" anchor="ctr" anchorCtr="0">
              <a:noAutofit/>
            </a:bodyPr>
            <a:lstStyle/>
            <a:p>
              <a:pPr marL="0" lvl="0" indent="0" algn="ctr" defTabSz="533400">
                <a:lnSpc>
                  <a:spcPct val="130000"/>
                </a:lnSpc>
                <a:spcBef>
                  <a:spcPct val="0"/>
                </a:spcBef>
                <a:spcAft>
                  <a:spcPct val="35000"/>
                </a:spcAft>
                <a:buNone/>
              </a:pPr>
              <a:r>
                <a:rPr lang="en-AU" sz="1000" b="1" kern="1200" noProof="0">
                  <a:solidFill>
                    <a:schemeClr val="bg1"/>
                  </a:solidFill>
                </a:rPr>
                <a:t>TOWARDS NEXUS IMPLEMENTATION</a:t>
              </a:r>
            </a:p>
          </p:txBody>
        </p:sp>
        <p:sp>
          <p:nvSpPr>
            <p:cNvPr id="7" name="Freihandform: Form 6">
              <a:extLst>
                <a:ext uri="{FF2B5EF4-FFF2-40B4-BE49-F238E27FC236}">
                  <a16:creationId xmlns:a16="http://schemas.microsoft.com/office/drawing/2014/main" id="{12A441EB-4907-4732-8771-1277014C8B11}"/>
                </a:ext>
              </a:extLst>
            </p:cNvPr>
            <p:cNvSpPr/>
            <p:nvPr/>
          </p:nvSpPr>
          <p:spPr>
            <a:xfrm>
              <a:off x="4782330" y="1337438"/>
              <a:ext cx="1551737" cy="1551737"/>
            </a:xfrm>
            <a:custGeom>
              <a:avLst/>
              <a:gdLst>
                <a:gd name="connsiteX0" fmla="*/ 0 w 1551737"/>
                <a:gd name="connsiteY0" fmla="*/ 775869 h 1551737"/>
                <a:gd name="connsiteX1" fmla="*/ 775869 w 1551737"/>
                <a:gd name="connsiteY1" fmla="*/ 0 h 1551737"/>
                <a:gd name="connsiteX2" fmla="*/ 1551738 w 1551737"/>
                <a:gd name="connsiteY2" fmla="*/ 775869 h 1551737"/>
                <a:gd name="connsiteX3" fmla="*/ 775869 w 1551737"/>
                <a:gd name="connsiteY3" fmla="*/ 1551738 h 1551737"/>
                <a:gd name="connsiteX4" fmla="*/ 0 w 1551737"/>
                <a:gd name="connsiteY4" fmla="*/ 775869 h 155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37" h="1551737">
                  <a:moveTo>
                    <a:pt x="0" y="775869"/>
                  </a:moveTo>
                  <a:cubicBezTo>
                    <a:pt x="0" y="347368"/>
                    <a:pt x="347368" y="0"/>
                    <a:pt x="775869" y="0"/>
                  </a:cubicBezTo>
                  <a:cubicBezTo>
                    <a:pt x="1204370" y="0"/>
                    <a:pt x="1551738" y="347368"/>
                    <a:pt x="1551738" y="775869"/>
                  </a:cubicBezTo>
                  <a:cubicBezTo>
                    <a:pt x="1551738" y="1204370"/>
                    <a:pt x="1204370" y="1551738"/>
                    <a:pt x="775869" y="1551738"/>
                  </a:cubicBezTo>
                  <a:cubicBezTo>
                    <a:pt x="347368" y="1551738"/>
                    <a:pt x="0" y="1204370"/>
                    <a:pt x="0" y="775869"/>
                  </a:cubicBezTo>
                  <a:close/>
                </a:path>
              </a:pathLst>
            </a:custGeom>
            <a:solidFill>
              <a:srgbClr val="004C82">
                <a:alpha val="40000"/>
              </a:srgbClr>
            </a:solidFill>
            <a:ln w="38100">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2487" tIns="242487" rIns="242487" bIns="242487" numCol="1" spcCol="1270" anchor="ctr" anchorCtr="0">
              <a:noAutofit/>
            </a:bodyPr>
            <a:lstStyle/>
            <a:p>
              <a:pPr marL="0" lvl="0" indent="0" algn="ctr" defTabSz="533400">
                <a:lnSpc>
                  <a:spcPct val="120000"/>
                </a:lnSpc>
                <a:spcBef>
                  <a:spcPct val="0"/>
                </a:spcBef>
                <a:spcAft>
                  <a:spcPct val="35000"/>
                </a:spcAft>
                <a:buNone/>
              </a:pPr>
              <a:r>
                <a:rPr lang="en-AU" sz="1100" b="1" kern="1200" noProof="0">
                  <a:solidFill>
                    <a:schemeClr val="bg1"/>
                  </a:solidFill>
                </a:rPr>
                <a:t>Coordinated institutions (ministries, agencies, etc.)</a:t>
              </a:r>
            </a:p>
          </p:txBody>
        </p:sp>
        <p:sp>
          <p:nvSpPr>
            <p:cNvPr id="8" name="Freihandform: Form 7">
              <a:extLst>
                <a:ext uri="{FF2B5EF4-FFF2-40B4-BE49-F238E27FC236}">
                  <a16:creationId xmlns:a16="http://schemas.microsoft.com/office/drawing/2014/main" id="{F46C2C67-9BFC-4FF6-90E8-2045E06D3A85}"/>
                </a:ext>
              </a:extLst>
            </p:cNvPr>
            <p:cNvSpPr/>
            <p:nvPr/>
          </p:nvSpPr>
          <p:spPr>
            <a:xfrm rot="10800000">
              <a:off x="5441558" y="3629108"/>
              <a:ext cx="329000" cy="527590"/>
            </a:xfrm>
            <a:custGeom>
              <a:avLst/>
              <a:gdLst>
                <a:gd name="connsiteX0" fmla="*/ 0 w 329000"/>
                <a:gd name="connsiteY0" fmla="*/ 105518 h 527590"/>
                <a:gd name="connsiteX1" fmla="*/ 164500 w 329000"/>
                <a:gd name="connsiteY1" fmla="*/ 105518 h 527590"/>
                <a:gd name="connsiteX2" fmla="*/ 164500 w 329000"/>
                <a:gd name="connsiteY2" fmla="*/ 0 h 527590"/>
                <a:gd name="connsiteX3" fmla="*/ 329000 w 329000"/>
                <a:gd name="connsiteY3" fmla="*/ 263795 h 527590"/>
                <a:gd name="connsiteX4" fmla="*/ 164500 w 329000"/>
                <a:gd name="connsiteY4" fmla="*/ 527590 h 527590"/>
                <a:gd name="connsiteX5" fmla="*/ 164500 w 329000"/>
                <a:gd name="connsiteY5" fmla="*/ 422072 h 527590"/>
                <a:gd name="connsiteX6" fmla="*/ 0 w 329000"/>
                <a:gd name="connsiteY6" fmla="*/ 422072 h 527590"/>
                <a:gd name="connsiteX7" fmla="*/ 0 w 329000"/>
                <a:gd name="connsiteY7" fmla="*/ 105518 h 5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00" h="527590">
                  <a:moveTo>
                    <a:pt x="0" y="105518"/>
                  </a:moveTo>
                  <a:lnTo>
                    <a:pt x="164500" y="105518"/>
                  </a:lnTo>
                  <a:lnTo>
                    <a:pt x="164500" y="0"/>
                  </a:lnTo>
                  <a:lnTo>
                    <a:pt x="329000" y="263795"/>
                  </a:lnTo>
                  <a:lnTo>
                    <a:pt x="164500" y="527590"/>
                  </a:lnTo>
                  <a:lnTo>
                    <a:pt x="164500" y="422072"/>
                  </a:lnTo>
                  <a:lnTo>
                    <a:pt x="0" y="422072"/>
                  </a:lnTo>
                  <a:lnTo>
                    <a:pt x="0" y="105518"/>
                  </a:lnTo>
                  <a:close/>
                </a:path>
              </a:pathLst>
            </a:custGeom>
            <a:solidFill>
              <a:srgbClr val="004C82">
                <a:alpha val="20000"/>
              </a:srgbClr>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 tIns="105517" rIns="98700" bIns="105518" numCol="1" spcCol="1270" anchor="ctr" anchorCtr="0">
              <a:noAutofit/>
            </a:bodyPr>
            <a:lstStyle/>
            <a:p>
              <a:pPr marL="0" lvl="0" indent="0" algn="ctr" defTabSz="400050">
                <a:lnSpc>
                  <a:spcPct val="90000"/>
                </a:lnSpc>
                <a:spcBef>
                  <a:spcPct val="0"/>
                </a:spcBef>
                <a:spcAft>
                  <a:spcPct val="35000"/>
                </a:spcAft>
                <a:buNone/>
              </a:pPr>
              <a:endParaRPr lang="de-DE" sz="900" kern="1200"/>
            </a:p>
          </p:txBody>
        </p:sp>
        <p:sp>
          <p:nvSpPr>
            <p:cNvPr id="9" name="Freihandform: Form 8">
              <a:extLst>
                <a:ext uri="{FF2B5EF4-FFF2-40B4-BE49-F238E27FC236}">
                  <a16:creationId xmlns:a16="http://schemas.microsoft.com/office/drawing/2014/main" id="{5260C36E-9347-44C6-8653-70AE6148728C}"/>
                </a:ext>
              </a:extLst>
            </p:cNvPr>
            <p:cNvSpPr/>
            <p:nvPr/>
          </p:nvSpPr>
          <p:spPr>
            <a:xfrm>
              <a:off x="5770558" y="3123529"/>
              <a:ext cx="1551737" cy="1551737"/>
            </a:xfrm>
            <a:custGeom>
              <a:avLst/>
              <a:gdLst>
                <a:gd name="connsiteX0" fmla="*/ 0 w 1551737"/>
                <a:gd name="connsiteY0" fmla="*/ 775869 h 1551737"/>
                <a:gd name="connsiteX1" fmla="*/ 775869 w 1551737"/>
                <a:gd name="connsiteY1" fmla="*/ 0 h 1551737"/>
                <a:gd name="connsiteX2" fmla="*/ 1551738 w 1551737"/>
                <a:gd name="connsiteY2" fmla="*/ 775869 h 1551737"/>
                <a:gd name="connsiteX3" fmla="*/ 775869 w 1551737"/>
                <a:gd name="connsiteY3" fmla="*/ 1551738 h 1551737"/>
                <a:gd name="connsiteX4" fmla="*/ 0 w 1551737"/>
                <a:gd name="connsiteY4" fmla="*/ 775869 h 155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37" h="1551737">
                  <a:moveTo>
                    <a:pt x="0" y="775869"/>
                  </a:moveTo>
                  <a:cubicBezTo>
                    <a:pt x="0" y="347368"/>
                    <a:pt x="347368" y="0"/>
                    <a:pt x="775869" y="0"/>
                  </a:cubicBezTo>
                  <a:cubicBezTo>
                    <a:pt x="1204370" y="0"/>
                    <a:pt x="1551738" y="347368"/>
                    <a:pt x="1551738" y="775869"/>
                  </a:cubicBezTo>
                  <a:cubicBezTo>
                    <a:pt x="1551738" y="1204370"/>
                    <a:pt x="1204370" y="1551738"/>
                    <a:pt x="775869" y="1551738"/>
                  </a:cubicBezTo>
                  <a:cubicBezTo>
                    <a:pt x="347368" y="1551738"/>
                    <a:pt x="0" y="1204370"/>
                    <a:pt x="0" y="775869"/>
                  </a:cubicBezTo>
                  <a:close/>
                </a:path>
              </a:pathLst>
            </a:custGeom>
            <a:solidFill>
              <a:srgbClr val="004C82">
                <a:alpha val="40000"/>
              </a:srgb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2487" tIns="242487" rIns="242487" bIns="242487" numCol="1" spcCol="1270" anchor="ctr" anchorCtr="0">
              <a:noAutofit/>
            </a:bodyPr>
            <a:lstStyle/>
            <a:p>
              <a:pPr marL="0" lvl="0" indent="0" algn="ctr" defTabSz="533400">
                <a:lnSpc>
                  <a:spcPct val="120000"/>
                </a:lnSpc>
                <a:spcBef>
                  <a:spcPct val="0"/>
                </a:spcBef>
                <a:spcAft>
                  <a:spcPct val="35000"/>
                </a:spcAft>
                <a:buNone/>
              </a:pPr>
              <a:r>
                <a:rPr lang="en-AU" sz="1100" b="1">
                  <a:solidFill>
                    <a:schemeClr val="bg1"/>
                  </a:solidFill>
                </a:rPr>
                <a:t>Build </a:t>
              </a:r>
              <a:r>
                <a:rPr lang="en-AU" sz="1100" b="1" kern="1200" noProof="0">
                  <a:solidFill>
                    <a:schemeClr val="bg1"/>
                  </a:solidFill>
                </a:rPr>
                <a:t>joint committees and informal working groups</a:t>
              </a:r>
            </a:p>
          </p:txBody>
        </p:sp>
        <p:sp>
          <p:nvSpPr>
            <p:cNvPr id="10" name="Freihandform: Form 9">
              <a:extLst>
                <a:ext uri="{FF2B5EF4-FFF2-40B4-BE49-F238E27FC236}">
                  <a16:creationId xmlns:a16="http://schemas.microsoft.com/office/drawing/2014/main" id="{6CF1397B-B9F1-4261-9851-F48751C1668A}"/>
                </a:ext>
              </a:extLst>
            </p:cNvPr>
            <p:cNvSpPr/>
            <p:nvPr/>
          </p:nvSpPr>
          <p:spPr>
            <a:xfrm rot="14400000">
              <a:off x="5040506" y="4500368"/>
              <a:ext cx="329000" cy="527590"/>
            </a:xfrm>
            <a:custGeom>
              <a:avLst/>
              <a:gdLst>
                <a:gd name="connsiteX0" fmla="*/ 0 w 329000"/>
                <a:gd name="connsiteY0" fmla="*/ 105518 h 527590"/>
                <a:gd name="connsiteX1" fmla="*/ 164500 w 329000"/>
                <a:gd name="connsiteY1" fmla="*/ 105518 h 527590"/>
                <a:gd name="connsiteX2" fmla="*/ 164500 w 329000"/>
                <a:gd name="connsiteY2" fmla="*/ 0 h 527590"/>
                <a:gd name="connsiteX3" fmla="*/ 329000 w 329000"/>
                <a:gd name="connsiteY3" fmla="*/ 263795 h 527590"/>
                <a:gd name="connsiteX4" fmla="*/ 164500 w 329000"/>
                <a:gd name="connsiteY4" fmla="*/ 527590 h 527590"/>
                <a:gd name="connsiteX5" fmla="*/ 164500 w 329000"/>
                <a:gd name="connsiteY5" fmla="*/ 422072 h 527590"/>
                <a:gd name="connsiteX6" fmla="*/ 0 w 329000"/>
                <a:gd name="connsiteY6" fmla="*/ 422072 h 527590"/>
                <a:gd name="connsiteX7" fmla="*/ 0 w 329000"/>
                <a:gd name="connsiteY7" fmla="*/ 105518 h 5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00" h="527590">
                  <a:moveTo>
                    <a:pt x="0" y="105518"/>
                  </a:moveTo>
                  <a:lnTo>
                    <a:pt x="164500" y="105518"/>
                  </a:lnTo>
                  <a:lnTo>
                    <a:pt x="164500" y="0"/>
                  </a:lnTo>
                  <a:lnTo>
                    <a:pt x="329000" y="263795"/>
                  </a:lnTo>
                  <a:lnTo>
                    <a:pt x="164500" y="527590"/>
                  </a:lnTo>
                  <a:lnTo>
                    <a:pt x="164500" y="422072"/>
                  </a:lnTo>
                  <a:lnTo>
                    <a:pt x="0" y="422072"/>
                  </a:lnTo>
                  <a:lnTo>
                    <a:pt x="0" y="105518"/>
                  </a:lnTo>
                  <a:close/>
                </a:path>
              </a:pathLst>
            </a:custGeom>
            <a:solidFill>
              <a:srgbClr val="004C82">
                <a:alpha val="20000"/>
              </a:srgbClr>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105517" rIns="98699" bIns="105518" numCol="1" spcCol="1270" anchor="ctr" anchorCtr="0">
              <a:noAutofit/>
            </a:bodyPr>
            <a:lstStyle/>
            <a:p>
              <a:pPr marL="0" lvl="0" indent="0" algn="ctr" defTabSz="400050">
                <a:lnSpc>
                  <a:spcPct val="90000"/>
                </a:lnSpc>
                <a:spcBef>
                  <a:spcPct val="0"/>
                </a:spcBef>
                <a:spcAft>
                  <a:spcPct val="35000"/>
                </a:spcAft>
                <a:buNone/>
              </a:pPr>
              <a:endParaRPr lang="de-DE" sz="900" kern="1200"/>
            </a:p>
          </p:txBody>
        </p:sp>
        <p:sp>
          <p:nvSpPr>
            <p:cNvPr id="11" name="Freihandform: Form 10">
              <a:extLst>
                <a:ext uri="{FF2B5EF4-FFF2-40B4-BE49-F238E27FC236}">
                  <a16:creationId xmlns:a16="http://schemas.microsoft.com/office/drawing/2014/main" id="{AB408E07-6272-47D7-B9A4-1D4DE7972505}"/>
                </a:ext>
              </a:extLst>
            </p:cNvPr>
            <p:cNvSpPr/>
            <p:nvPr/>
          </p:nvSpPr>
          <p:spPr>
            <a:xfrm>
              <a:off x="4884294" y="4809439"/>
              <a:ext cx="1551737" cy="1551737"/>
            </a:xfrm>
            <a:custGeom>
              <a:avLst/>
              <a:gdLst>
                <a:gd name="connsiteX0" fmla="*/ 0 w 1551737"/>
                <a:gd name="connsiteY0" fmla="*/ 775869 h 1551737"/>
                <a:gd name="connsiteX1" fmla="*/ 775869 w 1551737"/>
                <a:gd name="connsiteY1" fmla="*/ 0 h 1551737"/>
                <a:gd name="connsiteX2" fmla="*/ 1551738 w 1551737"/>
                <a:gd name="connsiteY2" fmla="*/ 775869 h 1551737"/>
                <a:gd name="connsiteX3" fmla="*/ 775869 w 1551737"/>
                <a:gd name="connsiteY3" fmla="*/ 1551738 h 1551737"/>
                <a:gd name="connsiteX4" fmla="*/ 0 w 1551737"/>
                <a:gd name="connsiteY4" fmla="*/ 775869 h 155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37" h="1551737">
                  <a:moveTo>
                    <a:pt x="0" y="775869"/>
                  </a:moveTo>
                  <a:cubicBezTo>
                    <a:pt x="0" y="347368"/>
                    <a:pt x="347368" y="0"/>
                    <a:pt x="775869" y="0"/>
                  </a:cubicBezTo>
                  <a:cubicBezTo>
                    <a:pt x="1204370" y="0"/>
                    <a:pt x="1551738" y="347368"/>
                    <a:pt x="1551738" y="775869"/>
                  </a:cubicBezTo>
                  <a:cubicBezTo>
                    <a:pt x="1551738" y="1204370"/>
                    <a:pt x="1204370" y="1551738"/>
                    <a:pt x="775869" y="1551738"/>
                  </a:cubicBezTo>
                  <a:cubicBezTo>
                    <a:pt x="347368" y="1551738"/>
                    <a:pt x="0" y="1204370"/>
                    <a:pt x="0" y="775869"/>
                  </a:cubicBezTo>
                  <a:close/>
                </a:path>
              </a:pathLst>
            </a:custGeom>
            <a:solidFill>
              <a:srgbClr val="004C82">
                <a:alpha val="40000"/>
              </a:srgb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2487" tIns="242487" rIns="242487" bIns="242487" numCol="1" spcCol="1270" anchor="ctr" anchorCtr="0">
              <a:noAutofit/>
            </a:bodyPr>
            <a:lstStyle/>
            <a:p>
              <a:pPr marL="0" lvl="0" indent="0" algn="ctr" defTabSz="533400">
                <a:lnSpc>
                  <a:spcPct val="120000"/>
                </a:lnSpc>
                <a:spcBef>
                  <a:spcPct val="0"/>
                </a:spcBef>
                <a:spcAft>
                  <a:spcPct val="35000"/>
                </a:spcAft>
                <a:buNone/>
              </a:pPr>
              <a:r>
                <a:rPr lang="en-AU" sz="1100" b="1" kern="1200" noProof="0">
                  <a:solidFill>
                    <a:schemeClr val="bg1"/>
                  </a:solidFill>
                </a:rPr>
                <a:t>Strengthen interfaces within a given institution</a:t>
              </a:r>
            </a:p>
          </p:txBody>
        </p:sp>
        <p:sp>
          <p:nvSpPr>
            <p:cNvPr id="12" name="Freihandform: Form 11">
              <a:extLst>
                <a:ext uri="{FF2B5EF4-FFF2-40B4-BE49-F238E27FC236}">
                  <a16:creationId xmlns:a16="http://schemas.microsoft.com/office/drawing/2014/main" id="{3222B5B9-F0D4-4194-AFCC-419CA9A54023}"/>
                </a:ext>
              </a:extLst>
            </p:cNvPr>
            <p:cNvSpPr/>
            <p:nvPr/>
          </p:nvSpPr>
          <p:spPr>
            <a:xfrm rot="7200000">
              <a:off x="3774493" y="4500367"/>
              <a:ext cx="329001" cy="527591"/>
            </a:xfrm>
            <a:custGeom>
              <a:avLst/>
              <a:gdLst>
                <a:gd name="connsiteX0" fmla="*/ 0 w 329000"/>
                <a:gd name="connsiteY0" fmla="*/ 105518 h 527590"/>
                <a:gd name="connsiteX1" fmla="*/ 164500 w 329000"/>
                <a:gd name="connsiteY1" fmla="*/ 105518 h 527590"/>
                <a:gd name="connsiteX2" fmla="*/ 164500 w 329000"/>
                <a:gd name="connsiteY2" fmla="*/ 0 h 527590"/>
                <a:gd name="connsiteX3" fmla="*/ 329000 w 329000"/>
                <a:gd name="connsiteY3" fmla="*/ 263795 h 527590"/>
                <a:gd name="connsiteX4" fmla="*/ 164500 w 329000"/>
                <a:gd name="connsiteY4" fmla="*/ 527590 h 527590"/>
                <a:gd name="connsiteX5" fmla="*/ 164500 w 329000"/>
                <a:gd name="connsiteY5" fmla="*/ 422072 h 527590"/>
                <a:gd name="connsiteX6" fmla="*/ 0 w 329000"/>
                <a:gd name="connsiteY6" fmla="*/ 422072 h 527590"/>
                <a:gd name="connsiteX7" fmla="*/ 0 w 329000"/>
                <a:gd name="connsiteY7" fmla="*/ 105518 h 5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00" h="527590">
                  <a:moveTo>
                    <a:pt x="329000" y="422072"/>
                  </a:moveTo>
                  <a:lnTo>
                    <a:pt x="164500" y="422072"/>
                  </a:lnTo>
                  <a:lnTo>
                    <a:pt x="164500" y="527590"/>
                  </a:lnTo>
                  <a:lnTo>
                    <a:pt x="0" y="263795"/>
                  </a:lnTo>
                  <a:lnTo>
                    <a:pt x="164500" y="0"/>
                  </a:lnTo>
                  <a:lnTo>
                    <a:pt x="164500" y="105518"/>
                  </a:lnTo>
                  <a:lnTo>
                    <a:pt x="329000" y="105518"/>
                  </a:lnTo>
                  <a:lnTo>
                    <a:pt x="329000" y="422072"/>
                  </a:lnTo>
                  <a:close/>
                </a:path>
              </a:pathLst>
            </a:custGeom>
            <a:solidFill>
              <a:srgbClr val="004C82">
                <a:alpha val="20000"/>
              </a:srgb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8699" tIns="105518" rIns="1" bIns="105518" numCol="1" spcCol="1270" anchor="ctr" anchorCtr="0">
              <a:noAutofit/>
            </a:bodyPr>
            <a:lstStyle/>
            <a:p>
              <a:pPr marL="0" lvl="0" indent="0" algn="ctr" defTabSz="400050">
                <a:lnSpc>
                  <a:spcPct val="90000"/>
                </a:lnSpc>
                <a:spcBef>
                  <a:spcPct val="0"/>
                </a:spcBef>
                <a:spcAft>
                  <a:spcPct val="35000"/>
                </a:spcAft>
                <a:buNone/>
              </a:pPr>
              <a:endParaRPr lang="de-DE" sz="900" kern="1200"/>
            </a:p>
          </p:txBody>
        </p:sp>
        <p:sp>
          <p:nvSpPr>
            <p:cNvPr id="13" name="Freihandform: Form 12">
              <a:extLst>
                <a:ext uri="{FF2B5EF4-FFF2-40B4-BE49-F238E27FC236}">
                  <a16:creationId xmlns:a16="http://schemas.microsoft.com/office/drawing/2014/main" id="{5EAE5055-B158-4AE3-B13B-8C94FCCBC213}"/>
                </a:ext>
              </a:extLst>
            </p:cNvPr>
            <p:cNvSpPr/>
            <p:nvPr/>
          </p:nvSpPr>
          <p:spPr>
            <a:xfrm>
              <a:off x="2697961" y="4782761"/>
              <a:ext cx="1551737" cy="1551737"/>
            </a:xfrm>
            <a:custGeom>
              <a:avLst/>
              <a:gdLst>
                <a:gd name="connsiteX0" fmla="*/ 0 w 1551737"/>
                <a:gd name="connsiteY0" fmla="*/ 775869 h 1551737"/>
                <a:gd name="connsiteX1" fmla="*/ 775869 w 1551737"/>
                <a:gd name="connsiteY1" fmla="*/ 0 h 1551737"/>
                <a:gd name="connsiteX2" fmla="*/ 1551738 w 1551737"/>
                <a:gd name="connsiteY2" fmla="*/ 775869 h 1551737"/>
                <a:gd name="connsiteX3" fmla="*/ 775869 w 1551737"/>
                <a:gd name="connsiteY3" fmla="*/ 1551738 h 1551737"/>
                <a:gd name="connsiteX4" fmla="*/ 0 w 1551737"/>
                <a:gd name="connsiteY4" fmla="*/ 775869 h 155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37" h="1551737">
                  <a:moveTo>
                    <a:pt x="0" y="775869"/>
                  </a:moveTo>
                  <a:cubicBezTo>
                    <a:pt x="0" y="347368"/>
                    <a:pt x="347368" y="0"/>
                    <a:pt x="775869" y="0"/>
                  </a:cubicBezTo>
                  <a:cubicBezTo>
                    <a:pt x="1204370" y="0"/>
                    <a:pt x="1551738" y="347368"/>
                    <a:pt x="1551738" y="775869"/>
                  </a:cubicBezTo>
                  <a:cubicBezTo>
                    <a:pt x="1551738" y="1204370"/>
                    <a:pt x="1204370" y="1551738"/>
                    <a:pt x="775869" y="1551738"/>
                  </a:cubicBezTo>
                  <a:cubicBezTo>
                    <a:pt x="347368" y="1551738"/>
                    <a:pt x="0" y="1204370"/>
                    <a:pt x="0" y="775869"/>
                  </a:cubicBezTo>
                  <a:close/>
                </a:path>
              </a:pathLst>
            </a:custGeom>
            <a:solidFill>
              <a:srgbClr val="004C82">
                <a:alpha val="40000"/>
              </a:srgb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42487" tIns="242487" rIns="242487" bIns="242487" numCol="1" spcCol="1270" anchor="ctr" anchorCtr="0">
              <a:noAutofit/>
            </a:bodyPr>
            <a:lstStyle/>
            <a:p>
              <a:pPr marL="0" lvl="0" indent="0" algn="ctr" defTabSz="533400">
                <a:lnSpc>
                  <a:spcPct val="120000"/>
                </a:lnSpc>
                <a:spcBef>
                  <a:spcPct val="0"/>
                </a:spcBef>
                <a:spcAft>
                  <a:spcPct val="35000"/>
                </a:spcAft>
                <a:buNone/>
              </a:pPr>
              <a:r>
                <a:rPr lang="en-AU" sz="1100" b="1" kern="1200" noProof="0">
                  <a:solidFill>
                    <a:schemeClr val="bg1"/>
                  </a:solidFill>
                </a:rPr>
                <a:t>Cross-sectoral knowledge base for policy-making</a:t>
              </a:r>
            </a:p>
          </p:txBody>
        </p:sp>
        <p:sp>
          <p:nvSpPr>
            <p:cNvPr id="14" name="Freihandform: Form 13">
              <a:extLst>
                <a:ext uri="{FF2B5EF4-FFF2-40B4-BE49-F238E27FC236}">
                  <a16:creationId xmlns:a16="http://schemas.microsoft.com/office/drawing/2014/main" id="{ABA883D6-9749-4C31-977D-015F6F9B88AA}"/>
                </a:ext>
              </a:extLst>
            </p:cNvPr>
            <p:cNvSpPr/>
            <p:nvPr/>
          </p:nvSpPr>
          <p:spPr>
            <a:xfrm rot="10800000">
              <a:off x="3355171" y="3629108"/>
              <a:ext cx="329001" cy="527591"/>
            </a:xfrm>
            <a:custGeom>
              <a:avLst/>
              <a:gdLst>
                <a:gd name="connsiteX0" fmla="*/ 0 w 329000"/>
                <a:gd name="connsiteY0" fmla="*/ 105518 h 527590"/>
                <a:gd name="connsiteX1" fmla="*/ 164500 w 329000"/>
                <a:gd name="connsiteY1" fmla="*/ 105518 h 527590"/>
                <a:gd name="connsiteX2" fmla="*/ 164500 w 329000"/>
                <a:gd name="connsiteY2" fmla="*/ 0 h 527590"/>
                <a:gd name="connsiteX3" fmla="*/ 329000 w 329000"/>
                <a:gd name="connsiteY3" fmla="*/ 263795 h 527590"/>
                <a:gd name="connsiteX4" fmla="*/ 164500 w 329000"/>
                <a:gd name="connsiteY4" fmla="*/ 527590 h 527590"/>
                <a:gd name="connsiteX5" fmla="*/ 164500 w 329000"/>
                <a:gd name="connsiteY5" fmla="*/ 422072 h 527590"/>
                <a:gd name="connsiteX6" fmla="*/ 0 w 329000"/>
                <a:gd name="connsiteY6" fmla="*/ 422072 h 527590"/>
                <a:gd name="connsiteX7" fmla="*/ 0 w 329000"/>
                <a:gd name="connsiteY7" fmla="*/ 105518 h 5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00" h="527590">
                  <a:moveTo>
                    <a:pt x="329000" y="422072"/>
                  </a:moveTo>
                  <a:lnTo>
                    <a:pt x="164500" y="422072"/>
                  </a:lnTo>
                  <a:lnTo>
                    <a:pt x="164500" y="527590"/>
                  </a:lnTo>
                  <a:lnTo>
                    <a:pt x="0" y="263795"/>
                  </a:lnTo>
                  <a:lnTo>
                    <a:pt x="164500" y="0"/>
                  </a:lnTo>
                  <a:lnTo>
                    <a:pt x="164500" y="105518"/>
                  </a:lnTo>
                  <a:lnTo>
                    <a:pt x="329000" y="105518"/>
                  </a:lnTo>
                  <a:lnTo>
                    <a:pt x="329000" y="422072"/>
                  </a:lnTo>
                  <a:close/>
                </a:path>
              </a:pathLst>
            </a:custGeom>
            <a:solidFill>
              <a:srgbClr val="004C82">
                <a:alpha val="20000"/>
              </a:srgbClr>
            </a:solidFill>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8700" tIns="105518" rIns="0" bIns="105518" numCol="1" spcCol="1270" anchor="ctr" anchorCtr="0">
              <a:noAutofit/>
            </a:bodyPr>
            <a:lstStyle/>
            <a:p>
              <a:pPr marL="0" lvl="0" indent="0" algn="ctr" defTabSz="400050">
                <a:lnSpc>
                  <a:spcPct val="90000"/>
                </a:lnSpc>
                <a:spcBef>
                  <a:spcPct val="0"/>
                </a:spcBef>
                <a:spcAft>
                  <a:spcPct val="35000"/>
                </a:spcAft>
                <a:buNone/>
              </a:pPr>
              <a:endParaRPr lang="de-DE" sz="900" kern="1200"/>
            </a:p>
          </p:txBody>
        </p:sp>
        <p:sp>
          <p:nvSpPr>
            <p:cNvPr id="15" name="Freihandform: Form 14">
              <a:extLst>
                <a:ext uri="{FF2B5EF4-FFF2-40B4-BE49-F238E27FC236}">
                  <a16:creationId xmlns:a16="http://schemas.microsoft.com/office/drawing/2014/main" id="{028828E3-4CAF-4E18-814A-22EC30A13439}"/>
                </a:ext>
              </a:extLst>
            </p:cNvPr>
            <p:cNvSpPr/>
            <p:nvPr/>
          </p:nvSpPr>
          <p:spPr>
            <a:xfrm>
              <a:off x="1816727" y="3070192"/>
              <a:ext cx="1551737" cy="1551737"/>
            </a:xfrm>
            <a:custGeom>
              <a:avLst/>
              <a:gdLst>
                <a:gd name="connsiteX0" fmla="*/ 0 w 1551737"/>
                <a:gd name="connsiteY0" fmla="*/ 775869 h 1551737"/>
                <a:gd name="connsiteX1" fmla="*/ 775869 w 1551737"/>
                <a:gd name="connsiteY1" fmla="*/ 0 h 1551737"/>
                <a:gd name="connsiteX2" fmla="*/ 1551738 w 1551737"/>
                <a:gd name="connsiteY2" fmla="*/ 775869 h 1551737"/>
                <a:gd name="connsiteX3" fmla="*/ 775869 w 1551737"/>
                <a:gd name="connsiteY3" fmla="*/ 1551738 h 1551737"/>
                <a:gd name="connsiteX4" fmla="*/ 0 w 1551737"/>
                <a:gd name="connsiteY4" fmla="*/ 775869 h 155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37" h="1551737">
                  <a:moveTo>
                    <a:pt x="0" y="775869"/>
                  </a:moveTo>
                  <a:cubicBezTo>
                    <a:pt x="0" y="347368"/>
                    <a:pt x="347368" y="0"/>
                    <a:pt x="775869" y="0"/>
                  </a:cubicBezTo>
                  <a:cubicBezTo>
                    <a:pt x="1204370" y="0"/>
                    <a:pt x="1551738" y="347368"/>
                    <a:pt x="1551738" y="775869"/>
                  </a:cubicBezTo>
                  <a:cubicBezTo>
                    <a:pt x="1551738" y="1204370"/>
                    <a:pt x="1204370" y="1551738"/>
                    <a:pt x="775869" y="1551738"/>
                  </a:cubicBezTo>
                  <a:cubicBezTo>
                    <a:pt x="347368" y="1551738"/>
                    <a:pt x="0" y="1204370"/>
                    <a:pt x="0" y="775869"/>
                  </a:cubicBezTo>
                  <a:close/>
                </a:path>
              </a:pathLst>
            </a:custGeom>
            <a:solidFill>
              <a:srgbClr val="004C82">
                <a:alpha val="40000"/>
              </a:srgb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42487" tIns="242487" rIns="242487" bIns="242487" numCol="1" spcCol="1270" anchor="ctr" anchorCtr="0">
              <a:noAutofit/>
            </a:bodyPr>
            <a:lstStyle/>
            <a:p>
              <a:pPr marL="0" lvl="0" indent="0" algn="ctr" defTabSz="533400">
                <a:lnSpc>
                  <a:spcPct val="120000"/>
                </a:lnSpc>
                <a:spcBef>
                  <a:spcPct val="0"/>
                </a:spcBef>
                <a:spcAft>
                  <a:spcPct val="35000"/>
                </a:spcAft>
                <a:buNone/>
              </a:pPr>
              <a:r>
                <a:rPr lang="en-AU" sz="1100" b="1" kern="1200" noProof="0">
                  <a:solidFill>
                    <a:schemeClr val="bg1"/>
                  </a:solidFill>
                </a:rPr>
                <a:t>Engage other institutions with cross-sectoral competence</a:t>
              </a:r>
            </a:p>
          </p:txBody>
        </p:sp>
        <p:sp>
          <p:nvSpPr>
            <p:cNvPr id="16" name="Freihandform: Form 15">
              <a:extLst>
                <a:ext uri="{FF2B5EF4-FFF2-40B4-BE49-F238E27FC236}">
                  <a16:creationId xmlns:a16="http://schemas.microsoft.com/office/drawing/2014/main" id="{B486F625-662D-4A92-8B83-B00539C81E40}"/>
                </a:ext>
              </a:extLst>
            </p:cNvPr>
            <p:cNvSpPr/>
            <p:nvPr/>
          </p:nvSpPr>
          <p:spPr>
            <a:xfrm>
              <a:off x="2800846" y="1392993"/>
              <a:ext cx="1551737" cy="1551737"/>
            </a:xfrm>
            <a:custGeom>
              <a:avLst/>
              <a:gdLst>
                <a:gd name="connsiteX0" fmla="*/ 0 w 1551737"/>
                <a:gd name="connsiteY0" fmla="*/ 775869 h 1551737"/>
                <a:gd name="connsiteX1" fmla="*/ 775869 w 1551737"/>
                <a:gd name="connsiteY1" fmla="*/ 0 h 1551737"/>
                <a:gd name="connsiteX2" fmla="*/ 1551738 w 1551737"/>
                <a:gd name="connsiteY2" fmla="*/ 775869 h 1551737"/>
                <a:gd name="connsiteX3" fmla="*/ 775869 w 1551737"/>
                <a:gd name="connsiteY3" fmla="*/ 1551738 h 1551737"/>
                <a:gd name="connsiteX4" fmla="*/ 0 w 1551737"/>
                <a:gd name="connsiteY4" fmla="*/ 775869 h 155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37" h="1551737">
                  <a:moveTo>
                    <a:pt x="0" y="775869"/>
                  </a:moveTo>
                  <a:cubicBezTo>
                    <a:pt x="0" y="347368"/>
                    <a:pt x="347368" y="0"/>
                    <a:pt x="775869" y="0"/>
                  </a:cubicBezTo>
                  <a:cubicBezTo>
                    <a:pt x="1204370" y="0"/>
                    <a:pt x="1551738" y="347368"/>
                    <a:pt x="1551738" y="775869"/>
                  </a:cubicBezTo>
                  <a:cubicBezTo>
                    <a:pt x="1551738" y="1204370"/>
                    <a:pt x="1204370" y="1551738"/>
                    <a:pt x="775869" y="1551738"/>
                  </a:cubicBezTo>
                  <a:cubicBezTo>
                    <a:pt x="347368" y="1551738"/>
                    <a:pt x="0" y="1204370"/>
                    <a:pt x="0" y="775869"/>
                  </a:cubicBezTo>
                  <a:close/>
                </a:path>
              </a:pathLst>
            </a:custGeom>
            <a:solidFill>
              <a:srgbClr val="004C82">
                <a:alpha val="40000"/>
              </a:srgbClr>
            </a:solidFill>
            <a:ln w="28575">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2487" tIns="242487" rIns="242487" bIns="242487" numCol="1" spcCol="1270" anchor="ctr" anchorCtr="0">
              <a:noAutofit/>
            </a:bodyPr>
            <a:lstStyle/>
            <a:p>
              <a:pPr marL="0" lvl="0" indent="0" algn="ctr" defTabSz="533400">
                <a:lnSpc>
                  <a:spcPct val="120000"/>
                </a:lnSpc>
                <a:spcBef>
                  <a:spcPct val="0"/>
                </a:spcBef>
                <a:spcAft>
                  <a:spcPct val="35000"/>
                </a:spcAft>
                <a:buNone/>
              </a:pPr>
              <a:r>
                <a:rPr lang="en-AU" sz="1100" b="1" kern="1200" noProof="0">
                  <a:solidFill>
                    <a:schemeClr val="bg1"/>
                  </a:solidFill>
                </a:rPr>
                <a:t>Introduce legislation and norms that stipulate a Nexus approach</a:t>
              </a:r>
            </a:p>
          </p:txBody>
        </p:sp>
      </p:grpSp>
      <p:sp>
        <p:nvSpPr>
          <p:cNvPr id="20" name="Freihandform: Form 19">
            <a:extLst>
              <a:ext uri="{FF2B5EF4-FFF2-40B4-BE49-F238E27FC236}">
                <a16:creationId xmlns:a16="http://schemas.microsoft.com/office/drawing/2014/main" id="{9FE8A49A-9AEF-494A-94B5-12EF96D9E0FA}"/>
              </a:ext>
            </a:extLst>
          </p:cNvPr>
          <p:cNvSpPr/>
          <p:nvPr/>
        </p:nvSpPr>
        <p:spPr>
          <a:xfrm rot="17838213">
            <a:off x="6544583" y="1730236"/>
            <a:ext cx="297066" cy="471571"/>
          </a:xfrm>
          <a:custGeom>
            <a:avLst/>
            <a:gdLst>
              <a:gd name="connsiteX0" fmla="*/ 0 w 329000"/>
              <a:gd name="connsiteY0" fmla="*/ 105518 h 527590"/>
              <a:gd name="connsiteX1" fmla="*/ 164500 w 329000"/>
              <a:gd name="connsiteY1" fmla="*/ 105518 h 527590"/>
              <a:gd name="connsiteX2" fmla="*/ 164500 w 329000"/>
              <a:gd name="connsiteY2" fmla="*/ 0 h 527590"/>
              <a:gd name="connsiteX3" fmla="*/ 329000 w 329000"/>
              <a:gd name="connsiteY3" fmla="*/ 263795 h 527590"/>
              <a:gd name="connsiteX4" fmla="*/ 164500 w 329000"/>
              <a:gd name="connsiteY4" fmla="*/ 527590 h 527590"/>
              <a:gd name="connsiteX5" fmla="*/ 164500 w 329000"/>
              <a:gd name="connsiteY5" fmla="*/ 422072 h 527590"/>
              <a:gd name="connsiteX6" fmla="*/ 0 w 329000"/>
              <a:gd name="connsiteY6" fmla="*/ 422072 h 527590"/>
              <a:gd name="connsiteX7" fmla="*/ 0 w 329000"/>
              <a:gd name="connsiteY7" fmla="*/ 105518 h 5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00" h="527590">
                <a:moveTo>
                  <a:pt x="329000" y="422072"/>
                </a:moveTo>
                <a:lnTo>
                  <a:pt x="164500" y="422072"/>
                </a:lnTo>
                <a:lnTo>
                  <a:pt x="164500" y="527590"/>
                </a:lnTo>
                <a:lnTo>
                  <a:pt x="0" y="263795"/>
                </a:lnTo>
                <a:lnTo>
                  <a:pt x="164500" y="0"/>
                </a:lnTo>
                <a:lnTo>
                  <a:pt x="164500" y="105518"/>
                </a:lnTo>
                <a:lnTo>
                  <a:pt x="329000" y="105518"/>
                </a:lnTo>
                <a:lnTo>
                  <a:pt x="329000" y="422072"/>
                </a:lnTo>
                <a:close/>
              </a:path>
            </a:pathLst>
          </a:custGeom>
          <a:solidFill>
            <a:srgbClr val="004C82">
              <a:alpha val="20000"/>
            </a:srgbClr>
          </a:solidFill>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8700" tIns="105518" rIns="0" bIns="105518" numCol="1" spcCol="1270" anchor="ctr" anchorCtr="0">
            <a:noAutofit/>
          </a:bodyPr>
          <a:lstStyle/>
          <a:p>
            <a:pPr marL="0" lvl="0" indent="0" algn="ctr" defTabSz="400050">
              <a:lnSpc>
                <a:spcPct val="90000"/>
              </a:lnSpc>
              <a:spcBef>
                <a:spcPct val="0"/>
              </a:spcBef>
              <a:spcAft>
                <a:spcPct val="35000"/>
              </a:spcAft>
              <a:buNone/>
            </a:pPr>
            <a:endParaRPr lang="de-DE" sz="900" kern="1200"/>
          </a:p>
        </p:txBody>
      </p:sp>
      <p:sp>
        <p:nvSpPr>
          <p:cNvPr id="21" name="Freihandform: Form 20">
            <a:extLst>
              <a:ext uri="{FF2B5EF4-FFF2-40B4-BE49-F238E27FC236}">
                <a16:creationId xmlns:a16="http://schemas.microsoft.com/office/drawing/2014/main" id="{70B6C5EA-9C5F-49D9-A262-5A83B6176CBC}"/>
              </a:ext>
            </a:extLst>
          </p:cNvPr>
          <p:cNvSpPr/>
          <p:nvPr/>
        </p:nvSpPr>
        <p:spPr>
          <a:xfrm rot="14623691">
            <a:off x="5557910" y="1791033"/>
            <a:ext cx="297066" cy="471571"/>
          </a:xfrm>
          <a:custGeom>
            <a:avLst/>
            <a:gdLst>
              <a:gd name="connsiteX0" fmla="*/ 0 w 329000"/>
              <a:gd name="connsiteY0" fmla="*/ 105518 h 527590"/>
              <a:gd name="connsiteX1" fmla="*/ 164500 w 329000"/>
              <a:gd name="connsiteY1" fmla="*/ 105518 h 527590"/>
              <a:gd name="connsiteX2" fmla="*/ 164500 w 329000"/>
              <a:gd name="connsiteY2" fmla="*/ 0 h 527590"/>
              <a:gd name="connsiteX3" fmla="*/ 329000 w 329000"/>
              <a:gd name="connsiteY3" fmla="*/ 263795 h 527590"/>
              <a:gd name="connsiteX4" fmla="*/ 164500 w 329000"/>
              <a:gd name="connsiteY4" fmla="*/ 527590 h 527590"/>
              <a:gd name="connsiteX5" fmla="*/ 164500 w 329000"/>
              <a:gd name="connsiteY5" fmla="*/ 422072 h 527590"/>
              <a:gd name="connsiteX6" fmla="*/ 0 w 329000"/>
              <a:gd name="connsiteY6" fmla="*/ 422072 h 527590"/>
              <a:gd name="connsiteX7" fmla="*/ 0 w 329000"/>
              <a:gd name="connsiteY7" fmla="*/ 105518 h 5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00" h="527590">
                <a:moveTo>
                  <a:pt x="329000" y="422072"/>
                </a:moveTo>
                <a:lnTo>
                  <a:pt x="164500" y="422072"/>
                </a:lnTo>
                <a:lnTo>
                  <a:pt x="164500" y="527590"/>
                </a:lnTo>
                <a:lnTo>
                  <a:pt x="0" y="263795"/>
                </a:lnTo>
                <a:lnTo>
                  <a:pt x="164500" y="0"/>
                </a:lnTo>
                <a:lnTo>
                  <a:pt x="164500" y="105518"/>
                </a:lnTo>
                <a:lnTo>
                  <a:pt x="329000" y="105518"/>
                </a:lnTo>
                <a:lnTo>
                  <a:pt x="329000" y="422072"/>
                </a:lnTo>
                <a:close/>
              </a:path>
            </a:pathLst>
          </a:custGeom>
          <a:solidFill>
            <a:srgbClr val="004C82">
              <a:alpha val="20000"/>
            </a:srgbClr>
          </a:solidFill>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8700" tIns="105518" rIns="0" bIns="105518" numCol="1" spcCol="1270" anchor="ctr" anchorCtr="0">
            <a:noAutofit/>
          </a:bodyPr>
          <a:lstStyle/>
          <a:p>
            <a:pPr marL="0" lvl="0" indent="0" algn="ctr" defTabSz="400050">
              <a:lnSpc>
                <a:spcPct val="90000"/>
              </a:lnSpc>
              <a:spcBef>
                <a:spcPct val="0"/>
              </a:spcBef>
              <a:spcAft>
                <a:spcPct val="35000"/>
              </a:spcAft>
              <a:buNone/>
            </a:pPr>
            <a:endParaRPr lang="de-DE" sz="900" kern="1200"/>
          </a:p>
        </p:txBody>
      </p:sp>
    </p:spTree>
    <p:extLst>
      <p:ext uri="{BB962C8B-B14F-4D97-AF65-F5344CB8AC3E}">
        <p14:creationId xmlns:p14="http://schemas.microsoft.com/office/powerpoint/2010/main" val="49367800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F5012B-E004-4D05-B5DC-CD4AC5AD173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85106" y="2379829"/>
            <a:ext cx="8390613" cy="6292960"/>
          </a:xfrm>
          <a:prstGeom prst="rect">
            <a:avLst/>
          </a:prstGeom>
        </p:spPr>
      </p:pic>
      <p:sp>
        <p:nvSpPr>
          <p:cNvPr id="3" name="Titel 2">
            <a:extLst>
              <a:ext uri="{FF2B5EF4-FFF2-40B4-BE49-F238E27FC236}">
                <a16:creationId xmlns:a16="http://schemas.microsoft.com/office/drawing/2014/main" id="{865E0E59-F174-4409-992D-D876FC5F3450}"/>
              </a:ext>
            </a:extLst>
          </p:cNvPr>
          <p:cNvSpPr>
            <a:spLocks noGrp="1"/>
          </p:cNvSpPr>
          <p:nvPr>
            <p:ph type="title"/>
          </p:nvPr>
        </p:nvSpPr>
        <p:spPr>
          <a:xfrm>
            <a:off x="449818" y="784182"/>
            <a:ext cx="8227651" cy="540544"/>
          </a:xfrm>
        </p:spPr>
        <p:txBody>
          <a:bodyPr/>
          <a:lstStyle/>
          <a:p>
            <a:pPr algn="ctr"/>
            <a:r>
              <a:rPr lang="en-US"/>
              <a:t>Q &amp; A on Introduction to the WEF Nexus</a:t>
            </a:r>
          </a:p>
        </p:txBody>
      </p:sp>
      <p:sp>
        <p:nvSpPr>
          <p:cNvPr id="4" name="Foliennummernplatzhalter 3">
            <a:extLst>
              <a:ext uri="{FF2B5EF4-FFF2-40B4-BE49-F238E27FC236}">
                <a16:creationId xmlns:a16="http://schemas.microsoft.com/office/drawing/2014/main" id="{1C485BC0-1C34-4E17-A2BE-E9EABE30F9FA}"/>
              </a:ext>
            </a:extLst>
          </p:cNvPr>
          <p:cNvSpPr>
            <a:spLocks noGrp="1"/>
          </p:cNvSpPr>
          <p:nvPr>
            <p:ph type="sldNum" sz="quarter" idx="16"/>
          </p:nvPr>
        </p:nvSpPr>
        <p:spPr/>
        <p:txBody>
          <a:bodyPr/>
          <a:lstStyle/>
          <a:p>
            <a:fld id="{CF23C0C3-F0EC-4AF0-84C8-08554CFEDD03}" type="slidenum">
              <a:rPr lang="en-GB" smtClean="0"/>
              <a:t>28</a:t>
            </a:fld>
            <a:endParaRPr lang="en-GB"/>
          </a:p>
        </p:txBody>
      </p:sp>
      <p:sp>
        <p:nvSpPr>
          <p:cNvPr id="2" name="Sprechblase: oval 1">
            <a:extLst>
              <a:ext uri="{FF2B5EF4-FFF2-40B4-BE49-F238E27FC236}">
                <a16:creationId xmlns:a16="http://schemas.microsoft.com/office/drawing/2014/main" id="{B287A7FA-C983-4472-BFFF-D6D9AC071CA2}"/>
              </a:ext>
            </a:extLst>
          </p:cNvPr>
          <p:cNvSpPr/>
          <p:nvPr/>
        </p:nvSpPr>
        <p:spPr>
          <a:xfrm>
            <a:off x="1529828" y="1456468"/>
            <a:ext cx="3810267" cy="1874520"/>
          </a:xfrm>
          <a:prstGeom prst="wedgeEllipseCallout">
            <a:avLst>
              <a:gd name="adj1" fmla="val 70096"/>
              <a:gd name="adj2" fmla="val 44939"/>
            </a:avLst>
          </a:prstGeom>
          <a:solidFill>
            <a:srgbClr val="004C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Any questions on Chapter 1?</a:t>
            </a:r>
          </a:p>
        </p:txBody>
      </p:sp>
    </p:spTree>
    <p:extLst>
      <p:ext uri="{BB962C8B-B14F-4D97-AF65-F5344CB8AC3E}">
        <p14:creationId xmlns:p14="http://schemas.microsoft.com/office/powerpoint/2010/main" val="176184137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36473D-AA58-4CA8-93C2-B84FDE559DAE}"/>
              </a:ext>
            </a:extLst>
          </p:cNvPr>
          <p:cNvSpPr>
            <a:spLocks noGrp="1"/>
          </p:cNvSpPr>
          <p:nvPr>
            <p:ph type="body" sz="quarter" idx="10"/>
          </p:nvPr>
        </p:nvSpPr>
        <p:spPr>
          <a:xfrm>
            <a:off x="581130" y="4489385"/>
            <a:ext cx="6515961" cy="677108"/>
          </a:xfrm>
        </p:spPr>
        <p:txBody>
          <a:bodyPr/>
          <a:lstStyle/>
          <a:p>
            <a:r>
              <a:rPr lang="de-DE"/>
              <a:t>Chapter 1.1: Background </a:t>
            </a:r>
            <a:r>
              <a:rPr lang="en-US"/>
              <a:t>to the Water-Energy-Food (WEF) Nexus</a:t>
            </a:r>
            <a:endParaRPr lang="de-DE"/>
          </a:p>
        </p:txBody>
      </p:sp>
      <p:sp>
        <p:nvSpPr>
          <p:cNvPr id="3" name="Titel 2">
            <a:extLst>
              <a:ext uri="{FF2B5EF4-FFF2-40B4-BE49-F238E27FC236}">
                <a16:creationId xmlns:a16="http://schemas.microsoft.com/office/drawing/2014/main" id="{50F331F9-0DAC-4301-9E09-3602204AAADF}"/>
              </a:ext>
            </a:extLst>
          </p:cNvPr>
          <p:cNvSpPr>
            <a:spLocks noGrp="1"/>
          </p:cNvSpPr>
          <p:nvPr>
            <p:ph type="title"/>
          </p:nvPr>
        </p:nvSpPr>
        <p:spPr>
          <a:xfrm>
            <a:off x="581130" y="3492455"/>
            <a:ext cx="6515961" cy="867930"/>
          </a:xfrm>
        </p:spPr>
        <p:txBody>
          <a:bodyPr/>
          <a:lstStyle/>
          <a:p>
            <a:r>
              <a:rPr lang="en-US" sz="2800">
                <a:latin typeface="Calibri" panose="020F0502020204030204" pitchFamily="34" charset="0"/>
                <a:cs typeface="Calibri" panose="020F0502020204030204" pitchFamily="34" charset="0"/>
              </a:rPr>
              <a:t>Interactive Exercise: Your experiences with sectoral interlinkages</a:t>
            </a:r>
            <a:endParaRPr lang="de-DE"/>
          </a:p>
        </p:txBody>
      </p:sp>
    </p:spTree>
    <p:extLst>
      <p:ext uri="{BB962C8B-B14F-4D97-AF65-F5344CB8AC3E}">
        <p14:creationId xmlns:p14="http://schemas.microsoft.com/office/powerpoint/2010/main" val="40089238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2883592694"/>
              </p:ext>
            </p:extLst>
          </p:nvPr>
        </p:nvGraphicFramePr>
        <p:xfrm>
          <a:off x="529390" y="1496245"/>
          <a:ext cx="8085219" cy="3203062"/>
        </p:xfrm>
        <a:graphic>
          <a:graphicData uri="http://schemas.openxmlformats.org/drawingml/2006/table">
            <a:tbl>
              <a:tblPr firstRow="1" bandRow="1">
                <a:tableStyleId>{5C22544A-7EE6-4342-B048-85BDC9FD1C3A}</a:tableStyleId>
              </a:tblPr>
              <a:tblGrid>
                <a:gridCol w="1956770">
                  <a:extLst>
                    <a:ext uri="{9D8B030D-6E8A-4147-A177-3AD203B41FA5}">
                      <a16:colId xmlns:a16="http://schemas.microsoft.com/office/drawing/2014/main" val="1827523324"/>
                    </a:ext>
                  </a:extLst>
                </a:gridCol>
                <a:gridCol w="6128449">
                  <a:extLst>
                    <a:ext uri="{9D8B030D-6E8A-4147-A177-3AD203B41FA5}">
                      <a16:colId xmlns:a16="http://schemas.microsoft.com/office/drawing/2014/main" val="2519275813"/>
                    </a:ext>
                  </a:extLst>
                </a:gridCol>
              </a:tblGrid>
              <a:tr h="1032338">
                <a:tc>
                  <a:txBody>
                    <a:bodyPr/>
                    <a:lstStyle/>
                    <a:p>
                      <a:pPr algn="ctr">
                        <a:spcBef>
                          <a:spcPts val="600"/>
                        </a:spcBef>
                      </a:pPr>
                      <a:r>
                        <a:rPr lang="en-GB" sz="1800" b="0">
                          <a:solidFill>
                            <a:srgbClr val="004C82"/>
                          </a:solidFill>
                          <a:latin typeface="Calibri" panose="020F0502020204030204" pitchFamily="34" charset="0"/>
                          <a:cs typeface="Calibri" panose="020F0502020204030204" pitchFamily="34" charset="0"/>
                        </a:rPr>
                        <a:t>Chapter 1.1:</a:t>
                      </a: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n-US" sz="1600" b="1" kern="1200">
                          <a:solidFill>
                            <a:srgbClr val="004C82"/>
                          </a:solidFill>
                          <a:latin typeface="+mn-lt"/>
                          <a:ea typeface="+mn-ea"/>
                          <a:cs typeface="+mn-cs"/>
                        </a:rPr>
                        <a:t>Background to the Water-Energy-Food (WEF) Nexus</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Introduction to the WEF Nexus</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Interactive Exercise: your experience with sectoral interlinkages</a:t>
                      </a:r>
                      <a:endParaRPr lang="en-GB" sz="1200" b="1" kern="1200">
                        <a:solidFill>
                          <a:srgbClr val="004C82"/>
                        </a:solidFill>
                        <a:latin typeface="+mn-lt"/>
                        <a:ea typeface="+mn-ea"/>
                        <a:cs typeface="+mn-cs"/>
                      </a:endParaRP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US" sz="1800" b="0" kern="1200">
                          <a:solidFill>
                            <a:srgbClr val="004C82"/>
                          </a:solidFill>
                          <a:latin typeface="Calibri" panose="020F0502020204030204" pitchFamily="34" charset="0"/>
                          <a:ea typeface="+mn-ea"/>
                          <a:cs typeface="Calibri" panose="020F0502020204030204" pitchFamily="34" charset="0"/>
                        </a:rPr>
                        <a:t>Chapter 1.2:</a:t>
                      </a:r>
                      <a:endParaRPr lang="en-GB" sz="1800">
                        <a:solidFill>
                          <a:srgbClr val="004C82"/>
                        </a:solidFill>
                        <a:latin typeface="Calibri" panose="020F0502020204030204" pitchFamily="34" charset="0"/>
                        <a:cs typeface="Calibri" panose="020F0502020204030204" pitchFamily="34" charset="0"/>
                      </a:endParaRP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600" b="1" kern="1200">
                          <a:solidFill>
                            <a:srgbClr val="004C82"/>
                          </a:solidFill>
                          <a:latin typeface="+mn-lt"/>
                          <a:ea typeface="+mn-ea"/>
                          <a:cs typeface="+mn-cs"/>
                        </a:rPr>
                        <a:t>Water-Energy-Food Interactions</a:t>
                      </a:r>
                    </a:p>
                    <a:p>
                      <a:pPr marL="171450" indent="-171450">
                        <a:buFont typeface="Wingdings" panose="05000000000000000000" pitchFamily="2" charset="2"/>
                        <a:buChar char="§"/>
                      </a:pPr>
                      <a:r>
                        <a:rPr lang="en-US" sz="1600" b="0">
                          <a:solidFill>
                            <a:srgbClr val="004C82"/>
                          </a:solidFill>
                        </a:rPr>
                        <a:t>Water, energy and food security and trade-offs</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GB" sz="1800">
                          <a:solidFill>
                            <a:srgbClr val="004C82"/>
                          </a:solidFill>
                          <a:latin typeface="Calibri" panose="020F0502020204030204" pitchFamily="34" charset="0"/>
                          <a:cs typeface="Calibri" panose="020F0502020204030204" pitchFamily="34" charset="0"/>
                        </a:rPr>
                        <a:t>Chapter 1.3:</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600" b="1">
                          <a:solidFill>
                            <a:srgbClr val="004C82"/>
                          </a:solidFill>
                        </a:rPr>
                        <a:t>Water-Energy-Food Nexus Solutions</a:t>
                      </a:r>
                    </a:p>
                    <a:p>
                      <a:pPr marL="171450" indent="-171450">
                        <a:buFont typeface="Wingdings" panose="05000000000000000000" pitchFamily="2" charset="2"/>
                        <a:buChar char="§"/>
                      </a:pPr>
                      <a:r>
                        <a:rPr lang="en-US" sz="1600" b="0">
                          <a:solidFill>
                            <a:srgbClr val="004C82"/>
                          </a:solidFill>
                        </a:rPr>
                        <a:t>WEF Nexus synergies and solutions</a:t>
                      </a:r>
                    </a:p>
                    <a:p>
                      <a:pPr marL="171450" indent="-171450">
                        <a:buFont typeface="Wingdings" panose="05000000000000000000" pitchFamily="2" charset="2"/>
                        <a:buChar char="§"/>
                      </a:pPr>
                      <a:r>
                        <a:rPr lang="en-US" sz="1600" b="0">
                          <a:solidFill>
                            <a:srgbClr val="004C82"/>
                          </a:solidFill>
                        </a:rPr>
                        <a:t>Interactive Exercise: finding solutions for trade-offs and using synergies </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en-GB" sz="2800">
                <a:solidFill>
                  <a:srgbClr val="004C82"/>
                </a:solidFill>
              </a:rPr>
              <a:t>Outline</a:t>
            </a:r>
          </a:p>
        </p:txBody>
      </p:sp>
    </p:spTree>
    <p:extLst>
      <p:ext uri="{BB962C8B-B14F-4D97-AF65-F5344CB8AC3E}">
        <p14:creationId xmlns:p14="http://schemas.microsoft.com/office/powerpoint/2010/main" val="231971662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84F95B-2421-4B42-862A-577A6366A109}"/>
              </a:ext>
            </a:extLst>
          </p:cNvPr>
          <p:cNvSpPr>
            <a:spLocks noGrp="1"/>
          </p:cNvSpPr>
          <p:nvPr>
            <p:ph type="body" sz="quarter" idx="13"/>
          </p:nvPr>
        </p:nvSpPr>
        <p:spPr/>
        <p:txBody>
          <a:bodyPr/>
          <a:lstStyle/>
          <a:p>
            <a:pPr lvl="1"/>
            <a:r>
              <a:rPr lang="en-US" u="sng"/>
              <a:t>Objective:</a:t>
            </a:r>
            <a:r>
              <a:rPr lang="en-US"/>
              <a:t> Identify challenges in the water, energy and food sector as well as sectoral interlinkages.</a:t>
            </a:r>
          </a:p>
          <a:p>
            <a:pPr marL="0" lvl="1" indent="0">
              <a:buNone/>
            </a:pPr>
            <a:endParaRPr lang="en-US"/>
          </a:p>
          <a:p>
            <a:pPr lvl="1"/>
            <a:r>
              <a:rPr lang="en-US" u="sng"/>
              <a:t>What to do:</a:t>
            </a:r>
            <a:r>
              <a:rPr lang="en-US"/>
              <a:t> Split into groups of 3-5 persons and read the work instructions on the handout.</a:t>
            </a:r>
          </a:p>
          <a:p>
            <a:pPr lvl="1"/>
            <a:endParaRPr lang="en-US"/>
          </a:p>
          <a:p>
            <a:pPr lvl="1"/>
            <a:r>
              <a:rPr lang="en-US" u="sng"/>
              <a:t>Timeframe:</a:t>
            </a:r>
            <a:r>
              <a:rPr lang="en-US"/>
              <a:t> You have 20 min. for the discussion within the group, followed by 5 min presentation in the plenum. </a:t>
            </a:r>
          </a:p>
          <a:p>
            <a:pPr lvl="1"/>
            <a:endParaRPr lang="en-US"/>
          </a:p>
          <a:p>
            <a:pPr lvl="1"/>
            <a:endParaRPr lang="en-US"/>
          </a:p>
          <a:p>
            <a:endParaRPr lang="de-DE"/>
          </a:p>
        </p:txBody>
      </p:sp>
      <p:sp>
        <p:nvSpPr>
          <p:cNvPr id="3" name="Titel 2">
            <a:extLst>
              <a:ext uri="{FF2B5EF4-FFF2-40B4-BE49-F238E27FC236}">
                <a16:creationId xmlns:a16="http://schemas.microsoft.com/office/drawing/2014/main" id="{C113CE7E-00F0-4056-A744-217014FAEE9F}"/>
              </a:ext>
            </a:extLst>
          </p:cNvPr>
          <p:cNvSpPr>
            <a:spLocks noGrp="1"/>
          </p:cNvSpPr>
          <p:nvPr>
            <p:ph type="title"/>
          </p:nvPr>
        </p:nvSpPr>
        <p:spPr/>
        <p:txBody>
          <a:bodyPr/>
          <a:lstStyle/>
          <a:p>
            <a:r>
              <a:rPr lang="en-US"/>
              <a:t>Nexus analysis in your regional context</a:t>
            </a:r>
          </a:p>
        </p:txBody>
      </p:sp>
      <p:sp>
        <p:nvSpPr>
          <p:cNvPr id="4" name="Foliennummernplatzhalter 3">
            <a:extLst>
              <a:ext uri="{FF2B5EF4-FFF2-40B4-BE49-F238E27FC236}">
                <a16:creationId xmlns:a16="http://schemas.microsoft.com/office/drawing/2014/main" id="{04FC85D8-ABE9-4CAE-AFDE-BCC15AA01631}"/>
              </a:ext>
            </a:extLst>
          </p:cNvPr>
          <p:cNvSpPr>
            <a:spLocks noGrp="1"/>
          </p:cNvSpPr>
          <p:nvPr>
            <p:ph type="sldNum" sz="quarter" idx="16"/>
          </p:nvPr>
        </p:nvSpPr>
        <p:spPr/>
        <p:txBody>
          <a:bodyPr/>
          <a:lstStyle/>
          <a:p>
            <a:fld id="{CF23C0C3-F0EC-4AF0-84C8-08554CFEDD03}" type="slidenum">
              <a:rPr lang="en-GB" smtClean="0"/>
              <a:t>30</a:t>
            </a:fld>
            <a:endParaRPr lang="en-GB"/>
          </a:p>
        </p:txBody>
      </p:sp>
    </p:spTree>
    <p:extLst>
      <p:ext uri="{BB962C8B-B14F-4D97-AF65-F5344CB8AC3E}">
        <p14:creationId xmlns:p14="http://schemas.microsoft.com/office/powerpoint/2010/main" val="164731735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E13CFE3-D520-491E-BBC2-1677AF9379DB}"/>
              </a:ext>
            </a:extLst>
          </p:cNvPr>
          <p:cNvSpPr>
            <a:spLocks noGrp="1"/>
          </p:cNvSpPr>
          <p:nvPr>
            <p:ph type="body" sz="quarter" idx="13"/>
          </p:nvPr>
        </p:nvSpPr>
        <p:spPr>
          <a:xfrm>
            <a:off x="447745" y="1603879"/>
            <a:ext cx="7172684" cy="2839832"/>
          </a:xfrm>
        </p:spPr>
        <p:txBody>
          <a:bodyPr>
            <a:normAutofit fontScale="92500" lnSpcReduction="10000"/>
          </a:bodyPr>
          <a:lstStyle/>
          <a:p>
            <a:pPr lvl="1"/>
            <a:r>
              <a:rPr lang="en-US"/>
              <a:t>The Water-Energy-Food security Nexus is a concept which looks at interconnections which are usually overlooked, yet are very important</a:t>
            </a:r>
          </a:p>
          <a:p>
            <a:pPr lvl="1"/>
            <a:r>
              <a:rPr lang="en-US"/>
              <a:t>The WEF Nexus concept is about harnessing synergies and addressing trade-offs</a:t>
            </a:r>
          </a:p>
          <a:p>
            <a:pPr lvl="1"/>
            <a:r>
              <a:rPr lang="en-US"/>
              <a:t>It is also linked to other concepts (e.g. SDGs, Sendai Framework for disaster risk reduction, NDCs of the Paris Agreement, circular economy)</a:t>
            </a:r>
          </a:p>
          <a:p>
            <a:pPr lvl="1"/>
            <a:r>
              <a:rPr lang="en-US"/>
              <a:t>The next section will focus in more detail on the interactions between water, energy and food sectors</a:t>
            </a:r>
          </a:p>
          <a:p>
            <a:endParaRPr lang="de-DE"/>
          </a:p>
        </p:txBody>
      </p:sp>
      <p:sp>
        <p:nvSpPr>
          <p:cNvPr id="3" name="Titel 2">
            <a:extLst>
              <a:ext uri="{FF2B5EF4-FFF2-40B4-BE49-F238E27FC236}">
                <a16:creationId xmlns:a16="http://schemas.microsoft.com/office/drawing/2014/main" id="{377D7FE0-5CC0-4858-BFE0-152CB603C1C4}"/>
              </a:ext>
            </a:extLst>
          </p:cNvPr>
          <p:cNvSpPr>
            <a:spLocks noGrp="1"/>
          </p:cNvSpPr>
          <p:nvPr>
            <p:ph type="title"/>
          </p:nvPr>
        </p:nvSpPr>
        <p:spPr>
          <a:xfrm>
            <a:off x="447745" y="752122"/>
            <a:ext cx="8567183" cy="540544"/>
          </a:xfrm>
        </p:spPr>
        <p:txBody>
          <a:bodyPr>
            <a:normAutofit fontScale="90000"/>
          </a:bodyPr>
          <a:lstStyle/>
          <a:p>
            <a:r>
              <a:rPr lang="en-US"/>
              <a:t>Summary of chapter 1.1: Background to the Water-Energy-Food (WEF) Nexus</a:t>
            </a:r>
          </a:p>
        </p:txBody>
      </p:sp>
      <p:sp>
        <p:nvSpPr>
          <p:cNvPr id="4" name="Foliennummernplatzhalter 3">
            <a:extLst>
              <a:ext uri="{FF2B5EF4-FFF2-40B4-BE49-F238E27FC236}">
                <a16:creationId xmlns:a16="http://schemas.microsoft.com/office/drawing/2014/main" id="{126A1DF8-964D-4FD1-9081-83825E3DB363}"/>
              </a:ext>
            </a:extLst>
          </p:cNvPr>
          <p:cNvSpPr>
            <a:spLocks noGrp="1"/>
          </p:cNvSpPr>
          <p:nvPr>
            <p:ph type="sldNum" sz="quarter" idx="16"/>
          </p:nvPr>
        </p:nvSpPr>
        <p:spPr/>
        <p:txBody>
          <a:bodyPr/>
          <a:lstStyle/>
          <a:p>
            <a:fld id="{CF23C0C3-F0EC-4AF0-84C8-08554CFEDD03}" type="slidenum">
              <a:rPr lang="en-GB" smtClean="0"/>
              <a:t>31</a:t>
            </a:fld>
            <a:endParaRPr lang="en-GB"/>
          </a:p>
        </p:txBody>
      </p:sp>
    </p:spTree>
    <p:extLst>
      <p:ext uri="{BB962C8B-B14F-4D97-AF65-F5344CB8AC3E}">
        <p14:creationId xmlns:p14="http://schemas.microsoft.com/office/powerpoint/2010/main" val="407812313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53813" y="4229722"/>
            <a:ext cx="1848677" cy="240678"/>
          </a:xfrm>
        </p:spPr>
        <p:txBody>
          <a:bodyPr/>
          <a:lstStyle/>
          <a:p>
            <a:fld id="{6FE78462-EC25-4D6F-859E-EAAB761FF960}" type="datetime4">
              <a:rPr lang="en-GB" smtClean="0"/>
              <a:pPr/>
              <a:t>19 January 2023</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pic>
        <p:nvPicPr>
          <p:cNvPr id="14" name="Picture Placeholder 29" descr="Icon&#10;&#10;Description automatically generated">
            <a:extLst>
              <a:ext uri="{FF2B5EF4-FFF2-40B4-BE49-F238E27FC236}">
                <a16:creationId xmlns:a16="http://schemas.microsoft.com/office/drawing/2014/main" id="{2093CF8C-A60D-47EF-8A46-660405292F9A}"/>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a:prstGeom prst="rect">
            <a:avLst/>
          </a:prstGeo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851DB105-8524-49AD-94AC-1E2363884CDC}"/>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a:prstGeom prst="rect">
            <a:avLst/>
          </a:prstGeom>
        </p:spPr>
      </p:pic>
      <p:grpSp>
        <p:nvGrpSpPr>
          <p:cNvPr id="18" name="Gruppieren 17">
            <a:extLst>
              <a:ext uri="{FF2B5EF4-FFF2-40B4-BE49-F238E27FC236}">
                <a16:creationId xmlns:a16="http://schemas.microsoft.com/office/drawing/2014/main" id="{E11CAA3F-7CFC-4A30-87B4-C4023172FAEC}"/>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12CD6EA5-61C2-49B2-A820-B896678D33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B02979AA-C6BC-4AA7-892C-80DE46734F36}"/>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16033869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3906674748"/>
              </p:ext>
            </p:extLst>
          </p:nvPr>
        </p:nvGraphicFramePr>
        <p:xfrm>
          <a:off x="529390" y="1496245"/>
          <a:ext cx="8085219" cy="3203062"/>
        </p:xfrm>
        <a:graphic>
          <a:graphicData uri="http://schemas.openxmlformats.org/drawingml/2006/table">
            <a:tbl>
              <a:tblPr firstRow="1" bandRow="1">
                <a:tableStyleId>{5C22544A-7EE6-4342-B048-85BDC9FD1C3A}</a:tableStyleId>
              </a:tblPr>
              <a:tblGrid>
                <a:gridCol w="1956770">
                  <a:extLst>
                    <a:ext uri="{9D8B030D-6E8A-4147-A177-3AD203B41FA5}">
                      <a16:colId xmlns:a16="http://schemas.microsoft.com/office/drawing/2014/main" val="1827523324"/>
                    </a:ext>
                  </a:extLst>
                </a:gridCol>
                <a:gridCol w="6128449">
                  <a:extLst>
                    <a:ext uri="{9D8B030D-6E8A-4147-A177-3AD203B41FA5}">
                      <a16:colId xmlns:a16="http://schemas.microsoft.com/office/drawing/2014/main" val="2519275813"/>
                    </a:ext>
                  </a:extLst>
                </a:gridCol>
              </a:tblGrid>
              <a:tr h="1032338">
                <a:tc>
                  <a:txBody>
                    <a:bodyPr/>
                    <a:lstStyle/>
                    <a:p>
                      <a:pPr algn="ctr">
                        <a:spcBef>
                          <a:spcPts val="600"/>
                        </a:spcBef>
                      </a:pPr>
                      <a:r>
                        <a:rPr lang="en-GB" sz="1800" b="0">
                          <a:solidFill>
                            <a:srgbClr val="004C82"/>
                          </a:solidFill>
                          <a:latin typeface="Calibri" panose="020F0502020204030204" pitchFamily="34" charset="0"/>
                          <a:cs typeface="Calibri" panose="020F0502020204030204" pitchFamily="34" charset="0"/>
                        </a:rPr>
                        <a:t>Chapter 1.1:</a:t>
                      </a: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n-US" sz="1600" b="1" kern="1200">
                          <a:solidFill>
                            <a:srgbClr val="004C82"/>
                          </a:solidFill>
                          <a:latin typeface="+mn-lt"/>
                          <a:ea typeface="+mn-ea"/>
                          <a:cs typeface="+mn-cs"/>
                        </a:rPr>
                        <a:t>Background to the Water-Energy-Food (WEF) Nexus</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Introduction to the WEF Nexus</a:t>
                      </a:r>
                    </a:p>
                    <a:p>
                      <a:pPr marL="171450" indent="-171450" algn="l" defTabSz="685800" rtl="0" eaLnBrk="1" latinLnBrk="0" hangingPunct="1">
                        <a:buFont typeface="Wingdings" panose="05000000000000000000" pitchFamily="2" charset="2"/>
                        <a:buChar char="§"/>
                      </a:pPr>
                      <a:r>
                        <a:rPr lang="en-US" sz="1600" b="0" kern="1200">
                          <a:solidFill>
                            <a:srgbClr val="004C82"/>
                          </a:solidFill>
                          <a:latin typeface="+mn-lt"/>
                          <a:ea typeface="+mn-ea"/>
                          <a:cs typeface="+mn-cs"/>
                        </a:rPr>
                        <a:t>Interactive Exercise: your experience with sectoral interlinkages</a:t>
                      </a:r>
                      <a:endParaRPr lang="en-GB" sz="1200" b="1" kern="1200">
                        <a:solidFill>
                          <a:srgbClr val="004C82"/>
                        </a:solidFill>
                        <a:latin typeface="+mn-lt"/>
                        <a:ea typeface="+mn-ea"/>
                        <a:cs typeface="+mn-cs"/>
                      </a:endParaRP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US" sz="1800" b="0" kern="1200">
                          <a:solidFill>
                            <a:srgbClr val="9BD7FF"/>
                          </a:solidFill>
                          <a:latin typeface="Calibri" panose="020F0502020204030204" pitchFamily="34" charset="0"/>
                          <a:ea typeface="+mn-ea"/>
                          <a:cs typeface="Calibri" panose="020F0502020204030204" pitchFamily="34" charset="0"/>
                        </a:rPr>
                        <a:t>Chapter 1.2:</a:t>
                      </a:r>
                      <a:endParaRPr lang="en-GB" sz="1800">
                        <a:solidFill>
                          <a:srgbClr val="9BD7FF"/>
                        </a:solidFill>
                        <a:latin typeface="Calibri" panose="020F0502020204030204" pitchFamily="34" charset="0"/>
                        <a:cs typeface="Calibri" panose="020F0502020204030204" pitchFamily="34" charset="0"/>
                      </a:endParaRP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600" b="1" kern="1200">
                          <a:solidFill>
                            <a:srgbClr val="9BD7FF"/>
                          </a:solidFill>
                          <a:latin typeface="+mn-lt"/>
                          <a:ea typeface="+mn-ea"/>
                          <a:cs typeface="+mn-cs"/>
                        </a:rPr>
                        <a:t>Water-Energy-Food Interactions</a:t>
                      </a:r>
                    </a:p>
                    <a:p>
                      <a:pPr marL="171450" indent="-171450">
                        <a:buFont typeface="Wingdings" panose="05000000000000000000" pitchFamily="2" charset="2"/>
                        <a:buChar char="§"/>
                      </a:pPr>
                      <a:r>
                        <a:rPr lang="en-US" sz="1600" b="0">
                          <a:solidFill>
                            <a:srgbClr val="9BD7FF"/>
                          </a:solidFill>
                        </a:rPr>
                        <a:t>Water, energy and food security and trade-offs</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GB" sz="1800">
                          <a:solidFill>
                            <a:srgbClr val="9BD7FF"/>
                          </a:solidFill>
                          <a:latin typeface="Calibri" panose="020F0502020204030204" pitchFamily="34" charset="0"/>
                          <a:cs typeface="Calibri" panose="020F0502020204030204" pitchFamily="34" charset="0"/>
                        </a:rPr>
                        <a:t>Chapter 1.3:</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600" b="1">
                          <a:solidFill>
                            <a:srgbClr val="9BD7FF"/>
                          </a:solidFill>
                        </a:rPr>
                        <a:t>Water-Energy-Food Nexus Solutions</a:t>
                      </a:r>
                    </a:p>
                    <a:p>
                      <a:pPr marL="171450" indent="-171450">
                        <a:buFont typeface="Wingdings" panose="05000000000000000000" pitchFamily="2" charset="2"/>
                        <a:buChar char="§"/>
                      </a:pPr>
                      <a:r>
                        <a:rPr lang="en-US" sz="1600" b="0">
                          <a:solidFill>
                            <a:srgbClr val="9BD7FF"/>
                          </a:solidFill>
                        </a:rPr>
                        <a:t>WEF Nexus synergies and solutions</a:t>
                      </a:r>
                    </a:p>
                    <a:p>
                      <a:pPr marL="171450" indent="-171450">
                        <a:buFont typeface="Wingdings" panose="05000000000000000000" pitchFamily="2" charset="2"/>
                        <a:buChar char="§"/>
                      </a:pPr>
                      <a:r>
                        <a:rPr lang="en-US" sz="1600" b="0">
                          <a:solidFill>
                            <a:srgbClr val="9BD7FF"/>
                          </a:solidFill>
                        </a:rPr>
                        <a:t>Interactive Exercise: finding solutions for trade-offs and using synergies </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en-GB" sz="2800">
                <a:solidFill>
                  <a:srgbClr val="004C82"/>
                </a:solidFill>
              </a:rPr>
              <a:t>Outline</a:t>
            </a:r>
          </a:p>
        </p:txBody>
      </p:sp>
    </p:spTree>
    <p:extLst>
      <p:ext uri="{BB962C8B-B14F-4D97-AF65-F5344CB8AC3E}">
        <p14:creationId xmlns:p14="http://schemas.microsoft.com/office/powerpoint/2010/main" val="16548256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36473D-AA58-4CA8-93C2-B84FDE559DAE}"/>
              </a:ext>
            </a:extLst>
          </p:cNvPr>
          <p:cNvSpPr>
            <a:spLocks noGrp="1"/>
          </p:cNvSpPr>
          <p:nvPr>
            <p:ph type="body" sz="quarter" idx="10"/>
          </p:nvPr>
        </p:nvSpPr>
        <p:spPr>
          <a:xfrm>
            <a:off x="581130" y="4489385"/>
            <a:ext cx="7718139" cy="677108"/>
          </a:xfrm>
        </p:spPr>
        <p:txBody>
          <a:bodyPr/>
          <a:lstStyle/>
          <a:p>
            <a:r>
              <a:rPr lang="de-DE"/>
              <a:t>Chapter 1.1: Background </a:t>
            </a:r>
            <a:r>
              <a:rPr lang="en-US"/>
              <a:t>to the Water-Energy-Food (WEF) Nexus</a:t>
            </a:r>
            <a:endParaRPr lang="de-DE"/>
          </a:p>
        </p:txBody>
      </p:sp>
      <p:sp>
        <p:nvSpPr>
          <p:cNvPr id="3" name="Titel 2">
            <a:extLst>
              <a:ext uri="{FF2B5EF4-FFF2-40B4-BE49-F238E27FC236}">
                <a16:creationId xmlns:a16="http://schemas.microsoft.com/office/drawing/2014/main" id="{50F331F9-0DAC-4301-9E09-3602204AAADF}"/>
              </a:ext>
            </a:extLst>
          </p:cNvPr>
          <p:cNvSpPr>
            <a:spLocks noGrp="1"/>
          </p:cNvSpPr>
          <p:nvPr>
            <p:ph type="title"/>
          </p:nvPr>
        </p:nvSpPr>
        <p:spPr>
          <a:xfrm>
            <a:off x="581130" y="3520154"/>
            <a:ext cx="7718139" cy="812530"/>
          </a:xfrm>
        </p:spPr>
        <p:txBody>
          <a:bodyPr/>
          <a:lstStyle/>
          <a:p>
            <a:r>
              <a:rPr lang="en-US"/>
              <a:t>Introduction to the Water-Energy-Food Nexus</a:t>
            </a:r>
            <a:endParaRPr lang="de-DE"/>
          </a:p>
        </p:txBody>
      </p:sp>
    </p:spTree>
    <p:extLst>
      <p:ext uri="{BB962C8B-B14F-4D97-AF65-F5344CB8AC3E}">
        <p14:creationId xmlns:p14="http://schemas.microsoft.com/office/powerpoint/2010/main" val="341079368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9EE8B88-37EF-460F-B2D6-65141B14495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38656" y="2841254"/>
            <a:ext cx="7228587" cy="5421441"/>
          </a:xfrm>
          <a:prstGeom prst="rect">
            <a:avLst/>
          </a:prstGeom>
        </p:spPr>
      </p:pic>
      <p:sp>
        <p:nvSpPr>
          <p:cNvPr id="2" name="Titel 1">
            <a:extLst>
              <a:ext uri="{FF2B5EF4-FFF2-40B4-BE49-F238E27FC236}">
                <a16:creationId xmlns:a16="http://schemas.microsoft.com/office/drawing/2014/main" id="{06BF299A-84B6-4CF8-8DE1-42EB727AC9C9}"/>
              </a:ext>
            </a:extLst>
          </p:cNvPr>
          <p:cNvSpPr>
            <a:spLocks noGrp="1"/>
          </p:cNvSpPr>
          <p:nvPr>
            <p:ph type="title"/>
          </p:nvPr>
        </p:nvSpPr>
        <p:spPr>
          <a:xfrm>
            <a:off x="449817" y="851457"/>
            <a:ext cx="8097740" cy="482821"/>
          </a:xfrm>
        </p:spPr>
        <p:txBody>
          <a:bodyPr/>
          <a:lstStyle/>
          <a:p>
            <a:r>
              <a:rPr lang="en-US" sz="2300" b="1"/>
              <a:t>We want to get to know you and your background</a:t>
            </a:r>
            <a:r>
              <a:rPr lang="en-US"/>
              <a:t>!</a:t>
            </a:r>
            <a:endParaRPr lang="en-US">
              <a:highlight>
                <a:srgbClr val="FFFF00"/>
              </a:highlight>
            </a:endParaRPr>
          </a:p>
        </p:txBody>
      </p:sp>
      <p:sp>
        <p:nvSpPr>
          <p:cNvPr id="3" name="Textplatzhalter 1">
            <a:extLst>
              <a:ext uri="{FF2B5EF4-FFF2-40B4-BE49-F238E27FC236}">
                <a16:creationId xmlns:a16="http://schemas.microsoft.com/office/drawing/2014/main" id="{5F617703-9BFA-463B-A2C4-65BD07EF80A3}"/>
              </a:ext>
            </a:extLst>
          </p:cNvPr>
          <p:cNvSpPr txBox="1">
            <a:spLocks/>
          </p:cNvSpPr>
          <p:nvPr/>
        </p:nvSpPr>
        <p:spPr>
          <a:xfrm>
            <a:off x="985658" y="1610831"/>
            <a:ext cx="7172684" cy="2839832"/>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r>
              <a:rPr lang="en-US"/>
              <a:t>From which country are you joining this online training today?</a:t>
            </a:r>
          </a:p>
          <a:p>
            <a:pPr marL="457200" lvl="1" indent="-457200">
              <a:buFont typeface="+mj-lt"/>
              <a:buAutoNum type="arabicPeriod"/>
            </a:pPr>
            <a:r>
              <a:rPr lang="en-US"/>
              <a:t>In which of the Nexus sectors lies your main professional expertise?</a:t>
            </a:r>
          </a:p>
          <a:p>
            <a:pPr marL="457200" lvl="1" indent="-457200">
              <a:buFont typeface="+mj-lt"/>
              <a:buAutoNum type="arabicPeriod"/>
            </a:pPr>
            <a:r>
              <a:rPr lang="en-US"/>
              <a:t>Have you previously participated in a WEF Nexus training?</a:t>
            </a:r>
          </a:p>
          <a:p>
            <a:pPr marL="457200" lvl="1" indent="-457200">
              <a:buFont typeface="+mj-lt"/>
              <a:buAutoNum type="arabicPeriod"/>
            </a:pPr>
            <a:r>
              <a:rPr lang="en-US"/>
              <a:t>What are your expectation on the training? What would you like to learn about?</a:t>
            </a:r>
          </a:p>
        </p:txBody>
      </p:sp>
      <p:sp>
        <p:nvSpPr>
          <p:cNvPr id="6" name="Ellipse 5">
            <a:extLst>
              <a:ext uri="{FF2B5EF4-FFF2-40B4-BE49-F238E27FC236}">
                <a16:creationId xmlns:a16="http://schemas.microsoft.com/office/drawing/2014/main" id="{9E06A1F4-45EB-4349-B5C9-ECA48167F729}"/>
              </a:ext>
            </a:extLst>
          </p:cNvPr>
          <p:cNvSpPr/>
          <p:nvPr/>
        </p:nvSpPr>
        <p:spPr>
          <a:xfrm>
            <a:off x="7911927" y="2516062"/>
            <a:ext cx="492829" cy="482821"/>
          </a:xfrm>
          <a:prstGeom prst="ellipse">
            <a:avLst/>
          </a:prstGeom>
          <a:blipFill>
            <a:blip r:embed="rId4">
              <a:extLs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Tree>
    <p:extLst>
      <p:ext uri="{BB962C8B-B14F-4D97-AF65-F5344CB8AC3E}">
        <p14:creationId xmlns:p14="http://schemas.microsoft.com/office/powerpoint/2010/main" val="854793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7C2804-35E0-41A9-9CE3-DE7A7BA21583}"/>
              </a:ext>
            </a:extLst>
          </p:cNvPr>
          <p:cNvSpPr>
            <a:spLocks noGrp="1"/>
          </p:cNvSpPr>
          <p:nvPr>
            <p:ph type="title"/>
          </p:nvPr>
        </p:nvSpPr>
        <p:spPr>
          <a:xfrm>
            <a:off x="449816" y="576000"/>
            <a:ext cx="8567183" cy="540544"/>
          </a:xfrm>
        </p:spPr>
        <p:txBody>
          <a:bodyPr/>
          <a:lstStyle/>
          <a:p>
            <a:r>
              <a:rPr lang="en-US"/>
              <a:t>Why Nexus and how does it differ from IWRM?</a:t>
            </a:r>
          </a:p>
        </p:txBody>
      </p:sp>
      <p:sp>
        <p:nvSpPr>
          <p:cNvPr id="4" name="Foliennummernplatzhalter 3">
            <a:extLst>
              <a:ext uri="{FF2B5EF4-FFF2-40B4-BE49-F238E27FC236}">
                <a16:creationId xmlns:a16="http://schemas.microsoft.com/office/drawing/2014/main" id="{39B56351-3023-4256-B32F-6534814E97DC}"/>
              </a:ext>
            </a:extLst>
          </p:cNvPr>
          <p:cNvSpPr>
            <a:spLocks noGrp="1"/>
          </p:cNvSpPr>
          <p:nvPr>
            <p:ph type="sldNum" sz="quarter" idx="16"/>
          </p:nvPr>
        </p:nvSpPr>
        <p:spPr/>
        <p:txBody>
          <a:bodyPr/>
          <a:lstStyle/>
          <a:p>
            <a:fld id="{CF23C0C3-F0EC-4AF0-84C8-08554CFEDD03}" type="slidenum">
              <a:rPr lang="en-GB" smtClean="0"/>
              <a:t>7</a:t>
            </a:fld>
            <a:endParaRPr lang="en-GB"/>
          </a:p>
        </p:txBody>
      </p:sp>
      <p:graphicFrame>
        <p:nvGraphicFramePr>
          <p:cNvPr id="7" name="Tabelle 7">
            <a:extLst>
              <a:ext uri="{FF2B5EF4-FFF2-40B4-BE49-F238E27FC236}">
                <a16:creationId xmlns:a16="http://schemas.microsoft.com/office/drawing/2014/main" id="{9586C12F-AD88-41E7-A566-C2BF8597B275}"/>
              </a:ext>
            </a:extLst>
          </p:cNvPr>
          <p:cNvGraphicFramePr>
            <a:graphicFrameLocks noGrp="1"/>
          </p:cNvGraphicFramePr>
          <p:nvPr>
            <p:extLst>
              <p:ext uri="{D42A27DB-BD31-4B8C-83A1-F6EECF244321}">
                <p14:modId xmlns:p14="http://schemas.microsoft.com/office/powerpoint/2010/main" val="3978890873"/>
              </p:ext>
            </p:extLst>
          </p:nvPr>
        </p:nvGraphicFramePr>
        <p:xfrm>
          <a:off x="449816" y="1370013"/>
          <a:ext cx="7833360" cy="2799335"/>
        </p:xfrm>
        <a:graphic>
          <a:graphicData uri="http://schemas.openxmlformats.org/drawingml/2006/table">
            <a:tbl>
              <a:tblPr firstRow="1" bandRow="1">
                <a:tableStyleId>{1FECB4D8-DB02-4DC6-A0A2-4F2EBAE1DC90}</a:tableStyleId>
              </a:tblPr>
              <a:tblGrid>
                <a:gridCol w="2611120">
                  <a:extLst>
                    <a:ext uri="{9D8B030D-6E8A-4147-A177-3AD203B41FA5}">
                      <a16:colId xmlns:a16="http://schemas.microsoft.com/office/drawing/2014/main" val="1508274366"/>
                    </a:ext>
                  </a:extLst>
                </a:gridCol>
                <a:gridCol w="2611120">
                  <a:extLst>
                    <a:ext uri="{9D8B030D-6E8A-4147-A177-3AD203B41FA5}">
                      <a16:colId xmlns:a16="http://schemas.microsoft.com/office/drawing/2014/main" val="3482636260"/>
                    </a:ext>
                  </a:extLst>
                </a:gridCol>
                <a:gridCol w="2611120">
                  <a:extLst>
                    <a:ext uri="{9D8B030D-6E8A-4147-A177-3AD203B41FA5}">
                      <a16:colId xmlns:a16="http://schemas.microsoft.com/office/drawing/2014/main" val="3549598063"/>
                    </a:ext>
                  </a:extLst>
                </a:gridCol>
              </a:tblGrid>
              <a:tr h="594379">
                <a:tc>
                  <a:txBody>
                    <a:bodyPr/>
                    <a:lstStyle/>
                    <a:p>
                      <a:r>
                        <a:rPr lang="en-US" noProof="0"/>
                        <a:t>Commonalities</a:t>
                      </a:r>
                    </a:p>
                  </a:txBody>
                  <a:tcPr>
                    <a:solidFill>
                      <a:srgbClr val="F4971A"/>
                    </a:solidFill>
                  </a:tcPr>
                </a:tc>
                <a:tc>
                  <a:txBody>
                    <a:bodyPr/>
                    <a:lstStyle/>
                    <a:p>
                      <a:r>
                        <a:rPr lang="en-US" noProof="0"/>
                        <a:t>IWRM</a:t>
                      </a:r>
                    </a:p>
                  </a:txBody>
                  <a:tcPr>
                    <a:solidFill>
                      <a:srgbClr val="F4971A"/>
                    </a:solidFill>
                  </a:tcPr>
                </a:tc>
                <a:tc>
                  <a:txBody>
                    <a:bodyPr/>
                    <a:lstStyle/>
                    <a:p>
                      <a:r>
                        <a:rPr lang="en-US" noProof="0"/>
                        <a:t>Nexus</a:t>
                      </a:r>
                    </a:p>
                  </a:txBody>
                  <a:tcPr>
                    <a:solidFill>
                      <a:srgbClr val="F4971A"/>
                    </a:solidFill>
                  </a:tcPr>
                </a:tc>
                <a:extLst>
                  <a:ext uri="{0D108BD9-81ED-4DB2-BD59-A6C34878D82A}">
                    <a16:rowId xmlns:a16="http://schemas.microsoft.com/office/drawing/2014/main" val="448876561"/>
                  </a:ext>
                </a:extLst>
              </a:tr>
              <a:tr h="646787">
                <a:tc>
                  <a:txBody>
                    <a:bodyPr/>
                    <a:lstStyle/>
                    <a:p>
                      <a:r>
                        <a:rPr lang="en-US" noProof="0"/>
                        <a:t>Improve resource use and sustainable development</a:t>
                      </a:r>
                      <a:endParaRPr lang="en-US" noProof="0">
                        <a:solidFill>
                          <a:schemeClr val="tx1"/>
                        </a:solidFill>
                      </a:endParaRPr>
                    </a:p>
                  </a:txBody>
                  <a:tcPr>
                    <a:solidFill>
                      <a:srgbClr val="F4971A">
                        <a:alpha val="20000"/>
                      </a:srgbClr>
                    </a:solidFill>
                  </a:tcPr>
                </a:tc>
                <a:tc>
                  <a:txBody>
                    <a:bodyPr/>
                    <a:lstStyle/>
                    <a:p>
                      <a:r>
                        <a:rPr lang="en-US" noProof="0"/>
                        <a:t>Water focused</a:t>
                      </a:r>
                      <a:endParaRPr lang="en-US" noProof="0">
                        <a:solidFill>
                          <a:schemeClr val="tx1"/>
                        </a:solidFill>
                      </a:endParaRPr>
                    </a:p>
                  </a:txBody>
                  <a:tcPr>
                    <a:solidFill>
                      <a:srgbClr val="F4971A">
                        <a:alpha val="20000"/>
                      </a:srgbClr>
                    </a:solidFill>
                  </a:tcPr>
                </a:tc>
                <a:tc>
                  <a:txBody>
                    <a:bodyPr/>
                    <a:lstStyle/>
                    <a:p>
                      <a:r>
                        <a:rPr lang="en-US" noProof="0"/>
                        <a:t>Equal weight for all sectors</a:t>
                      </a:r>
                      <a:endParaRPr lang="en-US" noProof="0">
                        <a:solidFill>
                          <a:schemeClr val="tx1"/>
                        </a:solidFill>
                      </a:endParaRPr>
                    </a:p>
                  </a:txBody>
                  <a:tcPr>
                    <a:solidFill>
                      <a:srgbClr val="F4971A">
                        <a:alpha val="20000"/>
                      </a:srgbClr>
                    </a:solidFill>
                  </a:tcPr>
                </a:tc>
                <a:extLst>
                  <a:ext uri="{0D108BD9-81ED-4DB2-BD59-A6C34878D82A}">
                    <a16:rowId xmlns:a16="http://schemas.microsoft.com/office/drawing/2014/main" val="778496573"/>
                  </a:ext>
                </a:extLst>
              </a:tr>
              <a:tr h="646787">
                <a:tc>
                  <a:txBody>
                    <a:bodyPr/>
                    <a:lstStyle/>
                    <a:p>
                      <a:r>
                        <a:rPr lang="en-US" noProof="0"/>
                        <a:t>Considering trade-offs and synergies between sectors </a:t>
                      </a:r>
                      <a:endParaRPr lang="en-US" noProof="0">
                        <a:solidFill>
                          <a:schemeClr val="tx1"/>
                        </a:solidFill>
                      </a:endParaRPr>
                    </a:p>
                  </a:txBody>
                  <a:tcPr/>
                </a:tc>
                <a:tc>
                  <a:txBody>
                    <a:bodyPr/>
                    <a:lstStyle/>
                    <a:p>
                      <a:r>
                        <a:rPr lang="en-US" noProof="0"/>
                        <a:t>Water management perspective</a:t>
                      </a:r>
                      <a:endParaRPr lang="en-US" noProof="0">
                        <a:solidFill>
                          <a:schemeClr val="tx1"/>
                        </a:solidFill>
                      </a:endParaRPr>
                    </a:p>
                  </a:txBody>
                  <a:tcPr/>
                </a:tc>
                <a:tc>
                  <a:txBody>
                    <a:bodyPr/>
                    <a:lstStyle/>
                    <a:p>
                      <a:r>
                        <a:rPr lang="en-US" noProof="0"/>
                        <a:t>Systems perspective </a:t>
                      </a:r>
                      <a:endParaRPr lang="en-US" noProof="0">
                        <a:solidFill>
                          <a:schemeClr val="tx1"/>
                        </a:solidFill>
                      </a:endParaRPr>
                    </a:p>
                  </a:txBody>
                  <a:tcPr/>
                </a:tc>
                <a:extLst>
                  <a:ext uri="{0D108BD9-81ED-4DB2-BD59-A6C34878D82A}">
                    <a16:rowId xmlns:a16="http://schemas.microsoft.com/office/drawing/2014/main" val="1023088484"/>
                  </a:ext>
                </a:extLst>
              </a:tr>
              <a:tr h="911382">
                <a:tc>
                  <a:txBody>
                    <a:bodyPr/>
                    <a:lstStyle/>
                    <a:p>
                      <a:r>
                        <a:rPr lang="en-US" noProof="0"/>
                        <a:t>Consult stakeholders coming from different sectors</a:t>
                      </a:r>
                      <a:endParaRPr lang="en-US" noProof="0">
                        <a:solidFill>
                          <a:schemeClr val="tx1"/>
                        </a:solidFill>
                      </a:endParaRPr>
                    </a:p>
                  </a:txBody>
                  <a:tcPr>
                    <a:solidFill>
                      <a:srgbClr val="F4971A">
                        <a:alpha val="20000"/>
                      </a:srgbClr>
                    </a:solidFill>
                  </a:tcPr>
                </a:tc>
                <a:tc>
                  <a:txBody>
                    <a:bodyPr/>
                    <a:lstStyle/>
                    <a:p>
                      <a:endParaRPr lang="en-US" noProof="0">
                        <a:solidFill>
                          <a:schemeClr val="tx1"/>
                        </a:solidFill>
                      </a:endParaRPr>
                    </a:p>
                  </a:txBody>
                  <a:tcPr>
                    <a:solidFill>
                      <a:srgbClr val="F4971A">
                        <a:alpha val="20000"/>
                      </a:srgbClr>
                    </a:solidFill>
                  </a:tcPr>
                </a:tc>
                <a:tc>
                  <a:txBody>
                    <a:bodyPr/>
                    <a:lstStyle/>
                    <a:p>
                      <a:endParaRPr lang="en-US" noProof="0">
                        <a:solidFill>
                          <a:schemeClr val="tx1"/>
                        </a:solidFill>
                      </a:endParaRPr>
                    </a:p>
                  </a:txBody>
                  <a:tcPr>
                    <a:solidFill>
                      <a:srgbClr val="F4971A">
                        <a:alpha val="20000"/>
                      </a:srgbClr>
                    </a:solidFill>
                  </a:tcPr>
                </a:tc>
                <a:extLst>
                  <a:ext uri="{0D108BD9-81ED-4DB2-BD59-A6C34878D82A}">
                    <a16:rowId xmlns:a16="http://schemas.microsoft.com/office/drawing/2014/main" val="315357460"/>
                  </a:ext>
                </a:extLst>
              </a:tr>
            </a:tbl>
          </a:graphicData>
        </a:graphic>
      </p:graphicFrame>
    </p:spTree>
    <p:extLst>
      <p:ext uri="{BB962C8B-B14F-4D97-AF65-F5344CB8AC3E}">
        <p14:creationId xmlns:p14="http://schemas.microsoft.com/office/powerpoint/2010/main" val="23722766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A161E8-B052-46FA-8C1C-53FC42FB2F63}"/>
              </a:ext>
            </a:extLst>
          </p:cNvPr>
          <p:cNvSpPr>
            <a:spLocks noGrp="1"/>
          </p:cNvSpPr>
          <p:nvPr>
            <p:ph type="title"/>
          </p:nvPr>
        </p:nvSpPr>
        <p:spPr/>
        <p:txBody>
          <a:bodyPr/>
          <a:lstStyle/>
          <a:p>
            <a:r>
              <a:rPr lang="en-US"/>
              <a:t>Why Nexus and how does it differ from IWRM?</a:t>
            </a:r>
            <a:endParaRPr lang="de-DE"/>
          </a:p>
        </p:txBody>
      </p:sp>
      <p:sp>
        <p:nvSpPr>
          <p:cNvPr id="4" name="Foliennummernplatzhalter 3">
            <a:extLst>
              <a:ext uri="{FF2B5EF4-FFF2-40B4-BE49-F238E27FC236}">
                <a16:creationId xmlns:a16="http://schemas.microsoft.com/office/drawing/2014/main" id="{934DFBD5-A050-4B21-8C41-30575899BB0C}"/>
              </a:ext>
            </a:extLst>
          </p:cNvPr>
          <p:cNvSpPr>
            <a:spLocks noGrp="1"/>
          </p:cNvSpPr>
          <p:nvPr>
            <p:ph type="sldNum" sz="quarter" idx="16"/>
          </p:nvPr>
        </p:nvSpPr>
        <p:spPr/>
        <p:txBody>
          <a:bodyPr/>
          <a:lstStyle/>
          <a:p>
            <a:fld id="{CF23C0C3-F0EC-4AF0-84C8-08554CFEDD03}" type="slidenum">
              <a:rPr lang="en-GB" smtClean="0"/>
              <a:t>8</a:t>
            </a:fld>
            <a:endParaRPr lang="en-GB"/>
          </a:p>
        </p:txBody>
      </p:sp>
      <p:grpSp>
        <p:nvGrpSpPr>
          <p:cNvPr id="5" name="Group 9">
            <a:extLst>
              <a:ext uri="{FF2B5EF4-FFF2-40B4-BE49-F238E27FC236}">
                <a16:creationId xmlns:a16="http://schemas.microsoft.com/office/drawing/2014/main" id="{D029AF5D-2E89-401D-B09C-7BDC8D00862C}"/>
              </a:ext>
            </a:extLst>
          </p:cNvPr>
          <p:cNvGrpSpPr/>
          <p:nvPr/>
        </p:nvGrpSpPr>
        <p:grpSpPr>
          <a:xfrm>
            <a:off x="2224251" y="1755474"/>
            <a:ext cx="1212547" cy="993174"/>
            <a:chOff x="3057813" y="1635407"/>
            <a:chExt cx="3133887" cy="2115958"/>
          </a:xfrm>
        </p:grpSpPr>
        <p:pic>
          <p:nvPicPr>
            <p:cNvPr id="6" name="Picture 7" descr="Icon, circle&#10;&#10;Description automatically generated">
              <a:extLst>
                <a:ext uri="{FF2B5EF4-FFF2-40B4-BE49-F238E27FC236}">
                  <a16:creationId xmlns:a16="http://schemas.microsoft.com/office/drawing/2014/main" id="{E9D3AE7B-FA37-436C-A096-707EF92B716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57813" y="1635407"/>
              <a:ext cx="3133887" cy="2115958"/>
            </a:xfrm>
            <a:prstGeom prst="rect">
              <a:avLst/>
            </a:prstGeom>
          </p:spPr>
        </p:pic>
        <p:sp>
          <p:nvSpPr>
            <p:cNvPr id="7" name="TextBox 12">
              <a:extLst>
                <a:ext uri="{FF2B5EF4-FFF2-40B4-BE49-F238E27FC236}">
                  <a16:creationId xmlns:a16="http://schemas.microsoft.com/office/drawing/2014/main" id="{7C20C076-1BFD-421E-A704-20E319AB4C37}"/>
                </a:ext>
              </a:extLst>
            </p:cNvPr>
            <p:cNvSpPr txBox="1"/>
            <p:nvPr/>
          </p:nvSpPr>
          <p:spPr>
            <a:xfrm>
              <a:off x="3504768" y="2249071"/>
              <a:ext cx="2134463" cy="581467"/>
            </a:xfrm>
            <a:prstGeom prst="rect">
              <a:avLst/>
            </a:prstGeom>
            <a:noFill/>
          </p:spPr>
          <p:txBody>
            <a:bodyPr wrap="square" rtlCol="0">
              <a:spAutoFit/>
            </a:bodyPr>
            <a:lstStyle/>
            <a:p>
              <a:pPr algn="ctr"/>
              <a:r>
                <a:rPr lang="en-GB" sz="1200" b="1">
                  <a:solidFill>
                    <a:srgbClr val="575756"/>
                  </a:solidFill>
                  <a:latin typeface="Calibri" panose="020F0502020204030204" pitchFamily="34" charset="0"/>
                  <a:cs typeface="Calibri" panose="020F0502020204030204" pitchFamily="34" charset="0"/>
                </a:rPr>
                <a:t>E</a:t>
              </a:r>
            </a:p>
          </p:txBody>
        </p:sp>
      </p:grpSp>
      <p:grpSp>
        <p:nvGrpSpPr>
          <p:cNvPr id="8" name="Group 16">
            <a:extLst>
              <a:ext uri="{FF2B5EF4-FFF2-40B4-BE49-F238E27FC236}">
                <a16:creationId xmlns:a16="http://schemas.microsoft.com/office/drawing/2014/main" id="{D63DD90D-34D6-4D58-8F1A-81B9320D266D}"/>
              </a:ext>
            </a:extLst>
          </p:cNvPr>
          <p:cNvGrpSpPr/>
          <p:nvPr/>
        </p:nvGrpSpPr>
        <p:grpSpPr>
          <a:xfrm>
            <a:off x="1206507" y="3064205"/>
            <a:ext cx="1212547" cy="993174"/>
            <a:chOff x="6263058" y="1698351"/>
            <a:chExt cx="2738381" cy="1932436"/>
          </a:xfrm>
        </p:grpSpPr>
        <p:pic>
          <p:nvPicPr>
            <p:cNvPr id="9" name="Picture 14" descr="A picture containing icon&#10;&#10;Description automatically generated">
              <a:extLst>
                <a:ext uri="{FF2B5EF4-FFF2-40B4-BE49-F238E27FC236}">
                  <a16:creationId xmlns:a16="http://schemas.microsoft.com/office/drawing/2014/main" id="{1693F7EE-6650-4D9B-8399-7F118AA7F28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10" name="TextBox 15">
              <a:extLst>
                <a:ext uri="{FF2B5EF4-FFF2-40B4-BE49-F238E27FC236}">
                  <a16:creationId xmlns:a16="http://schemas.microsoft.com/office/drawing/2014/main" id="{DBA938C1-3F1B-4B6B-A252-FDBAD054F058}"/>
                </a:ext>
              </a:extLst>
            </p:cNvPr>
            <p:cNvSpPr txBox="1"/>
            <p:nvPr/>
          </p:nvSpPr>
          <p:spPr>
            <a:xfrm>
              <a:off x="6427037" y="2242387"/>
              <a:ext cx="2134464" cy="531035"/>
            </a:xfrm>
            <a:prstGeom prst="rect">
              <a:avLst/>
            </a:prstGeom>
            <a:noFill/>
          </p:spPr>
          <p:txBody>
            <a:bodyPr wrap="square" rtlCol="0">
              <a:spAutoFit/>
            </a:bodyPr>
            <a:lstStyle/>
            <a:p>
              <a:pPr algn="ctr"/>
              <a:r>
                <a:rPr lang="en-GB" sz="1200" b="1">
                  <a:solidFill>
                    <a:srgbClr val="79A12C"/>
                  </a:solidFill>
                  <a:latin typeface="Calibri" panose="020F0502020204030204" pitchFamily="34" charset="0"/>
                  <a:cs typeface="Calibri" panose="020F0502020204030204" pitchFamily="34" charset="0"/>
                </a:rPr>
                <a:t>F</a:t>
              </a:r>
            </a:p>
          </p:txBody>
        </p:sp>
      </p:grpSp>
      <p:grpSp>
        <p:nvGrpSpPr>
          <p:cNvPr id="11" name="Group 5">
            <a:extLst>
              <a:ext uri="{FF2B5EF4-FFF2-40B4-BE49-F238E27FC236}">
                <a16:creationId xmlns:a16="http://schemas.microsoft.com/office/drawing/2014/main" id="{3CFD9A0B-4704-40D4-B384-62F1C1F27A0D}"/>
              </a:ext>
            </a:extLst>
          </p:cNvPr>
          <p:cNvGrpSpPr/>
          <p:nvPr/>
        </p:nvGrpSpPr>
        <p:grpSpPr>
          <a:xfrm>
            <a:off x="7004642" y="2376243"/>
            <a:ext cx="1101628" cy="1052927"/>
            <a:chOff x="97809" y="1656673"/>
            <a:chExt cx="2865126" cy="1932436"/>
          </a:xfrm>
        </p:grpSpPr>
        <p:pic>
          <p:nvPicPr>
            <p:cNvPr id="12" name="Picture 4" descr="Shape, icon&#10;&#10;Description automatically generated">
              <a:extLst>
                <a:ext uri="{FF2B5EF4-FFF2-40B4-BE49-F238E27FC236}">
                  <a16:creationId xmlns:a16="http://schemas.microsoft.com/office/drawing/2014/main" id="{D73E2A3F-F14B-40DC-AC9F-67BFC4E5543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13" name="TextBox 6">
              <a:extLst>
                <a:ext uri="{FF2B5EF4-FFF2-40B4-BE49-F238E27FC236}">
                  <a16:creationId xmlns:a16="http://schemas.microsoft.com/office/drawing/2014/main" id="{C36AD86A-893A-4525-B924-5D5B6C15900F}"/>
                </a:ext>
              </a:extLst>
            </p:cNvPr>
            <p:cNvSpPr txBox="1"/>
            <p:nvPr/>
          </p:nvSpPr>
          <p:spPr>
            <a:xfrm>
              <a:off x="450000" y="2242482"/>
              <a:ext cx="2065977" cy="564863"/>
            </a:xfrm>
            <a:prstGeom prst="rect">
              <a:avLst/>
            </a:prstGeom>
            <a:noFill/>
          </p:spPr>
          <p:txBody>
            <a:bodyPr wrap="square" rtlCol="0">
              <a:spAutoFit/>
            </a:bodyPr>
            <a:lstStyle/>
            <a:p>
              <a:pPr algn="ctr"/>
              <a:r>
                <a:rPr lang="en-GB" sz="1400" b="1">
                  <a:solidFill>
                    <a:srgbClr val="004C82"/>
                  </a:solidFill>
                  <a:latin typeface="Calibri" panose="020F0502020204030204" pitchFamily="34" charset="0"/>
                  <a:cs typeface="Calibri" panose="020F0502020204030204" pitchFamily="34" charset="0"/>
                </a:rPr>
                <a:t>W</a:t>
              </a:r>
            </a:p>
          </p:txBody>
        </p:sp>
      </p:grpSp>
      <p:grpSp>
        <p:nvGrpSpPr>
          <p:cNvPr id="14" name="Group 5">
            <a:extLst>
              <a:ext uri="{FF2B5EF4-FFF2-40B4-BE49-F238E27FC236}">
                <a16:creationId xmlns:a16="http://schemas.microsoft.com/office/drawing/2014/main" id="{29C5D785-F15F-4886-92D8-DBBE71E55306}"/>
              </a:ext>
            </a:extLst>
          </p:cNvPr>
          <p:cNvGrpSpPr/>
          <p:nvPr/>
        </p:nvGrpSpPr>
        <p:grpSpPr>
          <a:xfrm>
            <a:off x="183116" y="1755474"/>
            <a:ext cx="1212547" cy="993174"/>
            <a:chOff x="97809" y="1656673"/>
            <a:chExt cx="2865126" cy="1932436"/>
          </a:xfrm>
        </p:grpSpPr>
        <p:pic>
          <p:nvPicPr>
            <p:cNvPr id="15" name="Picture 4" descr="Shape, icon&#10;&#10;Description automatically generated">
              <a:extLst>
                <a:ext uri="{FF2B5EF4-FFF2-40B4-BE49-F238E27FC236}">
                  <a16:creationId xmlns:a16="http://schemas.microsoft.com/office/drawing/2014/main" id="{189D5933-A21C-4DCC-BFF1-63816768FEF5}"/>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16" name="TextBox 6">
              <a:extLst>
                <a:ext uri="{FF2B5EF4-FFF2-40B4-BE49-F238E27FC236}">
                  <a16:creationId xmlns:a16="http://schemas.microsoft.com/office/drawing/2014/main" id="{BD92985C-BD93-4574-9394-8DC1B21AF088}"/>
                </a:ext>
              </a:extLst>
            </p:cNvPr>
            <p:cNvSpPr txBox="1"/>
            <p:nvPr/>
          </p:nvSpPr>
          <p:spPr>
            <a:xfrm>
              <a:off x="450000" y="2242485"/>
              <a:ext cx="2065978" cy="531035"/>
            </a:xfrm>
            <a:prstGeom prst="rect">
              <a:avLst/>
            </a:prstGeom>
            <a:noFill/>
          </p:spPr>
          <p:txBody>
            <a:bodyPr wrap="square" rtlCol="0">
              <a:spAutoFit/>
            </a:bodyPr>
            <a:lstStyle/>
            <a:p>
              <a:pPr algn="ctr"/>
              <a:r>
                <a:rPr lang="en-GB" sz="1200" b="1">
                  <a:solidFill>
                    <a:srgbClr val="004C82"/>
                  </a:solidFill>
                  <a:latin typeface="Calibri" panose="020F0502020204030204" pitchFamily="34" charset="0"/>
                  <a:cs typeface="Calibri" panose="020F0502020204030204" pitchFamily="34" charset="0"/>
                </a:rPr>
                <a:t>W</a:t>
              </a:r>
            </a:p>
          </p:txBody>
        </p:sp>
      </p:grpSp>
      <p:sp>
        <p:nvSpPr>
          <p:cNvPr id="18" name="Bogen 17">
            <a:extLst>
              <a:ext uri="{FF2B5EF4-FFF2-40B4-BE49-F238E27FC236}">
                <a16:creationId xmlns:a16="http://schemas.microsoft.com/office/drawing/2014/main" id="{EB35690C-1B9F-4E69-A2F2-2003E6AE17F2}"/>
              </a:ext>
            </a:extLst>
          </p:cNvPr>
          <p:cNvSpPr/>
          <p:nvPr/>
        </p:nvSpPr>
        <p:spPr>
          <a:xfrm>
            <a:off x="871311" y="1439918"/>
            <a:ext cx="1958689" cy="616634"/>
          </a:xfrm>
          <a:prstGeom prst="arc">
            <a:avLst>
              <a:gd name="adj1" fmla="val 10961689"/>
              <a:gd name="adj2" fmla="val 2152098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9" name="Bogen 18">
            <a:extLst>
              <a:ext uri="{FF2B5EF4-FFF2-40B4-BE49-F238E27FC236}">
                <a16:creationId xmlns:a16="http://schemas.microsoft.com/office/drawing/2014/main" id="{06364D99-218D-459F-B1DF-8A56F5F40FB4}"/>
              </a:ext>
            </a:extLst>
          </p:cNvPr>
          <p:cNvSpPr/>
          <p:nvPr/>
        </p:nvSpPr>
        <p:spPr>
          <a:xfrm rot="7676154">
            <a:off x="1818588" y="2884598"/>
            <a:ext cx="1640092" cy="575602"/>
          </a:xfrm>
          <a:prstGeom prst="arc">
            <a:avLst>
              <a:gd name="adj1" fmla="val 11295685"/>
              <a:gd name="adj2" fmla="val 2124222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20" name="Bogen 19">
            <a:extLst>
              <a:ext uri="{FF2B5EF4-FFF2-40B4-BE49-F238E27FC236}">
                <a16:creationId xmlns:a16="http://schemas.microsoft.com/office/drawing/2014/main" id="{45061E5A-AB74-4F09-AF7D-04E7EC7CEB37}"/>
              </a:ext>
            </a:extLst>
          </p:cNvPr>
          <p:cNvSpPr/>
          <p:nvPr/>
        </p:nvSpPr>
        <p:spPr>
          <a:xfrm rot="13735563">
            <a:off x="65774" y="2908342"/>
            <a:ext cx="1640092" cy="575602"/>
          </a:xfrm>
          <a:prstGeom prst="arc">
            <a:avLst>
              <a:gd name="adj1" fmla="val 11295685"/>
              <a:gd name="adj2" fmla="val 2124222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cxnSp>
        <p:nvCxnSpPr>
          <p:cNvPr id="23" name="Gerader Verbinder 22">
            <a:extLst>
              <a:ext uri="{FF2B5EF4-FFF2-40B4-BE49-F238E27FC236}">
                <a16:creationId xmlns:a16="http://schemas.microsoft.com/office/drawing/2014/main" id="{D6C0605A-DA70-4520-9526-49AF6E0C9054}"/>
              </a:ext>
            </a:extLst>
          </p:cNvPr>
          <p:cNvCxnSpPr>
            <a:cxnSpLocks/>
          </p:cNvCxnSpPr>
          <p:nvPr/>
        </p:nvCxnSpPr>
        <p:spPr>
          <a:xfrm flipV="1">
            <a:off x="7560379" y="1799727"/>
            <a:ext cx="0" cy="550426"/>
          </a:xfrm>
          <a:prstGeom prst="line">
            <a:avLst/>
          </a:prstGeom>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a16="http://schemas.microsoft.com/office/drawing/2014/main" id="{E6EE3943-66B6-4EE4-8235-8ECCC02F159A}"/>
              </a:ext>
            </a:extLst>
          </p:cNvPr>
          <p:cNvCxnSpPr>
            <a:cxnSpLocks/>
          </p:cNvCxnSpPr>
          <p:nvPr/>
        </p:nvCxnSpPr>
        <p:spPr>
          <a:xfrm flipH="1">
            <a:off x="6851809" y="3318714"/>
            <a:ext cx="368600" cy="369077"/>
          </a:xfrm>
          <a:prstGeom prst="line">
            <a:avLst/>
          </a:prstGeom>
        </p:spPr>
        <p:style>
          <a:lnRef idx="1">
            <a:schemeClr val="dk1"/>
          </a:lnRef>
          <a:fillRef idx="0">
            <a:schemeClr val="dk1"/>
          </a:fillRef>
          <a:effectRef idx="0">
            <a:schemeClr val="dk1"/>
          </a:effectRef>
          <a:fontRef idx="minor">
            <a:schemeClr val="tx1"/>
          </a:fontRef>
        </p:style>
      </p:cxnSp>
      <p:cxnSp>
        <p:nvCxnSpPr>
          <p:cNvPr id="25" name="Gerader Verbinder 24">
            <a:extLst>
              <a:ext uri="{FF2B5EF4-FFF2-40B4-BE49-F238E27FC236}">
                <a16:creationId xmlns:a16="http://schemas.microsoft.com/office/drawing/2014/main" id="{4A682C73-06A5-400D-A137-DC623C9935BC}"/>
              </a:ext>
            </a:extLst>
          </p:cNvPr>
          <p:cNvCxnSpPr>
            <a:cxnSpLocks/>
          </p:cNvCxnSpPr>
          <p:nvPr/>
        </p:nvCxnSpPr>
        <p:spPr>
          <a:xfrm flipH="1" flipV="1">
            <a:off x="7890502" y="3292947"/>
            <a:ext cx="351765" cy="344904"/>
          </a:xfrm>
          <a:prstGeom prst="line">
            <a:avLst/>
          </a:prstGeom>
        </p:spPr>
        <p:style>
          <a:lnRef idx="1">
            <a:schemeClr val="dk1"/>
          </a:lnRef>
          <a:fillRef idx="0">
            <a:schemeClr val="dk1"/>
          </a:fillRef>
          <a:effectRef idx="0">
            <a:schemeClr val="dk1"/>
          </a:effectRef>
          <a:fontRef idx="minor">
            <a:schemeClr val="tx1"/>
          </a:fontRef>
        </p:style>
      </p:cxnSp>
      <p:grpSp>
        <p:nvGrpSpPr>
          <p:cNvPr id="28" name="Group 9">
            <a:extLst>
              <a:ext uri="{FF2B5EF4-FFF2-40B4-BE49-F238E27FC236}">
                <a16:creationId xmlns:a16="http://schemas.microsoft.com/office/drawing/2014/main" id="{7DF82D01-58E1-4E14-BB7C-2CC8CAF544DB}"/>
              </a:ext>
            </a:extLst>
          </p:cNvPr>
          <p:cNvGrpSpPr>
            <a:grpSpLocks noChangeAspect="1"/>
          </p:cNvGrpSpPr>
          <p:nvPr/>
        </p:nvGrpSpPr>
        <p:grpSpPr>
          <a:xfrm>
            <a:off x="7220410" y="1243544"/>
            <a:ext cx="670092" cy="548864"/>
            <a:chOff x="3057813" y="1635407"/>
            <a:chExt cx="3133887" cy="2115958"/>
          </a:xfrm>
        </p:grpSpPr>
        <p:pic>
          <p:nvPicPr>
            <p:cNvPr id="29" name="Picture 7" descr="Icon, circle&#10;&#10;Description automatically generated">
              <a:extLst>
                <a:ext uri="{FF2B5EF4-FFF2-40B4-BE49-F238E27FC236}">
                  <a16:creationId xmlns:a16="http://schemas.microsoft.com/office/drawing/2014/main" id="{3C05EE19-4492-4C50-AB2C-C323D7946AB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057813" y="1635407"/>
              <a:ext cx="3133887" cy="2115958"/>
            </a:xfrm>
            <a:prstGeom prst="rect">
              <a:avLst/>
            </a:prstGeom>
          </p:spPr>
        </p:pic>
        <p:sp>
          <p:nvSpPr>
            <p:cNvPr id="30" name="TextBox 12">
              <a:extLst>
                <a:ext uri="{FF2B5EF4-FFF2-40B4-BE49-F238E27FC236}">
                  <a16:creationId xmlns:a16="http://schemas.microsoft.com/office/drawing/2014/main" id="{CACB1329-F848-48FE-9757-C0E022A190C0}"/>
                </a:ext>
              </a:extLst>
            </p:cNvPr>
            <p:cNvSpPr txBox="1"/>
            <p:nvPr/>
          </p:nvSpPr>
          <p:spPr>
            <a:xfrm>
              <a:off x="3504768" y="2249071"/>
              <a:ext cx="2134463" cy="581467"/>
            </a:xfrm>
            <a:prstGeom prst="rect">
              <a:avLst/>
            </a:prstGeom>
            <a:noFill/>
          </p:spPr>
          <p:txBody>
            <a:bodyPr wrap="square" rtlCol="0">
              <a:spAutoFit/>
            </a:bodyPr>
            <a:lstStyle/>
            <a:p>
              <a:pPr algn="ctr"/>
              <a:r>
                <a:rPr lang="en-GB" sz="1200" b="1">
                  <a:solidFill>
                    <a:srgbClr val="575756"/>
                  </a:solidFill>
                  <a:latin typeface="Calibri" panose="020F0502020204030204" pitchFamily="34" charset="0"/>
                  <a:cs typeface="Calibri" panose="020F0502020204030204" pitchFamily="34" charset="0"/>
                </a:rPr>
                <a:t>E</a:t>
              </a:r>
            </a:p>
          </p:txBody>
        </p:sp>
      </p:grpSp>
      <p:grpSp>
        <p:nvGrpSpPr>
          <p:cNvPr id="31" name="Group 16">
            <a:extLst>
              <a:ext uri="{FF2B5EF4-FFF2-40B4-BE49-F238E27FC236}">
                <a16:creationId xmlns:a16="http://schemas.microsoft.com/office/drawing/2014/main" id="{41AB88DC-2D72-41C1-9C90-6CFAADCC6213}"/>
              </a:ext>
            </a:extLst>
          </p:cNvPr>
          <p:cNvGrpSpPr>
            <a:grpSpLocks noChangeAspect="1"/>
          </p:cNvGrpSpPr>
          <p:nvPr/>
        </p:nvGrpSpPr>
        <p:grpSpPr>
          <a:xfrm>
            <a:off x="6207118" y="3632401"/>
            <a:ext cx="670092" cy="548864"/>
            <a:chOff x="6263058" y="1698351"/>
            <a:chExt cx="2738381" cy="1932436"/>
          </a:xfrm>
        </p:grpSpPr>
        <p:pic>
          <p:nvPicPr>
            <p:cNvPr id="32" name="Picture 14" descr="A picture containing icon&#10;&#10;Description automatically generated">
              <a:extLst>
                <a:ext uri="{FF2B5EF4-FFF2-40B4-BE49-F238E27FC236}">
                  <a16:creationId xmlns:a16="http://schemas.microsoft.com/office/drawing/2014/main" id="{8EE73F2C-125B-4DB0-B944-6D727C01AE5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33" name="TextBox 15">
              <a:extLst>
                <a:ext uri="{FF2B5EF4-FFF2-40B4-BE49-F238E27FC236}">
                  <a16:creationId xmlns:a16="http://schemas.microsoft.com/office/drawing/2014/main" id="{3D40A35F-9EC0-4033-A42C-397B961F3289}"/>
                </a:ext>
              </a:extLst>
            </p:cNvPr>
            <p:cNvSpPr txBox="1"/>
            <p:nvPr/>
          </p:nvSpPr>
          <p:spPr>
            <a:xfrm>
              <a:off x="6427037" y="2242387"/>
              <a:ext cx="2134464" cy="531035"/>
            </a:xfrm>
            <a:prstGeom prst="rect">
              <a:avLst/>
            </a:prstGeom>
            <a:noFill/>
          </p:spPr>
          <p:txBody>
            <a:bodyPr wrap="square" rtlCol="0">
              <a:spAutoFit/>
            </a:bodyPr>
            <a:lstStyle/>
            <a:p>
              <a:pPr algn="ctr"/>
              <a:r>
                <a:rPr lang="en-GB" sz="1200" b="1">
                  <a:solidFill>
                    <a:srgbClr val="79A12C"/>
                  </a:solidFill>
                  <a:latin typeface="Calibri" panose="020F0502020204030204" pitchFamily="34" charset="0"/>
                  <a:cs typeface="Calibri" panose="020F0502020204030204" pitchFamily="34" charset="0"/>
                </a:rPr>
                <a:t>F</a:t>
              </a:r>
            </a:p>
          </p:txBody>
        </p:sp>
      </p:grpSp>
      <p:grpSp>
        <p:nvGrpSpPr>
          <p:cNvPr id="34" name="Group 16">
            <a:extLst>
              <a:ext uri="{FF2B5EF4-FFF2-40B4-BE49-F238E27FC236}">
                <a16:creationId xmlns:a16="http://schemas.microsoft.com/office/drawing/2014/main" id="{DB334957-2530-475E-A79E-B5B1FFC8BAAC}"/>
              </a:ext>
            </a:extLst>
          </p:cNvPr>
          <p:cNvGrpSpPr>
            <a:grpSpLocks noChangeAspect="1"/>
          </p:cNvGrpSpPr>
          <p:nvPr/>
        </p:nvGrpSpPr>
        <p:grpSpPr>
          <a:xfrm>
            <a:off x="8240407" y="3540536"/>
            <a:ext cx="674993" cy="548864"/>
            <a:chOff x="6243031" y="1698351"/>
            <a:chExt cx="2758408" cy="1932436"/>
          </a:xfrm>
        </p:grpSpPr>
        <p:pic>
          <p:nvPicPr>
            <p:cNvPr id="35" name="Picture 14" descr="A picture containing icon&#10;&#10;Description automatically generated">
              <a:extLst>
                <a:ext uri="{FF2B5EF4-FFF2-40B4-BE49-F238E27FC236}">
                  <a16:creationId xmlns:a16="http://schemas.microsoft.com/office/drawing/2014/main" id="{BE33CA36-216D-4AF8-ABEF-5172CA6BE22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36" name="TextBox 15">
              <a:extLst>
                <a:ext uri="{FF2B5EF4-FFF2-40B4-BE49-F238E27FC236}">
                  <a16:creationId xmlns:a16="http://schemas.microsoft.com/office/drawing/2014/main" id="{4FC471BB-13DD-4A77-88EA-0E72BFFDD294}"/>
                </a:ext>
              </a:extLst>
            </p:cNvPr>
            <p:cNvSpPr txBox="1"/>
            <p:nvPr/>
          </p:nvSpPr>
          <p:spPr>
            <a:xfrm>
              <a:off x="6243031" y="1801821"/>
              <a:ext cx="2574401" cy="1601520"/>
            </a:xfrm>
            <a:prstGeom prst="rect">
              <a:avLst/>
            </a:prstGeom>
            <a:noFill/>
          </p:spPr>
          <p:txBody>
            <a:bodyPr wrap="square" rtlCol="0">
              <a:spAutoFit/>
            </a:bodyPr>
            <a:lstStyle/>
            <a:p>
              <a:pPr algn="ctr"/>
              <a:r>
                <a:rPr lang="en-GB" sz="1200" b="1">
                  <a:solidFill>
                    <a:schemeClr val="tx2"/>
                  </a:solidFill>
                  <a:latin typeface="Calibri" panose="020F0502020204030204" pitchFamily="34" charset="0"/>
                  <a:cs typeface="Calibri" panose="020F0502020204030204" pitchFamily="34" charset="0"/>
                </a:rPr>
                <a:t>Other sectors</a:t>
              </a:r>
            </a:p>
          </p:txBody>
        </p:sp>
      </p:grpSp>
      <p:graphicFrame>
        <p:nvGraphicFramePr>
          <p:cNvPr id="43" name="Tabelle 42">
            <a:extLst>
              <a:ext uri="{FF2B5EF4-FFF2-40B4-BE49-F238E27FC236}">
                <a16:creationId xmlns:a16="http://schemas.microsoft.com/office/drawing/2014/main" id="{34487AF7-396C-45C9-9006-51301F052BA3}"/>
              </a:ext>
            </a:extLst>
          </p:cNvPr>
          <p:cNvGraphicFramePr>
            <a:graphicFrameLocks noGrp="1"/>
          </p:cNvGraphicFramePr>
          <p:nvPr>
            <p:extLst>
              <p:ext uri="{D42A27DB-BD31-4B8C-83A1-F6EECF244321}">
                <p14:modId xmlns:p14="http://schemas.microsoft.com/office/powerpoint/2010/main" val="2174068519"/>
              </p:ext>
            </p:extLst>
          </p:nvPr>
        </p:nvGraphicFramePr>
        <p:xfrm>
          <a:off x="3624718" y="1788330"/>
          <a:ext cx="2611120" cy="2575626"/>
        </p:xfrm>
        <a:graphic>
          <a:graphicData uri="http://schemas.openxmlformats.org/drawingml/2006/table">
            <a:tbl>
              <a:tblPr firstRow="1" bandRow="1">
                <a:tableStyleId>{2D5ABB26-0587-4C30-8999-92F81FD0307C}</a:tableStyleId>
              </a:tblPr>
              <a:tblGrid>
                <a:gridCol w="2611120">
                  <a:extLst>
                    <a:ext uri="{9D8B030D-6E8A-4147-A177-3AD203B41FA5}">
                      <a16:colId xmlns:a16="http://schemas.microsoft.com/office/drawing/2014/main" val="1829413416"/>
                    </a:ext>
                  </a:extLst>
                </a:gridCol>
              </a:tblGrid>
              <a:tr h="370670">
                <a:tc>
                  <a:txBody>
                    <a:bodyPr/>
                    <a:lstStyle/>
                    <a:p>
                      <a:r>
                        <a:rPr lang="en-US" b="1" noProof="0"/>
                        <a:t>Commonalities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852112"/>
                  </a:ext>
                </a:extLst>
              </a:tr>
              <a:tr h="646787">
                <a:tc>
                  <a:txBody>
                    <a:bodyPr/>
                    <a:lstStyle/>
                    <a:p>
                      <a:r>
                        <a:rPr lang="en-US" noProof="0"/>
                        <a:t>Improve resource use and sustainable development</a:t>
                      </a:r>
                      <a:endParaRPr lang="en-US" noProof="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7536055"/>
                  </a:ext>
                </a:extLst>
              </a:tr>
              <a:tr h="646787">
                <a:tc>
                  <a:txBody>
                    <a:bodyPr/>
                    <a:lstStyle/>
                    <a:p>
                      <a:r>
                        <a:rPr lang="en-US" noProof="0"/>
                        <a:t>Considering trade-offs and synergies between sectors </a:t>
                      </a:r>
                      <a:endParaRPr lang="en-US" noProof="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106672"/>
                  </a:ext>
                </a:extLst>
              </a:tr>
              <a:tr h="911382">
                <a:tc>
                  <a:txBody>
                    <a:bodyPr/>
                    <a:lstStyle/>
                    <a:p>
                      <a:r>
                        <a:rPr lang="en-US" noProof="0"/>
                        <a:t>Consult stakeholders coming from different sectors</a:t>
                      </a:r>
                      <a:endParaRPr lang="en-US" noProof="0">
                        <a:solidFill>
                          <a:schemeClr val="tx1"/>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89497910"/>
                  </a:ext>
                </a:extLst>
              </a:tr>
            </a:tbl>
          </a:graphicData>
        </a:graphic>
      </p:graphicFrame>
    </p:spTree>
    <p:extLst>
      <p:ext uri="{BB962C8B-B14F-4D97-AF65-F5344CB8AC3E}">
        <p14:creationId xmlns:p14="http://schemas.microsoft.com/office/powerpoint/2010/main" val="16309301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02871E-9B29-43EB-A3C4-404EF637336B}"/>
              </a:ext>
            </a:extLst>
          </p:cNvPr>
          <p:cNvSpPr>
            <a:spLocks noGrp="1"/>
          </p:cNvSpPr>
          <p:nvPr>
            <p:ph type="body" sz="quarter" idx="13"/>
          </p:nvPr>
        </p:nvSpPr>
        <p:spPr>
          <a:xfrm>
            <a:off x="449817" y="1134541"/>
            <a:ext cx="3123258" cy="3895020"/>
          </a:xfrm>
        </p:spPr>
        <p:txBody>
          <a:bodyPr>
            <a:normAutofit/>
          </a:bodyPr>
          <a:lstStyle/>
          <a:p>
            <a:r>
              <a:rPr lang="en-GB" sz="1800" b="1">
                <a:solidFill>
                  <a:srgbClr val="575756"/>
                </a:solidFill>
                <a:latin typeface="+mn-lt"/>
              </a:rPr>
              <a:t>Present</a:t>
            </a:r>
          </a:p>
          <a:p>
            <a:r>
              <a:rPr lang="en-US" sz="1800" u="sng"/>
              <a:t>Unmet demands!</a:t>
            </a:r>
          </a:p>
          <a:p>
            <a:pPr lvl="1"/>
            <a:r>
              <a:rPr lang="en-US" sz="1800">
                <a:solidFill>
                  <a:srgbClr val="92D050"/>
                </a:solidFill>
              </a:rPr>
              <a:t>2.0</a:t>
            </a:r>
            <a:r>
              <a:rPr lang="en-US" sz="1800"/>
              <a:t> billion people have no access to safe  drinking water (2020)</a:t>
            </a:r>
          </a:p>
          <a:p>
            <a:pPr lvl="1"/>
            <a:r>
              <a:rPr lang="en-US" sz="1800">
                <a:solidFill>
                  <a:srgbClr val="92D050"/>
                </a:solidFill>
              </a:rPr>
              <a:t>0.8</a:t>
            </a:r>
            <a:r>
              <a:rPr lang="en-US" sz="1800"/>
              <a:t> billion people have no electricity (2021)</a:t>
            </a:r>
          </a:p>
          <a:p>
            <a:pPr lvl="1"/>
            <a:r>
              <a:rPr lang="en-US" sz="1800">
                <a:solidFill>
                  <a:srgbClr val="92D050"/>
                </a:solidFill>
              </a:rPr>
              <a:t>2.4</a:t>
            </a:r>
            <a:r>
              <a:rPr lang="en-US" sz="1800"/>
              <a:t> billion people are food insecure (2020)</a:t>
            </a:r>
          </a:p>
          <a:p>
            <a:pPr marL="0" lvl="1" indent="0">
              <a:buNone/>
            </a:pPr>
            <a:endParaRPr lang="en-US"/>
          </a:p>
        </p:txBody>
      </p:sp>
      <p:sp>
        <p:nvSpPr>
          <p:cNvPr id="3" name="Text Placeholder 2">
            <a:extLst>
              <a:ext uri="{FF2B5EF4-FFF2-40B4-BE49-F238E27FC236}">
                <a16:creationId xmlns:a16="http://schemas.microsoft.com/office/drawing/2014/main" id="{C5DAD7B1-B642-49F0-B1A7-08C74381C727}"/>
              </a:ext>
            </a:extLst>
          </p:cNvPr>
          <p:cNvSpPr>
            <a:spLocks noGrp="1"/>
          </p:cNvSpPr>
          <p:nvPr>
            <p:ph type="body" sz="quarter" idx="14"/>
          </p:nvPr>
        </p:nvSpPr>
        <p:spPr>
          <a:xfrm>
            <a:off x="3694735" y="1134541"/>
            <a:ext cx="5320193" cy="1871357"/>
          </a:xfrm>
        </p:spPr>
        <p:txBody>
          <a:bodyPr>
            <a:normAutofit/>
          </a:bodyPr>
          <a:lstStyle/>
          <a:p>
            <a:r>
              <a:rPr lang="en-GB" sz="1800" b="1">
                <a:solidFill>
                  <a:srgbClr val="575756"/>
                </a:solidFill>
                <a:latin typeface="+mn-lt"/>
              </a:rPr>
              <a:t>Future</a:t>
            </a:r>
          </a:p>
          <a:p>
            <a:r>
              <a:rPr lang="en-US" sz="1800" u="sng"/>
              <a:t>Increasing demands!</a:t>
            </a:r>
          </a:p>
          <a:p>
            <a:pPr lvl="1"/>
            <a:r>
              <a:rPr lang="en-US" sz="1800"/>
              <a:t>Due to population growth, economic development and changing consumption patterns</a:t>
            </a:r>
          </a:p>
          <a:p>
            <a:pPr lvl="1"/>
            <a:r>
              <a:rPr lang="en-US" sz="1800"/>
              <a:t>The uncertainties of global change increase difficulty in meeting demands</a:t>
            </a:r>
          </a:p>
        </p:txBody>
      </p:sp>
      <p:sp>
        <p:nvSpPr>
          <p:cNvPr id="4" name="Title 3">
            <a:extLst>
              <a:ext uri="{FF2B5EF4-FFF2-40B4-BE49-F238E27FC236}">
                <a16:creationId xmlns:a16="http://schemas.microsoft.com/office/drawing/2014/main" id="{3C00313C-F1B7-40A5-9B95-363E46439D73}"/>
              </a:ext>
            </a:extLst>
          </p:cNvPr>
          <p:cNvSpPr>
            <a:spLocks noGrp="1"/>
          </p:cNvSpPr>
          <p:nvPr>
            <p:ph type="title"/>
          </p:nvPr>
        </p:nvSpPr>
        <p:spPr>
          <a:xfrm>
            <a:off x="449816" y="576000"/>
            <a:ext cx="8567183" cy="540544"/>
          </a:xfrm>
        </p:spPr>
        <p:txBody>
          <a:bodyPr>
            <a:normAutofit fontScale="90000"/>
          </a:bodyPr>
          <a:lstStyle/>
          <a:p>
            <a:r>
              <a:rPr lang="en-US"/>
              <a:t>Achieving WEF development goals in a dynamic world</a:t>
            </a:r>
            <a:endParaRPr lang="en-GB"/>
          </a:p>
        </p:txBody>
      </p:sp>
      <p:sp>
        <p:nvSpPr>
          <p:cNvPr id="5" name="Slide Number Placeholder 4">
            <a:extLst>
              <a:ext uri="{FF2B5EF4-FFF2-40B4-BE49-F238E27FC236}">
                <a16:creationId xmlns:a16="http://schemas.microsoft.com/office/drawing/2014/main" id="{F0D4CF6E-ED43-4829-9E08-85D3309E3E1B}"/>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pPr/>
              <a:t>9</a:t>
            </a:fld>
            <a:endParaRPr lang="en-GB"/>
          </a:p>
        </p:txBody>
      </p:sp>
      <p:pic>
        <p:nvPicPr>
          <p:cNvPr id="10" name="Grafik 9">
            <a:extLst>
              <a:ext uri="{FF2B5EF4-FFF2-40B4-BE49-F238E27FC236}">
                <a16:creationId xmlns:a16="http://schemas.microsoft.com/office/drawing/2014/main" id="{575AE3A7-C73D-4828-97D8-10410553F84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694734" y="2925313"/>
            <a:ext cx="4587969" cy="2034876"/>
          </a:xfrm>
          <a:prstGeom prst="rect">
            <a:avLst/>
          </a:prstGeom>
          <a:ln>
            <a:noFill/>
          </a:ln>
        </p:spPr>
      </p:pic>
      <p:sp>
        <p:nvSpPr>
          <p:cNvPr id="11" name="Textfeld 10">
            <a:extLst>
              <a:ext uri="{FF2B5EF4-FFF2-40B4-BE49-F238E27FC236}">
                <a16:creationId xmlns:a16="http://schemas.microsoft.com/office/drawing/2014/main" id="{A2453510-00AB-4A13-85B3-29C4C0F3B7EE}"/>
              </a:ext>
            </a:extLst>
          </p:cNvPr>
          <p:cNvSpPr txBox="1"/>
          <p:nvPr/>
        </p:nvSpPr>
        <p:spPr>
          <a:xfrm>
            <a:off x="449816" y="4105835"/>
            <a:ext cx="3123258" cy="461665"/>
          </a:xfrm>
          <a:prstGeom prst="rect">
            <a:avLst/>
          </a:prstGeom>
          <a:noFill/>
        </p:spPr>
        <p:txBody>
          <a:bodyPr wrap="square" rtlCol="0">
            <a:spAutoFit/>
          </a:bodyPr>
          <a:lstStyle/>
          <a:p>
            <a:r>
              <a:rPr lang="de-DE" sz="1200">
                <a:solidFill>
                  <a:srgbClr val="004C82"/>
                </a:solidFill>
              </a:rPr>
              <a:t>Figure: </a:t>
            </a:r>
            <a:r>
              <a:rPr lang="en-US" sz="1200">
                <a:solidFill>
                  <a:srgbClr val="004C82"/>
                </a:solidFill>
              </a:rPr>
              <a:t>Food-insecure people by region, 2020 and 2050 projections</a:t>
            </a:r>
            <a:endParaRPr lang="de-DE" sz="1200">
              <a:solidFill>
                <a:srgbClr val="004C82"/>
              </a:solidFill>
            </a:endParaRPr>
          </a:p>
        </p:txBody>
      </p:sp>
      <p:sp>
        <p:nvSpPr>
          <p:cNvPr id="12" name="Textfeld 11">
            <a:extLst>
              <a:ext uri="{FF2B5EF4-FFF2-40B4-BE49-F238E27FC236}">
                <a16:creationId xmlns:a16="http://schemas.microsoft.com/office/drawing/2014/main" id="{C8956570-10E0-481B-98BE-96BF0DFEF240}"/>
              </a:ext>
            </a:extLst>
          </p:cNvPr>
          <p:cNvSpPr txBox="1"/>
          <p:nvPr/>
        </p:nvSpPr>
        <p:spPr>
          <a:xfrm>
            <a:off x="449815" y="4521531"/>
            <a:ext cx="1217000" cy="246221"/>
          </a:xfrm>
          <a:prstGeom prst="rect">
            <a:avLst/>
          </a:prstGeom>
          <a:noFill/>
        </p:spPr>
        <p:txBody>
          <a:bodyPr wrap="none" rtlCol="0">
            <a:spAutoFit/>
          </a:bodyPr>
          <a:lstStyle/>
          <a:p>
            <a:pPr algn="l"/>
            <a:r>
              <a:rPr lang="de-DE" sz="1000"/>
              <a:t>Source: IEP, 2021</a:t>
            </a:r>
          </a:p>
        </p:txBody>
      </p:sp>
    </p:spTree>
    <p:extLst>
      <p:ext uri="{BB962C8B-B14F-4D97-AF65-F5344CB8AC3E}">
        <p14:creationId xmlns:p14="http://schemas.microsoft.com/office/powerpoint/2010/main" val="922472167"/>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SRFTFS2Y63PY-545973155-19137</_dlc_DocId>
    <_dlc_DocIdUrl xmlns="c223a77a-1bdc-44bd-8349-8f51de15cd10">
      <Url>https://gizonline.sharepoint.com/sites/WaterPolicy-InnovationforResilienceWaPo-RE/_layouts/15/DocIdRedir.aspx?ID=SRFTFS2Y63PY-545973155-19137</Url>
      <Description>SRFTFS2Y63PY-545973155-19137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C03BE2C-DBC9-4CFF-8F6C-0333178E2AAE}">
  <ds:schemaRefs>
    <ds:schemaRef ds:uri="cf63e47e-96be-43a7-9c4e-0a5012f8609c"/>
    <ds:schemaRef ds:uri="http://purl.org/dc/elements/1.1/"/>
    <ds:schemaRef ds:uri="http://schemas.microsoft.com/office/2006/metadata/properties"/>
    <ds:schemaRef ds:uri="http://schemas.openxmlformats.org/package/2006/metadata/core-properties"/>
    <ds:schemaRef ds:uri="484c8c59-755d-4516-b8d2-1621b38262b4"/>
    <ds:schemaRef ds:uri="http://purl.org/dc/terms/"/>
    <ds:schemaRef ds:uri="http://schemas.microsoft.com/office/2006/documentManagement/types"/>
    <ds:schemaRef ds:uri="http://schemas.microsoft.com/office/infopath/2007/PartnerControls"/>
    <ds:schemaRef ds:uri="c223a77a-1bdc-44bd-8349-8f51de15cd10"/>
    <ds:schemaRef ds:uri="http://www.w3.org/XML/1998/namespace"/>
    <ds:schemaRef ds:uri="http://purl.org/dc/dcmitype/"/>
  </ds:schemaRefs>
</ds:datastoreItem>
</file>

<file path=customXml/itemProps2.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3.xml><?xml version="1.0" encoding="utf-8"?>
<ds:datastoreItem xmlns:ds="http://schemas.openxmlformats.org/officeDocument/2006/customXml" ds:itemID="{C3D6AB59-242C-4097-B137-C2659443C1FB}">
  <ds:schemaRefs>
    <ds:schemaRef ds:uri="484c8c59-755d-4516-b8d2-1621b38262b4"/>
    <ds:schemaRef ds:uri="c223a77a-1bdc-44bd-8349-8f51de15cd10"/>
    <ds:schemaRef ds:uri="cf63e47e-96be-43a7-9c4e-0a5012f860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B488DA63-4900-4D47-8C49-0CC2AFE90CB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9141</Words>
  <Application>Microsoft Office PowerPoint</Application>
  <PresentationFormat>Bildschirmpräsentation (16:9)</PresentationFormat>
  <Paragraphs>715</Paragraphs>
  <Slides>32</Slides>
  <Notes>32</Notes>
  <HiddenSlides>5</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32</vt:i4>
      </vt:variant>
    </vt:vector>
  </HeadingPairs>
  <TitlesOfParts>
    <vt:vector size="39" baseType="lpstr">
      <vt:lpstr>Arial</vt:lpstr>
      <vt:lpstr>Calibri</vt:lpstr>
      <vt:lpstr>Lora</vt:lpstr>
      <vt:lpstr>MuseoSans</vt:lpstr>
      <vt:lpstr>Symbol</vt:lpstr>
      <vt:lpstr>Wingdings</vt:lpstr>
      <vt:lpstr>Master English</vt:lpstr>
      <vt:lpstr>Module I - Introduction to the Water-Energy-Food Security (WEF) Nexus</vt:lpstr>
      <vt:lpstr>Let me introduce to you Ms. Sinclair…</vt:lpstr>
      <vt:lpstr>Outline</vt:lpstr>
      <vt:lpstr>Outline</vt:lpstr>
      <vt:lpstr>Introduction to the Water-Energy-Food Nexus</vt:lpstr>
      <vt:lpstr>We want to get to know you and your background!</vt:lpstr>
      <vt:lpstr>Why Nexus and how does it differ from IWRM?</vt:lpstr>
      <vt:lpstr>Why Nexus and how does it differ from IWRM?</vt:lpstr>
      <vt:lpstr>Achieving WEF development goals in a dynamic world</vt:lpstr>
      <vt:lpstr>Single-mindedly pursuing individual goals may interfere with other goals</vt:lpstr>
      <vt:lpstr>Single-mindedly pursuing individual goals may interfere with other goals</vt:lpstr>
      <vt:lpstr>Time for a quick quiz game! How closely are the WEF sectors interrelated globally?</vt:lpstr>
      <vt:lpstr>The WEF sectors are closely related</vt:lpstr>
      <vt:lpstr>PowerPoint-Präsentation</vt:lpstr>
      <vt:lpstr>WEF Nexus from the ecosystem perspective</vt:lpstr>
      <vt:lpstr>What does the WEF Nexus approach provide?</vt:lpstr>
      <vt:lpstr>PowerPoint-Präsentation</vt:lpstr>
      <vt:lpstr>Synergies</vt:lpstr>
      <vt:lpstr>Synergies</vt:lpstr>
      <vt:lpstr>Synergies</vt:lpstr>
      <vt:lpstr>The Sustainable Development Goals</vt:lpstr>
      <vt:lpstr> Nexus approach: Enabler for reaching the SDGs</vt:lpstr>
      <vt:lpstr>Understanding the links between SDGs</vt:lpstr>
      <vt:lpstr>Nexus approach: support development and monitoring of the SDGs </vt:lpstr>
      <vt:lpstr>Nexus interlinkages with other concepts and resulting global policy processes</vt:lpstr>
      <vt:lpstr>Governance Challenges of Nexus Implementation</vt:lpstr>
      <vt:lpstr>Possible measures  for Nexus implementation</vt:lpstr>
      <vt:lpstr>Q &amp; A on Introduction to the WEF Nexus</vt:lpstr>
      <vt:lpstr>Interactive Exercise: Your experiences with sectoral interlinkages</vt:lpstr>
      <vt:lpstr>Nexus analysis in your regional context</vt:lpstr>
      <vt:lpstr>Summary of chapter 1.1: Background to the Water-Energy-Food (WEF) Nexus</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tephanie.bilgram@giz.de</dc:creator>
  <cp:lastModifiedBy>Sander, Irene GIZ</cp:lastModifiedBy>
  <cp:revision>1</cp:revision>
  <dcterms:created xsi:type="dcterms:W3CDTF">2017-09-14T11:33:37Z</dcterms:created>
  <dcterms:modified xsi:type="dcterms:W3CDTF">2023-01-19T17:27:42Z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e113474f-9578-429c-aaa4-8c4bf4b3ff48</vt:lpwstr>
  </property>
  <property fmtid="{D5CDD505-2E9C-101B-9397-08002B2CF9AE}" pid="4" name="Final_ProofreadbyCarececo">
    <vt:lpwstr>Final_Proofread by Carececo</vt:lpwstr>
  </property>
  <property fmtid="{D5CDD505-2E9C-101B-9397-08002B2CF9AE}" pid="5" name="MediaServiceImageTags">
    <vt:lpwstr/>
  </property>
</Properties>
</file>